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79" r:id="rId2"/>
    <p:sldMasterId id="2147483684" r:id="rId3"/>
    <p:sldMasterId id="2147483691" r:id="rId4"/>
    <p:sldMasterId id="2147483693" r:id="rId5"/>
    <p:sldMasterId id="2147483695" r:id="rId6"/>
    <p:sldMasterId id="2147483697" r:id="rId7"/>
    <p:sldMasterId id="2147483699" r:id="rId8"/>
    <p:sldMasterId id="2147483706" r:id="rId9"/>
    <p:sldMasterId id="2147483709" r:id="rId10"/>
    <p:sldMasterId id="2147483711" r:id="rId11"/>
  </p:sldMasterIdLst>
  <p:notesMasterIdLst>
    <p:notesMasterId r:id="rId29"/>
  </p:notesMasterIdLst>
  <p:handoutMasterIdLst>
    <p:handoutMasterId r:id="rId30"/>
  </p:handoutMasterIdLst>
  <p:sldIdLst>
    <p:sldId id="256" r:id="rId12"/>
    <p:sldId id="278" r:id="rId13"/>
    <p:sldId id="295" r:id="rId14"/>
    <p:sldId id="289" r:id="rId15"/>
    <p:sldId id="296" r:id="rId16"/>
    <p:sldId id="297" r:id="rId17"/>
    <p:sldId id="298" r:id="rId18"/>
    <p:sldId id="299" r:id="rId19"/>
    <p:sldId id="300" r:id="rId20"/>
    <p:sldId id="292" r:id="rId21"/>
    <p:sldId id="290" r:id="rId22"/>
    <p:sldId id="284" r:id="rId23"/>
    <p:sldId id="291" r:id="rId24"/>
    <p:sldId id="281" r:id="rId25"/>
    <p:sldId id="293" r:id="rId26"/>
    <p:sldId id="294" r:id="rId27"/>
    <p:sldId id="27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252F2-C96C-84B1-4E96-257E25719E60}" v="910" dt="2025-04-07T05:19:07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86384" autoAdjust="0"/>
  </p:normalViewPr>
  <p:slideViewPr>
    <p:cSldViewPr snapToGrid="0" showGuides="1">
      <p:cViewPr>
        <p:scale>
          <a:sx n="110" d="100"/>
          <a:sy n="110" d="100"/>
        </p:scale>
        <p:origin x="536" y="-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1A3E-AC6E-4B60-95A4-C1B3371851F9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A3E0-14E8-4BE6-85AB-5C5385A62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4F6E-DEEE-400C-92A1-19923C75B907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3A1E1-D89E-4D9F-ACC7-724568FAD5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3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A0C6-C354-4AEA-AE4D-C43C6449392C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6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54A57-4768-425F-82D9-5DEC7BB9BCC6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46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DBAD-F062-4320-8A2B-85A68E676193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48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6472-67F3-4BE7-B8D4-0C41B6970670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37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68924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8554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9512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67943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17632" y="420414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684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409" y="1881352"/>
            <a:ext cx="3490843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812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50" t="-943" r="-1"/>
          <a:stretch/>
        </p:blipFill>
        <p:spPr>
          <a:xfrm>
            <a:off x="7338430" y="1779105"/>
            <a:ext cx="3970735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7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z="900" smtClean="0"/>
              <a:pPr/>
              <a:t>‹#›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41025286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72D8-59FE-4246-B614-846CC7D2BBBA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80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B730-0DCE-48DD-9E93-7B74F8592BCA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796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A569-B11D-4A16-867C-BA7906E53C34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253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BC18-4819-4AC7-8250-AF3C763A0A15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552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939B-A42E-451E-B7B1-AEBDA3FF056A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939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389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A2D7-9CE7-45D2-A29B-34686F2B7D8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294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6210-0E44-4A7A-ABEB-2CDDF81485E1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057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72D9-28E3-4DF2-B65F-2378A035DDDD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79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6EBB-4FBF-40F0-8DAE-6C07D516A879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1635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E7DA-12BF-4802-A01C-C6DE4C400865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480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970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44D21-CA32-4DE2-81BB-8EEEA8CC315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451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31A8-0ABE-4EB8-9272-41B84181F7D4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944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11F2-00AC-44C2-A7AB-CFC85292A3F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979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147E6-9ACA-4DCA-8FFD-F7BAAF6CCCE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394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43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05F32-6383-4B2C-8D3D-6AF51286F6D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826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2E88-6DFA-41E0-9B70-52B3F6D2D2D1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183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1A2D-A0F4-45C8-9E06-5400D5630D9A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844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B0D83-3DC2-4D9B-97F2-5F2770D1C425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22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88FB-920C-441C-A347-2CC026D4C7B1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591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95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235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81202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3892154"/>
            <a:ext cx="8128572" cy="375485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3" y="1972195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224625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0860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5" y="3792789"/>
            <a:ext cx="8128572" cy="375485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21307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2641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9" y="3434571"/>
            <a:ext cx="8128572" cy="375485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4" y="1170916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4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109" y="1990019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1693167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F88-0F7C-423A-A922-3894009904E6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993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83DB-6513-4035-81A5-9CE3B3F0616C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223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45AC-E9B2-41EC-A6C6-F1D7D0F4B1F5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031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101E-8A2C-4E39-B2DC-3EFACFCD841C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549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13021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3293509"/>
            <a:ext cx="6203183" cy="375485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9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68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093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D1DA-F835-44C3-9A43-A5B911E5D505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9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D0D2-62F2-470F-902A-7463E07FCFE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090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DD14-F682-4BAD-9ABA-06E5FFF9AD0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663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390B-237C-4913-9A16-1E255619FD66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687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143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BEAC-8BBA-4D63-9D1F-0850D306AD4F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071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55A0-7E68-4676-837A-30E125C63F62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76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4B12-85D3-439E-A6DC-FE5CAEE0A323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291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01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240-ED32-4677-B80A-3BE9E4ED0E48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218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504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731A-9560-497B-A32F-AAF7E05AEE9F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381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9647-8A50-41BA-8CFF-5BB1115650C5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649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565B-0014-4C31-BDA9-E0D543BCF31C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984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A45D-C66F-40DF-94B0-66CF45048A10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87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2622" y="5349548"/>
            <a:ext cx="1495759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3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67984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2"/>
            <a:ext cx="2423422" cy="982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44491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9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2"/>
            <a:ext cx="2423422" cy="98239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2" name="Rectangle 1"/>
          <p:cNvSpPr/>
          <p:nvPr userDrawn="1"/>
        </p:nvSpPr>
        <p:spPr>
          <a:xfrm>
            <a:off x="1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0C563-6D40-43C8-8B29-88A681590551}" type="datetime1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B85B-3F11-4807-BF0A-089ABAB91E6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5" y="216364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/>
        </p:nvSpPr>
        <p:spPr>
          <a:xfrm rot="5400000">
            <a:off x="1721008" y="3812569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11" name="Rectangle 10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3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/>
        </p:nvSpPr>
        <p:spPr>
          <a:xfrm rot="5400000">
            <a:off x="4884289" y="3379882"/>
            <a:ext cx="2423422" cy="982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7951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2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/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z="900" smtClean="0"/>
              <a:pPr/>
              <a:t>06/04/2025</a:t>
            </a:fld>
            <a:endParaRPr lang="fr-FR" sz="900" dirty="0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Rectangle"/>
          <p:cNvSpPr/>
          <p:nvPr/>
        </p:nvSpPr>
        <p:spPr>
          <a:xfrm rot="5400000">
            <a:off x="1974074" y="3090728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16" name="Rectangle 15"/>
          <p:cNvSpPr/>
          <p:nvPr/>
        </p:nvSpPr>
        <p:spPr>
          <a:xfrm>
            <a:off x="1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/>
          <p:cNvSpPr/>
          <p:nvPr/>
        </p:nvSpPr>
        <p:spPr>
          <a:xfrm>
            <a:off x="2529840" y="2716523"/>
            <a:ext cx="753291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753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1" i="0" u="none" strike="noStrike" kern="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5250" b="1" i="0" u="none" strike="noStrike" kern="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/>
        </p:nvSpPr>
        <p:spPr>
          <a:xfrm rot="5400000">
            <a:off x="1001944" y="3379882"/>
            <a:ext cx="2423422" cy="982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37" r:id="rId2"/>
    <p:sldLayoutId id="2147483738" r:id="rId3"/>
    <p:sldLayoutId id="2147483739" r:id="rId4"/>
    <p:sldLayoutId id="2147483740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9045603" y="6356347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z="900" smtClean="0"/>
              <a:pPr/>
              <a:t>‹#›</a:t>
            </a:fld>
            <a:endParaRPr lang="fr-FR" sz="9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/>
        </p:nvSpPr>
        <p:spPr>
          <a:xfrm rot="5400000">
            <a:off x="1974074" y="3090728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16" name="Rectangle 15"/>
          <p:cNvSpPr/>
          <p:nvPr/>
        </p:nvSpPr>
        <p:spPr>
          <a:xfrm>
            <a:off x="2396837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/>
          <p:cNvSpPr/>
          <p:nvPr/>
        </p:nvSpPr>
        <p:spPr>
          <a:xfrm>
            <a:off x="2557321" y="2786402"/>
            <a:ext cx="753291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753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525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95" r="-1568"/>
          <a:stretch/>
        </p:blipFill>
        <p:spPr>
          <a:xfrm>
            <a:off x="8255300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9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/>
        </p:nvSpPr>
        <p:spPr>
          <a:xfrm rot="5400000">
            <a:off x="1001944" y="3379882"/>
            <a:ext cx="2423422" cy="98239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64294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1" r:id="rId2"/>
    <p:sldLayoutId id="2147483742" r:id="rId3"/>
    <p:sldLayoutId id="2147483743" r:id="rId4"/>
    <p:sldLayoutId id="2147483744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64A60-1254-47E3-A8CD-8136A9B59320}" type="datetime1">
              <a:rPr lang="ja-JP" altLang="en-US" smtClean="0"/>
              <a:t>2025/4/6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5" y="216364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/>
        </p:nvSpPr>
        <p:spPr>
          <a:xfrm rot="5400000">
            <a:off x="1721008" y="3812569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9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5" r:id="rId5"/>
    <p:sldLayoutId id="2147483746" r:id="rId6"/>
    <p:sldLayoutId id="2147483747" r:id="rId7"/>
    <p:sldLayoutId id="2147483748" r:id="rId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/>
        </p:nvSpPr>
        <p:spPr>
          <a:xfrm>
            <a:off x="0" y="6315535"/>
            <a:ext cx="12192000" cy="375485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7713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13" r:id="rId7"/>
    <p:sldLayoutId id="2147483714" r:id="rId8"/>
    <p:sldLayoutId id="2147483715" r:id="rId9"/>
    <p:sldLayoutId id="2147483716" r:id="rId10"/>
  </p:sldLayoutIdLst>
  <p:transition spd="med"/>
  <p:hf sldNum="0" hdr="0" ftr="0" dt="0"/>
  <p:txStyles>
    <p:titleStyle>
      <a:lvl1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685775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163598" marR="0" indent="-163598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431958" marR="0" indent="-190865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711224" marR="0" indent="-229038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977766" marR="0" indent="-254487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218859" marR="0" indent="-254487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459952" marR="0" indent="-254487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1701045" marR="0" indent="-254487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1942138" marR="0" indent="-254487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183231" marR="0" indent="-254487" algn="l" defTabSz="685775" rtl="0" eaLnBrk="1" latinLnBrk="0" hangingPunct="1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kumimoji="1"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241093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482186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723279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964372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205465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446558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687651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928744" algn="r" defTabSz="6857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marL="0" marR="0" lvl="0" indent="0" algn="ctr" defTabSz="97536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marL="0" marR="0" lvl="0" indent="0" algn="ctr" defTabSz="97536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marL="0" marR="0" lvl="0" indent="0" algn="ctr" defTabSz="97536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/>
        </p:nvSpPr>
        <p:spPr>
          <a:xfrm>
            <a:off x="0" y="6315535"/>
            <a:ext cx="12192000" cy="375485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2279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7" r:id="rId2"/>
    <p:sldLayoutId id="2147483718" r:id="rId3"/>
    <p:sldLayoutId id="2147483719" r:id="rId4"/>
    <p:sldLayoutId id="2147483720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/>
        </p:nvSpPr>
        <p:spPr>
          <a:xfrm>
            <a:off x="4585099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/>
        </p:nvSpPr>
        <p:spPr>
          <a:xfrm>
            <a:off x="701294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/>
        </p:nvSpPr>
        <p:spPr>
          <a:xfrm>
            <a:off x="1697785" y="3511090"/>
            <a:ext cx="98551" cy="35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sz="1650" dirty="0"/>
          </a:p>
        </p:txBody>
      </p:sp>
      <p:sp>
        <p:nvSpPr>
          <p:cNvPr id="15" name="TextBox 27"/>
          <p:cNvSpPr txBox="1"/>
          <p:nvPr/>
        </p:nvSpPr>
        <p:spPr>
          <a:xfrm>
            <a:off x="5592373" y="3291783"/>
            <a:ext cx="98551" cy="35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 sz="1650" dirty="0"/>
          </a:p>
        </p:txBody>
      </p:sp>
      <p:sp>
        <p:nvSpPr>
          <p:cNvPr id="16" name="Oval 8"/>
          <p:cNvSpPr/>
          <p:nvPr/>
        </p:nvSpPr>
        <p:spPr>
          <a:xfrm>
            <a:off x="8491954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/>
        </p:nvSpPr>
        <p:spPr>
          <a:xfrm>
            <a:off x="10561169" y="1924232"/>
            <a:ext cx="1025587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 dirty="0"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/>
        </p:nvSpPr>
        <p:spPr>
          <a:xfrm>
            <a:off x="9529309" y="3526718"/>
            <a:ext cx="98551" cy="35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sz="1650" dirty="0"/>
          </a:p>
        </p:txBody>
      </p:sp>
      <p:sp>
        <p:nvSpPr>
          <p:cNvPr id="19" name="Oval 8"/>
          <p:cNvSpPr/>
          <p:nvPr/>
        </p:nvSpPr>
        <p:spPr>
          <a:xfrm>
            <a:off x="4731524" y="4539439"/>
            <a:ext cx="1025587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 dirty="0"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/>
        </p:nvSpPr>
        <p:spPr>
          <a:xfrm>
            <a:off x="582903" y="1846397"/>
            <a:ext cx="1025587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 dirty="0"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/>
        </p:nvSpPr>
        <p:spPr>
          <a:xfrm>
            <a:off x="0" y="6315535"/>
            <a:ext cx="12192000" cy="375485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4873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58707" y="3941578"/>
            <a:ext cx="11074588" cy="375485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4482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21" r:id="rId2"/>
    <p:sldLayoutId id="2147483722" r:id="rId3"/>
    <p:sldLayoutId id="2147483723" r:id="rId4"/>
    <p:sldLayoutId id="2147483724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0" name="Rectangle 59"/>
          <p:cNvSpPr/>
          <p:nvPr/>
        </p:nvSpPr>
        <p:spPr>
          <a:xfrm>
            <a:off x="5367338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" name="Rectangle 60"/>
          <p:cNvSpPr/>
          <p:nvPr/>
        </p:nvSpPr>
        <p:spPr>
          <a:xfrm>
            <a:off x="7140607" y="3829971"/>
            <a:ext cx="1774527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" name="Oval 62"/>
          <p:cNvSpPr/>
          <p:nvPr/>
        </p:nvSpPr>
        <p:spPr>
          <a:xfrm>
            <a:off x="227120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/>
        </p:nvCxnSpPr>
        <p:spPr>
          <a:xfrm flipV="1">
            <a:off x="2695552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/>
        </p:nvSpPr>
        <p:spPr>
          <a:xfrm>
            <a:off x="5823633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/>
        </p:nvCxnSpPr>
        <p:spPr>
          <a:xfrm flipV="1">
            <a:off x="6247981" y="2509747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/>
        </p:nvSpPr>
        <p:spPr>
          <a:xfrm>
            <a:off x="9335365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/>
        </p:nvCxnSpPr>
        <p:spPr>
          <a:xfrm flipH="1" flipV="1">
            <a:off x="9759712" y="2509747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/>
        </p:nvSpPr>
        <p:spPr>
          <a:xfrm>
            <a:off x="4049106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/>
        </p:nvCxnSpPr>
        <p:spPr>
          <a:xfrm flipV="1">
            <a:off x="4473456" y="3837309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/>
        </p:nvSpPr>
        <p:spPr>
          <a:xfrm>
            <a:off x="7560838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/>
        </p:nvCxnSpPr>
        <p:spPr>
          <a:xfrm flipV="1">
            <a:off x="7985187" y="3837309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/>
        </p:nvSpPr>
        <p:spPr>
          <a:xfrm>
            <a:off x="3594067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3" name="Rectangle 59"/>
          <p:cNvSpPr/>
          <p:nvPr/>
        </p:nvSpPr>
        <p:spPr>
          <a:xfrm>
            <a:off x="1818290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25" r:id="rId2"/>
    <p:sldLayoutId id="2147483726" r:id="rId3"/>
    <p:sldLayoutId id="2147483727" r:id="rId4"/>
    <p:sldLayoutId id="2147483728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04264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29" r:id="rId7"/>
    <p:sldLayoutId id="2147483730" r:id="rId8"/>
    <p:sldLayoutId id="2147483731" r:id="rId9"/>
    <p:sldLayoutId id="2147483732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49" y="362664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/>
        </p:nvSpPr>
        <p:spPr>
          <a:xfrm rot="10800000">
            <a:off x="518275" y="1074002"/>
            <a:ext cx="2423423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5"/>
            <a:ext cx="1495759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3" r:id="rId3"/>
    <p:sldLayoutId id="2147483734" r:id="rId4"/>
    <p:sldLayoutId id="2147483735" r:id="rId5"/>
    <p:sldLayoutId id="2147483736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6252389" y="1332222"/>
            <a:ext cx="5745299" cy="292258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+mn-lt"/>
                <a:ea typeface="游ゴシック Light"/>
              </a:rPr>
              <a:t> TT Forecasting From Direct Ocean Observations 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7345450" y="4254810"/>
            <a:ext cx="3559175" cy="1655762"/>
          </a:xfrm>
        </p:spPr>
        <p:txBody>
          <a:bodyPr lIns="91440" tIns="45720" rIns="91440" bIns="45720" anchor="t">
            <a:normAutofit/>
          </a:bodyPr>
          <a:lstStyle/>
          <a:p>
            <a:pPr marL="0" indent="0" algn="ctr">
              <a:buNone/>
            </a:pPr>
            <a:r>
              <a:rPr lang="en-US" altLang="ja-JP" sz="2800" dirty="0">
                <a:solidFill>
                  <a:schemeClr val="bg1"/>
                </a:solidFill>
              </a:rPr>
              <a:t>Co-Chairs:</a:t>
            </a:r>
          </a:p>
          <a:p>
            <a:pPr marL="0" indent="0" algn="ctr">
              <a:buNone/>
            </a:pPr>
            <a:r>
              <a:rPr lang="en-US" altLang="ja-JP" sz="2800" dirty="0">
                <a:solidFill>
                  <a:schemeClr val="bg1"/>
                </a:solidFill>
                <a:ea typeface="游ゴシック"/>
              </a:rPr>
              <a:t>Vasily Titov</a:t>
            </a:r>
            <a:endParaRPr lang="en-US" dirty="0">
              <a:solidFill>
                <a:schemeClr val="bg1"/>
              </a:solidFill>
              <a:ea typeface="Calibri" panose="020F0502020204030204"/>
            </a:endParaRPr>
          </a:p>
          <a:p>
            <a:pPr marL="0" indent="0" algn="ctr">
              <a:buNone/>
            </a:pPr>
            <a:r>
              <a:rPr lang="en-US" altLang="ja-JP" sz="2800" dirty="0">
                <a:solidFill>
                  <a:schemeClr val="bg1"/>
                </a:solidFill>
                <a:ea typeface="游ゴシック"/>
                <a:cs typeface="Calibri"/>
              </a:rPr>
              <a:t>Bill Fry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C007AE-3D96-E082-81A4-11105E19AC55}"/>
              </a:ext>
            </a:extLst>
          </p:cNvPr>
          <p:cNvSpPr txBox="1"/>
          <p:nvPr/>
        </p:nvSpPr>
        <p:spPr>
          <a:xfrm>
            <a:off x="9691928" y="79512"/>
            <a:ext cx="179312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Arial"/>
                <a:ea typeface="游ゴシック"/>
                <a:cs typeface="Arial"/>
              </a:rPr>
              <a:t>WG2 TT FOO</a:t>
            </a:r>
            <a:endParaRPr kumimoji="1" lang="en-US" altLang="ja-JP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Arial"/>
                <a:ea typeface="游ゴシック"/>
                <a:cs typeface="Arial"/>
              </a:rPr>
              <a:t>7 April, 2023</a:t>
            </a:r>
            <a:endParaRPr lang="en-US" altLang="ja-JP" sz="2000" dirty="0">
              <a:solidFill>
                <a:schemeClr val="bg1"/>
              </a:solidFill>
              <a:latin typeface="Arial"/>
              <a:ea typeface="游ゴシック"/>
              <a:cs typeface="Arial"/>
            </a:endParaRPr>
          </a:p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Arial"/>
                <a:ea typeface="游ゴシック"/>
                <a:cs typeface="Arial"/>
              </a:rPr>
              <a:t>Beijing, China</a:t>
            </a:r>
            <a:endParaRPr kumimoji="1" lang="ja-JP" altLang="en-US" sz="2000" dirty="0">
              <a:solidFill>
                <a:schemeClr val="bg1"/>
              </a:solidFill>
              <a:latin typeface="Arial"/>
              <a:ea typeface="游ゴシック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306172" y="130550"/>
            <a:ext cx="9995295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Gap and sensitivity analysis for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multisensor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 network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Detour: strong motion seismology and local source tsunamis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CDDE2-151D-6A05-F27D-BC849AD3F8DA}"/>
              </a:ext>
            </a:extLst>
          </p:cNvPr>
          <p:cNvSpPr txBox="1"/>
          <p:nvPr/>
        </p:nvSpPr>
        <p:spPr>
          <a:xfrm>
            <a:off x="6096000" y="1078885"/>
            <a:ext cx="5089071" cy="1824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lvl="1" defTabSz="1300480" hangingPunct="0"/>
            <a:r>
              <a:rPr lang="en-NZ" sz="2200" dirty="0">
                <a:latin typeface="Calibri" panose="020F0502020204030204" pitchFamily="34" charset="0"/>
              </a:rPr>
              <a:t>We assume an M7.5 will generate natural warning for the closest coastlines – </a:t>
            </a:r>
            <a:r>
              <a:rPr lang="en-NZ" sz="2200" dirty="0">
                <a:highlight>
                  <a:srgbClr val="FFFF00"/>
                </a:highlight>
                <a:latin typeface="Calibri" panose="020F0502020204030204" pitchFamily="34" charset="0"/>
              </a:rPr>
              <a:t>also possible to invoke strong motion seismic approaches and ABE equations of tsunami prediction</a:t>
            </a:r>
          </a:p>
        </p:txBody>
      </p:sp>
      <p:pic>
        <p:nvPicPr>
          <p:cNvPr id="4" name="FinDer_playback_Kaikoura.mp4">
            <a:hlinkClick r:id="" action="ppaction://media"/>
            <a:extLst>
              <a:ext uri="{FF2B5EF4-FFF2-40B4-BE49-F238E27FC236}">
                <a16:creationId xmlns:a16="http://schemas.microsoft.com/office/drawing/2014/main" id="{B75C0707-5DF0-E383-451B-52EFBC6D1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592" y="1277040"/>
            <a:ext cx="3557517" cy="5042150"/>
          </a:xfrm>
          <a:prstGeom prst="rect">
            <a:avLst/>
          </a:prstGeom>
        </p:spPr>
      </p:pic>
      <p:pic>
        <p:nvPicPr>
          <p:cNvPr id="6" name="Picture 5" descr="Calendar, map&#10;&#10;Description automatically generated">
            <a:extLst>
              <a:ext uri="{FF2B5EF4-FFF2-40B4-BE49-F238E27FC236}">
                <a16:creationId xmlns:a16="http://schemas.microsoft.com/office/drawing/2014/main" id="{A3889CA8-AD35-3208-01B1-C306332F18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97" t="11933" b="34175"/>
          <a:stretch/>
        </p:blipFill>
        <p:spPr>
          <a:xfrm>
            <a:off x="3779986" y="2106124"/>
            <a:ext cx="2579250" cy="3459264"/>
          </a:xfrm>
          <a:prstGeom prst="rect">
            <a:avLst/>
          </a:prstGeom>
        </p:spPr>
      </p:pic>
      <p:pic>
        <p:nvPicPr>
          <p:cNvPr id="1026" name="Picture 2" descr="NGA-West2 Ground Motion Model for the Average Horizontal Components of PGA,  PGV, and 5% Damped Linear Acceleration Response Spectra - Kenneth W.  Campbell, Yousef Bozorgnia, 2014">
            <a:extLst>
              <a:ext uri="{FF2B5EF4-FFF2-40B4-BE49-F238E27FC236}">
                <a16:creationId xmlns:a16="http://schemas.microsoft.com/office/drawing/2014/main" id="{1AA8B737-57B5-E74C-8C0E-297D3DA3A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036143" y="2859926"/>
            <a:ext cx="4723265" cy="31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4A2DF3-237B-34A3-9F79-1B14AC05C02A}"/>
              </a:ext>
            </a:extLst>
          </p:cNvPr>
          <p:cNvCxnSpPr>
            <a:cxnSpLocks/>
          </p:cNvCxnSpPr>
          <p:nvPr/>
        </p:nvCxnSpPr>
        <p:spPr>
          <a:xfrm>
            <a:off x="9961423" y="3525977"/>
            <a:ext cx="0" cy="197706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A83E6D-164D-CAB1-8513-E1AA4A258254}"/>
              </a:ext>
            </a:extLst>
          </p:cNvPr>
          <p:cNvSpPr txBox="1"/>
          <p:nvPr/>
        </p:nvSpPr>
        <p:spPr>
          <a:xfrm>
            <a:off x="10555244" y="5880098"/>
            <a:ext cx="2037144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NGA-2 West</a:t>
            </a:r>
          </a:p>
        </p:txBody>
      </p:sp>
    </p:spTree>
    <p:extLst>
      <p:ext uri="{BB962C8B-B14F-4D97-AF65-F5344CB8AC3E}">
        <p14:creationId xmlns:p14="http://schemas.microsoft.com/office/powerpoint/2010/main" val="663053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18542" y="172113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Gap and sensitivity analysis for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multisensor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 network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>
                <a:latin typeface="Roboto"/>
                <a:cs typeface="Helvetica"/>
              </a:rPr>
              <a:t>GNSS inversion for earthquake source (finite fault)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CDDE2-151D-6A05-F27D-BC849AD3F8DA}"/>
              </a:ext>
            </a:extLst>
          </p:cNvPr>
          <p:cNvSpPr txBox="1"/>
          <p:nvPr/>
        </p:nvSpPr>
        <p:spPr>
          <a:xfrm>
            <a:off x="7541232" y="1681146"/>
            <a:ext cx="4413868" cy="4532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defTabSz="1300480" hangingPunct="0"/>
            <a:r>
              <a:rPr lang="en-NZ" sz="2200" dirty="0">
                <a:effectLst/>
                <a:latin typeface="Calibri" panose="020F0502020204030204" pitchFamily="34" charset="0"/>
              </a:rPr>
              <a:t>GNSS inversion for finite fault (e.g. GFAST) on </a:t>
            </a:r>
            <a:r>
              <a:rPr lang="en-NZ" sz="2200" dirty="0" err="1">
                <a:effectLst/>
                <a:latin typeface="Calibri" panose="020F0502020204030204" pitchFamily="34" charset="0"/>
              </a:rPr>
              <a:t>propDB</a:t>
            </a:r>
            <a:r>
              <a:rPr lang="en-NZ" sz="2200" dirty="0">
                <a:effectLst/>
                <a:latin typeface="Calibri" panose="020F0502020204030204" pitchFamily="34" charset="0"/>
              </a:rPr>
              <a:t> unit source</a:t>
            </a: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effectLst/>
                <a:latin typeface="Calibri" panose="020F0502020204030204" pitchFamily="34" charset="0"/>
              </a:rPr>
              <a:t>Based on list of “active” stations, we have done the same for “all” possible</a:t>
            </a: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effectLst/>
                <a:latin typeface="Calibri" panose="020F0502020204030204" pitchFamily="34" charset="0"/>
              </a:rPr>
              <a:t>5 GNSS stations within 200 km of fault (edges of unit source)</a:t>
            </a: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effectLst/>
                <a:latin typeface="Calibri" panose="020F0502020204030204" pitchFamily="34" charset="0"/>
              </a:rPr>
              <a:t>Maximum distance between 2 GNSS stations at least 100 km (minimum aperture)</a:t>
            </a:r>
            <a:endParaRPr lang="en-NZ" sz="2200" dirty="0">
              <a:latin typeface="Calibri" panose="020F0502020204030204" pitchFamily="34" charset="0"/>
            </a:endParaRP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latin typeface="Calibri" panose="020F0502020204030204" pitchFamily="34" charset="0"/>
              </a:rPr>
              <a:t>Population based on # of people living within 10 km of coast at an elevation &lt;50m.</a:t>
            </a:r>
            <a:endParaRPr lang="en-NZ" sz="22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7F506-A039-8320-3BED-6A73C92F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42" y="1319645"/>
            <a:ext cx="6993977" cy="47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0998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08603" y="216388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Integrating emerging techniques and sensor technologies: SMART Cables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pic>
        <p:nvPicPr>
          <p:cNvPr id="3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690C768C-4682-1083-9EA0-CB55E88C9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0" t="58758" r="11213" b="1"/>
          <a:stretch/>
        </p:blipFill>
        <p:spPr>
          <a:xfrm>
            <a:off x="7625166" y="3429000"/>
            <a:ext cx="3952068" cy="2690836"/>
          </a:xfrm>
          <a:prstGeom prst="rect">
            <a:avLst/>
          </a:prstGeom>
        </p:spPr>
      </p:pic>
      <p:pic>
        <p:nvPicPr>
          <p:cNvPr id="6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FC9F352B-6D50-AD67-F451-A790CAA6A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14" r="52766"/>
          <a:stretch/>
        </p:blipFill>
        <p:spPr>
          <a:xfrm>
            <a:off x="277632" y="1501455"/>
            <a:ext cx="6696083" cy="4480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68347-281E-76C0-921B-E81F442CB20D}"/>
              </a:ext>
            </a:extLst>
          </p:cNvPr>
          <p:cNvSpPr txBox="1"/>
          <p:nvPr/>
        </p:nvSpPr>
        <p:spPr>
          <a:xfrm>
            <a:off x="7541232" y="1681146"/>
            <a:ext cx="4413868" cy="14855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defTabSz="1300480" hangingPunct="0"/>
            <a:r>
              <a:rPr lang="en-NZ" sz="2200" dirty="0">
                <a:effectLst/>
                <a:latin typeface="Calibri" panose="020F0502020204030204" pitchFamily="34" charset="0"/>
              </a:rPr>
              <a:t>GNSS coverage assumes that every GNSS station that has ever streamed publicly available data were still functional</a:t>
            </a:r>
          </a:p>
        </p:txBody>
      </p:sp>
    </p:spTree>
    <p:extLst>
      <p:ext uri="{BB962C8B-B14F-4D97-AF65-F5344CB8AC3E}">
        <p14:creationId xmlns:p14="http://schemas.microsoft.com/office/powerpoint/2010/main" val="34915575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FFFC672-0B18-C2EB-10C2-D5D87C1B6A11}"/>
              </a:ext>
            </a:extLst>
          </p:cNvPr>
          <p:cNvSpPr txBox="1">
            <a:spLocks/>
          </p:cNvSpPr>
          <p:nvPr/>
        </p:nvSpPr>
        <p:spPr>
          <a:xfrm>
            <a:off x="408603" y="216388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822068F-7A37-CEDE-58AB-98A3E8680F2A}"/>
              </a:ext>
            </a:extLst>
          </p:cNvPr>
          <p:cNvSpPr txBox="1">
            <a:spLocks/>
          </p:cNvSpPr>
          <p:nvPr/>
        </p:nvSpPr>
        <p:spPr>
          <a:xfrm>
            <a:off x="300318" y="125163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“Where possible, include cost-benefit analysis of the potential technologies being considered.”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4B1D6-27D6-BC71-EF6F-7CD3C55A1056}"/>
              </a:ext>
            </a:extLst>
          </p:cNvPr>
          <p:cNvSpPr txBox="1"/>
          <p:nvPr/>
        </p:nvSpPr>
        <p:spPr>
          <a:xfrm>
            <a:off x="7778132" y="1692721"/>
            <a:ext cx="4413868" cy="3855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defTabSz="1300480" hangingPunct="0"/>
            <a:r>
              <a:rPr lang="en-NZ" sz="2200" dirty="0">
                <a:effectLst/>
                <a:latin typeface="Calibri" panose="020F0502020204030204" pitchFamily="34" charset="0"/>
              </a:rPr>
              <a:t>We have developed a </a:t>
            </a:r>
            <a:r>
              <a:rPr lang="en-NZ" sz="22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risk-based</a:t>
            </a:r>
            <a:r>
              <a:rPr lang="en-NZ" sz="2200" dirty="0">
                <a:effectLst/>
                <a:latin typeface="Calibri" panose="020F0502020204030204" pitchFamily="34" charset="0"/>
              </a:rPr>
              <a:t> approach</a:t>
            </a: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latin typeface="Calibri" panose="020F0502020204030204" pitchFamily="34" charset="0"/>
              </a:rPr>
              <a:t>Exposed population = live within 10km of coast at elevation &lt; 50m (conservative)</a:t>
            </a:r>
            <a:endParaRPr lang="en-NZ" sz="2200" dirty="0">
              <a:effectLst/>
              <a:latin typeface="Calibri" panose="020F0502020204030204" pitchFamily="34" charset="0"/>
            </a:endParaRP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effectLst/>
                <a:latin typeface="Calibri" panose="020F0502020204030204" pitchFamily="34" charset="0"/>
              </a:rPr>
              <a:t>Pre-impact warning time of 20 minutes considered</a:t>
            </a: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 err="1">
                <a:effectLst/>
                <a:latin typeface="Calibri" panose="020F0502020204030204" pitchFamily="34" charset="0"/>
              </a:rPr>
              <a:t>WarnTime</a:t>
            </a:r>
            <a:r>
              <a:rPr lang="en-NZ" sz="2200" dirty="0">
                <a:effectLst/>
                <a:latin typeface="Calibri" panose="020F0502020204030204" pitchFamily="34" charset="0"/>
              </a:rPr>
              <a:t>=</a:t>
            </a:r>
            <a:r>
              <a:rPr lang="en-NZ" sz="2200" dirty="0" err="1">
                <a:effectLst/>
                <a:latin typeface="Calibri" panose="020F0502020204030204" pitchFamily="34" charset="0"/>
              </a:rPr>
              <a:t>Tcoast</a:t>
            </a:r>
            <a:r>
              <a:rPr lang="en-NZ" sz="2200" dirty="0">
                <a:effectLst/>
                <a:latin typeface="Calibri" panose="020F0502020204030204" pitchFamily="34" charset="0"/>
              </a:rPr>
              <a:t>-max(D1,D2)</a:t>
            </a:r>
            <a:endParaRPr lang="en-NZ" sz="2200" dirty="0">
              <a:latin typeface="Calibri" panose="020F0502020204030204" pitchFamily="34" charset="0"/>
            </a:endParaRPr>
          </a:p>
          <a:p>
            <a:pPr marL="800100" lvl="1" indent="-342900" defTabSz="1300480" hangingPunct="0">
              <a:buFont typeface="Arial" panose="020B0604020202020204" pitchFamily="34" charset="0"/>
              <a:buChar char="•"/>
            </a:pPr>
            <a:r>
              <a:rPr lang="en-NZ" sz="2200" dirty="0">
                <a:latin typeface="Calibri" panose="020F0502020204030204" pitchFamily="34" charset="0"/>
              </a:rPr>
              <a:t>Population based on # of people living within 10 km of coast at an elevation &lt;50m.</a:t>
            </a:r>
            <a:endParaRPr lang="en-NZ" sz="22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A2429-7803-3876-C581-DB819FD0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8" y="1262827"/>
            <a:ext cx="7240914" cy="49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27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18542" y="504622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A Note on GNSS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B88B95-4BF4-D455-0394-FE80178D83AB}"/>
              </a:ext>
            </a:extLst>
          </p:cNvPr>
          <p:cNvSpPr txBox="1">
            <a:spLocks/>
          </p:cNvSpPr>
          <p:nvPr/>
        </p:nvSpPr>
        <p:spPr>
          <a:xfrm>
            <a:off x="292409" y="1242268"/>
            <a:ext cx="4366825" cy="5199019"/>
          </a:xfrm>
          <a:prstGeom prst="rect">
            <a:avLst/>
          </a:prstGeom>
        </p:spPr>
        <p:txBody>
          <a:bodyPr>
            <a:normAutofit/>
          </a:bodyPr>
          <a:lstStyle>
            <a:lvl1pPr marL="163598" marR="0" indent="-163598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1pPr>
            <a:lvl2pPr marL="431958" marR="0" indent="-190865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2pPr>
            <a:lvl3pPr marL="711224" marR="0" indent="-229038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3pPr>
            <a:lvl4pPr marL="977766" marR="0" indent="-254487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4pPr>
            <a:lvl5pPr marL="1218859" marR="0" indent="-254487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5pPr>
            <a:lvl6pPr marL="1459952" marR="0" indent="-254487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6pPr>
            <a:lvl7pPr marL="1701045" marR="0" indent="-254487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7pPr>
            <a:lvl8pPr marL="1942138" marR="0" indent="-254487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8pPr>
            <a:lvl9pPr marL="2183231" marR="0" indent="-254487" algn="l" defTabSz="685775" rtl="0" eaLnBrk="1" latinLnBrk="0" hangingPunct="1">
              <a:lnSpc>
                <a:spcPct val="90000"/>
              </a:lnSpc>
              <a:spcBef>
                <a:spcPts val="73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1" sz="20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9pPr>
          </a:lstStyle>
          <a:p>
            <a:r>
              <a:rPr lang="en-NZ" u="sng" kern="0" dirty="0"/>
              <a:t>PPP</a:t>
            </a:r>
            <a:r>
              <a:rPr lang="en-NZ" kern="0" dirty="0"/>
              <a:t>: Real time GNSS Precise Point Positioning can improve characterisation of large local/regional earthquakes, providing rapid estimates of magnitude and fault geometry/slip distribution. Currently used by USGS-</a:t>
            </a:r>
            <a:r>
              <a:rPr lang="en-NZ" kern="0" dirty="0" err="1"/>
              <a:t>ShakeAlert</a:t>
            </a:r>
            <a:r>
              <a:rPr lang="en-NZ" kern="0" dirty="0"/>
              <a:t>, NOAA, Japan-REGARD, etc)</a:t>
            </a:r>
          </a:p>
          <a:p>
            <a:endParaRPr lang="en-NZ" kern="0" dirty="0"/>
          </a:p>
          <a:p>
            <a:r>
              <a:rPr lang="en-NZ" u="sng" kern="0" dirty="0" err="1"/>
              <a:t>Iono</a:t>
            </a:r>
            <a:r>
              <a:rPr lang="en-NZ" kern="0" dirty="0"/>
              <a:t>: source agnostic application that infers impact of gravitational waves caused by tsunamis on the ionosphere from GNSS data: several examples in literature, currently operational at Nasa-JPL (Guardian)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47B0A-A29F-BEB7-8B9F-E6A1D1C33AC2}"/>
              </a:ext>
            </a:extLst>
          </p:cNvPr>
          <p:cNvSpPr txBox="1"/>
          <p:nvPr/>
        </p:nvSpPr>
        <p:spPr>
          <a:xfrm>
            <a:off x="5610777" y="3841778"/>
            <a:ext cx="2086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[Murray et al., BSSA 2023]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3B0658-9C95-C73D-8C35-7D33ACB9D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86" r="53358"/>
          <a:stretch/>
        </p:blipFill>
        <p:spPr>
          <a:xfrm>
            <a:off x="4737455" y="209359"/>
            <a:ext cx="4366824" cy="3592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F9F38-CBB1-0849-55F9-A4A7A4C2F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52" t="77038" r="1898" b="15714"/>
          <a:stretch/>
        </p:blipFill>
        <p:spPr>
          <a:xfrm>
            <a:off x="6264206" y="2711571"/>
            <a:ext cx="1313322" cy="394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56B99-7ADA-C0F8-7EA4-13118D0F1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52" t="91367" r="1288" b="5915"/>
          <a:stretch/>
        </p:blipFill>
        <p:spPr>
          <a:xfrm>
            <a:off x="6350701" y="2570967"/>
            <a:ext cx="1354243" cy="1480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F1780-60AB-86D9-BF47-6B0AC175F852}"/>
              </a:ext>
            </a:extLst>
          </p:cNvPr>
          <p:cNvSpPr txBox="1"/>
          <p:nvPr/>
        </p:nvSpPr>
        <p:spPr>
          <a:xfrm>
            <a:off x="9057480" y="5881572"/>
            <a:ext cx="2143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[Manta et al., </a:t>
            </a:r>
            <a:r>
              <a:rPr lang="en-NZ" sz="1400" dirty="0" err="1"/>
              <a:t>SciRep</a:t>
            </a:r>
            <a:r>
              <a:rPr lang="en-NZ" sz="1400" dirty="0"/>
              <a:t> 2020]</a:t>
            </a:r>
          </a:p>
        </p:txBody>
      </p:sp>
      <p:pic>
        <p:nvPicPr>
          <p:cNvPr id="6" name="Picture 2" descr="Figure 1">
            <a:extLst>
              <a:ext uri="{FF2B5EF4-FFF2-40B4-BE49-F238E27FC236}">
                <a16:creationId xmlns:a16="http://schemas.microsoft.com/office/drawing/2014/main" id="{51E6123C-EDF0-84CF-A129-1A194CF61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4382" r="46269" b="271"/>
          <a:stretch/>
        </p:blipFill>
        <p:spPr bwMode="auto">
          <a:xfrm>
            <a:off x="8120389" y="3241964"/>
            <a:ext cx="3789147" cy="25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9F537B-57FA-7954-9982-7D3BF5F5C6B0}"/>
              </a:ext>
            </a:extLst>
          </p:cNvPr>
          <p:cNvSpPr txBox="1"/>
          <p:nvPr/>
        </p:nvSpPr>
        <p:spPr>
          <a:xfrm>
            <a:off x="9021325" y="195280"/>
            <a:ext cx="1620456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Initial Indicator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DD851-9B0F-79B6-6C01-88483493E91B}"/>
              </a:ext>
            </a:extLst>
          </p:cNvPr>
          <p:cNvSpPr txBox="1"/>
          <p:nvPr/>
        </p:nvSpPr>
        <p:spPr>
          <a:xfrm>
            <a:off x="6431013" y="5402166"/>
            <a:ext cx="2086148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Tsunami measurement</a:t>
            </a:r>
          </a:p>
        </p:txBody>
      </p:sp>
    </p:spTree>
    <p:extLst>
      <p:ext uri="{BB962C8B-B14F-4D97-AF65-F5344CB8AC3E}">
        <p14:creationId xmlns:p14="http://schemas.microsoft.com/office/powerpoint/2010/main" val="39572184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57188D6-FFE8-4D44-9B66-E9604B0C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8" y="338078"/>
            <a:ext cx="4071725" cy="292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C1CAE84-C7CD-A8C9-20E3-00CE3A12AEE7}"/>
              </a:ext>
            </a:extLst>
          </p:cNvPr>
          <p:cNvSpPr txBox="1">
            <a:spLocks/>
          </p:cNvSpPr>
          <p:nvPr/>
        </p:nvSpPr>
        <p:spPr>
          <a:xfrm>
            <a:off x="9336695" y="2161677"/>
            <a:ext cx="2400034" cy="22124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A thought experiment on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optimised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 sensor </a:t>
            </a:r>
            <a:r>
              <a:rPr lang="en-US" altLang="ja-JP" sz="2800" dirty="0">
                <a:latin typeface="Roboto"/>
                <a:cs typeface="Helvetica"/>
              </a:rPr>
              <a:t>g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Helvetica"/>
              </a:rPr>
              <a:t>rids for source agnostic TEW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68B52-4FEE-3424-BF82-E658F8B25FF2}"/>
              </a:ext>
            </a:extLst>
          </p:cNvPr>
          <p:cNvSpPr txBox="1"/>
          <p:nvPr/>
        </p:nvSpPr>
        <p:spPr>
          <a:xfrm>
            <a:off x="512934" y="6269598"/>
            <a:ext cx="3625592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Figure courtesy C. Moore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98A6A78-46B3-C041-7731-AB0C98647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8" y="3267893"/>
            <a:ext cx="4071726" cy="29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5604FDB-1BBE-6A12-0EDA-49D0927B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44" y="62443"/>
            <a:ext cx="4368631" cy="31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467E3-DBA3-6118-A89E-938C371684A8}"/>
              </a:ext>
            </a:extLst>
          </p:cNvPr>
          <p:cNvSpPr txBox="1"/>
          <p:nvPr/>
        </p:nvSpPr>
        <p:spPr>
          <a:xfrm>
            <a:off x="731419" y="0"/>
            <a:ext cx="2861445" cy="408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10-minute detection at SZ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266DE-A948-70F2-121B-094A7740AA42}"/>
              </a:ext>
            </a:extLst>
          </p:cNvPr>
          <p:cNvSpPr txBox="1"/>
          <p:nvPr/>
        </p:nvSpPr>
        <p:spPr>
          <a:xfrm>
            <a:off x="2659032" y="2711809"/>
            <a:ext cx="1479494" cy="346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416 sensors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C67F0-8492-0E9B-E84E-508F3C2C8469}"/>
              </a:ext>
            </a:extLst>
          </p:cNvPr>
          <p:cNvSpPr txBox="1"/>
          <p:nvPr/>
        </p:nvSpPr>
        <p:spPr>
          <a:xfrm>
            <a:off x="2592947" y="5616272"/>
            <a:ext cx="1479494" cy="346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196 sensors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D941F-A4C4-57EB-004F-856558FD9B27}"/>
              </a:ext>
            </a:extLst>
          </p:cNvPr>
          <p:cNvSpPr txBox="1"/>
          <p:nvPr/>
        </p:nvSpPr>
        <p:spPr>
          <a:xfrm>
            <a:off x="6096000" y="993642"/>
            <a:ext cx="1479494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Exposure with optimized grid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E4C61B16-49AE-CAC6-A1EE-7E66EF76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44" y="3177893"/>
            <a:ext cx="4317707" cy="30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E94369-244B-BBB4-6EBA-76AF8BC9FCC6}"/>
              </a:ext>
            </a:extLst>
          </p:cNvPr>
          <p:cNvSpPr txBox="1"/>
          <p:nvPr/>
        </p:nvSpPr>
        <p:spPr>
          <a:xfrm>
            <a:off x="5997479" y="3806851"/>
            <a:ext cx="1578015" cy="993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Exposure with optimized grid, assuming 100km natural warning</a:t>
            </a:r>
          </a:p>
        </p:txBody>
      </p:sp>
    </p:spTree>
    <p:extLst>
      <p:ext uri="{BB962C8B-B14F-4D97-AF65-F5344CB8AC3E}">
        <p14:creationId xmlns:p14="http://schemas.microsoft.com/office/powerpoint/2010/main" val="1412227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EA2DC-A5F6-CF90-FAD0-51B030239476}"/>
              </a:ext>
            </a:extLst>
          </p:cNvPr>
          <p:cNvSpPr txBox="1"/>
          <p:nvPr/>
        </p:nvSpPr>
        <p:spPr>
          <a:xfrm>
            <a:off x="544010" y="1342268"/>
            <a:ext cx="9931079" cy="4615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WG2 </a:t>
            </a:r>
            <a:r>
              <a:rPr lang="en-NZ" sz="24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recommends</a:t>
            </a: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the ICG/PTWS continue to work closely with the JTF for SMART Cables and the IUGG </a:t>
            </a:r>
            <a:r>
              <a:rPr lang="en-NZ" sz="24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GeTEWS</a:t>
            </a: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project to utilise monitoring data from these efforts when they are available.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WG2 </a:t>
            </a:r>
            <a:r>
              <a:rPr lang="en-NZ" sz="24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recommends</a:t>
            </a: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the TT on Integrated networks develop a framework based on the Research, Development and Implementation Plan for the Ocean Decade Tsunami Programme by which member states can contribute instruments/data/telemetry, etc in order to achieve ODTP tsunami detection, measurement and forecasting goals within PTWS.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WG2 </a:t>
            </a:r>
            <a:r>
              <a:rPr lang="en-NZ" sz="24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recommends</a:t>
            </a:r>
            <a:r>
              <a:rPr lang="en-NZ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that ICG/PTWS continue the Task Team on Integrated PTWS Sensor Networks.</a:t>
            </a:r>
            <a:r>
              <a:rPr lang="fr-FR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NZ" sz="2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A01A6-2AEB-CB9F-24A6-A8E762430A2C}"/>
              </a:ext>
            </a:extLst>
          </p:cNvPr>
          <p:cNvSpPr txBox="1"/>
          <p:nvPr/>
        </p:nvSpPr>
        <p:spPr>
          <a:xfrm>
            <a:off x="335666" y="208344"/>
            <a:ext cx="8709949" cy="685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8074087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222124" y="2184682"/>
            <a:ext cx="5570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very much for your kind attention.</a:t>
            </a:r>
            <a:endParaRPr kumimoji="1" lang="ja-JP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407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18542" y="504622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Justification for multi-data/multi-sensor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E9473-7D0C-2791-0417-D1D17E87F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42" y="1311967"/>
            <a:ext cx="3683076" cy="4858302"/>
          </a:xfrm>
          <a:prstGeom prst="rect">
            <a:avLst/>
          </a:prstGeom>
        </p:spPr>
      </p:pic>
      <p:pic>
        <p:nvPicPr>
          <p:cNvPr id="3" name="Picture 2" descr="A diagram of a tsunami life cycle&#10;&#10;AI-generated content may be incorrect.">
            <a:extLst>
              <a:ext uri="{FF2B5EF4-FFF2-40B4-BE49-F238E27FC236}">
                <a16:creationId xmlns:a16="http://schemas.microsoft.com/office/drawing/2014/main" id="{C52877A1-3EC7-04AD-120F-B1BC7028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044" y="1715422"/>
            <a:ext cx="8146334" cy="40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93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D3A3-0C0B-0567-D713-7E79E1F06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FE258A-C4FC-9AFA-3F76-028AABD1D41C}"/>
              </a:ext>
            </a:extLst>
          </p:cNvPr>
          <p:cNvSpPr txBox="1">
            <a:spLocks/>
          </p:cNvSpPr>
          <p:nvPr/>
        </p:nvSpPr>
        <p:spPr>
          <a:xfrm>
            <a:off x="418542" y="504622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Justification for multi-data/multi-sensor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6A78E-DA40-F4ED-CF88-330699E98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45" y="1266518"/>
            <a:ext cx="90201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35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16786" y="388647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ODIP target metrics</a:t>
            </a:r>
          </a:p>
        </p:txBody>
      </p:sp>
      <p:pic>
        <p:nvPicPr>
          <p:cNvPr id="4" name="Picture 3" descr="A table with black text&#10;&#10;AI-generated content may be incorrect.">
            <a:extLst>
              <a:ext uri="{FF2B5EF4-FFF2-40B4-BE49-F238E27FC236}">
                <a16:creationId xmlns:a16="http://schemas.microsoft.com/office/drawing/2014/main" id="{FAF25F51-36C1-F2E3-4EC2-FFDEC3984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79" y="1712195"/>
            <a:ext cx="11673041" cy="43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503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F3E4F-87EF-AE90-932B-7DFB1E793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854457-1FB9-FFAE-C49F-A64C5A4543A2}"/>
              </a:ext>
            </a:extLst>
          </p:cNvPr>
          <p:cNvSpPr txBox="1">
            <a:spLocks/>
          </p:cNvSpPr>
          <p:nvPr/>
        </p:nvSpPr>
        <p:spPr>
          <a:xfrm>
            <a:off x="416786" y="388647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Classes of forecasting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3506C-8EE4-81F6-D7C7-8CECDA83F13F}"/>
              </a:ext>
            </a:extLst>
          </p:cNvPr>
          <p:cNvSpPr txBox="1"/>
          <p:nvPr/>
        </p:nvSpPr>
        <p:spPr>
          <a:xfrm>
            <a:off x="792326" y="1697439"/>
            <a:ext cx="9320015" cy="1608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 defTabSz="1300480" hangingPunct="0">
              <a:buAutoNum type="arabicParenR"/>
            </a:pPr>
            <a:r>
              <a:rPr lang="en-US" sz="3200" dirty="0">
                <a:solidFill>
                  <a:srgbClr val="000000"/>
                </a:solidFill>
              </a:rPr>
              <a:t>Forecasting from indirect observations</a:t>
            </a:r>
            <a:endParaRPr lang="en-US" dirty="0"/>
          </a:p>
          <a:p>
            <a:pPr defTabSz="1300480"/>
            <a:r>
              <a:rPr lang="en-US" sz="3200" dirty="0">
                <a:solidFill>
                  <a:srgbClr val="000000"/>
                </a:solidFill>
              </a:rPr>
              <a:t>2) Hybrid</a:t>
            </a:r>
          </a:p>
          <a:p>
            <a:pPr defTabSz="1300480"/>
            <a:r>
              <a:rPr lang="en-US" sz="3200" dirty="0">
                <a:solidFill>
                  <a:srgbClr val="000000"/>
                </a:solidFill>
              </a:rPr>
              <a:t>3) Forecasting from direct observations</a:t>
            </a:r>
          </a:p>
        </p:txBody>
      </p:sp>
    </p:spTree>
    <p:extLst>
      <p:ext uri="{BB962C8B-B14F-4D97-AF65-F5344CB8AC3E}">
        <p14:creationId xmlns:p14="http://schemas.microsoft.com/office/powerpoint/2010/main" val="32999679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FACBF-29C1-9EDE-84E1-1D95DA5F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1148070"/>
            <a:ext cx="8867775" cy="320992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D3B0775D-A70B-3977-58E0-CE1A4B9DEE80}"/>
              </a:ext>
            </a:extLst>
          </p:cNvPr>
          <p:cNvSpPr txBox="1">
            <a:spLocks/>
          </p:cNvSpPr>
          <p:nvPr/>
        </p:nvSpPr>
        <p:spPr>
          <a:xfrm>
            <a:off x="183271" y="462388"/>
            <a:ext cx="10349834" cy="276738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Forecasting from indirect observations (including ensembles)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17B4D-E09C-DE32-5919-2449C1908170}"/>
              </a:ext>
            </a:extLst>
          </p:cNvPr>
          <p:cNvSpPr txBox="1"/>
          <p:nvPr/>
        </p:nvSpPr>
        <p:spPr>
          <a:xfrm>
            <a:off x="1001261" y="4204665"/>
            <a:ext cx="10782563" cy="2101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00480" hangingPunct="0"/>
            <a:r>
              <a:rPr lang="en-US" sz="3200" dirty="0">
                <a:solidFill>
                  <a:srgbClr val="000000"/>
                </a:solidFill>
              </a:rPr>
              <a:t>Current paradigm in most warning </a:t>
            </a:r>
            <a:r>
              <a:rPr lang="en-US" sz="3200" err="1">
                <a:solidFill>
                  <a:srgbClr val="000000"/>
                </a:solidFill>
              </a:rPr>
              <a:t>centres</a:t>
            </a:r>
            <a:endParaRPr lang="en-US" sz="3200">
              <a:solidFill>
                <a:srgbClr val="000000"/>
              </a:solidFill>
            </a:endParaRPr>
          </a:p>
          <a:p>
            <a:pPr defTabSz="1300480"/>
            <a:endParaRPr lang="en-US" sz="3200" dirty="0">
              <a:solidFill>
                <a:srgbClr val="000000"/>
              </a:solidFill>
            </a:endParaRPr>
          </a:p>
          <a:p>
            <a:pPr defTabSz="1300480"/>
            <a:r>
              <a:rPr lang="en-US" sz="3200" dirty="0">
                <a:solidFill>
                  <a:srgbClr val="000000"/>
                </a:solidFill>
              </a:rPr>
              <a:t>In some cases, when event is close to shore, it can be argued that source fully constrained is met</a:t>
            </a:r>
          </a:p>
        </p:txBody>
      </p:sp>
    </p:spTree>
    <p:extLst>
      <p:ext uri="{BB962C8B-B14F-4D97-AF65-F5344CB8AC3E}">
        <p14:creationId xmlns:p14="http://schemas.microsoft.com/office/powerpoint/2010/main" val="4231055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749CA-3577-1599-F035-9B96B0120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8F51845D-8572-BA03-38DF-28AAD70CB532}"/>
              </a:ext>
            </a:extLst>
          </p:cNvPr>
          <p:cNvSpPr txBox="1">
            <a:spLocks/>
          </p:cNvSpPr>
          <p:nvPr/>
        </p:nvSpPr>
        <p:spPr>
          <a:xfrm>
            <a:off x="416786" y="388647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Hybrid forecasting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7DB74-D656-D5C6-00FD-3A6E6A579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6" y="1294785"/>
            <a:ext cx="8943975" cy="316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31019-2613-88BF-FCBB-C2C84A4D9CE4}"/>
              </a:ext>
            </a:extLst>
          </p:cNvPr>
          <p:cNvSpPr txBox="1"/>
          <p:nvPr/>
        </p:nvSpPr>
        <p:spPr>
          <a:xfrm>
            <a:off x="706293" y="4757730"/>
            <a:ext cx="10782563" cy="1116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00480"/>
            <a:r>
              <a:rPr lang="en-US" sz="3200" dirty="0">
                <a:solidFill>
                  <a:srgbClr val="000000"/>
                </a:solidFill>
              </a:rPr>
              <a:t>Using direct ocean observations to scale proxy forecasts</a:t>
            </a:r>
          </a:p>
          <a:p>
            <a:pPr defTabSz="1300480"/>
            <a:r>
              <a:rPr lang="en-US" sz="3200" dirty="0"/>
              <a:t>E.g. HTHH</a:t>
            </a:r>
          </a:p>
        </p:txBody>
      </p:sp>
    </p:spTree>
    <p:extLst>
      <p:ext uri="{BB962C8B-B14F-4D97-AF65-F5344CB8AC3E}">
        <p14:creationId xmlns:p14="http://schemas.microsoft.com/office/powerpoint/2010/main" val="24941401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D7E6-162C-5730-880A-47D975A34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89F7BD6-A21F-E0CF-5A28-C04819CA0B5B}"/>
              </a:ext>
            </a:extLst>
          </p:cNvPr>
          <p:cNvSpPr txBox="1">
            <a:spLocks/>
          </p:cNvSpPr>
          <p:nvPr/>
        </p:nvSpPr>
        <p:spPr>
          <a:xfrm>
            <a:off x="416786" y="388647"/>
            <a:ext cx="9710738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Roboto"/>
              </a:rPr>
              <a:t>Forecasting from indirect observations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710BB-06AD-993A-641F-87DCBE3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1378052"/>
            <a:ext cx="8772525" cy="3143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F341C-9C5A-CE2C-C41A-E4C2AAF6EA79}"/>
              </a:ext>
            </a:extLst>
          </p:cNvPr>
          <p:cNvSpPr txBox="1"/>
          <p:nvPr/>
        </p:nvSpPr>
        <p:spPr>
          <a:xfrm>
            <a:off x="706293" y="4757730"/>
            <a:ext cx="10782563" cy="1608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00480"/>
            <a:r>
              <a:rPr lang="en-US" sz="3200" dirty="0">
                <a:solidFill>
                  <a:srgbClr val="000000"/>
                </a:solidFill>
              </a:rPr>
              <a:t>Including existing (e.g. </a:t>
            </a:r>
            <a:r>
              <a:rPr lang="en-US" sz="3200" dirty="0" err="1">
                <a:solidFill>
                  <a:srgbClr val="000000"/>
                </a:solidFill>
              </a:rPr>
              <a:t>tFISH</a:t>
            </a:r>
            <a:r>
              <a:rPr lang="en-US" sz="3200" dirty="0">
                <a:solidFill>
                  <a:srgbClr val="000000"/>
                </a:solidFill>
              </a:rPr>
              <a:t>) or aspirational (assimilation, other A.I., etc.). Require in most cases novel measurements.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41468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FFE48C-67E8-BBA9-230D-D217F4E83020}"/>
              </a:ext>
            </a:extLst>
          </p:cNvPr>
          <p:cNvSpPr txBox="1"/>
          <p:nvPr/>
        </p:nvSpPr>
        <p:spPr>
          <a:xfrm>
            <a:off x="214680" y="210311"/>
            <a:ext cx="10782563" cy="623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00480"/>
            <a:r>
              <a:rPr lang="en-US" sz="3200" dirty="0">
                <a:solidFill>
                  <a:srgbClr val="000000"/>
                </a:solidFill>
              </a:rPr>
              <a:t>Time dependence and inundation/impacts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923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5D0FC492-41C1-471F-B0FE-1346596ADD6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B13FDAD6-7AD1-42FE-8A4E-E96C4AED2565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746743D3-9BF1-4F37-9E90-12BB0B17C0B2}"/>
    </a:ext>
  </a:extLst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30156B24-9CF6-43A2-A0E5-94F72B391F2E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7D1EE385-4B87-49B7-A642-75E2E3944241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324C5DA6-45BD-4B4B-9260-240EBD6A640C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197A9F0E-3400-4037-8CC3-A2A23DF8B6D6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7D585DBE-C9EC-423D-B740-7932DE3382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C1CB18CD-FBC3-4DE9-8EFD-DA967A080843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19DB3EB8-CEB4-47CF-9E62-432247038579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B2464D8B-D0F5-46C6-A84E-CD3CA882E6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IOC_PPT_Template_NewLogo_June2021</Template>
  <TotalTime>7743</TotalTime>
  <Words>709</Words>
  <Application>Microsoft Office PowerPoint</Application>
  <PresentationFormat>Widescreen</PresentationFormat>
  <Paragraphs>56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 TT Forecasting From Direct Ocean Observations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ICG/PTWS activities from Feb 2021 to Feb 2022</dc:title>
  <dc:creator>Nihismae</dc:creator>
  <cp:lastModifiedBy>Bill Fry</cp:lastModifiedBy>
  <cp:revision>207</cp:revision>
  <dcterms:created xsi:type="dcterms:W3CDTF">2022-12-06T02:55:00Z</dcterms:created>
  <dcterms:modified xsi:type="dcterms:W3CDTF">2025-04-07T05:24:16Z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1041-11.8.2.8498</vt:lpwstr>
  </property>
</Properties>
</file>