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6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5143500" cx="9144000"/>
  <p:notesSz cx="6858000" cy="9144000"/>
  <p:embeddedFontLst>
    <p:embeddedFont>
      <p:font typeface="Montserrat"/>
      <p:regular r:id="rId40"/>
      <p:bold r:id="rId41"/>
      <p:italic r:id="rId42"/>
      <p:boldItalic r:id="rId43"/>
    </p:embeddedFont>
    <p:embeddedFont>
      <p:font typeface="Montserrat Medium"/>
      <p:regular r:id="rId44"/>
      <p:bold r:id="rId45"/>
      <p:italic r:id="rId46"/>
      <p:boldItalic r:id="rId47"/>
    </p:embeddedFont>
    <p:embeddedFont>
      <p:font typeface="Montserrat ExtraBold"/>
      <p:bold r:id="rId48"/>
      <p:boldItalic r:id="rId49"/>
    </p:embeddedFont>
    <p:embeddedFont>
      <p:font typeface="Barlow"/>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4" roundtripDataSignature="AMtx7mj4up3RoXXAAHd/JpkVLYGN8uoiy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Emma Heslop"/>
  <p:cmAuthor clrIdx="1" id="1" initials="" lastIdx="2" name="Champika Gallag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91CA854-6270-43AF-BDF3-EB8AD44661E6}">
  <a:tblStyle styleId="{391CA854-6270-43AF-BDF3-EB8AD44661E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E0F39AE-5AF2-494A-B0F0-455AF9ADB007}"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E"/>
          </a:solidFill>
        </a:fill>
      </a:tcStyle>
    </a:wholeTbl>
    <a:band1H>
      <a:tcTxStyle b="off" i="off"/>
      <a:tcStyle>
        <a:fill>
          <a:solidFill>
            <a:srgbClr val="CBCEDC"/>
          </a:solidFill>
        </a:fill>
      </a:tcStyle>
    </a:band1H>
    <a:band2H>
      <a:tcTxStyle b="off" i="off"/>
    </a:band2H>
    <a:band1V>
      <a:tcTxStyle b="off" i="off"/>
      <a:tcStyle>
        <a:fill>
          <a:solidFill>
            <a:srgbClr val="CBCEDC"/>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2A17C618-7710-4A8B-B50F-1DDB59227D4A}"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CF7"/>
          </a:solidFill>
        </a:fill>
      </a:tcStyle>
    </a:wholeTbl>
    <a:band1H>
      <a:tcTxStyle b="off" i="off"/>
      <a:tcStyle>
        <a:fill>
          <a:solidFill>
            <a:srgbClr val="CAD7EE"/>
          </a:solidFill>
        </a:fill>
      </a:tcStyle>
    </a:band1H>
    <a:band2H>
      <a:tcTxStyle b="off" i="off"/>
    </a:band2H>
    <a:band1V>
      <a:tcTxStyle b="off" i="off"/>
      <a:tcStyle>
        <a:fill>
          <a:solidFill>
            <a:srgbClr val="CAD7EE"/>
          </a:solidFill>
        </a:fill>
      </a:tcStyle>
    </a:band1V>
    <a:band2V>
      <a:tcTxStyle b="off" i="off"/>
    </a:band2V>
    <a:lastCol>
      <a:tcTxStyle b="on" i="off">
        <a:font>
          <a:latin typeface="Arial"/>
          <a:ea typeface="Arial"/>
          <a:cs typeface="Arial"/>
        </a:font>
        <a:schemeClr val="lt1"/>
      </a:tcTxStyle>
      <a:tcStyle>
        <a:fill>
          <a:solidFill>
            <a:schemeClr val="accent3"/>
          </a:solidFill>
        </a:fill>
      </a:tcStyle>
    </a:lastCol>
    <a:firstCol>
      <a:tcTxStyle b="on" i="off">
        <a:font>
          <a:latin typeface="Arial"/>
          <a:ea typeface="Arial"/>
          <a:cs typeface="Arial"/>
        </a:font>
        <a:schemeClr val="lt1"/>
      </a:tcTxStyle>
      <a:tcStyle>
        <a:fill>
          <a:solidFill>
            <a:schemeClr val="accent3"/>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b="off" i="off"/>
    </a:neCell>
    <a:nwCell>
      <a:tcTxStyle b="off" i="off"/>
    </a:nwCell>
  </a:tblStyle>
  <a:tblStyle styleId="{E9307676-CC60-4833-8B00-B234287ADCAC}"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MontserratMedium-regular.fntdata"/><Relationship Id="rId43" Type="http://schemas.openxmlformats.org/officeDocument/2006/relationships/font" Target="fonts/Montserrat-boldItalic.fntdata"/><Relationship Id="rId46" Type="http://schemas.openxmlformats.org/officeDocument/2006/relationships/font" Target="fonts/MontserratMedium-italic.fntdata"/><Relationship Id="rId45" Type="http://schemas.openxmlformats.org/officeDocument/2006/relationships/font" Target="fonts/MontserratMedium-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MontserratExtraBold-bold.fntdata"/><Relationship Id="rId47" Type="http://schemas.openxmlformats.org/officeDocument/2006/relationships/font" Target="fonts/MontserratMedium-boldItalic.fntdata"/><Relationship Id="rId49" Type="http://schemas.openxmlformats.org/officeDocument/2006/relationships/font" Target="fonts/MontserratExtraBold-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Barlow-bold.fntdata"/><Relationship Id="rId50" Type="http://schemas.openxmlformats.org/officeDocument/2006/relationships/font" Target="fonts/Barlow-regular.fntdata"/><Relationship Id="rId53" Type="http://schemas.openxmlformats.org/officeDocument/2006/relationships/font" Target="fonts/Barlow-boldItalic.fntdata"/><Relationship Id="rId52" Type="http://schemas.openxmlformats.org/officeDocument/2006/relationships/font" Target="fonts/Barlow-italic.fntdata"/><Relationship Id="rId11" Type="http://schemas.openxmlformats.org/officeDocument/2006/relationships/slide" Target="slides/slide3.xml"/><Relationship Id="rId10" Type="http://schemas.openxmlformats.org/officeDocument/2006/relationships/slide" Target="slides/slide2.xml"/><Relationship Id="rId54" Type="http://customschemas.google.com/relationships/presentationmetadata" Target="meta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06T09:09:32.152">
    <p:pos x="341" y="112"/>
    <p:text>@champika.gallage@gmail.com - just to check, 1) Tsunami monitoring and detection does not count tsunami wave amplitude as important, just SL, where as maritime safety does consider this important? 2) amazing that ocean forecasting RT to seasonal really only wants temperature, with some low level need for heat flux - makes our work much easier! 3) Coastal and maritime safety (a part of which is coastal) both have 4 priorities, vs others with 1 or 2, do you think this reflects that there is less obs in the coast, the complexity or the interpretation of the task...?
_Reassigned to champika.gallage@gmail.com_</p:text>
    <p:extLst>
      <p:ext uri="{C676402C-5697-4E1C-873F-D02D1690AC5C}">
        <p15:threadingInfo timeZoneBias="0"/>
      </p:ext>
      <p:ext uri="http://customooxmlschemas.google.com/">
        <go:slidesCustomData xmlns:go="http://customooxmlschemas.google.com/" commentPostId="AAABhfBdRC8"/>
      </p:ext>
    </p:extLst>
  </p:cm>
  <p:cm authorId="1" idx="1" dt="2025-04-04T20:47:05.253">
    <p:pos x="341" y="112"/>
    <p:text>I have a felling that each Point of contact have interpreted the priority in different way. For Maritime safety it can be that less obs in the coast which is true. I feel that it may be good to ask all PoCs of six the AAs to review the priority table once more to make sure all have a bit similar approach.</p:text>
    <p:extLst>
      <p:ext uri="{C676402C-5697-4E1C-873F-D02D1690AC5C}">
        <p15:threadingInfo timeZoneBias="0">
          <p15:parentCm authorId="0" idx="1"/>
        </p15:threadingInfo>
      </p:ext>
      <p:ext uri="http://customooxmlschemas.google.com/">
        <go:slidesCustomData xmlns:go="http://customooxmlschemas.google.com/" commentPostId="AAABhfTCaoc"/>
      </p:ext>
    </p:extLst>
  </p:cm>
  <p:cm authorId="0" idx="2" dt="2025-04-05T16:29:42.483">
    <p:pos x="341" y="112"/>
    <p:text>Agreed, lets do that before we finish. on Monday we can decide if it works that I stay extra night to complete the SoG...</p:text>
    <p:extLst>
      <p:ext uri="{C676402C-5697-4E1C-873F-D02D1690AC5C}">
        <p15:threadingInfo timeZoneBias="0">
          <p15:parentCm authorId="0" idx="1"/>
        </p15:threadingInfo>
      </p:ext>
      <p:ext uri="http://customooxmlschemas.google.com/">
        <go:slidesCustomData xmlns:go="http://customooxmlschemas.google.com/" commentPostId="AAABhgYZEDE"/>
      </p:ext>
    </p:extLst>
  </p:cm>
  <p:cm authorId="1" idx="2" dt="2025-04-06T09:09:32.152">
    <p:pos x="341" y="112"/>
    <p:text>Great, I agree. Just so you know I am checking with Ocal and Yuji on tsunami wave amplitude and waiting for their response.</p:text>
    <p:extLst>
      <p:ext uri="{C676402C-5697-4E1C-873F-D02D1690AC5C}">
        <p15:threadingInfo timeZoneBias="0">
          <p15:parentCm authorId="0" idx="1"/>
        </p15:threadingInfo>
      </p:ext>
      <p:ext uri="http://customooxmlschemas.google.com/">
        <go:slidesCustomData xmlns:go="http://customooxmlschemas.google.com/" commentPostId="AAABhfrZbp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472b1f3505_0_9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472b1f3505_0_9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48386a71a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48386a71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4687ea29ca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34687ea29c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4687ea29ca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34687ea29ca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77" name="Google Shape;37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92" name="Google Shape;3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02" name="Google Shape;40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14" name="Google Shape;414;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472b1f3505_0_2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3472b1f3505_0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29" name="Google Shape;42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41" name="Google Shape;441;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50" name="Google Shape;45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74" name="Google Shape;47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86" name="Google Shape;48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95" name="Google Shape;4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05" name="Google Shape;50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17" name="Google Shape;51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687ea29ca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34687ea29ca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800">
                <a:latin typeface="Times New Roman"/>
                <a:ea typeface="Times New Roman"/>
                <a:cs typeface="Times New Roman"/>
                <a:sym typeface="Times New Roman"/>
              </a:rPr>
              <a:t>ObsSea4Clim and Defining Ocean Requirements</a:t>
            </a:r>
            <a:r>
              <a:rPr lang="en-GB" sz="1800">
                <a:latin typeface="Times New Roman"/>
                <a:ea typeface="Times New Roman"/>
                <a:cs typeface="Times New Roman"/>
                <a:sym typeface="Times New Roman"/>
              </a:rPr>
              <a:t> "At ObsSea4Clim, we are working to apply the WMO RRR process specifically to Essential Ocean Variables (EOVs) and Essential Climate Variables (ECVs). This involves defining the processes and identifying the needs to ensure that national observing programs—such as EuroGOOS and EOOS—deliver coordinated input to global efforts addressing climate-linked marine extremes. The goal is to transform the RRR approach into a functional framework for ocean observation."</a:t>
            </a:r>
            <a:r>
              <a:rPr lang="en-GB"/>
              <a:t> </a:t>
            </a:r>
            <a:endParaRPr/>
          </a:p>
        </p:txBody>
      </p:sp>
      <p:sp>
        <p:nvSpPr>
          <p:cNvPr id="541" name="Google Shape;54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4687ea29ca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34687ea29ca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472b1f350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3472b1f350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47a1f523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47a1f523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472b1f3505_0_1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472b1f3505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472b1f3505_0_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3472b1f3505_0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472b1f3505_0_4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472b1f3505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 name="Shape 13"/>
        <p:cNvGrpSpPr/>
        <p:nvPr/>
      </p:nvGrpSpPr>
      <p:grpSpPr>
        <a:xfrm>
          <a:off x="0" y="0"/>
          <a:ext cx="0" cy="0"/>
          <a:chOff x="0" y="0"/>
          <a:chExt cx="0" cy="0"/>
        </a:xfrm>
      </p:grpSpPr>
      <p:sp>
        <p:nvSpPr>
          <p:cNvPr id="14" name="Google Shape;14;p32"/>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32"/>
          <p:cNvSpPr txBox="1"/>
          <p:nvPr>
            <p:ph type="ctrTitle"/>
          </p:nvPr>
        </p:nvSpPr>
        <p:spPr>
          <a:xfrm>
            <a:off x="1025999" y="2092500"/>
            <a:ext cx="51579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32"/>
          <p:cNvSpPr txBox="1"/>
          <p:nvPr>
            <p:ph idx="1" type="subTitle"/>
          </p:nvPr>
        </p:nvSpPr>
        <p:spPr>
          <a:xfrm>
            <a:off x="1025999" y="3447900"/>
            <a:ext cx="51579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7" name="Google Shape;17;p32"/>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
        <p:nvSpPr>
          <p:cNvPr id="18" name="Google Shape;18;p3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9" name="Google Shape;19;p32"/>
          <p:cNvPicPr preferRelativeResize="0"/>
          <p:nvPr/>
        </p:nvPicPr>
        <p:blipFill rotWithShape="1">
          <a:blip r:embed="rId3">
            <a:alphaModFix/>
          </a:blip>
          <a:srcRect b="22160" l="0" r="0" t="0"/>
          <a:stretch/>
        </p:blipFill>
        <p:spPr>
          <a:xfrm>
            <a:off x="4782125" y="270800"/>
            <a:ext cx="3903525" cy="7902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76" name="Shape 76"/>
        <p:cNvGrpSpPr/>
        <p:nvPr/>
      </p:nvGrpSpPr>
      <p:grpSpPr>
        <a:xfrm>
          <a:off x="0" y="0"/>
          <a:ext cx="0" cy="0"/>
          <a:chOff x="0" y="0"/>
          <a:chExt cx="0" cy="0"/>
        </a:xfrm>
      </p:grpSpPr>
      <p:sp>
        <p:nvSpPr>
          <p:cNvPr id="77" name="Google Shape;77;p4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4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4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41"/>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41"/>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41"/>
          <p:cNvSpPr/>
          <p:nvPr>
            <p:ph idx="2" type="pic"/>
          </p:nvPr>
        </p:nvSpPr>
        <p:spPr>
          <a:xfrm>
            <a:off x="4000500" y="0"/>
            <a:ext cx="5143500" cy="51435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83" name="Shape 83"/>
        <p:cNvGrpSpPr/>
        <p:nvPr/>
      </p:nvGrpSpPr>
      <p:grpSpPr>
        <a:xfrm>
          <a:off x="0" y="0"/>
          <a:ext cx="0" cy="0"/>
          <a:chOff x="0" y="0"/>
          <a:chExt cx="0" cy="0"/>
        </a:xfrm>
      </p:grpSpPr>
      <p:sp>
        <p:nvSpPr>
          <p:cNvPr id="84" name="Google Shape;84;p4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4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4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4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8" name="Google Shape;88;p42"/>
          <p:cNvSpPr/>
          <p:nvPr>
            <p:ph idx="2" type="pic"/>
          </p:nvPr>
        </p:nvSpPr>
        <p:spPr>
          <a:xfrm>
            <a:off x="540544" y="1393200"/>
            <a:ext cx="2597400" cy="1242000"/>
          </a:xfrm>
          <a:prstGeom prst="rect">
            <a:avLst/>
          </a:prstGeom>
          <a:solidFill>
            <a:srgbClr val="D8D8D8"/>
          </a:solidFill>
          <a:ln>
            <a:noFill/>
          </a:ln>
        </p:spPr>
      </p:sp>
      <p:sp>
        <p:nvSpPr>
          <p:cNvPr id="89" name="Google Shape;89;p42"/>
          <p:cNvSpPr txBox="1"/>
          <p:nvPr>
            <p:ph idx="1" type="body"/>
          </p:nvPr>
        </p:nvSpPr>
        <p:spPr>
          <a:xfrm>
            <a:off x="540544"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42"/>
          <p:cNvSpPr/>
          <p:nvPr>
            <p:ph idx="3" type="pic"/>
          </p:nvPr>
        </p:nvSpPr>
        <p:spPr>
          <a:xfrm>
            <a:off x="3273300" y="1393200"/>
            <a:ext cx="2597400" cy="1242000"/>
          </a:xfrm>
          <a:prstGeom prst="rect">
            <a:avLst/>
          </a:prstGeom>
          <a:solidFill>
            <a:srgbClr val="D8D8D8"/>
          </a:solidFill>
          <a:ln>
            <a:noFill/>
          </a:ln>
        </p:spPr>
      </p:sp>
      <p:sp>
        <p:nvSpPr>
          <p:cNvPr id="91" name="Google Shape;91;p42"/>
          <p:cNvSpPr txBox="1"/>
          <p:nvPr>
            <p:ph idx="4" type="body"/>
          </p:nvPr>
        </p:nvSpPr>
        <p:spPr>
          <a:xfrm>
            <a:off x="3273300"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42"/>
          <p:cNvSpPr/>
          <p:nvPr>
            <p:ph idx="5" type="pic"/>
          </p:nvPr>
        </p:nvSpPr>
        <p:spPr>
          <a:xfrm>
            <a:off x="6006056" y="1393200"/>
            <a:ext cx="2597400" cy="1242000"/>
          </a:xfrm>
          <a:prstGeom prst="rect">
            <a:avLst/>
          </a:prstGeom>
          <a:solidFill>
            <a:srgbClr val="D8D8D8"/>
          </a:solidFill>
          <a:ln>
            <a:noFill/>
          </a:ln>
        </p:spPr>
      </p:sp>
      <p:sp>
        <p:nvSpPr>
          <p:cNvPr id="93" name="Google Shape;93;p42"/>
          <p:cNvSpPr txBox="1"/>
          <p:nvPr>
            <p:ph idx="6" type="body"/>
          </p:nvPr>
        </p:nvSpPr>
        <p:spPr>
          <a:xfrm>
            <a:off x="6006056"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94" name="Shape 94"/>
        <p:cNvGrpSpPr/>
        <p:nvPr/>
      </p:nvGrpSpPr>
      <p:grpSpPr>
        <a:xfrm>
          <a:off x="0" y="0"/>
          <a:ext cx="0" cy="0"/>
          <a:chOff x="0" y="0"/>
          <a:chExt cx="0" cy="0"/>
        </a:xfrm>
      </p:grpSpPr>
      <p:sp>
        <p:nvSpPr>
          <p:cNvPr id="95" name="Google Shape;95;p4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4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4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4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9" name="Google Shape;99;p43"/>
          <p:cNvSpPr/>
          <p:nvPr>
            <p:ph idx="2" type="pic"/>
          </p:nvPr>
        </p:nvSpPr>
        <p:spPr>
          <a:xfrm>
            <a:off x="540544" y="1393200"/>
            <a:ext cx="3977100" cy="1512000"/>
          </a:xfrm>
          <a:prstGeom prst="rect">
            <a:avLst/>
          </a:prstGeom>
          <a:solidFill>
            <a:srgbClr val="D8D8D8"/>
          </a:solidFill>
          <a:ln>
            <a:noFill/>
          </a:ln>
        </p:spPr>
      </p:sp>
      <p:sp>
        <p:nvSpPr>
          <p:cNvPr id="100" name="Google Shape;100;p43"/>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43"/>
          <p:cNvSpPr/>
          <p:nvPr>
            <p:ph idx="3" type="pic"/>
          </p:nvPr>
        </p:nvSpPr>
        <p:spPr>
          <a:xfrm>
            <a:off x="4625166" y="1393200"/>
            <a:ext cx="3977100" cy="1512000"/>
          </a:xfrm>
          <a:prstGeom prst="rect">
            <a:avLst/>
          </a:prstGeom>
          <a:solidFill>
            <a:srgbClr val="D8D8D8"/>
          </a:solidFill>
          <a:ln>
            <a:noFill/>
          </a:ln>
        </p:spPr>
      </p:sp>
      <p:sp>
        <p:nvSpPr>
          <p:cNvPr id="102" name="Google Shape;102;p43"/>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03" name="Shape 103"/>
        <p:cNvGrpSpPr/>
        <p:nvPr/>
      </p:nvGrpSpPr>
      <p:grpSpPr>
        <a:xfrm>
          <a:off x="0" y="0"/>
          <a:ext cx="0" cy="0"/>
          <a:chOff x="0" y="0"/>
          <a:chExt cx="0" cy="0"/>
        </a:xfrm>
      </p:grpSpPr>
      <p:sp>
        <p:nvSpPr>
          <p:cNvPr id="104" name="Google Shape;104;p44"/>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 name="Google Shape;105;p4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4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4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4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9" name="Google Shape;109;p44"/>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44"/>
          <p:cNvSpPr txBox="1"/>
          <p:nvPr>
            <p:ph idx="2" type="body"/>
          </p:nvPr>
        </p:nvSpPr>
        <p:spPr>
          <a:xfrm>
            <a:off x="540543"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44"/>
          <p:cNvSpPr txBox="1"/>
          <p:nvPr>
            <p:ph idx="3" type="body"/>
          </p:nvPr>
        </p:nvSpPr>
        <p:spPr>
          <a:xfrm>
            <a:off x="3272399"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2" name="Google Shape;112;p44"/>
          <p:cNvSpPr txBox="1"/>
          <p:nvPr>
            <p:ph idx="4" type="body"/>
          </p:nvPr>
        </p:nvSpPr>
        <p:spPr>
          <a:xfrm>
            <a:off x="6004255"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13" name="Google Shape;113;p44"/>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114" name="Shape 114"/>
        <p:cNvGrpSpPr/>
        <p:nvPr/>
      </p:nvGrpSpPr>
      <p:grpSpPr>
        <a:xfrm>
          <a:off x="0" y="0"/>
          <a:ext cx="0" cy="0"/>
          <a:chOff x="0" y="0"/>
          <a:chExt cx="0" cy="0"/>
        </a:xfrm>
      </p:grpSpPr>
      <p:sp>
        <p:nvSpPr>
          <p:cNvPr id="115" name="Google Shape;115;p4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6" name="Google Shape;116;p45"/>
          <p:cNvSpPr/>
          <p:nvPr>
            <p:ph idx="2" type="pic"/>
          </p:nvPr>
        </p:nvSpPr>
        <p:spPr>
          <a:xfrm>
            <a:off x="4000500" y="0"/>
            <a:ext cx="5143500" cy="5143500"/>
          </a:xfrm>
          <a:prstGeom prst="rect">
            <a:avLst/>
          </a:prstGeom>
          <a:solidFill>
            <a:srgbClr val="D8D8D8"/>
          </a:solidFill>
          <a:ln>
            <a:noFill/>
          </a:ln>
        </p:spPr>
      </p:sp>
      <p:sp>
        <p:nvSpPr>
          <p:cNvPr id="117" name="Google Shape;117;p45"/>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700"/>
              <a:buFont typeface="Arial"/>
              <a:buNone/>
              <a:defRPr sz="37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18" name="Shape 118"/>
        <p:cNvGrpSpPr/>
        <p:nvPr/>
      </p:nvGrpSpPr>
      <p:grpSpPr>
        <a:xfrm>
          <a:off x="0" y="0"/>
          <a:ext cx="0" cy="0"/>
          <a:chOff x="0" y="0"/>
          <a:chExt cx="0" cy="0"/>
        </a:xfrm>
      </p:grpSpPr>
      <p:sp>
        <p:nvSpPr>
          <p:cNvPr id="119" name="Google Shape;119;p46"/>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4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21" name="Google Shape;121;p4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122" name="Shape 122"/>
        <p:cNvGrpSpPr/>
        <p:nvPr/>
      </p:nvGrpSpPr>
      <p:grpSpPr>
        <a:xfrm>
          <a:off x="0" y="0"/>
          <a:ext cx="0" cy="0"/>
          <a:chOff x="0" y="0"/>
          <a:chExt cx="0" cy="0"/>
        </a:xfrm>
      </p:grpSpPr>
      <p:sp>
        <p:nvSpPr>
          <p:cNvPr id="123" name="Google Shape;123;p47"/>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4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4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4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47"/>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28" name="Google Shape;128;p47"/>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9" name="Shape 129"/>
        <p:cNvGrpSpPr/>
        <p:nvPr/>
      </p:nvGrpSpPr>
      <p:grpSpPr>
        <a:xfrm>
          <a:off x="0" y="0"/>
          <a:ext cx="0" cy="0"/>
          <a:chOff x="0" y="0"/>
          <a:chExt cx="0" cy="0"/>
        </a:xfrm>
      </p:grpSpPr>
      <p:sp>
        <p:nvSpPr>
          <p:cNvPr id="130" name="Google Shape;130;p48"/>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1" name="Google Shape;131;p4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2" name="Google Shape;132;p4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4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4" name="Google Shape;134;p48"/>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4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4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4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50"/>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8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1" name="Google Shape;141;p50"/>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142" name="Google Shape;142;p50"/>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0" name="Shape 20"/>
        <p:cNvGrpSpPr/>
        <p:nvPr/>
      </p:nvGrpSpPr>
      <p:grpSpPr>
        <a:xfrm>
          <a:off x="0" y="0"/>
          <a:ext cx="0" cy="0"/>
          <a:chOff x="0" y="0"/>
          <a:chExt cx="0" cy="0"/>
        </a:xfrm>
      </p:grpSpPr>
      <p:sp>
        <p:nvSpPr>
          <p:cNvPr id="21" name="Google Shape;21;p3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3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3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 name="Google Shape;24;p33"/>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25" name="Google Shape;25;p33"/>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33"/>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43" name="Shape 143"/>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2" name="Shape 152"/>
        <p:cNvGrpSpPr/>
        <p:nvPr/>
      </p:nvGrpSpPr>
      <p:grpSpPr>
        <a:xfrm>
          <a:off x="0" y="0"/>
          <a:ext cx="0" cy="0"/>
          <a:chOff x="0" y="0"/>
          <a:chExt cx="0" cy="0"/>
        </a:xfrm>
      </p:grpSpPr>
      <p:sp>
        <p:nvSpPr>
          <p:cNvPr id="153" name="Google Shape;153;g3472b1f3505_0_690"/>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4" name="Google Shape;154;g3472b1f3505_0_690"/>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5" name="Google Shape;155;g3472b1f3505_0_690"/>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56" name="Google Shape;156;g3472b1f3505_0_690"/>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157" name="Shape 157"/>
        <p:cNvGrpSpPr/>
        <p:nvPr/>
      </p:nvGrpSpPr>
      <p:grpSpPr>
        <a:xfrm>
          <a:off x="0" y="0"/>
          <a:ext cx="0" cy="0"/>
          <a:chOff x="0" y="0"/>
          <a:chExt cx="0" cy="0"/>
        </a:xfrm>
      </p:grpSpPr>
      <p:sp>
        <p:nvSpPr>
          <p:cNvPr id="158" name="Google Shape;158;g3472b1f3505_0_695"/>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9" name="Google Shape;159;g3472b1f3505_0_695"/>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60" name="Google Shape;160;g3472b1f3505_0_695"/>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161" name="Google Shape;161;g3472b1f3505_0_695"/>
          <p:cNvSpPr/>
          <p:nvPr>
            <p:ph idx="2" type="pic"/>
          </p:nvPr>
        </p:nvSpPr>
        <p:spPr>
          <a:xfrm>
            <a:off x="0" y="-1"/>
            <a:ext cx="9144000" cy="5143500"/>
          </a:xfrm>
          <a:prstGeom prst="rect">
            <a:avLst/>
          </a:prstGeom>
          <a:solidFill>
            <a:srgbClr val="D8D8D8"/>
          </a:solidFill>
          <a:ln>
            <a:noFill/>
          </a:ln>
        </p:spPr>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162" name="Shape 162"/>
        <p:cNvGrpSpPr/>
        <p:nvPr/>
      </p:nvGrpSpPr>
      <p:grpSpPr>
        <a:xfrm>
          <a:off x="0" y="0"/>
          <a:ext cx="0" cy="0"/>
          <a:chOff x="0" y="0"/>
          <a:chExt cx="0" cy="0"/>
        </a:xfrm>
      </p:grpSpPr>
      <p:sp>
        <p:nvSpPr>
          <p:cNvPr id="163" name="Google Shape;163;g3472b1f3505_0_700"/>
          <p:cNvSpPr/>
          <p:nvPr>
            <p:ph idx="2" type="pic"/>
          </p:nvPr>
        </p:nvSpPr>
        <p:spPr>
          <a:xfrm>
            <a:off x="0" y="0"/>
            <a:ext cx="5184000" cy="5143500"/>
          </a:xfrm>
          <a:prstGeom prst="rect">
            <a:avLst/>
          </a:prstGeom>
          <a:solidFill>
            <a:srgbClr val="D8D8D8"/>
          </a:solidFill>
          <a:ln>
            <a:noFill/>
          </a:ln>
        </p:spPr>
      </p:sp>
      <p:sp>
        <p:nvSpPr>
          <p:cNvPr id="164" name="Google Shape;164;g3472b1f3505_0_700"/>
          <p:cNvSpPr txBox="1"/>
          <p:nvPr>
            <p:ph type="ctrTitle"/>
          </p:nvPr>
        </p:nvSpPr>
        <p:spPr>
          <a:xfrm>
            <a:off x="5670000" y="2370600"/>
            <a:ext cx="2958600" cy="1399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5" name="Google Shape;165;g3472b1f3505_0_700"/>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66" name="Google Shape;166;g3472b1f3505_0_700"/>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7" name="Shape 167"/>
        <p:cNvGrpSpPr/>
        <p:nvPr/>
      </p:nvGrpSpPr>
      <p:grpSpPr>
        <a:xfrm>
          <a:off x="0" y="0"/>
          <a:ext cx="0" cy="0"/>
          <a:chOff x="0" y="0"/>
          <a:chExt cx="0" cy="0"/>
        </a:xfrm>
      </p:grpSpPr>
      <p:sp>
        <p:nvSpPr>
          <p:cNvPr id="168" name="Google Shape;168;g3472b1f3505_0_705"/>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 name="Google Shape;169;g3472b1f3505_0_70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0" name="Google Shape;170;g3472b1f3505_0_70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g3472b1f3505_0_70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72" name="Google Shape;172;g3472b1f3505_0_705"/>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3" name="Shape 173"/>
        <p:cNvGrpSpPr/>
        <p:nvPr/>
      </p:nvGrpSpPr>
      <p:grpSpPr>
        <a:xfrm>
          <a:off x="0" y="0"/>
          <a:ext cx="0" cy="0"/>
          <a:chOff x="0" y="0"/>
          <a:chExt cx="0" cy="0"/>
        </a:xfrm>
      </p:grpSpPr>
      <p:sp>
        <p:nvSpPr>
          <p:cNvPr id="174" name="Google Shape;174;g3472b1f3505_0_71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5" name="Google Shape;175;g3472b1f3505_0_711"/>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g3472b1f3505_0_711"/>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7" name="Google Shape;177;g3472b1f3505_0_71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8" name="Google Shape;178;g3472b1f3505_0_71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9" name="Google Shape;179;g3472b1f3505_0_71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80" name="Shape 180"/>
        <p:cNvGrpSpPr/>
        <p:nvPr/>
      </p:nvGrpSpPr>
      <p:grpSpPr>
        <a:xfrm>
          <a:off x="0" y="0"/>
          <a:ext cx="0" cy="0"/>
          <a:chOff x="0" y="0"/>
          <a:chExt cx="0" cy="0"/>
        </a:xfrm>
      </p:grpSpPr>
      <p:sp>
        <p:nvSpPr>
          <p:cNvPr id="181" name="Google Shape;181;g3472b1f3505_0_71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g3472b1f3505_0_71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g3472b1f3505_0_71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84" name="Google Shape;184;g3472b1f3505_0_718"/>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g3472b1f3505_0_718"/>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6" name="Google Shape;186;g3472b1f3505_0_718"/>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187" name="Shape 187"/>
        <p:cNvGrpSpPr/>
        <p:nvPr/>
      </p:nvGrpSpPr>
      <p:grpSpPr>
        <a:xfrm>
          <a:off x="0" y="0"/>
          <a:ext cx="0" cy="0"/>
          <a:chOff x="0" y="0"/>
          <a:chExt cx="0" cy="0"/>
        </a:xfrm>
      </p:grpSpPr>
      <p:sp>
        <p:nvSpPr>
          <p:cNvPr id="188" name="Google Shape;188;g3472b1f3505_0_72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9" name="Google Shape;189;g3472b1f3505_0_72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0" name="Google Shape;190;g3472b1f3505_0_72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1" name="Google Shape;191;g3472b1f3505_0_725"/>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 name="Google Shape;192;g3472b1f3505_0_725"/>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3" name="Google Shape;193;g3472b1f3505_0_725"/>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94" name="Shape 194"/>
        <p:cNvGrpSpPr/>
        <p:nvPr/>
      </p:nvGrpSpPr>
      <p:grpSpPr>
        <a:xfrm>
          <a:off x="0" y="0"/>
          <a:ext cx="0" cy="0"/>
          <a:chOff x="0" y="0"/>
          <a:chExt cx="0" cy="0"/>
        </a:xfrm>
      </p:grpSpPr>
      <p:sp>
        <p:nvSpPr>
          <p:cNvPr id="195" name="Google Shape;195;g3472b1f3505_0_73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6" name="Google Shape;196;g3472b1f3505_0_73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g3472b1f3505_0_73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g3472b1f3505_0_73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9" name="Google Shape;199;g3472b1f3505_0_732"/>
          <p:cNvSpPr/>
          <p:nvPr>
            <p:ph idx="2" type="pic"/>
          </p:nvPr>
        </p:nvSpPr>
        <p:spPr>
          <a:xfrm>
            <a:off x="540544" y="1393200"/>
            <a:ext cx="2597400" cy="1242000"/>
          </a:xfrm>
          <a:prstGeom prst="rect">
            <a:avLst/>
          </a:prstGeom>
          <a:solidFill>
            <a:srgbClr val="D8D8D8"/>
          </a:solidFill>
          <a:ln>
            <a:noFill/>
          </a:ln>
        </p:spPr>
      </p:sp>
      <p:sp>
        <p:nvSpPr>
          <p:cNvPr id="200" name="Google Shape;200;g3472b1f3505_0_732"/>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g3472b1f3505_0_732"/>
          <p:cNvSpPr/>
          <p:nvPr>
            <p:ph idx="3" type="pic"/>
          </p:nvPr>
        </p:nvSpPr>
        <p:spPr>
          <a:xfrm>
            <a:off x="3273300" y="1393200"/>
            <a:ext cx="2597400" cy="1242000"/>
          </a:xfrm>
          <a:prstGeom prst="rect">
            <a:avLst/>
          </a:prstGeom>
          <a:solidFill>
            <a:srgbClr val="D8D8D8"/>
          </a:solidFill>
          <a:ln>
            <a:noFill/>
          </a:ln>
        </p:spPr>
      </p:sp>
      <p:sp>
        <p:nvSpPr>
          <p:cNvPr id="202" name="Google Shape;202;g3472b1f3505_0_732"/>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3" name="Google Shape;203;g3472b1f3505_0_732"/>
          <p:cNvSpPr/>
          <p:nvPr>
            <p:ph idx="5" type="pic"/>
          </p:nvPr>
        </p:nvSpPr>
        <p:spPr>
          <a:xfrm>
            <a:off x="6006056" y="1393200"/>
            <a:ext cx="2597400" cy="1242000"/>
          </a:xfrm>
          <a:prstGeom prst="rect">
            <a:avLst/>
          </a:prstGeom>
          <a:solidFill>
            <a:srgbClr val="D8D8D8"/>
          </a:solidFill>
          <a:ln>
            <a:noFill/>
          </a:ln>
        </p:spPr>
      </p:sp>
      <p:sp>
        <p:nvSpPr>
          <p:cNvPr id="204" name="Google Shape;204;g3472b1f3505_0_732"/>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05" name="Shape 205"/>
        <p:cNvGrpSpPr/>
        <p:nvPr/>
      </p:nvGrpSpPr>
      <p:grpSpPr>
        <a:xfrm>
          <a:off x="0" y="0"/>
          <a:ext cx="0" cy="0"/>
          <a:chOff x="0" y="0"/>
          <a:chExt cx="0" cy="0"/>
        </a:xfrm>
      </p:grpSpPr>
      <p:sp>
        <p:nvSpPr>
          <p:cNvPr id="206" name="Google Shape;206;g3472b1f3505_0_74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7" name="Google Shape;207;g3472b1f3505_0_74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g3472b1f3505_0_74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g3472b1f3505_0_74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10" name="Google Shape;210;g3472b1f3505_0_743"/>
          <p:cNvSpPr/>
          <p:nvPr>
            <p:ph idx="2" type="pic"/>
          </p:nvPr>
        </p:nvSpPr>
        <p:spPr>
          <a:xfrm>
            <a:off x="540544" y="1393200"/>
            <a:ext cx="3977100" cy="1512000"/>
          </a:xfrm>
          <a:prstGeom prst="rect">
            <a:avLst/>
          </a:prstGeom>
          <a:solidFill>
            <a:srgbClr val="D8D8D8"/>
          </a:solidFill>
          <a:ln>
            <a:noFill/>
          </a:ln>
        </p:spPr>
      </p:sp>
      <p:sp>
        <p:nvSpPr>
          <p:cNvPr id="211" name="Google Shape;211;g3472b1f3505_0_743"/>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g3472b1f3505_0_743"/>
          <p:cNvSpPr/>
          <p:nvPr>
            <p:ph idx="3" type="pic"/>
          </p:nvPr>
        </p:nvSpPr>
        <p:spPr>
          <a:xfrm>
            <a:off x="4625166" y="1393200"/>
            <a:ext cx="3977100" cy="1512000"/>
          </a:xfrm>
          <a:prstGeom prst="rect">
            <a:avLst/>
          </a:prstGeom>
          <a:solidFill>
            <a:srgbClr val="D8D8D8"/>
          </a:solidFill>
          <a:ln>
            <a:noFill/>
          </a:ln>
        </p:spPr>
      </p:sp>
      <p:sp>
        <p:nvSpPr>
          <p:cNvPr id="213" name="Google Shape;213;g3472b1f3505_0_743"/>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7" name="Shape 27"/>
        <p:cNvGrpSpPr/>
        <p:nvPr/>
      </p:nvGrpSpPr>
      <p:grpSpPr>
        <a:xfrm>
          <a:off x="0" y="0"/>
          <a:ext cx="0" cy="0"/>
          <a:chOff x="0" y="0"/>
          <a:chExt cx="0" cy="0"/>
        </a:xfrm>
      </p:grpSpPr>
      <p:sp>
        <p:nvSpPr>
          <p:cNvPr id="28" name="Google Shape;28;p3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34"/>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3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3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3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14" name="Shape 214"/>
        <p:cNvGrpSpPr/>
        <p:nvPr/>
      </p:nvGrpSpPr>
      <p:grpSpPr>
        <a:xfrm>
          <a:off x="0" y="0"/>
          <a:ext cx="0" cy="0"/>
          <a:chOff x="0" y="0"/>
          <a:chExt cx="0" cy="0"/>
        </a:xfrm>
      </p:grpSpPr>
      <p:sp>
        <p:nvSpPr>
          <p:cNvPr id="215" name="Google Shape;215;g3472b1f3505_0_752"/>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6" name="Google Shape;216;g3472b1f3505_0_75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7" name="Google Shape;217;g3472b1f3505_0_75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g3472b1f3505_0_75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9" name="Google Shape;219;g3472b1f3505_0_75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b="0" i="0" sz="800" u="none" cap="none" strike="noStrike">
                <a:solidFill>
                  <a:schemeClr val="lt1"/>
                </a:solidFill>
                <a:latin typeface="Arial"/>
                <a:ea typeface="Arial"/>
                <a:cs typeface="Arial"/>
                <a:sym typeface="Arial"/>
              </a:defRPr>
            </a:lvl1pPr>
            <a:lvl2pPr indent="0" lvl="1" marL="0" algn="r">
              <a:lnSpc>
                <a:spcPct val="90000"/>
              </a:lnSpc>
              <a:spcBef>
                <a:spcPts val="0"/>
              </a:spcBef>
              <a:buNone/>
              <a:defRPr b="0" i="0" sz="800" u="none" cap="none" strike="noStrike">
                <a:solidFill>
                  <a:schemeClr val="lt1"/>
                </a:solidFill>
                <a:latin typeface="Arial"/>
                <a:ea typeface="Arial"/>
                <a:cs typeface="Arial"/>
                <a:sym typeface="Arial"/>
              </a:defRPr>
            </a:lvl2pPr>
            <a:lvl3pPr indent="0" lvl="2" marL="0" algn="r">
              <a:lnSpc>
                <a:spcPct val="90000"/>
              </a:lnSpc>
              <a:spcBef>
                <a:spcPts val="0"/>
              </a:spcBef>
              <a:buNone/>
              <a:defRPr b="0" i="0" sz="800" u="none" cap="none" strike="noStrike">
                <a:solidFill>
                  <a:schemeClr val="lt1"/>
                </a:solidFill>
                <a:latin typeface="Arial"/>
                <a:ea typeface="Arial"/>
                <a:cs typeface="Arial"/>
                <a:sym typeface="Arial"/>
              </a:defRPr>
            </a:lvl3pPr>
            <a:lvl4pPr indent="0" lvl="3" marL="0" algn="r">
              <a:lnSpc>
                <a:spcPct val="90000"/>
              </a:lnSpc>
              <a:spcBef>
                <a:spcPts val="0"/>
              </a:spcBef>
              <a:buNone/>
              <a:defRPr b="0" i="0" sz="800" u="none" cap="none" strike="noStrike">
                <a:solidFill>
                  <a:schemeClr val="lt1"/>
                </a:solidFill>
                <a:latin typeface="Arial"/>
                <a:ea typeface="Arial"/>
                <a:cs typeface="Arial"/>
                <a:sym typeface="Arial"/>
              </a:defRPr>
            </a:lvl4pPr>
            <a:lvl5pPr indent="0" lvl="4" marL="0" algn="r">
              <a:lnSpc>
                <a:spcPct val="90000"/>
              </a:lnSpc>
              <a:spcBef>
                <a:spcPts val="0"/>
              </a:spcBef>
              <a:buNone/>
              <a:defRPr b="0" i="0" sz="800" u="none" cap="none" strike="noStrike">
                <a:solidFill>
                  <a:schemeClr val="lt1"/>
                </a:solidFill>
                <a:latin typeface="Arial"/>
                <a:ea typeface="Arial"/>
                <a:cs typeface="Arial"/>
                <a:sym typeface="Arial"/>
              </a:defRPr>
            </a:lvl5pPr>
            <a:lvl6pPr indent="0" lvl="5" marL="0" algn="r">
              <a:lnSpc>
                <a:spcPct val="90000"/>
              </a:lnSpc>
              <a:spcBef>
                <a:spcPts val="0"/>
              </a:spcBef>
              <a:buNone/>
              <a:defRPr b="0" i="0" sz="800" u="none" cap="none" strike="noStrike">
                <a:solidFill>
                  <a:schemeClr val="lt1"/>
                </a:solidFill>
                <a:latin typeface="Arial"/>
                <a:ea typeface="Arial"/>
                <a:cs typeface="Arial"/>
                <a:sym typeface="Arial"/>
              </a:defRPr>
            </a:lvl6pPr>
            <a:lvl7pPr indent="0" lvl="6" marL="0" algn="r">
              <a:lnSpc>
                <a:spcPct val="90000"/>
              </a:lnSpc>
              <a:spcBef>
                <a:spcPts val="0"/>
              </a:spcBef>
              <a:buNone/>
              <a:defRPr b="0" i="0" sz="800" u="none" cap="none" strike="noStrike">
                <a:solidFill>
                  <a:schemeClr val="lt1"/>
                </a:solidFill>
                <a:latin typeface="Arial"/>
                <a:ea typeface="Arial"/>
                <a:cs typeface="Arial"/>
                <a:sym typeface="Arial"/>
              </a:defRPr>
            </a:lvl7pPr>
            <a:lvl8pPr indent="0" lvl="7" marL="0" algn="r">
              <a:lnSpc>
                <a:spcPct val="90000"/>
              </a:lnSpc>
              <a:spcBef>
                <a:spcPts val="0"/>
              </a:spcBef>
              <a:buNone/>
              <a:defRPr b="0" i="0" sz="800" u="none" cap="none" strike="noStrike">
                <a:solidFill>
                  <a:schemeClr val="lt1"/>
                </a:solidFill>
                <a:latin typeface="Arial"/>
                <a:ea typeface="Arial"/>
                <a:cs typeface="Arial"/>
                <a:sym typeface="Arial"/>
              </a:defRPr>
            </a:lvl8pPr>
            <a:lvl9pPr indent="0" lvl="8" marL="0" algn="r">
              <a:lnSpc>
                <a:spcPct val="90000"/>
              </a:lnSpc>
              <a:spcBef>
                <a:spcPts val="0"/>
              </a:spcBef>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0" name="Google Shape;220;g3472b1f3505_0_752"/>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g3472b1f3505_0_752"/>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g3472b1f3505_0_752"/>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g3472b1f3505_0_752"/>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24" name="Google Shape;224;g3472b1f3505_0_752"/>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25" name="Shape 225"/>
        <p:cNvGrpSpPr/>
        <p:nvPr/>
      </p:nvGrpSpPr>
      <p:grpSpPr>
        <a:xfrm>
          <a:off x="0" y="0"/>
          <a:ext cx="0" cy="0"/>
          <a:chOff x="0" y="0"/>
          <a:chExt cx="0" cy="0"/>
        </a:xfrm>
      </p:grpSpPr>
      <p:sp>
        <p:nvSpPr>
          <p:cNvPr id="226" name="Google Shape;226;g3472b1f3505_0_76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7" name="Google Shape;227;g3472b1f3505_0_763"/>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8" name="Google Shape;228;g3472b1f3505_0_76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g3472b1f3505_0_76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0" name="Google Shape;230;g3472b1f3505_0_76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231" name="Shape 231"/>
        <p:cNvGrpSpPr/>
        <p:nvPr/>
      </p:nvGrpSpPr>
      <p:grpSpPr>
        <a:xfrm>
          <a:off x="0" y="0"/>
          <a:ext cx="0" cy="0"/>
          <a:chOff x="0" y="0"/>
          <a:chExt cx="0" cy="0"/>
        </a:xfrm>
      </p:grpSpPr>
      <p:sp>
        <p:nvSpPr>
          <p:cNvPr id="232" name="Google Shape;232;g3472b1f3505_0_76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3" name="Google Shape;233;g3472b1f3505_0_769"/>
          <p:cNvSpPr/>
          <p:nvPr>
            <p:ph idx="2" type="pic"/>
          </p:nvPr>
        </p:nvSpPr>
        <p:spPr>
          <a:xfrm>
            <a:off x="4000500" y="0"/>
            <a:ext cx="5143500" cy="5143500"/>
          </a:xfrm>
          <a:prstGeom prst="rect">
            <a:avLst/>
          </a:prstGeom>
          <a:solidFill>
            <a:srgbClr val="D8D8D8"/>
          </a:solidFill>
          <a:ln>
            <a:noFill/>
          </a:ln>
        </p:spPr>
      </p:sp>
      <p:sp>
        <p:nvSpPr>
          <p:cNvPr id="234" name="Google Shape;234;g3472b1f3505_0_769"/>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700"/>
              <a:buFont typeface="Arial"/>
              <a:buNone/>
              <a:defRPr sz="37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235" name="Shape 235"/>
        <p:cNvGrpSpPr/>
        <p:nvPr/>
      </p:nvGrpSpPr>
      <p:grpSpPr>
        <a:xfrm>
          <a:off x="0" y="0"/>
          <a:ext cx="0" cy="0"/>
          <a:chOff x="0" y="0"/>
          <a:chExt cx="0" cy="0"/>
        </a:xfrm>
      </p:grpSpPr>
      <p:sp>
        <p:nvSpPr>
          <p:cNvPr id="236" name="Google Shape;236;g3472b1f3505_0_773"/>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7" name="Google Shape;237;g3472b1f3505_0_77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b="0" i="0" sz="800" u="none" cap="none" strike="noStrike">
                <a:solidFill>
                  <a:schemeClr val="lt1"/>
                </a:solidFill>
                <a:latin typeface="Arial"/>
                <a:ea typeface="Arial"/>
                <a:cs typeface="Arial"/>
                <a:sym typeface="Arial"/>
              </a:defRPr>
            </a:lvl1pPr>
            <a:lvl2pPr indent="0" lvl="1" marL="0" algn="r">
              <a:lnSpc>
                <a:spcPct val="90000"/>
              </a:lnSpc>
              <a:spcBef>
                <a:spcPts val="0"/>
              </a:spcBef>
              <a:buNone/>
              <a:defRPr b="0" i="0" sz="800" u="none" cap="none" strike="noStrike">
                <a:solidFill>
                  <a:schemeClr val="lt1"/>
                </a:solidFill>
                <a:latin typeface="Arial"/>
                <a:ea typeface="Arial"/>
                <a:cs typeface="Arial"/>
                <a:sym typeface="Arial"/>
              </a:defRPr>
            </a:lvl2pPr>
            <a:lvl3pPr indent="0" lvl="2" marL="0" algn="r">
              <a:lnSpc>
                <a:spcPct val="90000"/>
              </a:lnSpc>
              <a:spcBef>
                <a:spcPts val="0"/>
              </a:spcBef>
              <a:buNone/>
              <a:defRPr b="0" i="0" sz="800" u="none" cap="none" strike="noStrike">
                <a:solidFill>
                  <a:schemeClr val="lt1"/>
                </a:solidFill>
                <a:latin typeface="Arial"/>
                <a:ea typeface="Arial"/>
                <a:cs typeface="Arial"/>
                <a:sym typeface="Arial"/>
              </a:defRPr>
            </a:lvl3pPr>
            <a:lvl4pPr indent="0" lvl="3" marL="0" algn="r">
              <a:lnSpc>
                <a:spcPct val="90000"/>
              </a:lnSpc>
              <a:spcBef>
                <a:spcPts val="0"/>
              </a:spcBef>
              <a:buNone/>
              <a:defRPr b="0" i="0" sz="800" u="none" cap="none" strike="noStrike">
                <a:solidFill>
                  <a:schemeClr val="lt1"/>
                </a:solidFill>
                <a:latin typeface="Arial"/>
                <a:ea typeface="Arial"/>
                <a:cs typeface="Arial"/>
                <a:sym typeface="Arial"/>
              </a:defRPr>
            </a:lvl4pPr>
            <a:lvl5pPr indent="0" lvl="4" marL="0" algn="r">
              <a:lnSpc>
                <a:spcPct val="90000"/>
              </a:lnSpc>
              <a:spcBef>
                <a:spcPts val="0"/>
              </a:spcBef>
              <a:buNone/>
              <a:defRPr b="0" i="0" sz="800" u="none" cap="none" strike="noStrike">
                <a:solidFill>
                  <a:schemeClr val="lt1"/>
                </a:solidFill>
                <a:latin typeface="Arial"/>
                <a:ea typeface="Arial"/>
                <a:cs typeface="Arial"/>
                <a:sym typeface="Arial"/>
              </a:defRPr>
            </a:lvl5pPr>
            <a:lvl6pPr indent="0" lvl="5" marL="0" algn="r">
              <a:lnSpc>
                <a:spcPct val="90000"/>
              </a:lnSpc>
              <a:spcBef>
                <a:spcPts val="0"/>
              </a:spcBef>
              <a:buNone/>
              <a:defRPr b="0" i="0" sz="800" u="none" cap="none" strike="noStrike">
                <a:solidFill>
                  <a:schemeClr val="lt1"/>
                </a:solidFill>
                <a:latin typeface="Arial"/>
                <a:ea typeface="Arial"/>
                <a:cs typeface="Arial"/>
                <a:sym typeface="Arial"/>
              </a:defRPr>
            </a:lvl6pPr>
            <a:lvl7pPr indent="0" lvl="6" marL="0" algn="r">
              <a:lnSpc>
                <a:spcPct val="90000"/>
              </a:lnSpc>
              <a:spcBef>
                <a:spcPts val="0"/>
              </a:spcBef>
              <a:buNone/>
              <a:defRPr b="0" i="0" sz="800" u="none" cap="none" strike="noStrike">
                <a:solidFill>
                  <a:schemeClr val="lt1"/>
                </a:solidFill>
                <a:latin typeface="Arial"/>
                <a:ea typeface="Arial"/>
                <a:cs typeface="Arial"/>
                <a:sym typeface="Arial"/>
              </a:defRPr>
            </a:lvl7pPr>
            <a:lvl8pPr indent="0" lvl="7" marL="0" algn="r">
              <a:lnSpc>
                <a:spcPct val="90000"/>
              </a:lnSpc>
              <a:spcBef>
                <a:spcPts val="0"/>
              </a:spcBef>
              <a:buNone/>
              <a:defRPr b="0" i="0" sz="800" u="none" cap="none" strike="noStrike">
                <a:solidFill>
                  <a:schemeClr val="lt1"/>
                </a:solidFill>
                <a:latin typeface="Arial"/>
                <a:ea typeface="Arial"/>
                <a:cs typeface="Arial"/>
                <a:sym typeface="Arial"/>
              </a:defRPr>
            </a:lvl8pPr>
            <a:lvl9pPr indent="0" lvl="8" marL="0" algn="r">
              <a:lnSpc>
                <a:spcPct val="90000"/>
              </a:lnSpc>
              <a:spcBef>
                <a:spcPts val="0"/>
              </a:spcBef>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38" name="Google Shape;238;g3472b1f3505_0_773"/>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39" name="Shape 239"/>
        <p:cNvGrpSpPr/>
        <p:nvPr/>
      </p:nvGrpSpPr>
      <p:grpSpPr>
        <a:xfrm>
          <a:off x="0" y="0"/>
          <a:ext cx="0" cy="0"/>
          <a:chOff x="0" y="0"/>
          <a:chExt cx="0" cy="0"/>
        </a:xfrm>
      </p:grpSpPr>
      <p:sp>
        <p:nvSpPr>
          <p:cNvPr id="240" name="Google Shape;240;g3472b1f3505_0_777"/>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1" name="Google Shape;241;g3472b1f3505_0_77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2" name="Google Shape;242;g3472b1f3505_0_77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3" name="Google Shape;243;g3472b1f3505_0_77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b="0" i="0" sz="800" u="none" cap="none" strike="noStrike">
                <a:solidFill>
                  <a:schemeClr val="lt1"/>
                </a:solidFill>
                <a:latin typeface="Arial"/>
                <a:ea typeface="Arial"/>
                <a:cs typeface="Arial"/>
                <a:sym typeface="Arial"/>
              </a:defRPr>
            </a:lvl1pPr>
            <a:lvl2pPr indent="0" lvl="1" marL="0" algn="r">
              <a:lnSpc>
                <a:spcPct val="90000"/>
              </a:lnSpc>
              <a:spcBef>
                <a:spcPts val="0"/>
              </a:spcBef>
              <a:buNone/>
              <a:defRPr b="0" i="0" sz="800" u="none" cap="none" strike="noStrike">
                <a:solidFill>
                  <a:schemeClr val="lt1"/>
                </a:solidFill>
                <a:latin typeface="Arial"/>
                <a:ea typeface="Arial"/>
                <a:cs typeface="Arial"/>
                <a:sym typeface="Arial"/>
              </a:defRPr>
            </a:lvl2pPr>
            <a:lvl3pPr indent="0" lvl="2" marL="0" algn="r">
              <a:lnSpc>
                <a:spcPct val="90000"/>
              </a:lnSpc>
              <a:spcBef>
                <a:spcPts val="0"/>
              </a:spcBef>
              <a:buNone/>
              <a:defRPr b="0" i="0" sz="800" u="none" cap="none" strike="noStrike">
                <a:solidFill>
                  <a:schemeClr val="lt1"/>
                </a:solidFill>
                <a:latin typeface="Arial"/>
                <a:ea typeface="Arial"/>
                <a:cs typeface="Arial"/>
                <a:sym typeface="Arial"/>
              </a:defRPr>
            </a:lvl3pPr>
            <a:lvl4pPr indent="0" lvl="3" marL="0" algn="r">
              <a:lnSpc>
                <a:spcPct val="90000"/>
              </a:lnSpc>
              <a:spcBef>
                <a:spcPts val="0"/>
              </a:spcBef>
              <a:buNone/>
              <a:defRPr b="0" i="0" sz="800" u="none" cap="none" strike="noStrike">
                <a:solidFill>
                  <a:schemeClr val="lt1"/>
                </a:solidFill>
                <a:latin typeface="Arial"/>
                <a:ea typeface="Arial"/>
                <a:cs typeface="Arial"/>
                <a:sym typeface="Arial"/>
              </a:defRPr>
            </a:lvl4pPr>
            <a:lvl5pPr indent="0" lvl="4" marL="0" algn="r">
              <a:lnSpc>
                <a:spcPct val="90000"/>
              </a:lnSpc>
              <a:spcBef>
                <a:spcPts val="0"/>
              </a:spcBef>
              <a:buNone/>
              <a:defRPr b="0" i="0" sz="800" u="none" cap="none" strike="noStrike">
                <a:solidFill>
                  <a:schemeClr val="lt1"/>
                </a:solidFill>
                <a:latin typeface="Arial"/>
                <a:ea typeface="Arial"/>
                <a:cs typeface="Arial"/>
                <a:sym typeface="Arial"/>
              </a:defRPr>
            </a:lvl5pPr>
            <a:lvl6pPr indent="0" lvl="5" marL="0" algn="r">
              <a:lnSpc>
                <a:spcPct val="90000"/>
              </a:lnSpc>
              <a:spcBef>
                <a:spcPts val="0"/>
              </a:spcBef>
              <a:buNone/>
              <a:defRPr b="0" i="0" sz="800" u="none" cap="none" strike="noStrike">
                <a:solidFill>
                  <a:schemeClr val="lt1"/>
                </a:solidFill>
                <a:latin typeface="Arial"/>
                <a:ea typeface="Arial"/>
                <a:cs typeface="Arial"/>
                <a:sym typeface="Arial"/>
              </a:defRPr>
            </a:lvl6pPr>
            <a:lvl7pPr indent="0" lvl="6" marL="0" algn="r">
              <a:lnSpc>
                <a:spcPct val="90000"/>
              </a:lnSpc>
              <a:spcBef>
                <a:spcPts val="0"/>
              </a:spcBef>
              <a:buNone/>
              <a:defRPr b="0" i="0" sz="800" u="none" cap="none" strike="noStrike">
                <a:solidFill>
                  <a:schemeClr val="lt1"/>
                </a:solidFill>
                <a:latin typeface="Arial"/>
                <a:ea typeface="Arial"/>
                <a:cs typeface="Arial"/>
                <a:sym typeface="Arial"/>
              </a:defRPr>
            </a:lvl7pPr>
            <a:lvl8pPr indent="0" lvl="7" marL="0" algn="r">
              <a:lnSpc>
                <a:spcPct val="90000"/>
              </a:lnSpc>
              <a:spcBef>
                <a:spcPts val="0"/>
              </a:spcBef>
              <a:buNone/>
              <a:defRPr b="0" i="0" sz="800" u="none" cap="none" strike="noStrike">
                <a:solidFill>
                  <a:schemeClr val="lt1"/>
                </a:solidFill>
                <a:latin typeface="Arial"/>
                <a:ea typeface="Arial"/>
                <a:cs typeface="Arial"/>
                <a:sym typeface="Arial"/>
              </a:defRPr>
            </a:lvl8pPr>
            <a:lvl9pPr indent="0" lvl="8" marL="0" algn="r">
              <a:lnSpc>
                <a:spcPct val="90000"/>
              </a:lnSpc>
              <a:spcBef>
                <a:spcPts val="0"/>
              </a:spcBef>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4" name="Google Shape;244;g3472b1f3505_0_777"/>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45" name="Google Shape;245;g3472b1f3505_0_777"/>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246" name="Shape 246"/>
        <p:cNvGrpSpPr/>
        <p:nvPr/>
      </p:nvGrpSpPr>
      <p:grpSpPr>
        <a:xfrm>
          <a:off x="0" y="0"/>
          <a:ext cx="0" cy="0"/>
          <a:chOff x="0" y="0"/>
          <a:chExt cx="0" cy="0"/>
        </a:xfrm>
      </p:grpSpPr>
      <p:sp>
        <p:nvSpPr>
          <p:cNvPr id="247" name="Google Shape;247;g3472b1f3505_0_784"/>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8" name="Google Shape;248;g3472b1f3505_0_784"/>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9" name="Google Shape;249;g3472b1f3505_0_784"/>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250" name="Google Shape;250;g3472b1f3505_0_784"/>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251" name="Google Shape;251;g3472b1f3505_0_784"/>
          <p:cNvGrpSpPr/>
          <p:nvPr/>
        </p:nvGrpSpPr>
        <p:grpSpPr>
          <a:xfrm>
            <a:off x="540544" y="4104000"/>
            <a:ext cx="3006951" cy="521209"/>
            <a:chOff x="720725" y="5218493"/>
            <a:chExt cx="4009268" cy="694945"/>
          </a:xfrm>
        </p:grpSpPr>
        <p:pic>
          <p:nvPicPr>
            <p:cNvPr id="252" name="Google Shape;252;g3472b1f3505_0_784"/>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253" name="Google Shape;253;g3472b1f3505_0_784"/>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254" name="Google Shape;254;g3472b1f3505_0_784"/>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255" name="Google Shape;255;g3472b1f3505_0_784"/>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6" name="Shape 256"/>
        <p:cNvGrpSpPr/>
        <p:nvPr/>
      </p:nvGrpSpPr>
      <p:grpSpPr>
        <a:xfrm>
          <a:off x="0" y="0"/>
          <a:ext cx="0" cy="0"/>
          <a:chOff x="0" y="0"/>
          <a:chExt cx="0" cy="0"/>
        </a:xfrm>
      </p:grpSpPr>
      <p:sp>
        <p:nvSpPr>
          <p:cNvPr id="257" name="Google Shape;257;g3472b1f3505_0_79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8" name="Google Shape;258;g3472b1f3505_0_79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g3472b1f3505_0_79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g3472b1f3505_0_79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g3472b1f3505_0_794"/>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2" name="Shape 262"/>
        <p:cNvGrpSpPr/>
        <p:nvPr/>
      </p:nvGrpSpPr>
      <p:grpSpPr>
        <a:xfrm>
          <a:off x="0" y="0"/>
          <a:ext cx="0" cy="0"/>
          <a:chOff x="0" y="0"/>
          <a:chExt cx="0" cy="0"/>
        </a:xfrm>
      </p:grpSpPr>
      <p:sp>
        <p:nvSpPr>
          <p:cNvPr id="263" name="Google Shape;263;g3472b1f3505_0_80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4" name="Google Shape;264;g3472b1f3505_0_80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5" name="Google Shape;265;g3472b1f3505_0_80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algn="r">
              <a:lnSpc>
                <a:spcPct val="90000"/>
              </a:lnSpc>
              <a:spcBef>
                <a:spcPts val="0"/>
              </a:spcBef>
              <a:buNone/>
              <a:defRPr/>
            </a:lvl1pPr>
            <a:lvl2pPr indent="0" lvl="1" marL="0" algn="r">
              <a:lnSpc>
                <a:spcPct val="90000"/>
              </a:lnSpc>
              <a:spcBef>
                <a:spcPts val="0"/>
              </a:spcBef>
              <a:buNone/>
              <a:defRPr/>
            </a:lvl2pPr>
            <a:lvl3pPr indent="0" lvl="2" marL="0" algn="r">
              <a:lnSpc>
                <a:spcPct val="90000"/>
              </a:lnSpc>
              <a:spcBef>
                <a:spcPts val="0"/>
              </a:spcBef>
              <a:buNone/>
              <a:defRPr/>
            </a:lvl3pPr>
            <a:lvl4pPr indent="0" lvl="3" marL="0" algn="r">
              <a:lnSpc>
                <a:spcPct val="90000"/>
              </a:lnSpc>
              <a:spcBef>
                <a:spcPts val="0"/>
              </a:spcBef>
              <a:buNone/>
              <a:defRPr/>
            </a:lvl4pPr>
            <a:lvl5pPr indent="0" lvl="4" marL="0" algn="r">
              <a:lnSpc>
                <a:spcPct val="90000"/>
              </a:lnSpc>
              <a:spcBef>
                <a:spcPts val="0"/>
              </a:spcBef>
              <a:buNone/>
              <a:defRPr/>
            </a:lvl5pPr>
            <a:lvl6pPr indent="0" lvl="5" marL="0" algn="r">
              <a:lnSpc>
                <a:spcPct val="90000"/>
              </a:lnSpc>
              <a:spcBef>
                <a:spcPts val="0"/>
              </a:spcBef>
              <a:buNone/>
              <a:defRPr/>
            </a:lvl6pPr>
            <a:lvl7pPr indent="0" lvl="6" marL="0" algn="r">
              <a:lnSpc>
                <a:spcPct val="90000"/>
              </a:lnSpc>
              <a:spcBef>
                <a:spcPts val="0"/>
              </a:spcBef>
              <a:buNone/>
              <a:defRPr/>
            </a:lvl7pPr>
            <a:lvl8pPr indent="0" lvl="7" marL="0" algn="r">
              <a:lnSpc>
                <a:spcPct val="90000"/>
              </a:lnSpc>
              <a:spcBef>
                <a:spcPts val="0"/>
              </a:spcBef>
              <a:buNone/>
              <a:defRPr/>
            </a:lvl8pPr>
            <a:lvl9pPr indent="0" lvl="8" marL="0" algn="r">
              <a:lnSpc>
                <a:spcPct val="90000"/>
              </a:lnSpc>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 name="Shape 33"/>
        <p:cNvGrpSpPr/>
        <p:nvPr/>
      </p:nvGrpSpPr>
      <p:grpSpPr>
        <a:xfrm>
          <a:off x="0" y="0"/>
          <a:ext cx="0" cy="0"/>
          <a:chOff x="0" y="0"/>
          <a:chExt cx="0" cy="0"/>
        </a:xfrm>
      </p:grpSpPr>
      <p:sp>
        <p:nvSpPr>
          <p:cNvPr id="34" name="Google Shape;34;p35"/>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 name="Google Shape;35;p3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3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p3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8" name="Google Shape;38;p35"/>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9" name="Shape 39"/>
        <p:cNvGrpSpPr/>
        <p:nvPr/>
      </p:nvGrpSpPr>
      <p:grpSpPr>
        <a:xfrm>
          <a:off x="0" y="0"/>
          <a:ext cx="0" cy="0"/>
          <a:chOff x="0" y="0"/>
          <a:chExt cx="0" cy="0"/>
        </a:xfrm>
      </p:grpSpPr>
      <p:sp>
        <p:nvSpPr>
          <p:cNvPr id="40" name="Google Shape;40;p36"/>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36"/>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2" name="Google Shape;42;p36"/>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43" name="Google Shape;43;p36"/>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44" name="Google Shape;44;p36"/>
          <p:cNvGrpSpPr/>
          <p:nvPr/>
        </p:nvGrpSpPr>
        <p:grpSpPr>
          <a:xfrm>
            <a:off x="540544" y="4104000"/>
            <a:ext cx="3006951" cy="521209"/>
            <a:chOff x="720725" y="5218493"/>
            <a:chExt cx="4009268" cy="694945"/>
          </a:xfrm>
        </p:grpSpPr>
        <p:pic>
          <p:nvPicPr>
            <p:cNvPr id="45" name="Google Shape;45;p36"/>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46" name="Google Shape;46;p36"/>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47" name="Google Shape;47;p36"/>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48" name="Google Shape;48;p36"/>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
        <p:nvSpPr>
          <p:cNvPr id="49" name="Google Shape;49;p36"/>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50" name="Shape 50"/>
        <p:cNvGrpSpPr/>
        <p:nvPr/>
      </p:nvGrpSpPr>
      <p:grpSpPr>
        <a:xfrm>
          <a:off x="0" y="0"/>
          <a:ext cx="0" cy="0"/>
          <a:chOff x="0" y="0"/>
          <a:chExt cx="0" cy="0"/>
        </a:xfrm>
      </p:grpSpPr>
      <p:sp>
        <p:nvSpPr>
          <p:cNvPr id="51" name="Google Shape;51;p37"/>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37"/>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53" name="Google Shape;53;p37"/>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54" name="Google Shape;54;p37"/>
          <p:cNvSpPr/>
          <p:nvPr>
            <p:ph idx="2" type="pic"/>
          </p:nvPr>
        </p:nvSpPr>
        <p:spPr>
          <a:xfrm>
            <a:off x="0" y="-1"/>
            <a:ext cx="9144000" cy="5143500"/>
          </a:xfrm>
          <a:prstGeom prst="rect">
            <a:avLst/>
          </a:prstGeom>
          <a:solidFill>
            <a:srgbClr val="D8D8D8"/>
          </a:solidFill>
          <a:ln>
            <a:noFill/>
          </a:ln>
        </p:spPr>
      </p:sp>
      <p:sp>
        <p:nvSpPr>
          <p:cNvPr id="55" name="Google Shape;55;p3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56" name="Shape 56"/>
        <p:cNvGrpSpPr/>
        <p:nvPr/>
      </p:nvGrpSpPr>
      <p:grpSpPr>
        <a:xfrm>
          <a:off x="0" y="0"/>
          <a:ext cx="0" cy="0"/>
          <a:chOff x="0" y="0"/>
          <a:chExt cx="0" cy="0"/>
        </a:xfrm>
      </p:grpSpPr>
      <p:sp>
        <p:nvSpPr>
          <p:cNvPr id="57" name="Google Shape;57;p38"/>
          <p:cNvSpPr/>
          <p:nvPr>
            <p:ph idx="2" type="pic"/>
          </p:nvPr>
        </p:nvSpPr>
        <p:spPr>
          <a:xfrm>
            <a:off x="0" y="0"/>
            <a:ext cx="5184000" cy="5143500"/>
          </a:xfrm>
          <a:prstGeom prst="rect">
            <a:avLst/>
          </a:prstGeom>
          <a:solidFill>
            <a:srgbClr val="D8D8D8"/>
          </a:solidFill>
          <a:ln>
            <a:noFill/>
          </a:ln>
        </p:spPr>
      </p:sp>
      <p:sp>
        <p:nvSpPr>
          <p:cNvPr id="58" name="Google Shape;58;p38"/>
          <p:cNvSpPr txBox="1"/>
          <p:nvPr>
            <p:ph type="ctrTitle"/>
          </p:nvPr>
        </p:nvSpPr>
        <p:spPr>
          <a:xfrm>
            <a:off x="5670000" y="2370600"/>
            <a:ext cx="2958600" cy="1399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38"/>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200"/>
              <a:buNone/>
              <a:defRPr b="1" sz="1200"/>
            </a:lvl1pPr>
            <a:lvl2pPr lvl="1" algn="l">
              <a:lnSpc>
                <a:spcPct val="105000"/>
              </a:lnSpc>
              <a:spcBef>
                <a:spcPts val="0"/>
              </a:spcBef>
              <a:spcAft>
                <a:spcPts val="0"/>
              </a:spcAft>
              <a:buClr>
                <a:schemeClr val="dk1"/>
              </a:buClr>
              <a:buSzPts val="1200"/>
              <a:buNone/>
              <a:defRPr b="0" sz="1200">
                <a:solidFill>
                  <a:schemeClr val="dk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60" name="Google Shape;60;p38"/>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
        <p:nvSpPr>
          <p:cNvPr id="61" name="Google Shape;61;p3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3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39"/>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39"/>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3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3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3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69" name="Shape 69"/>
        <p:cNvGrpSpPr/>
        <p:nvPr/>
      </p:nvGrpSpPr>
      <p:grpSpPr>
        <a:xfrm>
          <a:off x="0" y="0"/>
          <a:ext cx="0" cy="0"/>
          <a:chOff x="0" y="0"/>
          <a:chExt cx="0" cy="0"/>
        </a:xfrm>
      </p:grpSpPr>
      <p:sp>
        <p:nvSpPr>
          <p:cNvPr id="70" name="Google Shape;70;p4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4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4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3" name="Google Shape;73;p40"/>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40"/>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40"/>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3.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image" Target="../media/image2.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theme" Target="../theme/theme2.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31"/>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3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 name="Google Shape;9;p3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 name="Google Shape;10;p3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1" name="Google Shape;11;p31"/>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2" name="Google Shape;12;p31"/>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g3472b1f3505_0_682"/>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46" name="Google Shape;146;g3472b1f3505_0_682"/>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7" name="Google Shape;147;g3472b1f3505_0_68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algn="r">
              <a:lnSpc>
                <a:spcPct val="90000"/>
              </a:lnSpc>
              <a:spcBef>
                <a:spcPts val="0"/>
              </a:spcBef>
              <a:spcAft>
                <a:spcPts val="0"/>
              </a:spcAft>
              <a:buSzPts val="1100"/>
              <a:buNone/>
              <a:defRPr b="0" i="0" sz="900" u="none" cap="none" strike="noStrike">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48" name="Google Shape;148;g3472b1f3505_0_68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1100"/>
              <a:buNone/>
              <a:defRPr b="0" i="0" sz="900" u="none" cap="none" strike="noStrike">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49" name="Google Shape;149;g3472b1f3505_0_68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0" name="Google Shape;150;g3472b1f3505_0_682"/>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51" name="Google Shape;151;g3472b1f3505_0_682"/>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35.jpg"/><Relationship Id="rId5" Type="http://schemas.openxmlformats.org/officeDocument/2006/relationships/image" Target="../media/image34.jpg"/><Relationship Id="rId6"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space.oscar.wmo.int/applicationareas" TargetMode="External"/><Relationship Id="rId4" Type="http://schemas.openxmlformats.org/officeDocument/2006/relationships/hyperlink" Target="https://wmoomm-my.sharepoint.com/:f:/g/personal/cgallage_wmo_int/EkdZ9hFk9Y9Jl-T44et7eg4BwejtUG_eFlPZDiLnPML71g?e=voCcg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image" Target="../media/image18.jpg"/><Relationship Id="rId5"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moomm.sharepoint.com/:w:/s/wmocpdb/EXwPZGtcI7hDpKD1rHPGCxUBxxOKAjhNcoFIO2T-sLPOJQ?e=lMVB3n" TargetMode="External"/><Relationship Id="rId4" Type="http://schemas.openxmlformats.org/officeDocument/2006/relationships/hyperlink" Target="https://wmoomm-my.sharepoint.com/:f:/g/personal/cgallage_wmo_int/EkdZ9hFk9Y9Jl-T44et7eg4BwejtUG_eFlPZDiLnPML71g?e=voCcgH" TargetMode="External"/><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hyperlink" Target="https://space.oscar.wmo.int/variables/view/ph" TargetMode="External"/><Relationship Id="rId5" Type="http://schemas.openxmlformats.org/officeDocument/2006/relationships/hyperlink" Target="https://space.oscar.wmo.int/variables/view/sea_ice_surface_characteristics" TargetMode="External"/><Relationship Id="rId6" Type="http://schemas.openxmlformats.org/officeDocument/2006/relationships/hyperlink" Target="https://space.oscar.wmo.int/variables/view/snow_depth"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codes.wmo.int/wmdr/ObservedVariableOcean/_312" TargetMode="External"/><Relationship Id="rId4" Type="http://schemas.openxmlformats.org/officeDocument/2006/relationships/hyperlink" Target="https://codes.wmo.int/wmdr/ObservedVariableOcean/_312" TargetMode="External"/><Relationship Id="rId5" Type="http://schemas.openxmlformats.org/officeDocument/2006/relationships/hyperlink" Target="https://codes.wmo.int/wmdr/ObservedVariableOcean/_312" TargetMode="External"/><Relationship Id="rId6" Type="http://schemas.openxmlformats.org/officeDocument/2006/relationships/hyperlink" Target="https://codes.wmo.int/bufr4/codeflag/0-08-043/_6" TargetMode="External"/><Relationship Id="rId7" Type="http://schemas.openxmlformats.org/officeDocument/2006/relationships/hyperlink" Target="https://codes.wmo.int/wmdr/ObservedVariableOcean/_39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space.oscar.wmo.int/variables/view/ocean_salinity" TargetMode="External"/><Relationship Id="rId4" Type="http://schemas.openxmlformats.org/officeDocument/2006/relationships/hyperlink" Target="https://codes.wmo.int/wmdr/ObservedVariableOcean/_91" TargetMode="External"/><Relationship Id="rId5" Type="http://schemas.openxmlformats.org/officeDocument/2006/relationships/hyperlink" Target="https://space.oscar.wmo.int/variables/view/ocean_temperature" TargetMode="External"/><Relationship Id="rId6" Type="http://schemas.openxmlformats.org/officeDocument/2006/relationships/hyperlink" Target="https://codes.wmo.int/wmdr/ObservedVariableOcean/_94" TargetMode="External"/><Relationship Id="rId7" Type="http://schemas.openxmlformats.org/officeDocument/2006/relationships/hyperlink" Target="https://space.oscar.wmo.int/variables/view/wind_stress" TargetMode="External"/><Relationship Id="rId8" Type="http://schemas.openxmlformats.org/officeDocument/2006/relationships/hyperlink" Target="https://codes.wmo.int/wmdr/ObservedVariableOcean/_10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moomm-my.sharepoint.com/:f:/g/personal/cgallage_wmo_int/EkdZ9hFk9Y9Jl-T44et7eg4BwejtUG_eFlPZDiLnPML71g?e=voCcgH"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image" Target="../media/image35.jpg"/><Relationship Id="rId5" Type="http://schemas.openxmlformats.org/officeDocument/2006/relationships/image" Target="../media/image34.jpg"/><Relationship Id="rId6"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moomm-my.sharepoint.com/:f:/g/personal/cgallage_wmo_int/EkdZ9hFk9Y9Jl-T44et7eg4BwejtUG_eFlPZDiLnPML71g?e=voCcgH" TargetMode="External"/><Relationship Id="rId4" Type="http://schemas.openxmlformats.org/officeDocument/2006/relationships/image" Target="../media/image20.jpg"/><Relationship Id="rId5" Type="http://schemas.openxmlformats.org/officeDocument/2006/relationships/hyperlink" Target="https://obssea4clim.e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hyperlink" Target="https://obssea4clim.eu/"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
          <p:cNvSpPr txBox="1"/>
          <p:nvPr>
            <p:ph type="ctrTitle"/>
          </p:nvPr>
        </p:nvSpPr>
        <p:spPr>
          <a:xfrm>
            <a:off x="1026000" y="1852750"/>
            <a:ext cx="7639200" cy="1107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800"/>
              <a:buNone/>
            </a:pPr>
            <a:r>
              <a:rPr lang="en-GB">
                <a:latin typeface="Barlow"/>
                <a:ea typeface="Barlow"/>
                <a:cs typeface="Barlow"/>
                <a:sym typeface="Barlow"/>
              </a:rPr>
              <a:t>Requirements implementation</a:t>
            </a:r>
            <a:endParaRPr>
              <a:latin typeface="Barlow"/>
              <a:ea typeface="Barlow"/>
              <a:cs typeface="Barlow"/>
              <a:sym typeface="Barlow"/>
            </a:endParaRPr>
          </a:p>
          <a:p>
            <a:pPr indent="0" lvl="0" marL="0" rtl="0" algn="l">
              <a:lnSpc>
                <a:spcPct val="90000"/>
              </a:lnSpc>
              <a:spcBef>
                <a:spcPts val="0"/>
              </a:spcBef>
              <a:spcAft>
                <a:spcPts val="0"/>
              </a:spcAft>
              <a:buSzPts val="3800"/>
              <a:buNone/>
            </a:pPr>
            <a:r>
              <a:rPr lang="en-GB">
                <a:latin typeface="Barlow"/>
                <a:ea typeface="Barlow"/>
                <a:cs typeface="Barlow"/>
                <a:sym typeface="Barlow"/>
              </a:rPr>
              <a:t>- </a:t>
            </a:r>
            <a:r>
              <a:rPr lang="en-GB">
                <a:latin typeface="Barlow"/>
                <a:ea typeface="Barlow"/>
                <a:cs typeface="Barlow"/>
                <a:sym typeface="Barlow"/>
              </a:rPr>
              <a:t>RRR, Co-Design, GBON -</a:t>
            </a:r>
            <a:endParaRPr>
              <a:latin typeface="Barlow"/>
              <a:ea typeface="Barlow"/>
              <a:cs typeface="Barlow"/>
              <a:sym typeface="Barlow"/>
            </a:endParaRPr>
          </a:p>
        </p:txBody>
      </p:sp>
      <p:sp>
        <p:nvSpPr>
          <p:cNvPr id="271" name="Google Shape;271;p1"/>
          <p:cNvSpPr txBox="1"/>
          <p:nvPr>
            <p:ph idx="1" type="subTitle"/>
          </p:nvPr>
        </p:nvSpPr>
        <p:spPr>
          <a:xfrm>
            <a:off x="1026000" y="3295500"/>
            <a:ext cx="7092600" cy="13281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SzPts val="1400"/>
              <a:buNone/>
            </a:pPr>
            <a:r>
              <a:rPr b="0" lang="en-GB" sz="1500">
                <a:latin typeface="Barlow"/>
                <a:ea typeface="Barlow"/>
                <a:cs typeface="Barlow"/>
                <a:sym typeface="Barlow"/>
              </a:rPr>
              <a:t>Champika Gallage, Emma Heslop, Ann-Christine Zinkann</a:t>
            </a:r>
            <a:endParaRPr b="0" sz="1500">
              <a:latin typeface="Barlow"/>
              <a:ea typeface="Barlow"/>
              <a:cs typeface="Barlow"/>
              <a:sym typeface="Barlow"/>
            </a:endParaRPr>
          </a:p>
          <a:p>
            <a:pPr indent="0" lvl="0" marL="0" rtl="0" algn="l">
              <a:lnSpc>
                <a:spcPct val="105000"/>
              </a:lnSpc>
              <a:spcBef>
                <a:spcPts val="0"/>
              </a:spcBef>
              <a:spcAft>
                <a:spcPts val="0"/>
              </a:spcAft>
              <a:buSzPts val="1400"/>
              <a:buNone/>
            </a:pPr>
            <a:r>
              <a:rPr b="0" lang="en-GB" sz="1500">
                <a:latin typeface="Barlow"/>
                <a:ea typeface="Barlow"/>
                <a:cs typeface="Barlow"/>
                <a:sym typeface="Barlow"/>
              </a:rPr>
              <a:t>GOOS, IOC/UNESCO, WMO &amp; NOAA</a:t>
            </a:r>
            <a:endParaRPr b="0" sz="1500">
              <a:latin typeface="Barlow"/>
              <a:ea typeface="Barlow"/>
              <a:cs typeface="Barlow"/>
              <a:sym typeface="Barlow"/>
            </a:endParaRPr>
          </a:p>
          <a:p>
            <a:pPr indent="0" lvl="0" marL="0" rtl="0" algn="l">
              <a:lnSpc>
                <a:spcPct val="105000"/>
              </a:lnSpc>
              <a:spcBef>
                <a:spcPts val="0"/>
              </a:spcBef>
              <a:spcAft>
                <a:spcPts val="0"/>
              </a:spcAft>
              <a:buSzPts val="1400"/>
              <a:buNone/>
            </a:pPr>
            <a:r>
              <a:t/>
            </a:r>
            <a:endParaRPr b="0">
              <a:latin typeface="Barlow"/>
              <a:ea typeface="Barlow"/>
              <a:cs typeface="Barlow"/>
              <a:sym typeface="Barlow"/>
            </a:endParaRPr>
          </a:p>
          <a:p>
            <a:pPr indent="0" lvl="0" marL="0" rtl="0" algn="l">
              <a:spcBef>
                <a:spcPts val="0"/>
              </a:spcBef>
              <a:spcAft>
                <a:spcPts val="0"/>
              </a:spcAft>
              <a:buNone/>
            </a:pPr>
            <a:r>
              <a:rPr b="0" lang="en-GB" sz="1200">
                <a:solidFill>
                  <a:srgbClr val="FFFFFF"/>
                </a:solidFill>
                <a:latin typeface="Barlow"/>
                <a:ea typeface="Barlow"/>
                <a:cs typeface="Barlow"/>
                <a:sym typeface="Barlow"/>
              </a:rPr>
              <a:t>OCG-16 Session, 07 - 11 April 2025</a:t>
            </a:r>
            <a:endParaRPr b="0" sz="1200">
              <a:solidFill>
                <a:srgbClr val="FFFFFF"/>
              </a:solidFill>
              <a:latin typeface="Barlow"/>
              <a:ea typeface="Barlow"/>
              <a:cs typeface="Barlow"/>
              <a:sym typeface="Barlow"/>
            </a:endParaRPr>
          </a:p>
          <a:p>
            <a:pPr indent="0" lvl="0" marL="0" rtl="0" algn="l">
              <a:spcBef>
                <a:spcPts val="0"/>
              </a:spcBef>
              <a:spcAft>
                <a:spcPts val="0"/>
              </a:spcAft>
              <a:buNone/>
            </a:pPr>
            <a:r>
              <a:rPr b="0" lang="en-GB" sz="1200">
                <a:solidFill>
                  <a:srgbClr val="FFFFFF"/>
                </a:solidFill>
                <a:latin typeface="Barlow"/>
                <a:ea typeface="Barlow"/>
                <a:cs typeface="Barlow"/>
                <a:sym typeface="Barlow"/>
              </a:rPr>
              <a:t>Ifremer, Brest, France</a:t>
            </a:r>
            <a:endParaRPr b="0" sz="800">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3472b1f3505_0_932"/>
          <p:cNvSpPr txBox="1"/>
          <p:nvPr>
            <p:ph idx="1" type="body"/>
          </p:nvPr>
        </p:nvSpPr>
        <p:spPr>
          <a:xfrm>
            <a:off x="1417850" y="937325"/>
            <a:ext cx="7389300" cy="375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accent2"/>
                </a:solidFill>
                <a:latin typeface="Barlow"/>
                <a:ea typeface="Barlow"/>
                <a:cs typeface="Barlow"/>
                <a:sym typeface="Barlow"/>
                <a:extLst>
                  <a:ext uri="http://customooxmlschemas.google.com/">
                    <go:slidesCustomData xmlns:go="http://customooxmlschemas.google.com/" textRoundtripDataId="0"/>
                  </a:ext>
                </a:extLst>
              </a:rPr>
              <a:t>WMO RA II RBON</a:t>
            </a:r>
            <a:r>
              <a:rPr b="1" lang="en-GB">
                <a:solidFill>
                  <a:schemeClr val="accent1"/>
                </a:solidFill>
                <a:latin typeface="Barlow"/>
                <a:ea typeface="Barlow"/>
                <a:cs typeface="Barlow"/>
                <a:sym typeface="Barlow"/>
                <a:extLst>
                  <a:ext uri="http://customooxmlschemas.google.com/">
                    <go:slidesCustomData xmlns:go="http://customooxmlschemas.google.com/" textRoundtripDataId="1"/>
                  </a:ext>
                </a:extLst>
              </a:rPr>
              <a:t>: </a:t>
            </a:r>
            <a:r>
              <a:rPr lang="en-GB">
                <a:solidFill>
                  <a:schemeClr val="accent1"/>
                </a:solidFill>
                <a:latin typeface="Barlow"/>
                <a:ea typeface="Barlow"/>
                <a:cs typeface="Barlow"/>
                <a:sym typeface="Barlow"/>
                <a:extLst>
                  <a:ext uri="http://customooxmlschemas.google.com/">
                    <go:slidesCustomData xmlns:go="http://customooxmlschemas.google.com/" textRoundtripDataId="2"/>
                  </a:ext>
                </a:extLst>
              </a:rPr>
              <a:t> Presented work and recommendations to enhance cyclone forecasting, including guidance for RA RBON teams and draft observation requirements. </a:t>
            </a:r>
            <a:br>
              <a:rPr lang="en-GB">
                <a:solidFill>
                  <a:schemeClr val="accent1"/>
                </a:solidFill>
                <a:latin typeface="Barlow"/>
                <a:ea typeface="Barlow"/>
                <a:cs typeface="Barlow"/>
                <a:sym typeface="Barlow"/>
                <a:extLst>
                  <a:ext uri="http://customooxmlschemas.google.com/">
                    <go:slidesCustomData xmlns:go="http://customooxmlschemas.google.com/" textRoundtripDataId="2"/>
                  </a:ext>
                </a:extLst>
              </a:rPr>
            </a:br>
            <a:r>
              <a:rPr b="1" lang="en-GB">
                <a:solidFill>
                  <a:schemeClr val="accent2"/>
                </a:solidFill>
                <a:latin typeface="Barlow"/>
                <a:ea typeface="Barlow"/>
                <a:cs typeface="Barlow"/>
                <a:sym typeface="Barlow"/>
                <a:extLst>
                  <a:ext uri="http://customooxmlschemas.google.com/">
                    <go:slidesCustomData xmlns:go="http://customooxmlschemas.google.com/" textRoundtripDataId="3"/>
                  </a:ext>
                </a:extLst>
              </a:rPr>
              <a:t>WMO RA V RBON</a:t>
            </a:r>
            <a:r>
              <a:rPr b="1" lang="en-GB">
                <a:solidFill>
                  <a:schemeClr val="accent1"/>
                </a:solidFill>
                <a:latin typeface="Barlow"/>
                <a:ea typeface="Barlow"/>
                <a:cs typeface="Barlow"/>
                <a:sym typeface="Barlow"/>
                <a:extLst>
                  <a:ext uri="http://customooxmlschemas.google.com/">
                    <go:slidesCustomData xmlns:go="http://customooxmlschemas.google.com/" textRoundtripDataId="4"/>
                  </a:ext>
                </a:extLst>
              </a:rPr>
              <a:t>:</a:t>
            </a:r>
            <a:r>
              <a:rPr lang="en-GB">
                <a:solidFill>
                  <a:schemeClr val="accent1"/>
                </a:solidFill>
                <a:latin typeface="Barlow"/>
                <a:ea typeface="Barlow"/>
                <a:cs typeface="Barlow"/>
                <a:sym typeface="Barlow"/>
                <a:extLst>
                  <a:ext uri="http://customooxmlschemas.google.com/">
                    <go:slidesCustomData xmlns:go="http://customooxmlschemas.google.com/" textRoundtripDataId="5"/>
                  </a:ext>
                </a:extLst>
              </a:rPr>
              <a:t> Invited and ensuring aligned messages with PI-GOOS to tackle regional needs.</a:t>
            </a:r>
            <a:endParaRPr>
              <a:solidFill>
                <a:schemeClr val="accent1"/>
              </a:solidFill>
              <a:latin typeface="Barlow"/>
              <a:ea typeface="Barlow"/>
              <a:cs typeface="Barlow"/>
              <a:sym typeface="Barlow"/>
              <a:extLst>
                <a:ext uri="http://customooxmlschemas.google.com/">
                  <go:slidesCustomData xmlns:go="http://customooxmlschemas.google.com/" textRoundtripDataId="6"/>
                </a:ext>
              </a:extLst>
            </a:endParaRPr>
          </a:p>
          <a:p>
            <a:pPr indent="0" lvl="0" marL="0" rtl="0" algn="l">
              <a:lnSpc>
                <a:spcPct val="100000"/>
              </a:lnSpc>
              <a:spcBef>
                <a:spcPts val="0"/>
              </a:spcBef>
              <a:spcAft>
                <a:spcPts val="0"/>
              </a:spcAft>
              <a:buClr>
                <a:schemeClr val="dk1"/>
              </a:buClr>
              <a:buSzPts val="1100"/>
              <a:buFont typeface="Arial"/>
              <a:buNone/>
            </a:pPr>
            <a:r>
              <a:rPr b="1" lang="en-GB">
                <a:solidFill>
                  <a:schemeClr val="accent2"/>
                </a:solidFill>
                <a:latin typeface="Barlow"/>
                <a:ea typeface="Barlow"/>
                <a:cs typeface="Barlow"/>
                <a:sym typeface="Barlow"/>
                <a:extLst>
                  <a:ext uri="http://customooxmlschemas.google.com/">
                    <go:slidesCustomData xmlns:go="http://customooxmlschemas.google.com/" textRoundtripDataId="7"/>
                  </a:ext>
                </a:extLst>
              </a:rPr>
              <a:t>WMO RA IV Hurricane Committee</a:t>
            </a:r>
            <a:r>
              <a:rPr b="1" lang="en-GB">
                <a:solidFill>
                  <a:schemeClr val="accent1"/>
                </a:solidFill>
                <a:latin typeface="Barlow"/>
                <a:ea typeface="Barlow"/>
                <a:cs typeface="Barlow"/>
                <a:sym typeface="Barlow"/>
                <a:extLst>
                  <a:ext uri="http://customooxmlschemas.google.com/">
                    <go:slidesCustomData xmlns:go="http://customooxmlschemas.google.com/" textRoundtripDataId="8"/>
                  </a:ext>
                </a:extLst>
              </a:rPr>
              <a:t>: </a:t>
            </a:r>
            <a:r>
              <a:rPr lang="en-GB">
                <a:solidFill>
                  <a:schemeClr val="accent1"/>
                </a:solidFill>
                <a:latin typeface="Barlow"/>
                <a:ea typeface="Barlow"/>
                <a:cs typeface="Barlow"/>
                <a:sym typeface="Barlow"/>
                <a:extLst>
                  <a:ext uri="http://customooxmlschemas.google.com/">
                    <go:slidesCustomData xmlns:go="http://customooxmlschemas.google.com/" textRoundtripDataId="9"/>
                  </a:ext>
                </a:extLst>
              </a:rPr>
              <a:t>Attending the 2nd ocean panel</a:t>
            </a:r>
            <a:endParaRPr>
              <a:solidFill>
                <a:schemeClr val="accent1"/>
              </a:solidFill>
              <a:latin typeface="Barlow"/>
              <a:ea typeface="Barlow"/>
              <a:cs typeface="Barlow"/>
              <a:sym typeface="Barlow"/>
              <a:extLst>
                <a:ext uri="http://customooxmlschemas.google.com/">
                  <go:slidesCustomData xmlns:go="http://customooxmlschemas.google.com/" textRoundtripDataId="10"/>
                </a:ext>
              </a:extLst>
            </a:endParaRPr>
          </a:p>
          <a:p>
            <a:pPr indent="0" lvl="0" marL="0" rtl="0" algn="l">
              <a:lnSpc>
                <a:spcPct val="100000"/>
              </a:lnSpc>
              <a:spcBef>
                <a:spcPts val="0"/>
              </a:spcBef>
              <a:spcAft>
                <a:spcPts val="0"/>
              </a:spcAft>
              <a:buClr>
                <a:schemeClr val="dk1"/>
              </a:buClr>
              <a:buSzPts val="1100"/>
              <a:buFont typeface="Arial"/>
              <a:buNone/>
            </a:pPr>
            <a:r>
              <a:rPr b="1" lang="en-GB">
                <a:solidFill>
                  <a:schemeClr val="accent2"/>
                </a:solidFill>
                <a:latin typeface="Barlow"/>
                <a:ea typeface="Barlow"/>
                <a:cs typeface="Barlow"/>
                <a:sym typeface="Barlow"/>
                <a:extLst>
                  <a:ext uri="http://customooxmlschemas.google.com/">
                    <go:slidesCustomData xmlns:go="http://customooxmlschemas.google.com/" textRoundtripDataId="11"/>
                  </a:ext>
                </a:extLst>
              </a:rPr>
              <a:t>Planned</a:t>
            </a:r>
            <a:r>
              <a:rPr b="1" lang="en-GB">
                <a:solidFill>
                  <a:schemeClr val="accent1"/>
                </a:solidFill>
                <a:latin typeface="Barlow"/>
                <a:ea typeface="Barlow"/>
                <a:cs typeface="Barlow"/>
                <a:sym typeface="Barlow"/>
                <a:extLst>
                  <a:ext uri="http://customooxmlschemas.google.com/">
                    <go:slidesCustomData xmlns:go="http://customooxmlschemas.google.com/" textRoundtripDataId="12"/>
                  </a:ext>
                </a:extLst>
              </a:rPr>
              <a:t>:</a:t>
            </a:r>
            <a:r>
              <a:rPr lang="en-GB">
                <a:solidFill>
                  <a:schemeClr val="accent1"/>
                </a:solidFill>
                <a:latin typeface="Barlow"/>
                <a:ea typeface="Barlow"/>
                <a:cs typeface="Barlow"/>
                <a:sym typeface="Barlow"/>
                <a:extLst>
                  <a:ext uri="http://customooxmlschemas.google.com/">
                    <go:slidesCustomData xmlns:go="http://customooxmlschemas.google.com/" textRoundtripDataId="13"/>
                  </a:ext>
                </a:extLst>
              </a:rPr>
              <a:t> 2025 Caribbean Glider Missions</a:t>
            </a:r>
            <a:endParaRPr>
              <a:solidFill>
                <a:schemeClr val="accent1"/>
              </a:solidFill>
              <a:latin typeface="Barlow"/>
              <a:ea typeface="Barlow"/>
              <a:cs typeface="Barlow"/>
              <a:sym typeface="Barlow"/>
            </a:endParaRPr>
          </a:p>
          <a:p>
            <a:pPr indent="0" lvl="2" marL="0" rtl="0" algn="l">
              <a:spcBef>
                <a:spcPts val="400"/>
              </a:spcBef>
              <a:spcAft>
                <a:spcPts val="0"/>
              </a:spcAft>
              <a:buClr>
                <a:schemeClr val="dk1"/>
              </a:buClr>
              <a:buSzPts val="1400"/>
              <a:buNone/>
            </a:pPr>
            <a:r>
              <a:t/>
            </a:r>
            <a:endParaRPr sz="1200">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2"/>
              </a:buClr>
              <a:buSzPts val="1200"/>
              <a:buNone/>
            </a:pPr>
            <a:r>
              <a:rPr lang="en-GB">
                <a:solidFill>
                  <a:schemeClr val="accent1"/>
                </a:solidFill>
                <a:latin typeface="Barlow"/>
                <a:ea typeface="Barlow"/>
                <a:cs typeface="Barlow"/>
                <a:sym typeface="Barlow"/>
              </a:rPr>
              <a:t>Strengthened </a:t>
            </a:r>
            <a:r>
              <a:rPr b="1" lang="en-GB">
                <a:solidFill>
                  <a:schemeClr val="accent2"/>
                </a:solidFill>
                <a:latin typeface="Barlow"/>
                <a:ea typeface="Barlow"/>
                <a:cs typeface="Barlow"/>
                <a:sym typeface="Barlow"/>
              </a:rPr>
              <a:t>leadership</a:t>
            </a:r>
            <a:r>
              <a:rPr lang="en-GB">
                <a:solidFill>
                  <a:schemeClr val="accent1"/>
                </a:solidFill>
                <a:latin typeface="Barlow"/>
                <a:ea typeface="Barlow"/>
                <a:cs typeface="Barlow"/>
                <a:sym typeface="Barlow"/>
              </a:rPr>
              <a:t>, including a </a:t>
            </a:r>
            <a:r>
              <a:rPr b="1" lang="en-GB">
                <a:solidFill>
                  <a:schemeClr val="accent2"/>
                </a:solidFill>
                <a:latin typeface="Barlow"/>
                <a:ea typeface="Barlow"/>
                <a:cs typeface="Barlow"/>
                <a:sym typeface="Barlow"/>
              </a:rPr>
              <a:t>CLIVAR</a:t>
            </a:r>
            <a:r>
              <a:rPr lang="en-GB">
                <a:solidFill>
                  <a:schemeClr val="accent2"/>
                </a:solidFill>
                <a:latin typeface="Barlow"/>
                <a:ea typeface="Barlow"/>
                <a:cs typeface="Barlow"/>
                <a:sym typeface="Barlow"/>
              </a:rPr>
              <a:t> </a:t>
            </a:r>
            <a:r>
              <a:rPr lang="en-GB">
                <a:solidFill>
                  <a:schemeClr val="accent1"/>
                </a:solidFill>
                <a:latin typeface="Barlow"/>
                <a:ea typeface="Barlow"/>
                <a:cs typeface="Barlow"/>
                <a:sym typeface="Barlow"/>
              </a:rPr>
              <a:t>co-lead and a geographically diverse </a:t>
            </a:r>
            <a:r>
              <a:rPr b="1" lang="en-GB">
                <a:solidFill>
                  <a:schemeClr val="accent2"/>
                </a:solidFill>
                <a:latin typeface="Barlow"/>
                <a:ea typeface="Barlow"/>
                <a:cs typeface="Barlow"/>
                <a:sym typeface="Barlow"/>
              </a:rPr>
              <a:t>Steering Committee</a:t>
            </a:r>
            <a:r>
              <a:rPr lang="en-GB">
                <a:solidFill>
                  <a:schemeClr val="accent1"/>
                </a:solidFill>
                <a:latin typeface="Barlow"/>
                <a:ea typeface="Barlow"/>
                <a:cs typeface="Barlow"/>
                <a:sym typeface="Barlow"/>
              </a:rPr>
              <a:t>.</a:t>
            </a:r>
            <a:r>
              <a:rPr lang="en-GB">
                <a:solidFill>
                  <a:schemeClr val="accent1"/>
                </a:solidFill>
                <a:latin typeface="Barlow"/>
                <a:ea typeface="Barlow"/>
                <a:cs typeface="Barlow"/>
                <a:sym typeface="Barlow"/>
              </a:rPr>
              <a:t> </a:t>
            </a:r>
            <a:br>
              <a:rPr lang="en-GB">
                <a:solidFill>
                  <a:schemeClr val="accent1"/>
                </a:solidFill>
                <a:latin typeface="Barlow"/>
                <a:ea typeface="Barlow"/>
                <a:cs typeface="Barlow"/>
                <a:sym typeface="Barlow"/>
              </a:rPr>
            </a:br>
            <a:r>
              <a:rPr lang="en-GB">
                <a:solidFill>
                  <a:schemeClr val="accent1"/>
                </a:solidFill>
                <a:latin typeface="Barlow"/>
                <a:ea typeface="Barlow"/>
                <a:cs typeface="Barlow"/>
                <a:sym typeface="Barlow"/>
              </a:rPr>
              <a:t>Defining </a:t>
            </a:r>
            <a:r>
              <a:rPr b="1" lang="en-GB">
                <a:solidFill>
                  <a:schemeClr val="accent2"/>
                </a:solidFill>
                <a:latin typeface="Barlow"/>
                <a:ea typeface="Barlow"/>
                <a:cs typeface="Barlow"/>
                <a:sym typeface="Barlow"/>
              </a:rPr>
              <a:t>pilot selection criteria</a:t>
            </a:r>
            <a:r>
              <a:rPr lang="en-GB">
                <a:solidFill>
                  <a:schemeClr val="accent1"/>
                </a:solidFill>
                <a:latin typeface="Barlow"/>
                <a:ea typeface="Barlow"/>
                <a:cs typeface="Barlow"/>
                <a:sym typeface="Barlow"/>
              </a:rPr>
              <a:t> and aligning with TC and BC Exemplars.</a:t>
            </a:r>
            <a:endParaRPr>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2"/>
              </a:buClr>
              <a:buSzPts val="1200"/>
              <a:buNone/>
            </a:pPr>
            <a:r>
              <a:rPr lang="en-GB">
                <a:solidFill>
                  <a:schemeClr val="accent1"/>
                </a:solidFill>
                <a:latin typeface="Barlow"/>
                <a:ea typeface="Barlow"/>
                <a:cs typeface="Barlow"/>
                <a:sym typeface="Barlow"/>
              </a:rPr>
              <a:t>Plans of </a:t>
            </a:r>
            <a:r>
              <a:rPr lang="en-GB">
                <a:solidFill>
                  <a:schemeClr val="accent1"/>
                </a:solidFill>
                <a:latin typeface="Barlow"/>
                <a:ea typeface="Barlow"/>
                <a:cs typeface="Barlow"/>
                <a:sym typeface="Barlow"/>
              </a:rPr>
              <a:t>defining minimum MHW observational requirements</a:t>
            </a:r>
            <a:endParaRPr>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2"/>
              </a:buClr>
              <a:buSzPts val="1200"/>
              <a:buNone/>
            </a:pPr>
            <a:r>
              <a:t/>
            </a:r>
            <a:endParaRPr b="1">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2"/>
              </a:buClr>
              <a:buSzPts val="1200"/>
              <a:buNone/>
            </a:pPr>
            <a:r>
              <a:rPr lang="en-GB">
                <a:solidFill>
                  <a:schemeClr val="accent1"/>
                </a:solidFill>
                <a:latin typeface="Barlow"/>
                <a:ea typeface="Barlow"/>
                <a:cs typeface="Barlow"/>
                <a:sym typeface="Barlow"/>
              </a:rPr>
              <a:t>Assembled international </a:t>
            </a:r>
            <a:r>
              <a:rPr b="1" lang="en-GB">
                <a:solidFill>
                  <a:schemeClr val="accent2"/>
                </a:solidFill>
                <a:latin typeface="Barlow"/>
                <a:ea typeface="Barlow"/>
                <a:cs typeface="Barlow"/>
                <a:sym typeface="Barlow"/>
              </a:rPr>
              <a:t>Steering Committee</a:t>
            </a:r>
            <a:endParaRPr b="1">
              <a:solidFill>
                <a:schemeClr val="accent2"/>
              </a:solidFill>
              <a:latin typeface="Barlow"/>
              <a:ea typeface="Barlow"/>
              <a:cs typeface="Barlow"/>
              <a:sym typeface="Barlow"/>
            </a:endParaRPr>
          </a:p>
          <a:p>
            <a:pPr indent="0" lvl="0" marL="0" rtl="0" algn="l">
              <a:lnSpc>
                <a:spcPct val="100000"/>
              </a:lnSpc>
              <a:spcBef>
                <a:spcPts val="0"/>
              </a:spcBef>
              <a:spcAft>
                <a:spcPts val="0"/>
              </a:spcAft>
              <a:buClr>
                <a:schemeClr val="dk2"/>
              </a:buClr>
              <a:buSzPts val="1200"/>
              <a:buNone/>
            </a:pPr>
            <a:r>
              <a:rPr lang="en-GB">
                <a:solidFill>
                  <a:schemeClr val="accent1"/>
                </a:solidFill>
                <a:latin typeface="Barlow"/>
                <a:ea typeface="Barlow"/>
                <a:cs typeface="Barlow"/>
                <a:sym typeface="Barlow"/>
              </a:rPr>
              <a:t>International </a:t>
            </a:r>
            <a:r>
              <a:rPr b="1" lang="en-GB">
                <a:solidFill>
                  <a:schemeClr val="accent2"/>
                </a:solidFill>
                <a:latin typeface="Barlow"/>
                <a:ea typeface="Barlow"/>
                <a:cs typeface="Barlow"/>
                <a:sym typeface="Barlow"/>
              </a:rPr>
              <a:t>Workshop </a:t>
            </a:r>
            <a:r>
              <a:rPr lang="en-GB">
                <a:solidFill>
                  <a:schemeClr val="accent1"/>
                </a:solidFill>
                <a:latin typeface="Barlow"/>
                <a:ea typeface="Barlow"/>
                <a:cs typeface="Barlow"/>
                <a:sym typeface="Barlow"/>
              </a:rPr>
              <a:t>to develop </a:t>
            </a:r>
            <a:r>
              <a:rPr b="1" lang="en-GB">
                <a:solidFill>
                  <a:schemeClr val="accent2"/>
                </a:solidFill>
                <a:latin typeface="Barlow"/>
                <a:ea typeface="Barlow"/>
                <a:cs typeface="Barlow"/>
                <a:sym typeface="Barlow"/>
              </a:rPr>
              <a:t>backbone </a:t>
            </a:r>
            <a:r>
              <a:rPr lang="en-GB">
                <a:solidFill>
                  <a:schemeClr val="accent1"/>
                </a:solidFill>
                <a:latin typeface="Barlow"/>
                <a:ea typeface="Barlow"/>
                <a:cs typeface="Barlow"/>
                <a:sym typeface="Barlow"/>
              </a:rPr>
              <a:t>observing system for the Agulhas Current</a:t>
            </a:r>
            <a:endParaRPr>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2"/>
              </a:buClr>
              <a:buSzPts val="1200"/>
              <a:buNone/>
            </a:pPr>
            <a:r>
              <a:rPr lang="en-GB">
                <a:solidFill>
                  <a:schemeClr val="accent1"/>
                </a:solidFill>
                <a:latin typeface="Barlow"/>
                <a:ea typeface="Barlow"/>
                <a:cs typeface="Barlow"/>
                <a:sym typeface="Barlow"/>
              </a:rPr>
              <a:t>Draft </a:t>
            </a:r>
            <a:r>
              <a:rPr b="1" lang="en-GB">
                <a:solidFill>
                  <a:schemeClr val="accent2"/>
                </a:solidFill>
                <a:latin typeface="Barlow"/>
                <a:ea typeface="Barlow"/>
                <a:cs typeface="Barlow"/>
                <a:sym typeface="Barlow"/>
              </a:rPr>
              <a:t>design </a:t>
            </a:r>
            <a:r>
              <a:rPr lang="en-GB">
                <a:solidFill>
                  <a:schemeClr val="accent1"/>
                </a:solidFill>
                <a:latin typeface="Barlow"/>
                <a:ea typeface="Barlow"/>
                <a:cs typeface="Barlow"/>
                <a:sym typeface="Barlow"/>
              </a:rPr>
              <a:t>to be published within the next month</a:t>
            </a:r>
            <a:br>
              <a:rPr b="1" lang="en-GB">
                <a:solidFill>
                  <a:schemeClr val="accent1"/>
                </a:solidFill>
                <a:latin typeface="Barlow"/>
                <a:ea typeface="Barlow"/>
                <a:cs typeface="Barlow"/>
                <a:sym typeface="Barlow"/>
              </a:rPr>
            </a:br>
            <a:br>
              <a:rPr b="1" lang="en-GB">
                <a:solidFill>
                  <a:schemeClr val="accent1"/>
                </a:solidFill>
                <a:latin typeface="Barlow"/>
                <a:ea typeface="Barlow"/>
                <a:cs typeface="Barlow"/>
                <a:sym typeface="Barlow"/>
              </a:rPr>
            </a:br>
            <a:r>
              <a:rPr lang="en-GB">
                <a:solidFill>
                  <a:schemeClr val="accent1"/>
                </a:solidFill>
                <a:latin typeface="Barlow"/>
                <a:ea typeface="Barlow"/>
                <a:cs typeface="Barlow"/>
                <a:sym typeface="Barlow"/>
              </a:rPr>
              <a:t>Exemplar is integrated as part of the</a:t>
            </a:r>
            <a:r>
              <a:rPr lang="en-GB">
                <a:solidFill>
                  <a:schemeClr val="accent2"/>
                </a:solidFill>
                <a:latin typeface="Barlow"/>
                <a:ea typeface="Barlow"/>
                <a:cs typeface="Barlow"/>
                <a:sym typeface="Barlow"/>
              </a:rPr>
              <a:t> </a:t>
            </a:r>
            <a:r>
              <a:rPr b="1" lang="en-GB">
                <a:solidFill>
                  <a:schemeClr val="accent2"/>
                </a:solidFill>
                <a:latin typeface="Barlow"/>
                <a:ea typeface="Barlow"/>
                <a:cs typeface="Barlow"/>
                <a:sym typeface="Barlow"/>
              </a:rPr>
              <a:t>GOOS Carbon Plan</a:t>
            </a:r>
            <a:r>
              <a:rPr b="1" lang="en-GB">
                <a:solidFill>
                  <a:schemeClr val="accent1"/>
                </a:solidFill>
                <a:latin typeface="Barlow"/>
                <a:ea typeface="Barlow"/>
                <a:cs typeface="Barlow"/>
                <a:sym typeface="Barlow"/>
              </a:rPr>
              <a:t> </a:t>
            </a:r>
            <a:r>
              <a:rPr lang="en-GB">
                <a:solidFill>
                  <a:schemeClr val="accent1"/>
                </a:solidFill>
                <a:latin typeface="Barlow"/>
                <a:ea typeface="Barlow"/>
                <a:cs typeface="Barlow"/>
                <a:sym typeface="Barlow"/>
              </a:rPr>
              <a:t>(inc links to G3W)</a:t>
            </a:r>
            <a:r>
              <a:rPr b="1" lang="en-GB">
                <a:solidFill>
                  <a:schemeClr val="accent1"/>
                </a:solidFill>
                <a:latin typeface="Barlow"/>
                <a:ea typeface="Barlow"/>
                <a:cs typeface="Barlow"/>
                <a:sym typeface="Barlow"/>
              </a:rPr>
              <a:t> </a:t>
            </a:r>
            <a:br>
              <a:rPr lang="en-GB">
                <a:solidFill>
                  <a:schemeClr val="accent1"/>
                </a:solidFill>
                <a:latin typeface="Barlow"/>
                <a:ea typeface="Barlow"/>
                <a:cs typeface="Barlow"/>
                <a:sym typeface="Barlow"/>
              </a:rPr>
            </a:br>
            <a:r>
              <a:rPr lang="en-GB">
                <a:solidFill>
                  <a:schemeClr val="accent1"/>
                </a:solidFill>
                <a:latin typeface="Barlow"/>
                <a:ea typeface="Barlow"/>
                <a:cs typeface="Barlow"/>
                <a:sym typeface="Barlow"/>
              </a:rPr>
              <a:t>Developing a proposal for European funding with strategic partners - </a:t>
            </a:r>
            <a:r>
              <a:rPr b="1" lang="en-GB">
                <a:solidFill>
                  <a:schemeClr val="accent2"/>
                </a:solidFill>
                <a:latin typeface="Barlow"/>
                <a:ea typeface="Barlow"/>
                <a:cs typeface="Barlow"/>
                <a:sym typeface="Barlow"/>
              </a:rPr>
              <a:t>ocean-atmosphere-land</a:t>
            </a:r>
            <a:endParaRPr>
              <a:solidFill>
                <a:schemeClr val="accent2"/>
              </a:solidFill>
              <a:latin typeface="Barlow"/>
              <a:ea typeface="Barlow"/>
              <a:cs typeface="Barlow"/>
              <a:sym typeface="Barlow"/>
            </a:endParaRPr>
          </a:p>
          <a:p>
            <a:pPr indent="0" lvl="2" marL="0" rtl="0" algn="l">
              <a:spcBef>
                <a:spcPts val="400"/>
              </a:spcBef>
              <a:spcAft>
                <a:spcPts val="0"/>
              </a:spcAft>
              <a:buClr>
                <a:schemeClr val="dk1"/>
              </a:buClr>
              <a:buSzPts val="1400"/>
              <a:buFont typeface="Arial"/>
              <a:buNone/>
            </a:pPr>
            <a:r>
              <a:rPr lang="en-GB" sz="1200">
                <a:solidFill>
                  <a:schemeClr val="accent1"/>
                </a:solidFill>
                <a:latin typeface="Barlow"/>
                <a:ea typeface="Barlow"/>
                <a:cs typeface="Barlow"/>
                <a:sym typeface="Barlow"/>
              </a:rPr>
              <a:t> </a:t>
            </a:r>
            <a:endParaRPr sz="1200">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1"/>
              </a:buClr>
              <a:buSzPts val="1100"/>
              <a:buNone/>
            </a:pPr>
            <a:r>
              <a:rPr lang="en-GB">
                <a:solidFill>
                  <a:schemeClr val="accent1"/>
                </a:solidFill>
                <a:latin typeface="Barlow"/>
                <a:ea typeface="Barlow"/>
                <a:cs typeface="Barlow"/>
                <a:sym typeface="Barlow"/>
              </a:rPr>
              <a:t>WMO RBON RA II included some </a:t>
            </a:r>
            <a:r>
              <a:rPr b="1" lang="en-GB">
                <a:solidFill>
                  <a:srgbClr val="F27F10"/>
                </a:solidFill>
                <a:latin typeface="Barlow"/>
                <a:ea typeface="Barlow"/>
                <a:cs typeface="Barlow"/>
                <a:sym typeface="Barlow"/>
              </a:rPr>
              <a:t>recommendations </a:t>
            </a:r>
            <a:r>
              <a:rPr lang="en-GB">
                <a:solidFill>
                  <a:schemeClr val="accent1"/>
                </a:solidFill>
                <a:latin typeface="Barlow"/>
                <a:ea typeface="Barlow"/>
                <a:cs typeface="Barlow"/>
                <a:sym typeface="Barlow"/>
              </a:rPr>
              <a:t>for Storm Surge</a:t>
            </a:r>
            <a:endParaRPr>
              <a:solidFill>
                <a:schemeClr val="accent1"/>
              </a:solidFill>
              <a:latin typeface="Barlow"/>
              <a:ea typeface="Barlow"/>
              <a:cs typeface="Barlow"/>
              <a:sym typeface="Barlow"/>
            </a:endParaRPr>
          </a:p>
          <a:p>
            <a:pPr indent="0" lvl="0" marL="0" rtl="0" algn="l">
              <a:lnSpc>
                <a:spcPct val="100000"/>
              </a:lnSpc>
              <a:spcBef>
                <a:spcPts val="0"/>
              </a:spcBef>
              <a:spcAft>
                <a:spcPts val="0"/>
              </a:spcAft>
              <a:buClr>
                <a:schemeClr val="dk1"/>
              </a:buClr>
              <a:buSzPts val="1100"/>
              <a:buNone/>
            </a:pPr>
            <a:r>
              <a:rPr lang="en-GB">
                <a:solidFill>
                  <a:schemeClr val="accent1"/>
                </a:solidFill>
                <a:latin typeface="Barlow"/>
                <a:ea typeface="Barlow"/>
                <a:cs typeface="Barlow"/>
                <a:sym typeface="Barlow"/>
              </a:rPr>
              <a:t>Focus on potential </a:t>
            </a:r>
            <a:r>
              <a:rPr b="1" lang="en-GB">
                <a:solidFill>
                  <a:schemeClr val="accent2"/>
                </a:solidFill>
                <a:latin typeface="Barlow"/>
                <a:ea typeface="Barlow"/>
                <a:cs typeface="Barlow"/>
                <a:sym typeface="Barlow"/>
              </a:rPr>
              <a:t>workshop </a:t>
            </a:r>
            <a:r>
              <a:rPr lang="en-GB">
                <a:solidFill>
                  <a:schemeClr val="accent1"/>
                </a:solidFill>
                <a:latin typeface="Barlow"/>
                <a:ea typeface="Barlow"/>
                <a:cs typeface="Barlow"/>
                <a:sym typeface="Barlow"/>
              </a:rPr>
              <a:t>and </a:t>
            </a:r>
            <a:r>
              <a:rPr b="1" lang="en-GB">
                <a:solidFill>
                  <a:schemeClr val="accent2"/>
                </a:solidFill>
                <a:latin typeface="Barlow"/>
                <a:ea typeface="Barlow"/>
                <a:cs typeface="Barlow"/>
                <a:sym typeface="Barlow"/>
              </a:rPr>
              <a:t>capacity development </a:t>
            </a:r>
            <a:r>
              <a:rPr lang="en-GB">
                <a:solidFill>
                  <a:schemeClr val="accent1"/>
                </a:solidFill>
                <a:latin typeface="Barlow"/>
                <a:ea typeface="Barlow"/>
                <a:cs typeface="Barlow"/>
                <a:sym typeface="Barlow"/>
              </a:rPr>
              <a:t>in Asia and Caribbean</a:t>
            </a:r>
            <a:endParaRPr>
              <a:solidFill>
                <a:schemeClr val="accent1"/>
              </a:solidFill>
              <a:latin typeface="Barlow"/>
              <a:ea typeface="Barlow"/>
              <a:cs typeface="Barlow"/>
              <a:sym typeface="Barlow"/>
            </a:endParaRPr>
          </a:p>
        </p:txBody>
      </p:sp>
      <p:sp>
        <p:nvSpPr>
          <p:cNvPr id="336" name="Google Shape;336;g3472b1f3505_0_932"/>
          <p:cNvSpPr txBox="1"/>
          <p:nvPr>
            <p:ph idx="12" type="sldNum"/>
          </p:nvPr>
        </p:nvSpPr>
        <p:spPr>
          <a:xfrm>
            <a:off x="8132813" y="4717256"/>
            <a:ext cx="193200"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None/>
            </a:pPr>
            <a:fld id="{00000000-1234-1234-1234-123412341234}" type="slidenum">
              <a:rPr lang="en-GB"/>
              <a:t>‹#›</a:t>
            </a:fld>
            <a:endParaRPr/>
          </a:p>
        </p:txBody>
      </p:sp>
      <p:pic>
        <p:nvPicPr>
          <p:cNvPr id="337" name="Google Shape;337;g3472b1f3505_0_932"/>
          <p:cNvPicPr preferRelativeResize="0"/>
          <p:nvPr/>
        </p:nvPicPr>
        <p:blipFill rotWithShape="1">
          <a:blip r:embed="rId3">
            <a:alphaModFix/>
          </a:blip>
          <a:srcRect b="0" l="0" r="0" t="0"/>
          <a:stretch/>
        </p:blipFill>
        <p:spPr>
          <a:xfrm>
            <a:off x="651014" y="3457356"/>
            <a:ext cx="542858" cy="552822"/>
          </a:xfrm>
          <a:prstGeom prst="rect">
            <a:avLst/>
          </a:prstGeom>
          <a:noFill/>
          <a:ln>
            <a:noFill/>
          </a:ln>
        </p:spPr>
      </p:pic>
      <p:pic>
        <p:nvPicPr>
          <p:cNvPr id="338" name="Google Shape;338;g3472b1f3505_0_932"/>
          <p:cNvPicPr preferRelativeResize="0"/>
          <p:nvPr/>
        </p:nvPicPr>
        <p:blipFill rotWithShape="1">
          <a:blip r:embed="rId4">
            <a:alphaModFix/>
          </a:blip>
          <a:srcRect b="0" l="0" r="0" t="0"/>
          <a:stretch/>
        </p:blipFill>
        <p:spPr>
          <a:xfrm>
            <a:off x="699643" y="908175"/>
            <a:ext cx="542858" cy="552823"/>
          </a:xfrm>
          <a:prstGeom prst="rect">
            <a:avLst/>
          </a:prstGeom>
          <a:noFill/>
          <a:ln>
            <a:noFill/>
          </a:ln>
        </p:spPr>
      </p:pic>
      <p:pic>
        <p:nvPicPr>
          <p:cNvPr id="339" name="Google Shape;339;g3472b1f3505_0_932"/>
          <p:cNvPicPr preferRelativeResize="0"/>
          <p:nvPr/>
        </p:nvPicPr>
        <p:blipFill rotWithShape="1">
          <a:blip r:embed="rId5">
            <a:alphaModFix/>
          </a:blip>
          <a:srcRect b="0" l="0" r="0" t="0"/>
          <a:stretch/>
        </p:blipFill>
        <p:spPr>
          <a:xfrm>
            <a:off x="651025" y="4056328"/>
            <a:ext cx="542858" cy="552822"/>
          </a:xfrm>
          <a:prstGeom prst="rect">
            <a:avLst/>
          </a:prstGeom>
          <a:noFill/>
          <a:ln>
            <a:noFill/>
          </a:ln>
        </p:spPr>
      </p:pic>
      <p:pic>
        <p:nvPicPr>
          <p:cNvPr id="340" name="Google Shape;340;g3472b1f3505_0_932"/>
          <p:cNvPicPr preferRelativeResize="0"/>
          <p:nvPr/>
        </p:nvPicPr>
        <p:blipFill rotWithShape="1">
          <a:blip r:embed="rId6">
            <a:alphaModFix/>
          </a:blip>
          <a:srcRect b="0" l="0" r="0" t="0"/>
          <a:stretch/>
        </p:blipFill>
        <p:spPr>
          <a:xfrm>
            <a:off x="699650" y="2035719"/>
            <a:ext cx="542858" cy="542858"/>
          </a:xfrm>
          <a:prstGeom prst="rect">
            <a:avLst/>
          </a:prstGeom>
          <a:noFill/>
          <a:ln>
            <a:noFill/>
          </a:ln>
        </p:spPr>
      </p:pic>
      <p:pic>
        <p:nvPicPr>
          <p:cNvPr descr="Icon&#10;&#10;Description automatically generated" id="341" name="Google Shape;341;g3472b1f3505_0_932"/>
          <p:cNvPicPr preferRelativeResize="0"/>
          <p:nvPr/>
        </p:nvPicPr>
        <p:blipFill rotWithShape="1">
          <a:blip r:embed="rId7">
            <a:alphaModFix/>
          </a:blip>
          <a:srcRect b="5959" l="20819" r="5715" t="84787"/>
          <a:stretch/>
        </p:blipFill>
        <p:spPr>
          <a:xfrm>
            <a:off x="671025" y="2955643"/>
            <a:ext cx="502825" cy="296582"/>
          </a:xfrm>
          <a:prstGeom prst="rect">
            <a:avLst/>
          </a:prstGeom>
          <a:noFill/>
          <a:ln>
            <a:noFill/>
          </a:ln>
        </p:spPr>
      </p:pic>
      <p:sp>
        <p:nvSpPr>
          <p:cNvPr id="342" name="Google Shape;342;g3472b1f3505_0_932"/>
          <p:cNvSpPr txBox="1"/>
          <p:nvPr>
            <p:ph type="title"/>
          </p:nvPr>
        </p:nvSpPr>
        <p:spPr>
          <a:xfrm>
            <a:off x="410525" y="458975"/>
            <a:ext cx="51405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Advances in Co-Design</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48386a71a3_0_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None/>
            </a:pPr>
            <a:fld id="{00000000-1234-1234-1234-123412341234}" type="slidenum">
              <a:rPr lang="en-GB"/>
              <a:t>‹#›</a:t>
            </a:fld>
            <a:endParaRPr/>
          </a:p>
        </p:txBody>
      </p:sp>
      <p:sp>
        <p:nvSpPr>
          <p:cNvPr id="348" name="Google Shape;348;g348386a71a3_0_0"/>
          <p:cNvSpPr txBox="1"/>
          <p:nvPr>
            <p:ph idx="1" type="body"/>
          </p:nvPr>
        </p:nvSpPr>
        <p:spPr>
          <a:xfrm>
            <a:off x="597800" y="1177400"/>
            <a:ext cx="3896700" cy="3257700"/>
          </a:xfrm>
          <a:prstGeom prst="rect">
            <a:avLst/>
          </a:prstGeom>
          <a:noFill/>
          <a:ln>
            <a:noFill/>
          </a:ln>
        </p:spPr>
        <p:txBody>
          <a:bodyPr anchorCtr="0" anchor="t" bIns="0" lIns="0" spcFirstLastPara="1" rIns="0" wrap="square" tIns="0">
            <a:noAutofit/>
          </a:bodyPr>
          <a:lstStyle/>
          <a:p>
            <a:pPr indent="-279400" lvl="0" marL="457200" rtl="0" algn="l">
              <a:lnSpc>
                <a:spcPct val="115000"/>
              </a:lnSpc>
              <a:spcBef>
                <a:spcPts val="0"/>
              </a:spcBef>
              <a:spcAft>
                <a:spcPts val="0"/>
              </a:spcAft>
              <a:buClr>
                <a:schemeClr val="accent2"/>
              </a:buClr>
              <a:buSzPts val="800"/>
              <a:buChar char="●"/>
            </a:pPr>
            <a:r>
              <a:rPr lang="en-GB" sz="1300">
                <a:solidFill>
                  <a:schemeClr val="accent1"/>
                </a:solidFill>
                <a:latin typeface="Barlow"/>
                <a:ea typeface="Barlow"/>
                <a:cs typeface="Barlow"/>
                <a:sym typeface="Barlow"/>
              </a:rPr>
              <a:t>Network members connected to /  </a:t>
            </a:r>
            <a:r>
              <a:rPr lang="en-GB" sz="1300">
                <a:solidFill>
                  <a:schemeClr val="accent1"/>
                </a:solidFill>
                <a:latin typeface="Barlow"/>
                <a:ea typeface="Barlow"/>
                <a:cs typeface="Barlow"/>
                <a:sym typeface="Barlow"/>
              </a:rPr>
              <a:t>interested</a:t>
            </a:r>
            <a:r>
              <a:rPr lang="en-GB" sz="1300">
                <a:solidFill>
                  <a:schemeClr val="accent1"/>
                </a:solidFill>
                <a:latin typeface="Barlow"/>
                <a:ea typeface="Barlow"/>
                <a:cs typeface="Barlow"/>
                <a:sym typeface="Barlow"/>
              </a:rPr>
              <a:t> in Exemplar Pilot areas</a:t>
            </a:r>
            <a:endParaRPr sz="1300">
              <a:solidFill>
                <a:schemeClr val="accent1"/>
              </a:solidFill>
              <a:latin typeface="Barlow"/>
              <a:ea typeface="Barlow"/>
              <a:cs typeface="Barlow"/>
              <a:sym typeface="Barlow"/>
            </a:endParaRPr>
          </a:p>
          <a:p>
            <a:pPr indent="-279400" lvl="0" marL="457200" rtl="0" algn="l">
              <a:lnSpc>
                <a:spcPct val="115000"/>
              </a:lnSpc>
              <a:spcBef>
                <a:spcPts val="1000"/>
              </a:spcBef>
              <a:spcAft>
                <a:spcPts val="0"/>
              </a:spcAft>
              <a:buClr>
                <a:schemeClr val="accent2"/>
              </a:buClr>
              <a:buSzPts val="800"/>
              <a:buChar char="●"/>
            </a:pPr>
            <a:r>
              <a:rPr lang="en-GB" sz="1300">
                <a:solidFill>
                  <a:schemeClr val="accent1"/>
                </a:solidFill>
                <a:latin typeface="Barlow"/>
                <a:ea typeface="Barlow"/>
                <a:cs typeface="Barlow"/>
                <a:sym typeface="Barlow"/>
              </a:rPr>
              <a:t>How can exemplars ensure Networks are connected to system design conversations? What level of </a:t>
            </a:r>
            <a:r>
              <a:rPr lang="en-GB" sz="1300">
                <a:solidFill>
                  <a:schemeClr val="accent1"/>
                </a:solidFill>
                <a:latin typeface="Barlow"/>
                <a:ea typeface="Barlow"/>
                <a:cs typeface="Barlow"/>
                <a:sym typeface="Barlow"/>
              </a:rPr>
              <a:t>engagement</a:t>
            </a:r>
            <a:r>
              <a:rPr lang="en-GB" sz="1300">
                <a:solidFill>
                  <a:schemeClr val="accent1"/>
                </a:solidFill>
                <a:latin typeface="Barlow"/>
                <a:ea typeface="Barlow"/>
                <a:cs typeface="Barlow"/>
                <a:sym typeface="Barlow"/>
              </a:rPr>
              <a:t> is needed?</a:t>
            </a:r>
            <a:endParaRPr sz="1300">
              <a:solidFill>
                <a:schemeClr val="accent1"/>
              </a:solidFill>
              <a:latin typeface="Barlow"/>
              <a:ea typeface="Barlow"/>
              <a:cs typeface="Barlow"/>
              <a:sym typeface="Barlow"/>
            </a:endParaRPr>
          </a:p>
          <a:p>
            <a:pPr indent="-279400" lvl="0" marL="457200" rtl="0" algn="l">
              <a:lnSpc>
                <a:spcPct val="115000"/>
              </a:lnSpc>
              <a:spcBef>
                <a:spcPts val="1000"/>
              </a:spcBef>
              <a:spcAft>
                <a:spcPts val="1000"/>
              </a:spcAft>
              <a:buClr>
                <a:schemeClr val="accent2"/>
              </a:buClr>
              <a:buSzPts val="800"/>
              <a:buFont typeface="Barlow"/>
              <a:buChar char="●"/>
            </a:pPr>
            <a:r>
              <a:rPr lang="en-GB" sz="1300">
                <a:solidFill>
                  <a:schemeClr val="accent1"/>
                </a:solidFill>
                <a:latin typeface="Barlow"/>
                <a:ea typeface="Barlow"/>
                <a:cs typeface="Barlow"/>
                <a:sym typeface="Barlow"/>
              </a:rPr>
              <a:t>Network </a:t>
            </a:r>
            <a:r>
              <a:rPr lang="en-GB" sz="1300">
                <a:solidFill>
                  <a:schemeClr val="accent1"/>
                </a:solidFill>
                <a:latin typeface="Barlow"/>
                <a:ea typeface="Barlow"/>
                <a:cs typeface="Barlow"/>
                <a:sym typeface="Barlow"/>
              </a:rPr>
              <a:t>decade</a:t>
            </a:r>
            <a:r>
              <a:rPr lang="en-GB" sz="1300">
                <a:solidFill>
                  <a:schemeClr val="accent1"/>
                </a:solidFill>
                <a:latin typeface="Barlow"/>
                <a:ea typeface="Barlow"/>
                <a:cs typeface="Barlow"/>
                <a:sym typeface="Barlow"/>
              </a:rPr>
              <a:t> Projects connected to / </a:t>
            </a:r>
            <a:r>
              <a:rPr lang="en-GB" sz="1300">
                <a:solidFill>
                  <a:schemeClr val="accent1"/>
                </a:solidFill>
                <a:latin typeface="Barlow"/>
                <a:ea typeface="Barlow"/>
                <a:cs typeface="Barlow"/>
                <a:sym typeface="Barlow"/>
              </a:rPr>
              <a:t>interested</a:t>
            </a:r>
            <a:r>
              <a:rPr lang="en-GB" sz="1300">
                <a:solidFill>
                  <a:schemeClr val="accent1"/>
                </a:solidFill>
                <a:latin typeface="Barlow"/>
                <a:ea typeface="Barlow"/>
                <a:cs typeface="Barlow"/>
                <a:sym typeface="Barlow"/>
              </a:rPr>
              <a:t> in Exemplar projects - members of steering groups etc.?</a:t>
            </a:r>
            <a:endParaRPr sz="1300">
              <a:solidFill>
                <a:schemeClr val="accent1"/>
              </a:solidFill>
              <a:latin typeface="Barlow"/>
              <a:ea typeface="Barlow"/>
              <a:cs typeface="Barlow"/>
              <a:sym typeface="Barlow"/>
            </a:endParaRPr>
          </a:p>
        </p:txBody>
      </p:sp>
      <p:pic>
        <p:nvPicPr>
          <p:cNvPr id="349" name="Google Shape;349;g348386a71a3_0_0" title="Report .png"/>
          <p:cNvPicPr preferRelativeResize="0"/>
          <p:nvPr>
            <p:ph idx="2" type="pic"/>
          </p:nvPr>
        </p:nvPicPr>
        <p:blipFill rotWithShape="1">
          <a:blip r:embed="rId3">
            <a:alphaModFix/>
          </a:blip>
          <a:srcRect b="1153" l="0" r="-1347" t="5046"/>
          <a:stretch/>
        </p:blipFill>
        <p:spPr>
          <a:xfrm>
            <a:off x="5716975" y="0"/>
            <a:ext cx="3969000" cy="5143500"/>
          </a:xfrm>
          <a:prstGeom prst="rect">
            <a:avLst/>
          </a:prstGeom>
          <a:solidFill>
            <a:srgbClr val="D8D8D8"/>
          </a:solidFill>
          <a:ln>
            <a:noFill/>
          </a:ln>
        </p:spPr>
      </p:pic>
      <p:sp>
        <p:nvSpPr>
          <p:cNvPr id="350" name="Google Shape;350;g348386a71a3_0_0"/>
          <p:cNvSpPr txBox="1"/>
          <p:nvPr>
            <p:ph type="title"/>
          </p:nvPr>
        </p:nvSpPr>
        <p:spPr>
          <a:xfrm>
            <a:off x="410525" y="458975"/>
            <a:ext cx="5501100" cy="43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700"/>
              <a:buNone/>
            </a:pPr>
            <a:r>
              <a:rPr lang="en-GB"/>
              <a:t>Network connections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34687ea29ca_0_1"/>
          <p:cNvSpPr txBox="1"/>
          <p:nvPr>
            <p:ph type="title"/>
          </p:nvPr>
        </p:nvSpPr>
        <p:spPr>
          <a:xfrm>
            <a:off x="410525" y="458975"/>
            <a:ext cx="49434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RRR connection to GBON?</a:t>
            </a:r>
            <a:endParaRPr/>
          </a:p>
        </p:txBody>
      </p:sp>
      <p:sp>
        <p:nvSpPr>
          <p:cNvPr id="356" name="Google Shape;356;g34687ea29ca_0_1"/>
          <p:cNvSpPr txBox="1"/>
          <p:nvPr>
            <p:ph idx="1" type="body"/>
          </p:nvPr>
        </p:nvSpPr>
        <p:spPr>
          <a:xfrm>
            <a:off x="540550" y="1117225"/>
            <a:ext cx="4588200" cy="3318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lang="en-GB">
                <a:latin typeface="Barlow"/>
                <a:ea typeface="Barlow"/>
                <a:cs typeface="Barlow"/>
                <a:sym typeface="Barlow"/>
              </a:rPr>
              <a:t>The Global Basic Observing Network (GBON) is a crucial component of the WIGOS framework and was designed to identify the </a:t>
            </a:r>
            <a:r>
              <a:rPr b="1" lang="en-GB">
                <a:latin typeface="Barlow"/>
                <a:ea typeface="Barlow"/>
                <a:cs typeface="Barlow"/>
                <a:sym typeface="Barlow"/>
              </a:rPr>
              <a:t>‘basic’ requirements </a:t>
            </a:r>
            <a:r>
              <a:rPr lang="en-GB">
                <a:latin typeface="Barlow"/>
                <a:ea typeface="Barlow"/>
                <a:cs typeface="Barlow"/>
                <a:sym typeface="Barlow"/>
              </a:rPr>
              <a:t>of </a:t>
            </a:r>
            <a:r>
              <a:rPr b="1" lang="en-GB">
                <a:latin typeface="Barlow"/>
                <a:ea typeface="Barlow"/>
                <a:cs typeface="Barlow"/>
                <a:sym typeface="Barlow"/>
              </a:rPr>
              <a:t>global numerical weather prediction</a:t>
            </a:r>
            <a:r>
              <a:rPr lang="en-GB">
                <a:latin typeface="Barlow"/>
                <a:ea typeface="Barlow"/>
                <a:cs typeface="Barlow"/>
                <a:sym typeface="Barlow"/>
              </a:rPr>
              <a:t> (NWP). GBON is mandated, in that WMO Members are responsible for establishing and managing the GBON for areas under their national jurisdiction and for ocean variables are requested to contribute towards maintaining a global network in high seas. </a:t>
            </a:r>
            <a:endParaRPr>
              <a:latin typeface="Barlow"/>
              <a:ea typeface="Barlow"/>
              <a:cs typeface="Barlow"/>
              <a:sym typeface="Barlow"/>
            </a:endParaRPr>
          </a:p>
          <a:p>
            <a:pPr indent="0" lvl="0" marL="0" rtl="0" algn="l">
              <a:lnSpc>
                <a:spcPct val="115000"/>
              </a:lnSpc>
              <a:spcBef>
                <a:spcPts val="0"/>
              </a:spcBef>
              <a:spcAft>
                <a:spcPts val="0"/>
              </a:spcAft>
              <a:buSzPts val="1200"/>
              <a:buNone/>
            </a:pPr>
            <a:r>
              <a:t/>
            </a:r>
            <a:endParaRPr>
              <a:latin typeface="Barlow"/>
              <a:ea typeface="Barlow"/>
              <a:cs typeface="Barlow"/>
              <a:sym typeface="Barlow"/>
            </a:endParaRPr>
          </a:p>
          <a:p>
            <a:pPr indent="0" lvl="0" marL="0" rtl="0" algn="l">
              <a:lnSpc>
                <a:spcPct val="115000"/>
              </a:lnSpc>
              <a:spcBef>
                <a:spcPts val="0"/>
              </a:spcBef>
              <a:spcAft>
                <a:spcPts val="0"/>
              </a:spcAft>
              <a:buSzPts val="1200"/>
              <a:buNone/>
            </a:pPr>
            <a:r>
              <a:rPr lang="en-GB">
                <a:latin typeface="Barlow"/>
                <a:ea typeface="Barlow"/>
                <a:cs typeface="Barlow"/>
                <a:sym typeface="Barlow"/>
              </a:rPr>
              <a:t>The </a:t>
            </a:r>
            <a:r>
              <a:rPr b="1" lang="en-GB">
                <a:latin typeface="Barlow"/>
                <a:ea typeface="Barlow"/>
                <a:cs typeface="Barlow"/>
                <a:sym typeface="Barlow"/>
              </a:rPr>
              <a:t>Systematic Observations Financing Facility (SOFF) was established to enable WMO Members meet their GBON commitments </a:t>
            </a:r>
            <a:r>
              <a:rPr lang="en-GB">
                <a:latin typeface="Barlow"/>
                <a:ea typeface="Barlow"/>
                <a:cs typeface="Barlow"/>
                <a:sym typeface="Barlow"/>
              </a:rPr>
              <a:t>by providing necessary financial, planning, and technical support to less developed countries and SIDs. Currently GBON considers only input from the Atmosphere ESAC, Hydrology is under development and a pathway for Ocean to be a part of GBON is in process.</a:t>
            </a:r>
            <a:endParaRPr>
              <a:latin typeface="Barlow"/>
              <a:ea typeface="Barlow"/>
              <a:cs typeface="Barlow"/>
              <a:sym typeface="Barlow"/>
            </a:endParaRPr>
          </a:p>
        </p:txBody>
      </p:sp>
      <p:pic>
        <p:nvPicPr>
          <p:cNvPr descr="A picture containing swimming, ocean floor&#10;&#10;Description automatically generated" id="357" name="Google Shape;357;g34687ea29ca_0_1"/>
          <p:cNvPicPr preferRelativeResize="0"/>
          <p:nvPr>
            <p:ph idx="2" type="pic"/>
          </p:nvPr>
        </p:nvPicPr>
        <p:blipFill rotWithShape="1">
          <a:blip r:embed="rId3">
            <a:alphaModFix/>
          </a:blip>
          <a:srcRect b="337" l="0" r="0" t="347"/>
          <a:stretch/>
        </p:blipFill>
        <p:spPr>
          <a:xfrm>
            <a:off x="5716985" y="0"/>
            <a:ext cx="345281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34687ea29ca_0_46"/>
          <p:cNvSpPr txBox="1"/>
          <p:nvPr>
            <p:ph type="title"/>
          </p:nvPr>
        </p:nvSpPr>
        <p:spPr>
          <a:xfrm>
            <a:off x="410525" y="458975"/>
            <a:ext cx="49434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Recent advances GBON</a:t>
            </a:r>
            <a:endParaRPr/>
          </a:p>
        </p:txBody>
      </p:sp>
      <p:sp>
        <p:nvSpPr>
          <p:cNvPr id="363" name="Google Shape;363;g34687ea29ca_0_46"/>
          <p:cNvSpPr txBox="1"/>
          <p:nvPr>
            <p:ph idx="1" type="body"/>
          </p:nvPr>
        </p:nvSpPr>
        <p:spPr>
          <a:xfrm>
            <a:off x="388150" y="888625"/>
            <a:ext cx="4914900" cy="3526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GB" sz="1400">
                <a:latin typeface="Barlow"/>
                <a:ea typeface="Barlow"/>
                <a:cs typeface="Barlow"/>
                <a:sym typeface="Barlow"/>
              </a:rPr>
              <a:t>JCB</a:t>
            </a:r>
            <a:r>
              <a:rPr lang="en-GB" sz="1400">
                <a:latin typeface="Barlow"/>
                <a:ea typeface="Barlow"/>
                <a:cs typeface="Barlow"/>
                <a:sym typeface="Barlow"/>
              </a:rPr>
              <a:t>* established a subgroup to work on Observations - GBON:</a:t>
            </a:r>
            <a:endParaRPr sz="1400">
              <a:latin typeface="Barlow"/>
              <a:ea typeface="Barlow"/>
              <a:cs typeface="Barlow"/>
              <a:sym typeface="Barlow"/>
            </a:endParaRPr>
          </a:p>
          <a:p>
            <a:pPr indent="-266700" lvl="0" marL="450000" rtl="0" algn="l">
              <a:lnSpc>
                <a:spcPct val="115000"/>
              </a:lnSpc>
              <a:spcBef>
                <a:spcPts val="1000"/>
              </a:spcBef>
              <a:spcAft>
                <a:spcPts val="0"/>
              </a:spcAft>
              <a:buNone/>
            </a:pPr>
            <a:r>
              <a:rPr b="1" lang="en-GB" sz="1400">
                <a:latin typeface="Barlow"/>
                <a:ea typeface="Barlow"/>
                <a:cs typeface="Barlow"/>
                <a:sym typeface="Barlow"/>
              </a:rPr>
              <a:t>(1)	</a:t>
            </a:r>
            <a:r>
              <a:rPr lang="en-GB" sz="1400">
                <a:latin typeface="Barlow"/>
                <a:ea typeface="Barlow"/>
                <a:cs typeface="Barlow"/>
                <a:sym typeface="Barlow"/>
              </a:rPr>
              <a:t>TT GBON  - Global Basic Observing Network for the Ocean from a WMO and GOOS perspective</a:t>
            </a:r>
            <a:endParaRPr sz="1400">
              <a:latin typeface="Barlow"/>
              <a:ea typeface="Barlow"/>
              <a:cs typeface="Barlow"/>
              <a:sym typeface="Barlow"/>
            </a:endParaRPr>
          </a:p>
          <a:p>
            <a:pPr indent="-266700" lvl="0" marL="450000" rtl="0" algn="l">
              <a:lnSpc>
                <a:spcPct val="115000"/>
              </a:lnSpc>
              <a:spcBef>
                <a:spcPts val="0"/>
              </a:spcBef>
              <a:spcAft>
                <a:spcPts val="0"/>
              </a:spcAft>
              <a:buNone/>
            </a:pPr>
            <a:r>
              <a:rPr b="1" lang="en-GB" sz="1400">
                <a:latin typeface="Barlow"/>
                <a:ea typeface="Barlow"/>
                <a:cs typeface="Barlow"/>
                <a:sym typeface="Barlow"/>
              </a:rPr>
              <a:t>(2)	</a:t>
            </a:r>
            <a:r>
              <a:rPr lang="en-GB" sz="1400">
                <a:latin typeface="Barlow"/>
                <a:ea typeface="Barlow"/>
                <a:cs typeface="Barlow"/>
                <a:sym typeface="Barlow"/>
              </a:rPr>
              <a:t>ToRs complete, members under discussion, TT to initiate after April 2025</a:t>
            </a:r>
            <a:endParaRPr sz="1400">
              <a:latin typeface="Barlow"/>
              <a:ea typeface="Barlow"/>
              <a:cs typeface="Barlow"/>
              <a:sym typeface="Barlow"/>
            </a:endParaRPr>
          </a:p>
          <a:p>
            <a:pPr indent="0" lvl="0" marL="0" rtl="0" algn="l">
              <a:lnSpc>
                <a:spcPct val="115000"/>
              </a:lnSpc>
              <a:spcBef>
                <a:spcPts val="0"/>
              </a:spcBef>
              <a:spcAft>
                <a:spcPts val="0"/>
              </a:spcAft>
              <a:buSzPts val="1200"/>
              <a:buNone/>
            </a:pPr>
            <a:r>
              <a:t/>
            </a:r>
            <a:endParaRPr>
              <a:latin typeface="Barlow"/>
              <a:ea typeface="Barlow"/>
              <a:cs typeface="Barlow"/>
              <a:sym typeface="Barlow"/>
            </a:endParaRPr>
          </a:p>
          <a:p>
            <a:pPr indent="0" lvl="0" marL="0" rtl="0" algn="l">
              <a:lnSpc>
                <a:spcPct val="115000"/>
              </a:lnSpc>
              <a:spcBef>
                <a:spcPts val="1000"/>
              </a:spcBef>
              <a:spcAft>
                <a:spcPts val="0"/>
              </a:spcAft>
              <a:buNone/>
            </a:pPr>
            <a:r>
              <a:rPr lang="en-GB" sz="1400">
                <a:latin typeface="Barlow"/>
                <a:ea typeface="Barlow"/>
                <a:cs typeface="Barlow"/>
                <a:sym typeface="Barlow"/>
              </a:rPr>
              <a:t>2026: </a:t>
            </a:r>
            <a:r>
              <a:rPr lang="en-GB" sz="1400">
                <a:latin typeface="Barlow"/>
                <a:ea typeface="Barlow"/>
                <a:cs typeface="Barlow"/>
                <a:sym typeface="Barlow"/>
              </a:rPr>
              <a:t>JCB GBON work, including defining EEZ and open ocean national responsibilities</a:t>
            </a:r>
            <a:endParaRPr sz="1400">
              <a:latin typeface="Barlow"/>
              <a:ea typeface="Barlow"/>
              <a:cs typeface="Barlow"/>
              <a:sym typeface="Barlow"/>
            </a:endParaRPr>
          </a:p>
          <a:p>
            <a:pPr indent="0" lvl="0" marL="0" rtl="0" algn="l">
              <a:lnSpc>
                <a:spcPct val="115000"/>
              </a:lnSpc>
              <a:spcBef>
                <a:spcPts val="0"/>
              </a:spcBef>
              <a:spcAft>
                <a:spcPts val="0"/>
              </a:spcAft>
              <a:buNone/>
            </a:pPr>
            <a:r>
              <a:rPr lang="en-GB" sz="1400">
                <a:latin typeface="Barlow"/>
                <a:ea typeface="Barlow"/>
                <a:cs typeface="Barlow"/>
                <a:sym typeface="Barlow"/>
              </a:rPr>
              <a:t>2026: JCB GBON develops a model for an Ocean GBON including a an approach for requirements setting that leverages existing processes</a:t>
            </a:r>
            <a:endParaRPr sz="1400">
              <a:latin typeface="Barlow"/>
              <a:ea typeface="Barlow"/>
              <a:cs typeface="Barlow"/>
              <a:sym typeface="Barlow"/>
            </a:endParaRPr>
          </a:p>
          <a:p>
            <a:pPr indent="0" lvl="0" marL="0" rtl="0" algn="l">
              <a:lnSpc>
                <a:spcPct val="115000"/>
              </a:lnSpc>
              <a:spcBef>
                <a:spcPts val="0"/>
              </a:spcBef>
              <a:spcAft>
                <a:spcPts val="0"/>
              </a:spcAft>
              <a:buNone/>
            </a:pPr>
            <a:r>
              <a:rPr lang="en-GB" sz="1400">
                <a:latin typeface="Barlow"/>
                <a:ea typeface="Barlow"/>
                <a:cs typeface="Barlow"/>
                <a:sym typeface="Barlow"/>
              </a:rPr>
              <a:t>2027: Ocean included in SOFF -  funding for SIDs/less developed countries</a:t>
            </a:r>
            <a:endParaRPr i="1" sz="1400">
              <a:latin typeface="Barlow"/>
              <a:ea typeface="Barlow"/>
              <a:cs typeface="Barlow"/>
              <a:sym typeface="Barlow"/>
            </a:endParaRPr>
          </a:p>
          <a:p>
            <a:pPr indent="0" lvl="0" marL="0" rtl="0" algn="l">
              <a:lnSpc>
                <a:spcPct val="115000"/>
              </a:lnSpc>
              <a:spcBef>
                <a:spcPts val="0"/>
              </a:spcBef>
              <a:spcAft>
                <a:spcPts val="0"/>
              </a:spcAft>
              <a:buSzPts val="1200"/>
              <a:buNone/>
            </a:pPr>
            <a:r>
              <a:t/>
            </a:r>
            <a:endParaRPr i="1">
              <a:latin typeface="Barlow"/>
              <a:ea typeface="Barlow"/>
              <a:cs typeface="Barlow"/>
              <a:sym typeface="Barlow"/>
            </a:endParaRPr>
          </a:p>
          <a:p>
            <a:pPr indent="0" lvl="0" marL="0" rtl="0" algn="l">
              <a:lnSpc>
                <a:spcPct val="115000"/>
              </a:lnSpc>
              <a:spcBef>
                <a:spcPts val="0"/>
              </a:spcBef>
              <a:spcAft>
                <a:spcPts val="0"/>
              </a:spcAft>
              <a:buSzPts val="1200"/>
              <a:buNone/>
            </a:pPr>
            <a:r>
              <a:rPr i="1" lang="en-GB">
                <a:latin typeface="Barlow"/>
                <a:ea typeface="Barlow"/>
                <a:cs typeface="Barlow"/>
                <a:sym typeface="Barlow"/>
              </a:rPr>
              <a:t>*The Joint Collaborative Board (JCB) is mandated to promote high-level collaboration and broad engagement of the relevant bodies of the IOC and WMO</a:t>
            </a:r>
            <a:endParaRPr i="1">
              <a:latin typeface="Barlow"/>
              <a:ea typeface="Barlow"/>
              <a:cs typeface="Barlow"/>
              <a:sym typeface="Barlow"/>
            </a:endParaRPr>
          </a:p>
        </p:txBody>
      </p:sp>
      <p:pic>
        <p:nvPicPr>
          <p:cNvPr id="364" name="Google Shape;364;g34687ea29ca_0_46"/>
          <p:cNvPicPr preferRelativeResize="0"/>
          <p:nvPr/>
        </p:nvPicPr>
        <p:blipFill rotWithShape="1">
          <a:blip r:embed="rId3">
            <a:alphaModFix/>
          </a:blip>
          <a:srcRect b="0" l="0" r="61603" t="0"/>
          <a:stretch/>
        </p:blipFill>
        <p:spPr>
          <a:xfrm>
            <a:off x="5742500" y="0"/>
            <a:ext cx="3401501" cy="4773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4"/>
          <p:cNvSpPr txBox="1"/>
          <p:nvPr>
            <p:ph type="ctrTitle"/>
          </p:nvPr>
        </p:nvSpPr>
        <p:spPr>
          <a:xfrm>
            <a:off x="451092" y="2141101"/>
            <a:ext cx="3055500" cy="764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4500"/>
              <a:buFont typeface="Arial"/>
              <a:buNone/>
            </a:pPr>
            <a:r>
              <a:rPr lang="en-GB"/>
              <a:t>Thank you</a:t>
            </a:r>
            <a:endParaRPr/>
          </a:p>
        </p:txBody>
      </p:sp>
      <p:sp>
        <p:nvSpPr>
          <p:cNvPr id="370" name="Google Shape;370;p14"/>
          <p:cNvSpPr txBox="1"/>
          <p:nvPr>
            <p:ph idx="1" type="subTitle"/>
          </p:nvPr>
        </p:nvSpPr>
        <p:spPr>
          <a:xfrm>
            <a:off x="451100" y="2905200"/>
            <a:ext cx="2291700" cy="2931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1800"/>
              <a:buNone/>
            </a:pPr>
            <a:r>
              <a:rPr lang="en-GB"/>
              <a:t>goosocean.org</a:t>
            </a:r>
            <a:endParaRPr/>
          </a:p>
        </p:txBody>
      </p:sp>
      <p:pic>
        <p:nvPicPr>
          <p:cNvPr descr="A picture containing swimming, ocean floor&#10;&#10;Description automatically generated" id="371" name="Google Shape;371;p14"/>
          <p:cNvPicPr preferRelativeResize="0"/>
          <p:nvPr/>
        </p:nvPicPr>
        <p:blipFill rotWithShape="1">
          <a:blip r:embed="rId3">
            <a:alphaModFix/>
          </a:blip>
          <a:srcRect b="-735" l="0" r="9140" t="-80"/>
          <a:stretch/>
        </p:blipFill>
        <p:spPr>
          <a:xfrm>
            <a:off x="3752469" y="166812"/>
            <a:ext cx="2914002" cy="4843848"/>
          </a:xfrm>
          <a:prstGeom prst="rect">
            <a:avLst/>
          </a:prstGeom>
          <a:noFill/>
          <a:ln>
            <a:noFill/>
          </a:ln>
        </p:spPr>
      </p:pic>
      <p:pic>
        <p:nvPicPr>
          <p:cNvPr id="372" name="Google Shape;372;p14"/>
          <p:cNvPicPr preferRelativeResize="0"/>
          <p:nvPr/>
        </p:nvPicPr>
        <p:blipFill rotWithShape="1">
          <a:blip r:embed="rId4">
            <a:alphaModFix/>
          </a:blip>
          <a:srcRect b="8183" l="0" r="0" t="7426"/>
          <a:stretch/>
        </p:blipFill>
        <p:spPr>
          <a:xfrm>
            <a:off x="6760773" y="175293"/>
            <a:ext cx="2383225" cy="1634096"/>
          </a:xfrm>
          <a:prstGeom prst="rect">
            <a:avLst/>
          </a:prstGeom>
          <a:noFill/>
          <a:ln>
            <a:noFill/>
          </a:ln>
        </p:spPr>
      </p:pic>
      <p:pic>
        <p:nvPicPr>
          <p:cNvPr descr="A picture containing person&#10;&#10;Description automatically generated" id="373" name="Google Shape;373;p14"/>
          <p:cNvPicPr preferRelativeResize="0"/>
          <p:nvPr/>
        </p:nvPicPr>
        <p:blipFill rotWithShape="1">
          <a:blip r:embed="rId5">
            <a:alphaModFix/>
          </a:blip>
          <a:srcRect b="9016" l="0" r="0" t="1871"/>
          <a:stretch/>
        </p:blipFill>
        <p:spPr>
          <a:xfrm>
            <a:off x="6760774" y="1930655"/>
            <a:ext cx="2383231" cy="1316736"/>
          </a:xfrm>
          <a:prstGeom prst="rect">
            <a:avLst/>
          </a:prstGeom>
          <a:noFill/>
          <a:ln>
            <a:noFill/>
          </a:ln>
        </p:spPr>
      </p:pic>
      <p:pic>
        <p:nvPicPr>
          <p:cNvPr descr="A picture containing sky, outdoor, snow, seal&#10;&#10;Description automatically generated" id="374" name="Google Shape;374;p14"/>
          <p:cNvPicPr preferRelativeResize="0"/>
          <p:nvPr/>
        </p:nvPicPr>
        <p:blipFill rotWithShape="1">
          <a:blip r:embed="rId6">
            <a:alphaModFix/>
          </a:blip>
          <a:srcRect b="-1086" l="0" r="0" t="9663"/>
          <a:stretch/>
        </p:blipFill>
        <p:spPr>
          <a:xfrm>
            <a:off x="6760773" y="3365006"/>
            <a:ext cx="2383225" cy="16340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8" name="Shape 378"/>
        <p:cNvGrpSpPr/>
        <p:nvPr/>
      </p:nvGrpSpPr>
      <p:grpSpPr>
        <a:xfrm>
          <a:off x="0" y="0"/>
          <a:ext cx="0" cy="0"/>
          <a:chOff x="0" y="0"/>
          <a:chExt cx="0" cy="0"/>
        </a:xfrm>
      </p:grpSpPr>
      <p:sp>
        <p:nvSpPr>
          <p:cNvPr id="379" name="Google Shape;379;p15"/>
          <p:cNvSpPr txBox="1"/>
          <p:nvPr>
            <p:ph type="title"/>
          </p:nvPr>
        </p:nvSpPr>
        <p:spPr>
          <a:xfrm>
            <a:off x="345190" y="96050"/>
            <a:ext cx="8143398" cy="617453"/>
          </a:xfrm>
          <a:prstGeom prst="rect">
            <a:avLst/>
          </a:prstGeom>
          <a:noFill/>
          <a:ln>
            <a:noFill/>
          </a:ln>
        </p:spPr>
        <p:txBody>
          <a:bodyPr anchorCtr="0" anchor="ctr" bIns="34275" lIns="68550" spcFirstLastPara="1" rIns="68550" wrap="square" tIns="34275">
            <a:normAutofit/>
          </a:bodyPr>
          <a:lstStyle/>
          <a:p>
            <a:pPr indent="0" lvl="0" marL="0" rtl="0" algn="l">
              <a:lnSpc>
                <a:spcPct val="85000"/>
              </a:lnSpc>
              <a:spcBef>
                <a:spcPts val="0"/>
              </a:spcBef>
              <a:spcAft>
                <a:spcPts val="0"/>
              </a:spcAft>
              <a:buClr>
                <a:schemeClr val="dk1"/>
              </a:buClr>
              <a:buSzPts val="3200"/>
              <a:buNone/>
            </a:pPr>
            <a:r>
              <a:rPr lang="en-GB" sz="2400">
                <a:latin typeface="Verdana"/>
                <a:ea typeface="Verdana"/>
                <a:cs typeface="Verdana"/>
                <a:sym typeface="Verdana"/>
              </a:rPr>
              <a:t>Application Area Definitions </a:t>
            </a:r>
            <a:r>
              <a:rPr lang="en-GB" sz="2400">
                <a:solidFill>
                  <a:srgbClr val="000000"/>
                </a:solidFill>
                <a:latin typeface="Verdana"/>
                <a:ea typeface="Verdana"/>
                <a:cs typeface="Verdana"/>
                <a:sym typeface="Verdana"/>
              </a:rPr>
              <a:t>–</a:t>
            </a:r>
            <a:r>
              <a:rPr lang="en-GB" sz="2100">
                <a:solidFill>
                  <a:srgbClr val="212121"/>
                </a:solidFill>
              </a:rPr>
              <a:t> </a:t>
            </a:r>
            <a:br>
              <a:rPr lang="en-GB" sz="2100">
                <a:solidFill>
                  <a:srgbClr val="212121"/>
                </a:solidFill>
              </a:rPr>
            </a:br>
            <a:r>
              <a:rPr lang="en-GB" sz="1500">
                <a:solidFill>
                  <a:srgbClr val="212121"/>
                </a:solidFill>
              </a:rPr>
              <a:t>6 approved by ET-EOSDE &amp; published in OSCAR (</a:t>
            </a:r>
            <a:r>
              <a:rPr lang="en-GB" sz="1500" u="sng">
                <a:solidFill>
                  <a:schemeClr val="hlink"/>
                </a:solidFill>
                <a:hlinkClick r:id="rId3"/>
              </a:rPr>
              <a:t>here</a:t>
            </a:r>
            <a:r>
              <a:rPr lang="en-GB" sz="1500">
                <a:solidFill>
                  <a:srgbClr val="212121"/>
                </a:solidFill>
              </a:rPr>
              <a:t>)</a:t>
            </a:r>
            <a:endParaRPr sz="1500">
              <a:latin typeface="Verdana"/>
              <a:ea typeface="Verdana"/>
              <a:cs typeface="Verdana"/>
              <a:sym typeface="Verdana"/>
            </a:endParaRPr>
          </a:p>
        </p:txBody>
      </p:sp>
      <p:sp>
        <p:nvSpPr>
          <p:cNvPr id="380" name="Google Shape;380;p15"/>
          <p:cNvSpPr txBox="1"/>
          <p:nvPr>
            <p:ph idx="12" type="sldNum"/>
          </p:nvPr>
        </p:nvSpPr>
        <p:spPr>
          <a:xfrm>
            <a:off x="6553200" y="4767264"/>
            <a:ext cx="2133600" cy="273844"/>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381" name="Google Shape;381;p15"/>
          <p:cNvSpPr/>
          <p:nvPr/>
        </p:nvSpPr>
        <p:spPr>
          <a:xfrm>
            <a:off x="0" y="73362"/>
            <a:ext cx="162545" cy="19617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382" name="Google Shape;382;p15">
            <a:hlinkClick r:id="rId4"/>
          </p:cNvPr>
          <p:cNvSpPr/>
          <p:nvPr/>
        </p:nvSpPr>
        <p:spPr>
          <a:xfrm>
            <a:off x="4539854" y="-257175"/>
            <a:ext cx="152400" cy="1524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
        <p:nvSpPr>
          <p:cNvPr id="383" name="Google Shape;383;p15"/>
          <p:cNvSpPr/>
          <p:nvPr>
            <p:ph idx="1" type="body"/>
          </p:nvPr>
        </p:nvSpPr>
        <p:spPr>
          <a:xfrm>
            <a:off x="345200" y="710986"/>
            <a:ext cx="5343768" cy="870792"/>
          </a:xfrm>
          <a:prstGeom prst="roundRect">
            <a:avLst>
              <a:gd fmla="val 16667" name="adj"/>
            </a:avLst>
          </a:prstGeom>
          <a:gradFill>
            <a:gsLst>
              <a:gs pos="0">
                <a:srgbClr val="87E1FF"/>
              </a:gs>
              <a:gs pos="35000">
                <a:srgbClr val="ABE7FF"/>
              </a:gs>
              <a:gs pos="100000">
                <a:srgbClr val="DBF7FF"/>
              </a:gs>
            </a:gsLst>
            <a:lin ang="16200000" scaled="0"/>
          </a:gradFill>
          <a:ln cap="flat" cmpd="sng" w="9525">
            <a:solidFill>
              <a:srgbClr val="25A8E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400"/>
              <a:buNone/>
            </a:pPr>
            <a:r>
              <a:rPr b="1" lang="en-GB">
                <a:solidFill>
                  <a:schemeClr val="dk1"/>
                </a:solidFill>
                <a:latin typeface="Arial"/>
                <a:ea typeface="Arial"/>
                <a:cs typeface="Arial"/>
                <a:sym typeface="Arial"/>
              </a:rPr>
              <a:t>3.1 Ocean forecasting and real-time monitoring</a:t>
            </a:r>
            <a:r>
              <a:rPr lang="en-GB">
                <a:solidFill>
                  <a:schemeClr val="dk1"/>
                </a:solidFill>
                <a:latin typeface="Arial"/>
                <a:ea typeface="Arial"/>
                <a:cs typeface="Arial"/>
                <a:sym typeface="Arial"/>
              </a:rPr>
              <a:t>: Provide essential information to support monitoring ocean state in near-real-time &amp; ocean forecasting systems on global, basin and regional scale, and vital for model development for verification of numerical weather prediction on medium-range to seasonal forecasts.</a:t>
            </a:r>
            <a:endParaRPr/>
          </a:p>
        </p:txBody>
      </p:sp>
      <p:sp>
        <p:nvSpPr>
          <p:cNvPr id="384" name="Google Shape;384;p15"/>
          <p:cNvSpPr/>
          <p:nvPr/>
        </p:nvSpPr>
        <p:spPr>
          <a:xfrm>
            <a:off x="5800362" y="711592"/>
            <a:ext cx="2887408" cy="768479"/>
          </a:xfrm>
          <a:prstGeom prst="roundRect">
            <a:avLst>
              <a:gd fmla="val 16667" name="adj"/>
            </a:avLst>
          </a:prstGeom>
          <a:solidFill>
            <a:srgbClr val="F3B8B6"/>
          </a:solidFill>
          <a:ln cap="flat" cmpd="sng" w="28575">
            <a:solidFill>
              <a:srgbClr val="F3B8B6"/>
            </a:solidFill>
            <a:prstDash val="solid"/>
            <a:round/>
            <a:headEnd len="sm" w="sm" type="none"/>
            <a:tailEnd len="sm" w="sm" type="none"/>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000000"/>
              </a:buClr>
              <a:buSzPts val="1110"/>
              <a:buFont typeface="Arial"/>
              <a:buNone/>
            </a:pPr>
            <a:r>
              <a:rPr b="1" i="0" lang="en-GB" sz="1110" u="none" cap="none" strike="noStrike">
                <a:solidFill>
                  <a:schemeClr val="dk1"/>
                </a:solidFill>
                <a:latin typeface="Arial"/>
                <a:ea typeface="Arial"/>
                <a:cs typeface="Arial"/>
                <a:sym typeface="Arial"/>
              </a:rPr>
              <a:t>3.2  Coastal forecasting</a:t>
            </a:r>
            <a:r>
              <a:rPr b="0" i="0" lang="en-GB" sz="1110" u="none" cap="none" strike="noStrike">
                <a:solidFill>
                  <a:schemeClr val="dk1"/>
                </a:solidFill>
                <a:latin typeface="Arial"/>
                <a:ea typeface="Arial"/>
                <a:cs typeface="Arial"/>
                <a:sym typeface="Arial"/>
              </a:rPr>
              <a:t>: Contribute to oceanographic forecasting systems from nearshore to estuaries to continental shelf and slope. </a:t>
            </a:r>
            <a:endParaRPr b="0" i="0" sz="1400" u="none" cap="none" strike="noStrike">
              <a:solidFill>
                <a:srgbClr val="000000"/>
              </a:solidFill>
              <a:latin typeface="Arial"/>
              <a:ea typeface="Arial"/>
              <a:cs typeface="Arial"/>
              <a:sym typeface="Arial"/>
            </a:endParaRPr>
          </a:p>
        </p:txBody>
      </p:sp>
      <p:sp>
        <p:nvSpPr>
          <p:cNvPr id="385" name="Google Shape;385;p15"/>
          <p:cNvSpPr/>
          <p:nvPr/>
        </p:nvSpPr>
        <p:spPr>
          <a:xfrm>
            <a:off x="344124" y="1673616"/>
            <a:ext cx="5587745" cy="975648"/>
          </a:xfrm>
          <a:prstGeom prst="roundRect">
            <a:avLst>
              <a:gd fmla="val 16667" name="adj"/>
            </a:avLst>
          </a:prstGeom>
          <a:gradFill>
            <a:gsLst>
              <a:gs pos="0">
                <a:srgbClr val="C3C3C3"/>
              </a:gs>
              <a:gs pos="35000">
                <a:srgbClr val="D4D4D4"/>
              </a:gs>
              <a:gs pos="100000">
                <a:srgbClr val="EFEFEF"/>
              </a:gs>
            </a:gsLst>
            <a:lin ang="16200000" scaled="0"/>
          </a:gradFill>
          <a:ln cap="flat" cmpd="sng" w="9525">
            <a:solidFill>
              <a:srgbClr val="595959"/>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3.3  Oceanic climate monitoring and services</a:t>
            </a:r>
            <a:r>
              <a:rPr b="0" i="0" lang="en-GB" sz="1200" u="none" cap="none" strike="noStrike">
                <a:solidFill>
                  <a:schemeClr val="dk1"/>
                </a:solidFill>
                <a:latin typeface="Arial"/>
                <a:ea typeface="Arial"/>
                <a:cs typeface="Arial"/>
                <a:sym typeface="Arial"/>
              </a:rPr>
              <a:t>:  observations defined by the GCOS as essential to detect, model and assess climate change and its impact; support adaptation to climate change; monitor the effectiveness of policies for mitigating climate change; and develop climate information services.</a:t>
            </a:r>
            <a:endParaRPr b="0" i="0" sz="1400" u="none" cap="none" strike="noStrike">
              <a:solidFill>
                <a:srgbClr val="000000"/>
              </a:solidFill>
              <a:latin typeface="Arial"/>
              <a:ea typeface="Arial"/>
              <a:cs typeface="Arial"/>
              <a:sym typeface="Arial"/>
            </a:endParaRPr>
          </a:p>
        </p:txBody>
      </p:sp>
      <p:sp>
        <p:nvSpPr>
          <p:cNvPr id="386" name="Google Shape;386;p15"/>
          <p:cNvSpPr/>
          <p:nvPr/>
        </p:nvSpPr>
        <p:spPr>
          <a:xfrm>
            <a:off x="6023404" y="1573603"/>
            <a:ext cx="2723102" cy="2532986"/>
          </a:xfrm>
          <a:prstGeom prst="roundRect">
            <a:avLst>
              <a:gd fmla="val 16667" name="adj"/>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3.4 Tsunami Monitoring and Detection:</a:t>
            </a:r>
            <a:r>
              <a:rPr b="0" i="0" lang="en-GB" sz="1200" u="none" cap="none" strike="noStrike">
                <a:solidFill>
                  <a:schemeClr val="dk1"/>
                </a:solidFill>
                <a:latin typeface="Arial"/>
                <a:ea typeface="Arial"/>
                <a:cs typeface="Arial"/>
                <a:sym typeface="Arial"/>
              </a:rPr>
              <a:t> is a  processes to detect and forecast tsunamis, assess their potential threat to the coasts, marinas and harbours and issue timely tsunami advisory information to the stakeholders. The essential elements for early detection include the real-time transmission of seismic data, sea-level observations, and GNSS (Global Navigation Satellite System) measurement​</a:t>
            </a:r>
            <a:endParaRPr b="0" i="0" sz="1400" u="none" cap="none" strike="noStrike">
              <a:solidFill>
                <a:srgbClr val="000000"/>
              </a:solidFill>
              <a:latin typeface="Arial"/>
              <a:ea typeface="Arial"/>
              <a:cs typeface="Arial"/>
              <a:sym typeface="Arial"/>
            </a:endParaRPr>
          </a:p>
        </p:txBody>
      </p:sp>
      <p:sp>
        <p:nvSpPr>
          <p:cNvPr id="387" name="Google Shape;387;p15"/>
          <p:cNvSpPr/>
          <p:nvPr/>
        </p:nvSpPr>
        <p:spPr>
          <a:xfrm>
            <a:off x="344123" y="2766610"/>
            <a:ext cx="3766089" cy="1997204"/>
          </a:xfrm>
          <a:prstGeom prst="roundRect">
            <a:avLst>
              <a:gd fmla="val 16667" name="adj"/>
            </a:avLst>
          </a:prstGeom>
          <a:gradFill>
            <a:gsLst>
              <a:gs pos="0">
                <a:srgbClr val="8ABDFF"/>
              </a:gs>
              <a:gs pos="35000">
                <a:srgbClr val="ADCFFF"/>
              </a:gs>
              <a:gs pos="100000">
                <a:srgbClr val="DEECFF"/>
              </a:gs>
            </a:gsLst>
            <a:lin ang="16200000" scaled="0"/>
          </a:gradFill>
          <a:ln cap="flat" cmpd="sng" w="9525">
            <a:solidFill>
              <a:srgbClr val="0E7BD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3.5 Marine Environmental Emergency Response: </a:t>
            </a:r>
            <a:r>
              <a:rPr b="0" i="0" lang="en-GB" sz="1200" u="none" cap="none" strike="noStrike">
                <a:solidFill>
                  <a:schemeClr val="dk1"/>
                </a:solidFill>
                <a:latin typeface="Arial"/>
                <a:ea typeface="Arial"/>
                <a:cs typeface="Arial"/>
                <a:sym typeface="Arial"/>
              </a:rPr>
              <a:t>refers to the response of any immediate and imminent threat of harm to the marine environment. This response is highly time sensitive as marine pollutants drift and disperse in the surrounding fluid and, thus, increasing the extent of the potential environmental harm. The time sensitivity of the data required to monitor and predict the transport of pollutants is of the utmost importance to mitigate damage to the marine environment.</a:t>
            </a:r>
            <a:endParaRPr b="0" i="0" sz="1200" u="none" cap="none" strike="noStrike">
              <a:solidFill>
                <a:schemeClr val="dk1"/>
              </a:solidFill>
              <a:latin typeface="Arial"/>
              <a:ea typeface="Arial"/>
              <a:cs typeface="Arial"/>
              <a:sym typeface="Arial"/>
            </a:endParaRPr>
          </a:p>
        </p:txBody>
      </p:sp>
      <p:sp>
        <p:nvSpPr>
          <p:cNvPr id="388" name="Google Shape;388;p15"/>
          <p:cNvSpPr/>
          <p:nvPr/>
        </p:nvSpPr>
        <p:spPr>
          <a:xfrm>
            <a:off x="4194604" y="2766610"/>
            <a:ext cx="1737264" cy="2197229"/>
          </a:xfrm>
          <a:prstGeom prst="roundRect">
            <a:avLst>
              <a:gd fmla="val 16667" name="adj"/>
            </a:avLst>
          </a:prstGeom>
          <a:gradFill>
            <a:gsLst>
              <a:gs pos="0">
                <a:srgbClr val="FFB37D"/>
              </a:gs>
              <a:gs pos="35000">
                <a:srgbClr val="FFC6A2"/>
              </a:gs>
              <a:gs pos="100000">
                <a:srgbClr val="FFE7D9"/>
              </a:gs>
            </a:gsLst>
            <a:lin ang="16200000" scaled="0"/>
          </a:gradFill>
          <a:ln cap="flat" cmpd="sng" w="9525">
            <a:solidFill>
              <a:srgbClr val="F27F10"/>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3.6 Maritime Safety (ports to open ocean):</a:t>
            </a:r>
            <a:r>
              <a:rPr b="0" i="0" lang="en-GB" sz="1200" u="none" cap="none" strike="noStrike">
                <a:solidFill>
                  <a:schemeClr val="dk1"/>
                </a:solidFill>
                <a:latin typeface="Arial"/>
                <a:ea typeface="Arial"/>
                <a:cs typeface="Arial"/>
                <a:sym typeface="Arial"/>
              </a:rPr>
              <a:t> It covers the sets of observations to provide the services and warnings for the protection of life and property on all ships on all voyages at sea and in all [port] waters connected therewith.</a:t>
            </a:r>
            <a:endParaRPr b="0" i="0" sz="1200" u="none" cap="none" strike="noStrike">
              <a:solidFill>
                <a:schemeClr val="dk1"/>
              </a:solidFill>
              <a:latin typeface="Arial"/>
              <a:ea typeface="Arial"/>
              <a:cs typeface="Arial"/>
              <a:sym typeface="Arial"/>
            </a:endParaRPr>
          </a:p>
        </p:txBody>
      </p:sp>
      <p:sp>
        <p:nvSpPr>
          <p:cNvPr id="389" name="Google Shape;389;p15"/>
          <p:cNvSpPr/>
          <p:nvPr/>
        </p:nvSpPr>
        <p:spPr>
          <a:xfrm>
            <a:off x="6159136" y="4252510"/>
            <a:ext cx="2587370" cy="511304"/>
          </a:xfrm>
          <a:prstGeom prst="roundRect">
            <a:avLst>
              <a:gd fmla="val 16667" name="adj"/>
            </a:avLst>
          </a:prstGeom>
          <a:gradFill>
            <a:gsLst>
              <a:gs pos="0">
                <a:srgbClr val="F73A36"/>
              </a:gs>
              <a:gs pos="100000">
                <a:srgbClr val="FF8682"/>
              </a:gs>
            </a:gsLst>
            <a:lin ang="16200000" scaled="0"/>
          </a:gradFill>
          <a:ln>
            <a:noFill/>
          </a:ln>
          <a:effectLst>
            <a:outerShdw blurRad="40000" rotWithShape="0" dir="5400000" dist="23000">
              <a:srgbClr val="000000">
                <a:alpha val="34509"/>
              </a:srgbClr>
            </a:outerShdw>
          </a:effectLst>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110"/>
              <a:buFont typeface="Arial"/>
              <a:buNone/>
            </a:pPr>
            <a:r>
              <a:rPr b="1" i="0" lang="en-GB" sz="1110" u="none" cap="none" strike="noStrike">
                <a:solidFill>
                  <a:schemeClr val="dk1"/>
                </a:solidFill>
                <a:latin typeface="Arial"/>
                <a:ea typeface="Arial"/>
                <a:cs typeface="Arial"/>
                <a:sym typeface="Arial"/>
              </a:rPr>
              <a:t>3.7 Ocean Biogeochemical Cycles</a:t>
            </a:r>
            <a:r>
              <a:rPr b="0" i="0" lang="en-GB" sz="1110" u="none" cap="none" strike="noStrike">
                <a:solidFill>
                  <a:schemeClr val="dk1"/>
                </a:solidFill>
                <a:latin typeface="Arial"/>
                <a:ea typeface="Arial"/>
                <a:cs typeface="Arial"/>
                <a:sym typeface="Arial"/>
              </a:rPr>
              <a:t>: yet to be developed – initiate in 2025</a:t>
            </a:r>
            <a:endParaRPr b="0" i="0" sz="111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3" name="Shape 393"/>
        <p:cNvGrpSpPr/>
        <p:nvPr/>
      </p:nvGrpSpPr>
      <p:grpSpPr>
        <a:xfrm>
          <a:off x="0" y="0"/>
          <a:ext cx="0" cy="0"/>
          <a:chOff x="0" y="0"/>
          <a:chExt cx="0" cy="0"/>
        </a:xfrm>
      </p:grpSpPr>
      <p:sp>
        <p:nvSpPr>
          <p:cNvPr id="394" name="Google Shape;394;p16"/>
          <p:cNvSpPr txBox="1"/>
          <p:nvPr>
            <p:ph type="title"/>
          </p:nvPr>
        </p:nvSpPr>
        <p:spPr>
          <a:xfrm>
            <a:off x="457200" y="0"/>
            <a:ext cx="8229600" cy="857250"/>
          </a:xfrm>
          <a:prstGeom prst="rect">
            <a:avLst/>
          </a:prstGeom>
          <a:noFill/>
          <a:ln>
            <a:noFill/>
          </a:ln>
        </p:spPr>
        <p:txBody>
          <a:bodyPr anchorCtr="0" anchor="ctr" bIns="34275" lIns="68550" spcFirstLastPara="1" rIns="68550" wrap="square" tIns="34275">
            <a:normAutofit/>
          </a:bodyPr>
          <a:lstStyle/>
          <a:p>
            <a:pPr indent="0" lvl="0" marL="0" rtl="0" algn="ctr">
              <a:lnSpc>
                <a:spcPct val="85000"/>
              </a:lnSpc>
              <a:spcBef>
                <a:spcPts val="0"/>
              </a:spcBef>
              <a:spcAft>
                <a:spcPts val="0"/>
              </a:spcAft>
              <a:buClr>
                <a:schemeClr val="dk1"/>
              </a:buClr>
              <a:buSzPts val="3200"/>
              <a:buNone/>
            </a:pPr>
            <a:r>
              <a:rPr lang="en-GB" sz="2400">
                <a:latin typeface="Verdana"/>
                <a:ea typeface="Verdana"/>
                <a:cs typeface="Verdana"/>
                <a:sym typeface="Verdana"/>
              </a:rPr>
              <a:t>ESAC - Ocean Applications Area</a:t>
            </a:r>
            <a:endParaRPr sz="2400">
              <a:latin typeface="Verdana"/>
              <a:ea typeface="Verdana"/>
              <a:cs typeface="Verdana"/>
              <a:sym typeface="Verdana"/>
            </a:endParaRPr>
          </a:p>
        </p:txBody>
      </p:sp>
      <p:sp>
        <p:nvSpPr>
          <p:cNvPr id="395" name="Google Shape;395;p16"/>
          <p:cNvSpPr txBox="1"/>
          <p:nvPr>
            <p:ph idx="1" type="body"/>
          </p:nvPr>
        </p:nvSpPr>
        <p:spPr>
          <a:xfrm>
            <a:off x="996503" y="1063229"/>
            <a:ext cx="3544911" cy="3700879"/>
          </a:xfrm>
          <a:prstGeom prst="rect">
            <a:avLst/>
          </a:prstGeom>
          <a:noFill/>
          <a:ln>
            <a:noFill/>
          </a:ln>
        </p:spPr>
        <p:txBody>
          <a:bodyPr anchorCtr="0" anchor="t" bIns="34275" lIns="68550" spcFirstLastPara="1" rIns="68550" wrap="square" tIns="34275">
            <a:normAutofit/>
          </a:bodyPr>
          <a:lstStyle/>
          <a:p>
            <a:pPr indent="0" lvl="0" marL="0" rtl="0" algn="l">
              <a:lnSpc>
                <a:spcPct val="100000"/>
              </a:lnSpc>
              <a:spcBef>
                <a:spcPts val="0"/>
              </a:spcBef>
              <a:spcAft>
                <a:spcPts val="0"/>
              </a:spcAft>
              <a:buClr>
                <a:srgbClr val="212121"/>
              </a:buClr>
              <a:buSzPts val="1800"/>
              <a:buNone/>
            </a:pPr>
            <a:r>
              <a:rPr lang="en-GB" sz="2100">
                <a:solidFill>
                  <a:srgbClr val="212121"/>
                </a:solidFill>
                <a:latin typeface="Calibri"/>
                <a:ea typeface="Calibri"/>
                <a:cs typeface="Calibri"/>
                <a:sym typeface="Calibri"/>
              </a:rPr>
              <a:t>1.  Activity Area - </a:t>
            </a:r>
            <a:r>
              <a:rPr lang="en-GB" sz="2100">
                <a:solidFill>
                  <a:srgbClr val="212121"/>
                </a:solidFill>
              </a:rPr>
              <a:t>d</a:t>
            </a:r>
            <a:r>
              <a:rPr lang="en-GB" sz="2100">
                <a:solidFill>
                  <a:srgbClr val="212121"/>
                </a:solidFill>
                <a:latin typeface="Calibri"/>
                <a:ea typeface="Calibri"/>
                <a:cs typeface="Calibri"/>
                <a:sym typeface="Calibri"/>
              </a:rPr>
              <a:t>efinition</a:t>
            </a:r>
            <a:r>
              <a:rPr lang="en-GB" sz="2100">
                <a:solidFill>
                  <a:srgbClr val="212121"/>
                </a:solidFill>
              </a:rPr>
              <a:t>s</a:t>
            </a:r>
            <a:endParaRPr sz="2100">
              <a:solidFill>
                <a:srgbClr val="212121"/>
              </a:solidFill>
            </a:endParaRPr>
          </a:p>
          <a:p>
            <a:pPr indent="0" lvl="0" marL="0" rtl="0" algn="l">
              <a:lnSpc>
                <a:spcPct val="100000"/>
              </a:lnSpc>
              <a:spcBef>
                <a:spcPts val="0"/>
              </a:spcBef>
              <a:spcAft>
                <a:spcPts val="0"/>
              </a:spcAft>
              <a:buClr>
                <a:srgbClr val="212121"/>
              </a:buClr>
              <a:buSzPts val="1800"/>
              <a:buNone/>
            </a:pPr>
            <a:r>
              <a:t/>
            </a:r>
            <a:endParaRPr sz="2100">
              <a:solidFill>
                <a:srgbClr val="212121"/>
              </a:solidFill>
            </a:endParaRPr>
          </a:p>
          <a:p>
            <a:pPr indent="0" lvl="0" marL="0" rtl="0" algn="l">
              <a:lnSpc>
                <a:spcPct val="100000"/>
              </a:lnSpc>
              <a:spcBef>
                <a:spcPts val="0"/>
              </a:spcBef>
              <a:spcAft>
                <a:spcPts val="0"/>
              </a:spcAft>
              <a:buClr>
                <a:srgbClr val="212121"/>
              </a:buClr>
              <a:buSzPts val="1800"/>
              <a:buNone/>
            </a:pPr>
            <a:r>
              <a:rPr lang="en-GB" sz="2100">
                <a:solidFill>
                  <a:srgbClr val="212121"/>
                </a:solidFill>
              </a:rPr>
              <a:t>2. Variables</a:t>
            </a:r>
            <a:endParaRPr sz="2100">
              <a:solidFill>
                <a:srgbClr val="212121"/>
              </a:solidFill>
            </a:endParaRPr>
          </a:p>
          <a:p>
            <a:pPr indent="0" lvl="0" marL="0" rtl="0" algn="l">
              <a:lnSpc>
                <a:spcPct val="100000"/>
              </a:lnSpc>
              <a:spcBef>
                <a:spcPts val="0"/>
              </a:spcBef>
              <a:spcAft>
                <a:spcPts val="0"/>
              </a:spcAft>
              <a:buClr>
                <a:srgbClr val="212121"/>
              </a:buClr>
              <a:buSzPts val="1800"/>
              <a:buNone/>
            </a:pPr>
            <a:r>
              <a:t/>
            </a:r>
            <a:endParaRPr sz="2100">
              <a:solidFill>
                <a:srgbClr val="212121"/>
              </a:solidFill>
            </a:endParaRPr>
          </a:p>
          <a:p>
            <a:pPr indent="0" lvl="0" marL="0" rtl="0" algn="l">
              <a:lnSpc>
                <a:spcPct val="100000"/>
              </a:lnSpc>
              <a:spcBef>
                <a:spcPts val="0"/>
              </a:spcBef>
              <a:spcAft>
                <a:spcPts val="0"/>
              </a:spcAft>
              <a:buClr>
                <a:srgbClr val="212121"/>
              </a:buClr>
              <a:buSzPts val="1800"/>
              <a:buNone/>
            </a:pPr>
            <a:r>
              <a:rPr lang="en-GB" sz="2100">
                <a:solidFill>
                  <a:srgbClr val="212121"/>
                </a:solidFill>
              </a:rPr>
              <a:t>3. Requirements - Notes</a:t>
            </a:r>
            <a:endParaRPr sz="2100">
              <a:solidFill>
                <a:srgbClr val="212121"/>
              </a:solidFill>
            </a:endParaRPr>
          </a:p>
          <a:p>
            <a:pPr indent="0" lvl="0" marL="0" rtl="0" algn="l">
              <a:lnSpc>
                <a:spcPct val="100000"/>
              </a:lnSpc>
              <a:spcBef>
                <a:spcPts val="0"/>
              </a:spcBef>
              <a:spcAft>
                <a:spcPts val="0"/>
              </a:spcAft>
              <a:buClr>
                <a:srgbClr val="212121"/>
              </a:buClr>
              <a:buSzPts val="1800"/>
              <a:buNone/>
            </a:pPr>
            <a:r>
              <a:t/>
            </a:r>
            <a:endParaRPr sz="2100">
              <a:solidFill>
                <a:srgbClr val="212121"/>
              </a:solidFill>
            </a:endParaRPr>
          </a:p>
          <a:p>
            <a:pPr indent="0" lvl="0" marL="0" rtl="0" algn="l">
              <a:lnSpc>
                <a:spcPct val="100000"/>
              </a:lnSpc>
              <a:spcBef>
                <a:spcPts val="0"/>
              </a:spcBef>
              <a:spcAft>
                <a:spcPts val="0"/>
              </a:spcAft>
              <a:buClr>
                <a:srgbClr val="212121"/>
              </a:buClr>
              <a:buSzPts val="1800"/>
              <a:buNone/>
            </a:pPr>
            <a:r>
              <a:rPr lang="en-GB" sz="2100">
                <a:solidFill>
                  <a:srgbClr val="212121"/>
                </a:solidFill>
              </a:rPr>
              <a:t>4. Timeline</a:t>
            </a:r>
            <a:endParaRPr sz="2100">
              <a:solidFill>
                <a:srgbClr val="212121"/>
              </a:solidFill>
            </a:endParaRPr>
          </a:p>
          <a:p>
            <a:pPr indent="0" lvl="0" marL="0" rtl="0" algn="l">
              <a:lnSpc>
                <a:spcPct val="100000"/>
              </a:lnSpc>
              <a:spcBef>
                <a:spcPts val="0"/>
              </a:spcBef>
              <a:spcAft>
                <a:spcPts val="0"/>
              </a:spcAft>
              <a:buSzPts val="1800"/>
              <a:buNone/>
            </a:pPr>
            <a:r>
              <a:t/>
            </a:r>
            <a:endParaRPr sz="2100">
              <a:solidFill>
                <a:srgbClr val="212121"/>
              </a:solidFill>
            </a:endParaRPr>
          </a:p>
          <a:p>
            <a:pPr indent="0" lvl="0" marL="0" rtl="0" algn="l">
              <a:lnSpc>
                <a:spcPct val="100000"/>
              </a:lnSpc>
              <a:spcBef>
                <a:spcPts val="0"/>
              </a:spcBef>
              <a:spcAft>
                <a:spcPts val="0"/>
              </a:spcAft>
              <a:buSzPts val="1800"/>
              <a:buNone/>
            </a:pPr>
            <a:r>
              <a:rPr lang="en-GB" sz="2100">
                <a:solidFill>
                  <a:srgbClr val="212121"/>
                </a:solidFill>
              </a:rPr>
              <a:t>5. Questions</a:t>
            </a:r>
            <a:endParaRPr/>
          </a:p>
          <a:p>
            <a:pPr indent="0" lvl="0" marL="0" rtl="0" algn="l">
              <a:lnSpc>
                <a:spcPct val="100000"/>
              </a:lnSpc>
              <a:spcBef>
                <a:spcPts val="0"/>
              </a:spcBef>
              <a:spcAft>
                <a:spcPts val="0"/>
              </a:spcAft>
              <a:buClr>
                <a:srgbClr val="212121"/>
              </a:buClr>
              <a:buSzPts val="1800"/>
              <a:buNone/>
            </a:pPr>
            <a:r>
              <a:t/>
            </a:r>
            <a:endParaRPr sz="1050">
              <a:solidFill>
                <a:srgbClr val="000000"/>
              </a:solidFill>
              <a:latin typeface="Calibri"/>
              <a:ea typeface="Calibri"/>
              <a:cs typeface="Calibri"/>
              <a:sym typeface="Calibri"/>
            </a:endParaRPr>
          </a:p>
          <a:p>
            <a:pPr indent="-171450" lvl="0" marL="685800" rtl="0" algn="l">
              <a:lnSpc>
                <a:spcPct val="100000"/>
              </a:lnSpc>
              <a:spcBef>
                <a:spcPts val="270"/>
              </a:spcBef>
              <a:spcAft>
                <a:spcPts val="0"/>
              </a:spcAft>
              <a:buClr>
                <a:schemeClr val="dk1"/>
              </a:buClr>
              <a:buSzPts val="1800"/>
              <a:buNone/>
            </a:pPr>
            <a:r>
              <a:t/>
            </a:r>
            <a:endParaRPr sz="1350">
              <a:solidFill>
                <a:srgbClr val="000000"/>
              </a:solidFill>
              <a:latin typeface="Calibri"/>
              <a:ea typeface="Calibri"/>
              <a:cs typeface="Calibri"/>
              <a:sym typeface="Calibri"/>
            </a:endParaRPr>
          </a:p>
          <a:p>
            <a:pPr indent="-171450" lvl="0" marL="685800" rtl="0" algn="l">
              <a:lnSpc>
                <a:spcPct val="100000"/>
              </a:lnSpc>
              <a:spcBef>
                <a:spcPts val="270"/>
              </a:spcBef>
              <a:spcAft>
                <a:spcPts val="0"/>
              </a:spcAft>
              <a:buClr>
                <a:schemeClr val="dk1"/>
              </a:buClr>
              <a:buSzPts val="1800"/>
              <a:buNone/>
            </a:pPr>
            <a:r>
              <a:t/>
            </a:r>
            <a:endParaRPr sz="1350">
              <a:solidFill>
                <a:srgbClr val="212121"/>
              </a:solidFill>
            </a:endParaRPr>
          </a:p>
          <a:p>
            <a:pPr indent="0" lvl="0" marL="0" rtl="0" algn="l">
              <a:lnSpc>
                <a:spcPct val="100000"/>
              </a:lnSpc>
              <a:spcBef>
                <a:spcPts val="0"/>
              </a:spcBef>
              <a:spcAft>
                <a:spcPts val="0"/>
              </a:spcAft>
              <a:buClr>
                <a:schemeClr val="dk1"/>
              </a:buClr>
              <a:buSzPts val="2000"/>
              <a:buNone/>
            </a:pPr>
            <a:r>
              <a:t/>
            </a:r>
            <a:endParaRPr sz="1500"/>
          </a:p>
          <a:p>
            <a:pPr indent="0" lvl="0" marL="0" rtl="0" algn="l">
              <a:lnSpc>
                <a:spcPct val="100000"/>
              </a:lnSpc>
              <a:spcBef>
                <a:spcPts val="0"/>
              </a:spcBef>
              <a:spcAft>
                <a:spcPts val="0"/>
              </a:spcAft>
              <a:buClr>
                <a:schemeClr val="dk1"/>
              </a:buClr>
              <a:buSzPts val="3200"/>
              <a:buNone/>
            </a:pPr>
            <a:r>
              <a:t/>
            </a:r>
            <a:endParaRPr/>
          </a:p>
          <a:p>
            <a:pPr indent="0" lvl="0" marL="0" rtl="0" algn="l">
              <a:lnSpc>
                <a:spcPct val="100000"/>
              </a:lnSpc>
              <a:spcBef>
                <a:spcPts val="480"/>
              </a:spcBef>
              <a:spcAft>
                <a:spcPts val="0"/>
              </a:spcAft>
              <a:buClr>
                <a:schemeClr val="dk1"/>
              </a:buClr>
              <a:buSzPts val="3200"/>
              <a:buNone/>
            </a:pPr>
            <a:r>
              <a:t/>
            </a:r>
            <a:endParaRPr/>
          </a:p>
        </p:txBody>
      </p:sp>
      <p:sp>
        <p:nvSpPr>
          <p:cNvPr id="396" name="Google Shape;396;p16"/>
          <p:cNvSpPr txBox="1"/>
          <p:nvPr>
            <p:ph idx="12" type="sldNum"/>
          </p:nvPr>
        </p:nvSpPr>
        <p:spPr>
          <a:xfrm>
            <a:off x="6553200" y="4767264"/>
            <a:ext cx="2133600" cy="273844"/>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397" name="Google Shape;397;p16"/>
          <p:cNvSpPr/>
          <p:nvPr/>
        </p:nvSpPr>
        <p:spPr>
          <a:xfrm>
            <a:off x="0" y="73362"/>
            <a:ext cx="162545" cy="19617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398" name="Google Shape;398;p16">
            <a:hlinkClick r:id="rId3"/>
          </p:cNvPr>
          <p:cNvSpPr/>
          <p:nvPr/>
        </p:nvSpPr>
        <p:spPr>
          <a:xfrm>
            <a:off x="4539854" y="-257175"/>
            <a:ext cx="152400" cy="1524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id="399" name="Google Shape;399;p16"/>
          <p:cNvPicPr preferRelativeResize="0"/>
          <p:nvPr/>
        </p:nvPicPr>
        <p:blipFill rotWithShape="1">
          <a:blip r:embed="rId4">
            <a:alphaModFix/>
          </a:blip>
          <a:srcRect b="0" l="0" r="0" t="0"/>
          <a:stretch/>
        </p:blipFill>
        <p:spPr>
          <a:xfrm>
            <a:off x="4538344" y="739379"/>
            <a:ext cx="4486376" cy="416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3" name="Shape 403"/>
        <p:cNvGrpSpPr/>
        <p:nvPr/>
      </p:nvGrpSpPr>
      <p:grpSpPr>
        <a:xfrm>
          <a:off x="0" y="0"/>
          <a:ext cx="0" cy="0"/>
          <a:chOff x="0" y="0"/>
          <a:chExt cx="0" cy="0"/>
        </a:xfrm>
      </p:grpSpPr>
      <p:sp>
        <p:nvSpPr>
          <p:cNvPr id="404" name="Google Shape;404;p17"/>
          <p:cNvSpPr txBox="1"/>
          <p:nvPr>
            <p:ph type="title"/>
          </p:nvPr>
        </p:nvSpPr>
        <p:spPr>
          <a:xfrm>
            <a:off x="457200" y="0"/>
            <a:ext cx="4829660" cy="857250"/>
          </a:xfrm>
          <a:prstGeom prst="rect">
            <a:avLst/>
          </a:prstGeom>
          <a:noFill/>
          <a:ln>
            <a:noFill/>
          </a:ln>
        </p:spPr>
        <p:txBody>
          <a:bodyPr anchorCtr="0" anchor="ctr" bIns="34275" lIns="68550" spcFirstLastPara="1" rIns="68550" wrap="square" tIns="34275">
            <a:normAutofit/>
          </a:bodyPr>
          <a:lstStyle/>
          <a:p>
            <a:pPr indent="0" lvl="0" marL="0" rtl="0" algn="l">
              <a:lnSpc>
                <a:spcPct val="85000"/>
              </a:lnSpc>
              <a:spcBef>
                <a:spcPts val="0"/>
              </a:spcBef>
              <a:spcAft>
                <a:spcPts val="0"/>
              </a:spcAft>
              <a:buClr>
                <a:schemeClr val="dk1"/>
              </a:buClr>
              <a:buSzPts val="3200"/>
              <a:buNone/>
            </a:pPr>
            <a:r>
              <a:rPr lang="en-GB" sz="2400">
                <a:latin typeface="Verdana"/>
                <a:ea typeface="Verdana"/>
                <a:cs typeface="Verdana"/>
                <a:sym typeface="Verdana"/>
              </a:rPr>
              <a:t>Ocean Application Areas</a:t>
            </a:r>
            <a:endParaRPr/>
          </a:p>
        </p:txBody>
      </p:sp>
      <p:sp>
        <p:nvSpPr>
          <p:cNvPr id="405" name="Google Shape;405;p17"/>
          <p:cNvSpPr txBox="1"/>
          <p:nvPr>
            <p:ph idx="1" type="body"/>
          </p:nvPr>
        </p:nvSpPr>
        <p:spPr>
          <a:xfrm>
            <a:off x="258628" y="656398"/>
            <a:ext cx="4723109" cy="3972099"/>
          </a:xfrm>
          <a:prstGeom prst="rect">
            <a:avLst/>
          </a:prstGeom>
          <a:noFill/>
          <a:ln>
            <a:noFill/>
          </a:ln>
        </p:spPr>
        <p:txBody>
          <a:bodyPr anchorCtr="0" anchor="t" bIns="34275" lIns="68550" spcFirstLastPara="1" rIns="68550" wrap="square" tIns="34275">
            <a:normAutofit/>
          </a:bodyPr>
          <a:lstStyle/>
          <a:p>
            <a:pPr indent="-171450" lvl="0" marL="685800" rtl="0" algn="l">
              <a:lnSpc>
                <a:spcPct val="100000"/>
              </a:lnSpc>
              <a:spcBef>
                <a:spcPts val="0"/>
              </a:spcBef>
              <a:spcAft>
                <a:spcPts val="0"/>
              </a:spcAft>
              <a:buClr>
                <a:schemeClr val="dk1"/>
              </a:buClr>
              <a:buSzPts val="1800"/>
              <a:buNone/>
            </a:pPr>
            <a:r>
              <a:t/>
            </a:r>
            <a:endParaRPr sz="135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2800"/>
              <a:buNone/>
            </a:pPr>
            <a:r>
              <a:rPr lang="en-GB" sz="1500">
                <a:solidFill>
                  <a:srgbClr val="00B050"/>
                </a:solidFill>
              </a:rPr>
              <a:t>3.1 Ocean Forecasting and Real-Time Monitoring</a:t>
            </a:r>
            <a:endParaRPr/>
          </a:p>
          <a:p>
            <a:pPr indent="0" lvl="0" marL="0" rtl="0" algn="l">
              <a:lnSpc>
                <a:spcPct val="114999"/>
              </a:lnSpc>
              <a:spcBef>
                <a:spcPts val="0"/>
              </a:spcBef>
              <a:spcAft>
                <a:spcPts val="0"/>
              </a:spcAft>
              <a:buSzPts val="2800"/>
              <a:buNone/>
            </a:pPr>
            <a:r>
              <a:t/>
            </a:r>
            <a:endParaRPr sz="1500"/>
          </a:p>
          <a:p>
            <a:pPr indent="0" lvl="0" marL="0" rtl="0" algn="l">
              <a:lnSpc>
                <a:spcPct val="114999"/>
              </a:lnSpc>
              <a:spcBef>
                <a:spcPts val="0"/>
              </a:spcBef>
              <a:spcAft>
                <a:spcPts val="0"/>
              </a:spcAft>
              <a:buSzPts val="2800"/>
              <a:buNone/>
            </a:pPr>
            <a:r>
              <a:rPr lang="en-GB" sz="1500">
                <a:solidFill>
                  <a:srgbClr val="00B050"/>
                </a:solidFill>
              </a:rPr>
              <a:t>3.2 Coastal Forecasting</a:t>
            </a:r>
            <a:endParaRPr/>
          </a:p>
          <a:p>
            <a:pPr indent="0" lvl="0" marL="0" rtl="0" algn="l">
              <a:lnSpc>
                <a:spcPct val="114999"/>
              </a:lnSpc>
              <a:spcBef>
                <a:spcPts val="0"/>
              </a:spcBef>
              <a:spcAft>
                <a:spcPts val="0"/>
              </a:spcAft>
              <a:buSzPts val="2800"/>
              <a:buNone/>
            </a:pPr>
            <a:r>
              <a:t/>
            </a:r>
            <a:endParaRPr sz="1500"/>
          </a:p>
          <a:p>
            <a:pPr indent="0" lvl="0" marL="0" rtl="0" algn="l">
              <a:lnSpc>
                <a:spcPct val="114999"/>
              </a:lnSpc>
              <a:spcBef>
                <a:spcPts val="0"/>
              </a:spcBef>
              <a:spcAft>
                <a:spcPts val="0"/>
              </a:spcAft>
              <a:buSzPts val="2800"/>
              <a:buNone/>
            </a:pPr>
            <a:r>
              <a:rPr lang="en-GB" sz="1500">
                <a:solidFill>
                  <a:srgbClr val="00B050"/>
                </a:solidFill>
              </a:rPr>
              <a:t>3.3 Oceanic Climate Monitoring and Services</a:t>
            </a:r>
            <a:endParaRPr/>
          </a:p>
          <a:p>
            <a:pPr indent="0" lvl="0" marL="0" rtl="0" algn="l">
              <a:lnSpc>
                <a:spcPct val="114999"/>
              </a:lnSpc>
              <a:spcBef>
                <a:spcPts val="0"/>
              </a:spcBef>
              <a:spcAft>
                <a:spcPts val="0"/>
              </a:spcAft>
              <a:buSzPts val="2800"/>
              <a:buNone/>
            </a:pPr>
            <a:r>
              <a:t/>
            </a:r>
            <a:endParaRPr sz="1500"/>
          </a:p>
          <a:p>
            <a:pPr indent="0" lvl="0" marL="0" rtl="0" algn="l">
              <a:lnSpc>
                <a:spcPct val="114999"/>
              </a:lnSpc>
              <a:spcBef>
                <a:spcPts val="0"/>
              </a:spcBef>
              <a:spcAft>
                <a:spcPts val="0"/>
              </a:spcAft>
              <a:buSzPts val="2800"/>
              <a:buNone/>
            </a:pPr>
            <a:r>
              <a:rPr lang="en-GB" sz="1500">
                <a:solidFill>
                  <a:srgbClr val="00B050"/>
                </a:solidFill>
              </a:rPr>
              <a:t>3.4 Tsunami Monitoring and Detection</a:t>
            </a:r>
            <a:endParaRPr/>
          </a:p>
          <a:p>
            <a:pPr indent="0" lvl="0" marL="0" rtl="0" algn="l">
              <a:lnSpc>
                <a:spcPct val="114999"/>
              </a:lnSpc>
              <a:spcBef>
                <a:spcPts val="0"/>
              </a:spcBef>
              <a:spcAft>
                <a:spcPts val="0"/>
              </a:spcAft>
              <a:buSzPts val="2800"/>
              <a:buNone/>
            </a:pPr>
            <a:r>
              <a:t/>
            </a:r>
            <a:endParaRPr sz="1500">
              <a:solidFill>
                <a:srgbClr val="FFC000"/>
              </a:solidFill>
            </a:endParaRPr>
          </a:p>
          <a:p>
            <a:pPr indent="0" lvl="0" marL="0" rtl="0" algn="l">
              <a:lnSpc>
                <a:spcPct val="114999"/>
              </a:lnSpc>
              <a:spcBef>
                <a:spcPts val="0"/>
              </a:spcBef>
              <a:spcAft>
                <a:spcPts val="0"/>
              </a:spcAft>
              <a:buSzPts val="2800"/>
              <a:buNone/>
            </a:pPr>
            <a:r>
              <a:rPr lang="en-GB" sz="1500">
                <a:solidFill>
                  <a:srgbClr val="00B050"/>
                </a:solidFill>
              </a:rPr>
              <a:t>3.5 Marine Environmental Emergency Response</a:t>
            </a:r>
            <a:endParaRPr/>
          </a:p>
          <a:p>
            <a:pPr indent="0" lvl="0" marL="0" rtl="0" algn="l">
              <a:lnSpc>
                <a:spcPct val="114999"/>
              </a:lnSpc>
              <a:spcBef>
                <a:spcPts val="0"/>
              </a:spcBef>
              <a:spcAft>
                <a:spcPts val="0"/>
              </a:spcAft>
              <a:buSzPts val="2800"/>
              <a:buNone/>
            </a:pPr>
            <a:r>
              <a:t/>
            </a:r>
            <a:endParaRPr sz="1500">
              <a:solidFill>
                <a:srgbClr val="FFC000"/>
              </a:solidFill>
            </a:endParaRPr>
          </a:p>
          <a:p>
            <a:pPr indent="0" lvl="0" marL="0" rtl="0" algn="l">
              <a:lnSpc>
                <a:spcPct val="114999"/>
              </a:lnSpc>
              <a:spcBef>
                <a:spcPts val="0"/>
              </a:spcBef>
              <a:spcAft>
                <a:spcPts val="0"/>
              </a:spcAft>
              <a:buSzPts val="2800"/>
              <a:buNone/>
            </a:pPr>
            <a:r>
              <a:rPr lang="en-GB" sz="1500">
                <a:solidFill>
                  <a:srgbClr val="00B050"/>
                </a:solidFill>
              </a:rPr>
              <a:t>3.6 Maritime Safety (ports to open ocean)</a:t>
            </a:r>
            <a:endParaRPr/>
          </a:p>
          <a:p>
            <a:pPr indent="0" lvl="0" marL="0" rtl="0" algn="l">
              <a:lnSpc>
                <a:spcPct val="114999"/>
              </a:lnSpc>
              <a:spcBef>
                <a:spcPts val="0"/>
              </a:spcBef>
              <a:spcAft>
                <a:spcPts val="0"/>
              </a:spcAft>
              <a:buSzPts val="2800"/>
              <a:buNone/>
            </a:pPr>
            <a:r>
              <a:t/>
            </a:r>
            <a:endParaRPr sz="1500"/>
          </a:p>
          <a:p>
            <a:pPr indent="0" lvl="0" marL="0" rtl="0" algn="l">
              <a:lnSpc>
                <a:spcPct val="114999"/>
              </a:lnSpc>
              <a:spcBef>
                <a:spcPts val="0"/>
              </a:spcBef>
              <a:spcAft>
                <a:spcPts val="0"/>
              </a:spcAft>
              <a:buSzPts val="1400"/>
              <a:buNone/>
            </a:pPr>
            <a:r>
              <a:rPr lang="en-GB" sz="1500"/>
              <a:t>3.7 Ocean Biogeochemistry </a:t>
            </a:r>
            <a:endParaRPr/>
          </a:p>
          <a:p>
            <a:pPr indent="0" lvl="0" marL="0" rtl="0" algn="l">
              <a:lnSpc>
                <a:spcPct val="100000"/>
              </a:lnSpc>
              <a:spcBef>
                <a:spcPts val="480"/>
              </a:spcBef>
              <a:spcAft>
                <a:spcPts val="0"/>
              </a:spcAft>
              <a:buClr>
                <a:srgbClr val="000000"/>
              </a:buClr>
              <a:buSzPts val="3200"/>
              <a:buNone/>
            </a:pPr>
            <a:r>
              <a:t/>
            </a:r>
            <a:endParaRPr>
              <a:solidFill>
                <a:srgbClr val="000000"/>
              </a:solidFill>
              <a:latin typeface="Calibri"/>
              <a:ea typeface="Calibri"/>
              <a:cs typeface="Calibri"/>
              <a:sym typeface="Calibri"/>
            </a:endParaRPr>
          </a:p>
        </p:txBody>
      </p:sp>
      <p:sp>
        <p:nvSpPr>
          <p:cNvPr id="406" name="Google Shape;406;p17"/>
          <p:cNvSpPr txBox="1"/>
          <p:nvPr>
            <p:ph idx="12" type="sldNum"/>
          </p:nvPr>
        </p:nvSpPr>
        <p:spPr>
          <a:xfrm>
            <a:off x="6553200" y="4767264"/>
            <a:ext cx="2133600" cy="273844"/>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407" name="Google Shape;407;p17"/>
          <p:cNvSpPr/>
          <p:nvPr/>
        </p:nvSpPr>
        <p:spPr>
          <a:xfrm>
            <a:off x="0" y="73362"/>
            <a:ext cx="162545" cy="19617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408" name="Google Shape;408;p17">
            <a:hlinkClick r:id="rId3"/>
          </p:cNvPr>
          <p:cNvSpPr/>
          <p:nvPr/>
        </p:nvSpPr>
        <p:spPr>
          <a:xfrm>
            <a:off x="4539854" y="-257175"/>
            <a:ext cx="152400" cy="1524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descr="Coastal Flooding and Erosion in New Delhi | ID: 6874414912" id="409" name="Google Shape;409;p17"/>
          <p:cNvPicPr preferRelativeResize="0"/>
          <p:nvPr/>
        </p:nvPicPr>
        <p:blipFill rotWithShape="1">
          <a:blip r:embed="rId4">
            <a:alphaModFix/>
          </a:blip>
          <a:srcRect b="0" l="0" r="0" t="0"/>
          <a:stretch/>
        </p:blipFill>
        <p:spPr>
          <a:xfrm>
            <a:off x="5506752" y="211835"/>
            <a:ext cx="3432632" cy="2142761"/>
          </a:xfrm>
          <a:prstGeom prst="rect">
            <a:avLst/>
          </a:prstGeom>
          <a:noFill/>
          <a:ln>
            <a:noFill/>
          </a:ln>
        </p:spPr>
      </p:pic>
      <p:pic>
        <p:nvPicPr>
          <p:cNvPr descr="900+ Sinking Ship Rescue Stock Photos, Pictures &amp; Royalty-Free Images -  iStock" id="410" name="Google Shape;410;p17"/>
          <p:cNvPicPr preferRelativeResize="0"/>
          <p:nvPr/>
        </p:nvPicPr>
        <p:blipFill rotWithShape="1">
          <a:blip r:embed="rId5">
            <a:alphaModFix/>
          </a:blip>
          <a:srcRect b="0" l="0" r="0" t="0"/>
          <a:stretch/>
        </p:blipFill>
        <p:spPr>
          <a:xfrm>
            <a:off x="5505047" y="2625508"/>
            <a:ext cx="3422704" cy="22753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5" name="Shape 415"/>
        <p:cNvGrpSpPr/>
        <p:nvPr/>
      </p:nvGrpSpPr>
      <p:grpSpPr>
        <a:xfrm>
          <a:off x="0" y="0"/>
          <a:ext cx="0" cy="0"/>
          <a:chOff x="0" y="0"/>
          <a:chExt cx="0" cy="0"/>
        </a:xfrm>
      </p:grpSpPr>
      <p:sp>
        <p:nvSpPr>
          <p:cNvPr id="416" name="Google Shape;416;p18"/>
          <p:cNvSpPr txBox="1"/>
          <p:nvPr>
            <p:ph type="title"/>
          </p:nvPr>
        </p:nvSpPr>
        <p:spPr>
          <a:xfrm>
            <a:off x="542260" y="-294775"/>
            <a:ext cx="8229600" cy="58955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br>
              <a:rPr lang="en-GB" sz="3000">
                <a:solidFill>
                  <a:srgbClr val="C00000"/>
                </a:solidFill>
              </a:rPr>
            </a:br>
            <a:r>
              <a:rPr lang="en-GB" sz="3000">
                <a:solidFill>
                  <a:srgbClr val="C00000"/>
                </a:solidFill>
              </a:rPr>
              <a:t>Contacts Ocean Pilot </a:t>
            </a:r>
            <a:br>
              <a:rPr lang="en-GB" sz="3000">
                <a:solidFill>
                  <a:srgbClr val="C00000"/>
                </a:solidFill>
              </a:rPr>
            </a:br>
            <a:endParaRPr sz="3000">
              <a:solidFill>
                <a:srgbClr val="C00000"/>
              </a:solidFill>
            </a:endParaRPr>
          </a:p>
        </p:txBody>
      </p:sp>
      <p:sp>
        <p:nvSpPr>
          <p:cNvPr id="417" name="Google Shape;417;p18"/>
          <p:cNvSpPr txBox="1"/>
          <p:nvPr>
            <p:ph idx="1" type="body"/>
          </p:nvPr>
        </p:nvSpPr>
        <p:spPr>
          <a:xfrm>
            <a:off x="4348716" y="123325"/>
            <a:ext cx="8229600" cy="3429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100000"/>
              </a:lnSpc>
              <a:spcBef>
                <a:spcPts val="0"/>
              </a:spcBef>
              <a:spcAft>
                <a:spcPts val="0"/>
              </a:spcAft>
              <a:buSzPct val="133333"/>
              <a:buNone/>
            </a:pPr>
            <a:r>
              <a:t/>
            </a:r>
            <a:endParaRPr sz="1500"/>
          </a:p>
          <a:p>
            <a:pPr indent="0" lvl="0" marL="0" rtl="0" algn="l">
              <a:lnSpc>
                <a:spcPct val="100000"/>
              </a:lnSpc>
              <a:spcBef>
                <a:spcPts val="0"/>
              </a:spcBef>
              <a:spcAft>
                <a:spcPts val="0"/>
              </a:spcAft>
              <a:buSzPct val="133333"/>
              <a:buNone/>
            </a:pPr>
            <a:r>
              <a:rPr lang="en-GB" sz="1500"/>
              <a:t>   Current Status 12/2024</a:t>
            </a:r>
            <a:endParaRPr/>
          </a:p>
          <a:p>
            <a:pPr indent="0" lvl="0" marL="0" rtl="0" algn="l">
              <a:lnSpc>
                <a:spcPct val="100000"/>
              </a:lnSpc>
              <a:spcBef>
                <a:spcPts val="0"/>
              </a:spcBef>
              <a:spcAft>
                <a:spcPts val="0"/>
              </a:spcAft>
              <a:buSzPct val="133333"/>
              <a:buNone/>
            </a:pPr>
            <a:r>
              <a:t/>
            </a:r>
            <a:endParaRPr sz="1500"/>
          </a:p>
          <a:p>
            <a:pPr indent="0" lvl="0" marL="0" rtl="0" algn="l">
              <a:lnSpc>
                <a:spcPct val="100000"/>
              </a:lnSpc>
              <a:spcBef>
                <a:spcPts val="0"/>
              </a:spcBef>
              <a:spcAft>
                <a:spcPts val="0"/>
              </a:spcAft>
              <a:buSzPct val="133333"/>
              <a:buNone/>
            </a:pPr>
            <a:r>
              <a:t/>
            </a:r>
            <a:endParaRPr sz="1500"/>
          </a:p>
          <a:p>
            <a:pPr indent="0" lvl="0" marL="0" rtl="0" algn="l">
              <a:lnSpc>
                <a:spcPct val="100000"/>
              </a:lnSpc>
              <a:spcBef>
                <a:spcPts val="0"/>
              </a:spcBef>
              <a:spcAft>
                <a:spcPts val="0"/>
              </a:spcAft>
              <a:buSzPct val="133333"/>
              <a:buNone/>
            </a:pPr>
            <a:r>
              <a:t/>
            </a:r>
            <a:endParaRPr sz="1500"/>
          </a:p>
        </p:txBody>
      </p:sp>
      <p:sp>
        <p:nvSpPr>
          <p:cNvPr id="418" name="Google Shape;418;p18"/>
          <p:cNvSpPr txBox="1"/>
          <p:nvPr/>
        </p:nvSpPr>
        <p:spPr>
          <a:xfrm>
            <a:off x="457201" y="4458346"/>
            <a:ext cx="23374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Arial"/>
                <a:ea typeface="Arial"/>
                <a:cs typeface="Arial"/>
                <a:sym typeface="Arial"/>
              </a:rPr>
              <a:t>Updates based on call 26 Oct 2023)</a:t>
            </a:r>
            <a:endParaRPr b="0" i="0" sz="1400" u="none" cap="none" strike="noStrike">
              <a:solidFill>
                <a:srgbClr val="000000"/>
              </a:solidFill>
              <a:latin typeface="Arial"/>
              <a:ea typeface="Arial"/>
              <a:cs typeface="Arial"/>
              <a:sym typeface="Arial"/>
            </a:endParaRPr>
          </a:p>
        </p:txBody>
      </p:sp>
      <p:graphicFrame>
        <p:nvGraphicFramePr>
          <p:cNvPr id="419" name="Google Shape;419;p18"/>
          <p:cNvGraphicFramePr/>
          <p:nvPr/>
        </p:nvGraphicFramePr>
        <p:xfrm>
          <a:off x="457200" y="518655"/>
          <a:ext cx="3000000" cy="3000000"/>
        </p:xfrm>
        <a:graphic>
          <a:graphicData uri="http://schemas.openxmlformats.org/drawingml/2006/table">
            <a:tbl>
              <a:tblPr bandRow="1" firstCol="1" firstRow="1">
                <a:noFill/>
                <a:tableStyleId>{0E0F39AE-5AF2-494A-B0F0-455AF9ADB007}</a:tableStyleId>
              </a:tblPr>
              <a:tblGrid>
                <a:gridCol w="627325"/>
                <a:gridCol w="2175375"/>
                <a:gridCol w="2779400"/>
                <a:gridCol w="2647500"/>
              </a:tblGrid>
              <a:tr h="5486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ESAC</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Ocean Applications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Emma Heslop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GOOS</a:t>
                      </a:r>
                      <a:r>
                        <a:rPr lang="en-GB" sz="1100" u="none" cap="none" strike="sngStrike">
                          <a:latin typeface="Arial"/>
                          <a:ea typeface="Arial"/>
                          <a:cs typeface="Arial"/>
                          <a:sym typeface="Arial"/>
                        </a:rPr>
                        <a:t> </a:t>
                      </a:r>
                      <a:r>
                        <a:rPr lang="en-GB" sz="1100" u="none" cap="none" strike="noStrike">
                          <a:latin typeface="Arial"/>
                          <a:ea typeface="Arial"/>
                          <a:cs typeface="Arial"/>
                          <a:sym typeface="Arial"/>
                        </a:rPr>
                        <a:t>in collaboration with SERCOM/SC-MMO Andreas Schiller and WMO</a:t>
                      </a:r>
                      <a:endParaRPr sz="1400" u="none" cap="none" strike="noStrike"/>
                    </a:p>
                  </a:txBody>
                  <a:tcPr marT="0" marB="0" marR="51425" marL="51425"/>
                </a:tc>
              </a:tr>
              <a:tr h="2013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Arial"/>
                        <a:ea typeface="Arial"/>
                        <a:cs typeface="Arial"/>
                        <a:sym typeface="Arial"/>
                      </a:endParaRPr>
                    </a:p>
                  </a:txBody>
                  <a:tcPr marT="0" marB="0" marR="51425" marL="51425">
                    <a:solidFill>
                      <a:srgbClr val="92D05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Area</a:t>
                      </a:r>
                      <a:endParaRPr sz="1400" u="none" cap="none" strike="noStrike"/>
                    </a:p>
                  </a:txBody>
                  <a:tcPr marT="0" marB="0" marR="51425" marL="51425">
                    <a:solidFill>
                      <a:srgbClr val="92D05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POC / AAO</a:t>
                      </a:r>
                      <a:endParaRPr sz="1400" u="none" cap="none" strike="noStrike"/>
                    </a:p>
                  </a:txBody>
                  <a:tcPr marT="0" marB="0" marR="51425" marL="51425">
                    <a:solidFill>
                      <a:srgbClr val="92D05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Committee / Additional consulted</a:t>
                      </a:r>
                      <a:endParaRPr sz="1400" u="none" cap="none" strike="noStrike"/>
                    </a:p>
                  </a:txBody>
                  <a:tcPr marT="0" marB="0" marR="51425" marL="51425">
                    <a:solidFill>
                      <a:srgbClr val="92D050"/>
                    </a:solidFill>
                  </a:tcPr>
                </a:tc>
              </a:tr>
              <a:tr h="5486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3.1 Ocean Forecasting and Real-Time Monitoring</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Hao Zuo / Sabrina Speich</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OOPC / in collaboration NWP, OceanPredict, ETOOFS, CMEMS</a:t>
                      </a:r>
                      <a:endParaRPr sz="1100" u="none" cap="none" strike="noStrike">
                        <a:solidFill>
                          <a:schemeClr val="dk1"/>
                        </a:solidFill>
                        <a:latin typeface="Arial"/>
                        <a:ea typeface="Arial"/>
                        <a:cs typeface="Arial"/>
                        <a:sym typeface="Arial"/>
                      </a:endParaRPr>
                    </a:p>
                  </a:txBody>
                  <a:tcPr marT="0" marB="0" marR="51425" marL="51425"/>
                </a:tc>
              </a:tr>
              <a:tr h="9144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3.2 Coastal Forecasting</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Laura Tuomi / </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Val Swail</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SERCOM/SC-MMO / in collaboration with CMEMS, EuroGOOS Coastal WG, CoastPredict, OceanPredict, ETOOFS, CMEMS</a:t>
                      </a:r>
                      <a:endParaRPr sz="1100" u="none" cap="none" strike="noStrike">
                        <a:solidFill>
                          <a:schemeClr val="dk1"/>
                        </a:solidFill>
                        <a:latin typeface="Arial"/>
                        <a:ea typeface="Arial"/>
                        <a:cs typeface="Arial"/>
                        <a:sym typeface="Arial"/>
                      </a:endParaRPr>
                    </a:p>
                  </a:txBody>
                  <a:tcPr marT="0" marB="0" marR="51425" marL="51425"/>
                </a:tc>
              </a:tr>
              <a:tr h="5486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3.3 Oceanic Climate Monitoring and Services</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Belén Martín Míguez /</a:t>
                      </a:r>
                      <a:endParaRPr sz="11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Sabrina Speich </a:t>
                      </a:r>
                      <a:endParaRPr sz="1400" u="none" cap="none" strike="noStrike"/>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OOPC / in collaboration with GCOS, WCRP, ETOOFS, OceanPredict</a:t>
                      </a:r>
                      <a:endParaRPr sz="1100" u="none" cap="none" strike="noStrike">
                        <a:solidFill>
                          <a:schemeClr val="dk1"/>
                        </a:solidFill>
                        <a:latin typeface="Arial"/>
                        <a:ea typeface="Arial"/>
                        <a:cs typeface="Arial"/>
                        <a:sym typeface="Arial"/>
                      </a:endParaRPr>
                    </a:p>
                  </a:txBody>
                  <a:tcPr marT="0" marB="0" marR="51425" marL="51425"/>
                </a:tc>
              </a:tr>
              <a:tr h="5486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3.4 Tsunami Monitoring and Detection</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Dr. Yuji Nishimae, Chair of the  TOWS-WG Task Team on Tsunami Watch Operations / support Ocal N</a:t>
                      </a:r>
                      <a:r>
                        <a:rPr b="0" i="0" lang="en-GB" sz="1100" u="none" cap="none" strike="noStrike">
                          <a:solidFill>
                            <a:schemeClr val="dk1"/>
                          </a:solidFill>
                          <a:latin typeface="Arial"/>
                          <a:ea typeface="Arial"/>
                          <a:cs typeface="Arial"/>
                          <a:sym typeface="Arial"/>
                        </a:rPr>
                        <a:t>ecmioglu (IOC)</a:t>
                      </a:r>
                      <a:endParaRPr b="0" i="0"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IOC/TOWS-WG / in collaboration SERCOM/SC-MMO </a:t>
                      </a:r>
                      <a:endParaRPr sz="1100" u="none" cap="none" strike="noStrike">
                        <a:solidFill>
                          <a:schemeClr val="dk1"/>
                        </a:solidFill>
                        <a:latin typeface="Arial"/>
                        <a:ea typeface="Arial"/>
                        <a:cs typeface="Arial"/>
                        <a:sym typeface="Arial"/>
                      </a:endParaRPr>
                    </a:p>
                  </a:txBody>
                  <a:tcPr marT="0" marB="0" marR="51425" marL="51425"/>
                </a:tc>
              </a:tr>
              <a:tr h="3657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3.5 Marine Environmental Emergency Response</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Graigory (Graig) Sutherland / </a:t>
                      </a:r>
                      <a:r>
                        <a:rPr b="0" i="0" lang="en-GB" sz="1100" u="none" cap="none" strike="noStrike">
                          <a:solidFill>
                            <a:schemeClr val="dk1"/>
                          </a:solidFill>
                          <a:latin typeface="Arial"/>
                          <a:ea typeface="Arial"/>
                          <a:cs typeface="Arial"/>
                          <a:sym typeface="Arial"/>
                        </a:rPr>
                        <a:t>Øyvind Breivik</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SERCOM/SC-MMO / in collaboration with community</a:t>
                      </a:r>
                      <a:endParaRPr sz="1100" u="none" cap="none" strike="noStrike">
                        <a:solidFill>
                          <a:schemeClr val="dk1"/>
                        </a:solidFill>
                        <a:latin typeface="Arial"/>
                        <a:ea typeface="Arial"/>
                        <a:cs typeface="Arial"/>
                        <a:sym typeface="Arial"/>
                      </a:endParaRPr>
                    </a:p>
                  </a:txBody>
                  <a:tcPr marT="0" marB="0" marR="51425" marL="51425"/>
                </a:tc>
              </a:tr>
              <a:tr h="5486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3.6 Maritime Safety (ports - open ocean)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Anish Hebbar / </a:t>
                      </a:r>
                      <a:endParaRPr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Daniel Peixoto de Carvalho​</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chemeClr val="dk1"/>
                        </a:buClr>
                        <a:buSzPts val="1100"/>
                        <a:buFont typeface="Arial"/>
                        <a:buNone/>
                      </a:pPr>
                      <a:r>
                        <a:rPr lang="en-GB" sz="1100" u="none" cap="none" strike="noStrike">
                          <a:solidFill>
                            <a:schemeClr val="dk1"/>
                          </a:solidFill>
                          <a:latin typeface="Arial"/>
                          <a:ea typeface="Arial"/>
                          <a:cs typeface="Arial"/>
                          <a:sym typeface="Arial"/>
                        </a:rPr>
                        <a:t>SERCOM/SC-MMO, in collaboration ETOOFS and user community 9port/shipping)</a:t>
                      </a:r>
                      <a:endParaRPr sz="1100" u="none" cap="none" strike="noStrike">
                        <a:solidFill>
                          <a:schemeClr val="dk1"/>
                        </a:solidFill>
                        <a:latin typeface="Arial"/>
                        <a:ea typeface="Arial"/>
                        <a:cs typeface="Arial"/>
                        <a:sym typeface="Arial"/>
                      </a:endParaRPr>
                    </a:p>
                  </a:txBody>
                  <a:tcPr marT="0" marB="0" marR="51425" marL="51425"/>
                </a:tc>
              </a:tr>
              <a:tr h="3657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AA </a:t>
                      </a:r>
                      <a:endParaRPr sz="1100" u="none" cap="none" strike="noStrike">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3.7 Ocean Biogeochemical Cycles</a:t>
                      </a:r>
                      <a:endParaRPr sz="1100" u="none" cap="none" strike="noStrike">
                        <a:solidFill>
                          <a:schemeClr val="dk1"/>
                        </a:solidFill>
                        <a:latin typeface="Arial"/>
                        <a:ea typeface="Arial"/>
                        <a:cs typeface="Arial"/>
                        <a:sym typeface="Arial"/>
                      </a:endParaRPr>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Maciej Telszweski /</a:t>
                      </a:r>
                      <a:endParaRPr sz="1400" u="none" cap="none" strike="noStrike"/>
                    </a:p>
                  </a:txBody>
                  <a:tcPr marT="0" marB="0" marR="51425" marL="5142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GOOS BGC Panel (IOCCP), 3GW – estimated for 2025</a:t>
                      </a:r>
                      <a:endParaRPr sz="1100" u="none" cap="none" strike="noStrike">
                        <a:solidFill>
                          <a:srgbClr val="FF0000"/>
                        </a:solidFill>
                        <a:latin typeface="Arial"/>
                        <a:ea typeface="Arial"/>
                        <a:cs typeface="Arial"/>
                        <a:sym typeface="Arial"/>
                      </a:endParaRPr>
                    </a:p>
                  </a:txBody>
                  <a:tcPr marT="0" marB="0" marR="51425" marL="51425"/>
                </a:tc>
              </a:tr>
            </a:tbl>
          </a:graphicData>
        </a:graphic>
      </p:graphicFrame>
      <p:sp>
        <p:nvSpPr>
          <p:cNvPr id="420" name="Google Shape;420;p18"/>
          <p:cNvSpPr/>
          <p:nvPr/>
        </p:nvSpPr>
        <p:spPr>
          <a:xfrm>
            <a:off x="2414588" y="1838401"/>
            <a:ext cx="138564" cy="230832"/>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4" name="Shape 424"/>
        <p:cNvGrpSpPr/>
        <p:nvPr/>
      </p:nvGrpSpPr>
      <p:grpSpPr>
        <a:xfrm>
          <a:off x="0" y="0"/>
          <a:ext cx="0" cy="0"/>
          <a:chOff x="0" y="0"/>
          <a:chExt cx="0" cy="0"/>
        </a:xfrm>
      </p:grpSpPr>
      <p:sp>
        <p:nvSpPr>
          <p:cNvPr id="425" name="Google Shape;425;g3472b1f3505_0_277"/>
          <p:cNvSpPr txBox="1"/>
          <p:nvPr>
            <p:ph type="title"/>
          </p:nvPr>
        </p:nvSpPr>
        <p:spPr>
          <a:xfrm>
            <a:off x="410525" y="458975"/>
            <a:ext cx="72675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Ocean ESAC Application Areas - progress</a:t>
            </a:r>
            <a:endParaRPr/>
          </a:p>
        </p:txBody>
      </p:sp>
      <p:graphicFrame>
        <p:nvGraphicFramePr>
          <p:cNvPr id="426" name="Google Shape;426;g3472b1f3505_0_277"/>
          <p:cNvGraphicFramePr/>
          <p:nvPr/>
        </p:nvGraphicFramePr>
        <p:xfrm>
          <a:off x="264906" y="1004365"/>
          <a:ext cx="3000000" cy="3000000"/>
        </p:xfrm>
        <a:graphic>
          <a:graphicData uri="http://schemas.openxmlformats.org/drawingml/2006/table">
            <a:tbl>
              <a:tblPr bandRow="1" firstRow="1">
                <a:noFill/>
                <a:tableStyleId>{0E0F39AE-5AF2-494A-B0F0-455AF9ADB007}</a:tableStyleId>
              </a:tblPr>
              <a:tblGrid>
                <a:gridCol w="1998150"/>
                <a:gridCol w="931175"/>
                <a:gridCol w="2905100"/>
                <a:gridCol w="1308100"/>
                <a:gridCol w="1471650"/>
              </a:tblGrid>
              <a:tr h="255300">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t>Activity Area</a:t>
                      </a:r>
                      <a:endParaRPr sz="10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t>Definition</a:t>
                      </a:r>
                      <a:endParaRPr sz="10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t>Requirements gathering</a:t>
                      </a:r>
                      <a:endParaRPr sz="10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t>Gap analysis</a:t>
                      </a:r>
                      <a:endParaRPr sz="10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t>SOG</a:t>
                      </a:r>
                      <a:endParaRPr sz="1000" u="none" cap="none" strike="noStrike"/>
                    </a:p>
                  </a:txBody>
                  <a:tcPr marT="34300" marB="34300" marR="68575" marL="68575"/>
                </a:tc>
              </a:tr>
              <a:tr h="572725">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3.1 Ocean Forecasting and Real-Time Monitoring</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Complete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Variables in OSCAR. Some new variables and name changes submitted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Completed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solidFill>
                            <a:srgbClr val="00B050"/>
                          </a:solidFill>
                          <a:latin typeface="Barlow"/>
                          <a:ea typeface="Barlow"/>
                          <a:cs typeface="Barlow"/>
                          <a:sym typeface="Barlow"/>
                        </a:rPr>
                        <a:t>Cross-AA summaries by variable groupings</a:t>
                      </a:r>
                      <a:endParaRPr sz="1000" u="none" cap="none" strike="noStrike">
                        <a:latin typeface="Barlow"/>
                        <a:ea typeface="Barlow"/>
                        <a:cs typeface="Barlow"/>
                        <a:sym typeface="Barlow"/>
                      </a:endParaRPr>
                    </a:p>
                  </a:txBody>
                  <a:tcPr marT="34300" marB="34300" marR="68575" marL="68575"/>
                </a:tc>
              </a:tr>
              <a:tr h="403025">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3.2 Coastal Forecasting</a:t>
                      </a:r>
                      <a:endParaRPr i="0" sz="1000" u="none" cap="none" strike="noStrike">
                        <a:solidFill>
                          <a:srgbClr val="000000"/>
                        </a:solidFill>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Complete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Stakeholder consultations ongoing</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Some initial work completed</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solidFill>
                            <a:srgbClr val="00B050"/>
                          </a:solidFill>
                          <a:latin typeface="Barlow"/>
                          <a:ea typeface="Barlow"/>
                          <a:cs typeface="Barlow"/>
                          <a:sym typeface="Barlow"/>
                        </a:rPr>
                        <a:t>Some input</a:t>
                      </a:r>
                      <a:endParaRPr sz="1000" u="none" cap="none" strike="noStrike">
                        <a:latin typeface="Barlow"/>
                        <a:ea typeface="Barlow"/>
                        <a:cs typeface="Barlow"/>
                        <a:sym typeface="Barlow"/>
                      </a:endParaRPr>
                    </a:p>
                  </a:txBody>
                  <a:tcPr marT="34300" marB="34300" marR="68575" marL="68575"/>
                </a:tc>
              </a:tr>
              <a:tr h="572725">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3.3 Oceanic Climate Monitoring and Services</a:t>
                      </a:r>
                      <a:endParaRPr i="0" sz="1000" u="none" cap="none" strike="noStrike">
                        <a:solidFill>
                          <a:srgbClr val="000000"/>
                        </a:solidFill>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Complete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Variables in OSCAR. Some new variables and name changes submitted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Completed</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solidFill>
                            <a:srgbClr val="00B050"/>
                          </a:solidFill>
                          <a:latin typeface="Barlow"/>
                          <a:ea typeface="Barlow"/>
                          <a:cs typeface="Barlow"/>
                          <a:sym typeface="Barlow"/>
                        </a:rPr>
                        <a:t>Cross-AA summaries by variable groupings</a:t>
                      </a:r>
                      <a:endParaRPr sz="1000" u="none" cap="none" strike="noStrike">
                        <a:latin typeface="Barlow"/>
                        <a:ea typeface="Barlow"/>
                        <a:cs typeface="Barlow"/>
                        <a:sym typeface="Barlow"/>
                      </a:endParaRPr>
                    </a:p>
                  </a:txBody>
                  <a:tcPr marT="34300" marB="34300" marR="68575" marL="68575"/>
                </a:tc>
              </a:tr>
              <a:tr h="572725">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3.4 Tsunami Monitoring and Detection</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Complete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New variables submitted to ET-EOSDE for review</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Completed</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B050"/>
                        </a:buClr>
                        <a:buSzPts val="1200"/>
                        <a:buFont typeface="Arial"/>
                        <a:buNone/>
                      </a:pPr>
                      <a:r>
                        <a:rPr lang="en-GB" sz="1000" u="none" cap="none" strike="noStrike">
                          <a:solidFill>
                            <a:srgbClr val="00B050"/>
                          </a:solidFill>
                          <a:latin typeface="Barlow"/>
                          <a:ea typeface="Barlow"/>
                          <a:cs typeface="Barlow"/>
                          <a:sym typeface="Barlow"/>
                        </a:rPr>
                        <a:t>Cross-AA summaries by variable groupings</a:t>
                      </a:r>
                      <a:endParaRPr sz="1000" u="none" cap="none" strike="noStrike">
                        <a:latin typeface="Barlow"/>
                        <a:ea typeface="Barlow"/>
                        <a:cs typeface="Barlow"/>
                        <a:sym typeface="Barlow"/>
                      </a:endParaRPr>
                    </a:p>
                  </a:txBody>
                  <a:tcPr marT="34300" marB="34300" marR="68575" marL="68575"/>
                </a:tc>
              </a:tr>
              <a:tr h="572725">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3.5 Marine Environmental Emergency Response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Complete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Variables in OSCAR. </a:t>
                      </a:r>
                      <a:r>
                        <a:rPr i="0" lang="en-GB" sz="1000" u="none" cap="none" strike="noStrike">
                          <a:solidFill>
                            <a:schemeClr val="dk1"/>
                          </a:solidFill>
                          <a:latin typeface="Barlow"/>
                          <a:ea typeface="Barlow"/>
                          <a:cs typeface="Barlow"/>
                          <a:sym typeface="Barlow"/>
                        </a:rPr>
                        <a:t>Some new variables submitted </a:t>
                      </a:r>
                      <a:endParaRPr i="0" sz="1000" u="none" cap="none" strike="noStrike">
                        <a:solidFill>
                          <a:schemeClr val="dk1"/>
                        </a:solidFill>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Completed</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solidFill>
                            <a:srgbClr val="00B050"/>
                          </a:solidFill>
                          <a:latin typeface="Barlow"/>
                          <a:ea typeface="Barlow"/>
                          <a:cs typeface="Barlow"/>
                          <a:sym typeface="Barlow"/>
                        </a:rPr>
                        <a:t>Cross-AA summaries by variable groupings</a:t>
                      </a:r>
                      <a:endParaRPr sz="1000" u="none" cap="none" strike="noStrike">
                        <a:latin typeface="Barlow"/>
                        <a:ea typeface="Barlow"/>
                        <a:cs typeface="Barlow"/>
                        <a:sym typeface="Barlow"/>
                      </a:endParaRPr>
                    </a:p>
                  </a:txBody>
                  <a:tcPr marT="34300" marB="34300" marR="68575" marL="68575"/>
                </a:tc>
              </a:tr>
              <a:tr h="572725">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3.6 Maritime Safety (ports to open ocean)</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Complete</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Variables in OSCAR. Some new variables and name changes submitted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i="0" lang="en-GB" sz="1000" u="none" cap="none" strike="noStrike">
                          <a:solidFill>
                            <a:srgbClr val="000000"/>
                          </a:solidFill>
                          <a:latin typeface="Barlow"/>
                          <a:ea typeface="Barlow"/>
                          <a:cs typeface="Barlow"/>
                          <a:sym typeface="Barlow"/>
                        </a:rPr>
                        <a:t>Completed</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solidFill>
                            <a:srgbClr val="00B050"/>
                          </a:solidFill>
                          <a:latin typeface="Barlow"/>
                          <a:ea typeface="Barlow"/>
                          <a:cs typeface="Barlow"/>
                          <a:sym typeface="Barlow"/>
                        </a:rPr>
                        <a:t>Cross-AA summaries by variable groupings</a:t>
                      </a:r>
                      <a:endParaRPr sz="1000" u="none" cap="none" strike="noStrike">
                        <a:latin typeface="Barlow"/>
                        <a:ea typeface="Barlow"/>
                        <a:cs typeface="Barlow"/>
                        <a:sym typeface="Barlow"/>
                      </a:endParaRPr>
                    </a:p>
                  </a:txBody>
                  <a:tcPr marT="34300" marB="34300" marR="68575" marL="68575"/>
                </a:tc>
              </a:tr>
              <a:tr h="549625">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3.7 Ocean Biogeochemical Cycles</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000" u="none" cap="none" strike="noStrike">
                          <a:latin typeface="Barlow"/>
                          <a:ea typeface="Barlow"/>
                          <a:cs typeface="Barlow"/>
                          <a:sym typeface="Barlow"/>
                        </a:rPr>
                        <a:t>Due to initiate in 2025</a:t>
                      </a:r>
                      <a:endParaRPr sz="1000" u="none" cap="none" strike="noStrike">
                        <a:latin typeface="Barlow"/>
                        <a:ea typeface="Barlow"/>
                        <a:cs typeface="Barlow"/>
                        <a:sym typeface="Barlow"/>
                      </a:endParaRPr>
                    </a:p>
                    <a:p>
                      <a:pPr indent="0" lvl="0" marL="0" marR="0" rtl="0" algn="l">
                        <a:lnSpc>
                          <a:spcPct val="100000"/>
                        </a:lnSpc>
                        <a:spcBef>
                          <a:spcPts val="0"/>
                        </a:spcBef>
                        <a:spcAft>
                          <a:spcPts val="0"/>
                        </a:spcAft>
                        <a:buClr>
                          <a:srgbClr val="000000"/>
                        </a:buClr>
                        <a:buSzPts val="1200"/>
                        <a:buFont typeface="Arial"/>
                        <a:buNone/>
                      </a:pPr>
                      <a:r>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t/>
                      </a:r>
                      <a:endParaRPr sz="1000" u="none" cap="none" strike="noStrike">
                        <a:latin typeface="Barlow"/>
                        <a:ea typeface="Barlow"/>
                        <a:cs typeface="Barlow"/>
                        <a:sym typeface="Barlow"/>
                      </a:endParaRPr>
                    </a:p>
                  </a:txBody>
                  <a:tcPr marT="34300" marB="34300" marR="68575" marL="68575"/>
                </a:tc>
                <a:tc>
                  <a:txBody>
                    <a:bodyPr/>
                    <a:lstStyle/>
                    <a:p>
                      <a:pPr indent="0" lvl="0" marL="0" marR="0" rtl="0" algn="l">
                        <a:lnSpc>
                          <a:spcPct val="100000"/>
                        </a:lnSpc>
                        <a:spcBef>
                          <a:spcPts val="0"/>
                        </a:spcBef>
                        <a:spcAft>
                          <a:spcPts val="0"/>
                        </a:spcAft>
                        <a:buClr>
                          <a:srgbClr val="000000"/>
                        </a:buClr>
                        <a:buSzPts val="1200"/>
                        <a:buFont typeface="Arial"/>
                        <a:buNone/>
                      </a:pPr>
                      <a:r>
                        <a:t/>
                      </a:r>
                      <a:endParaRPr sz="1000" u="none" cap="none" strike="noStrike">
                        <a:latin typeface="Barlow"/>
                        <a:ea typeface="Barlow"/>
                        <a:cs typeface="Barlow"/>
                        <a:sym typeface="Barlow"/>
                      </a:endParaRPr>
                    </a:p>
                  </a:txBody>
                  <a:tcPr marT="34300" marB="34300" marR="68575" marL="6857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
          <p:cNvSpPr txBox="1"/>
          <p:nvPr>
            <p:ph type="title"/>
          </p:nvPr>
        </p:nvSpPr>
        <p:spPr>
          <a:xfrm>
            <a:off x="410519" y="458985"/>
            <a:ext cx="45882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What is RRR?</a:t>
            </a:r>
            <a:endParaRPr/>
          </a:p>
        </p:txBody>
      </p:sp>
      <p:sp>
        <p:nvSpPr>
          <p:cNvPr id="277" name="Google Shape;277;p2"/>
          <p:cNvSpPr txBox="1"/>
          <p:nvPr>
            <p:ph idx="1" type="body"/>
          </p:nvPr>
        </p:nvSpPr>
        <p:spPr>
          <a:xfrm>
            <a:off x="540550" y="1117225"/>
            <a:ext cx="4588200" cy="3318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lang="en-GB">
                <a:latin typeface="Barlow"/>
                <a:ea typeface="Barlow"/>
                <a:cs typeface="Barlow"/>
                <a:sym typeface="Barlow"/>
              </a:rPr>
              <a:t>The Rolling Review of Requirements (RRR) is a </a:t>
            </a:r>
            <a:r>
              <a:rPr b="1" lang="en-GB">
                <a:latin typeface="Barlow"/>
                <a:ea typeface="Barlow"/>
                <a:cs typeface="Barlow"/>
                <a:sym typeface="Barlow"/>
              </a:rPr>
              <a:t>systematic </a:t>
            </a:r>
            <a:r>
              <a:rPr lang="en-GB">
                <a:latin typeface="Barlow"/>
                <a:ea typeface="Barlow"/>
                <a:cs typeface="Barlow"/>
                <a:sym typeface="Barlow"/>
              </a:rPr>
              <a:t>and </a:t>
            </a:r>
            <a:r>
              <a:rPr b="1" lang="en-GB">
                <a:latin typeface="Barlow"/>
                <a:ea typeface="Barlow"/>
                <a:cs typeface="Barlow"/>
                <a:sym typeface="Barlow"/>
              </a:rPr>
              <a:t>transparent process </a:t>
            </a:r>
            <a:r>
              <a:rPr lang="en-GB">
                <a:latin typeface="Barlow"/>
                <a:ea typeface="Barlow"/>
                <a:cs typeface="Barlow"/>
                <a:sym typeface="Barlow"/>
              </a:rPr>
              <a:t>within the WMO Integrated Global Observing System (WIGOS) framework that supports the </a:t>
            </a:r>
            <a:r>
              <a:rPr b="1" lang="en-GB">
                <a:latin typeface="Barlow"/>
                <a:ea typeface="Barlow"/>
                <a:cs typeface="Barlow"/>
                <a:sym typeface="Barlow"/>
              </a:rPr>
              <a:t>design </a:t>
            </a:r>
            <a:r>
              <a:rPr lang="en-GB">
                <a:latin typeface="Barlow"/>
                <a:ea typeface="Barlow"/>
                <a:cs typeface="Barlow"/>
                <a:sym typeface="Barlow"/>
              </a:rPr>
              <a:t>and </a:t>
            </a:r>
            <a:r>
              <a:rPr b="1" lang="en-GB">
                <a:latin typeface="Barlow"/>
                <a:ea typeface="Barlow"/>
                <a:cs typeface="Barlow"/>
                <a:sym typeface="Barlow"/>
              </a:rPr>
              <a:t>evolution </a:t>
            </a:r>
            <a:r>
              <a:rPr lang="en-GB">
                <a:latin typeface="Barlow"/>
                <a:ea typeface="Barlow"/>
                <a:cs typeface="Barlow"/>
                <a:sym typeface="Barlow"/>
              </a:rPr>
              <a:t>of WIGOS by compiling information on </a:t>
            </a:r>
            <a:r>
              <a:rPr b="1" lang="en-GB">
                <a:latin typeface="Barlow"/>
                <a:ea typeface="Barlow"/>
                <a:cs typeface="Barlow"/>
                <a:sym typeface="Barlow"/>
              </a:rPr>
              <a:t>service (user) requirements</a:t>
            </a:r>
            <a:r>
              <a:rPr lang="en-GB">
                <a:latin typeface="Barlow"/>
                <a:ea typeface="Barlow"/>
                <a:cs typeface="Barlow"/>
                <a:sym typeface="Barlow"/>
              </a:rPr>
              <a:t> for observations across various WMO Earth System Application Categories (ESACs). These are then brought together into a summary called a Statement of Guidance (SoG) document. </a:t>
            </a:r>
            <a:endParaRPr>
              <a:latin typeface="Barlow"/>
              <a:ea typeface="Barlow"/>
              <a:cs typeface="Barlow"/>
              <a:sym typeface="Barlow"/>
            </a:endParaRPr>
          </a:p>
          <a:p>
            <a:pPr indent="0" lvl="0" marL="0" rtl="0" algn="l">
              <a:lnSpc>
                <a:spcPct val="115000"/>
              </a:lnSpc>
              <a:spcBef>
                <a:spcPts val="0"/>
              </a:spcBef>
              <a:spcAft>
                <a:spcPts val="0"/>
              </a:spcAft>
              <a:buSzPts val="1200"/>
              <a:buNone/>
            </a:pPr>
            <a:r>
              <a:t/>
            </a:r>
            <a:endParaRPr>
              <a:latin typeface="Barlow"/>
              <a:ea typeface="Barlow"/>
              <a:cs typeface="Barlow"/>
              <a:sym typeface="Barlow"/>
            </a:endParaRPr>
          </a:p>
          <a:p>
            <a:pPr indent="0" lvl="0" marL="0" rtl="0" algn="l">
              <a:lnSpc>
                <a:spcPct val="115000"/>
              </a:lnSpc>
              <a:spcBef>
                <a:spcPts val="0"/>
              </a:spcBef>
              <a:spcAft>
                <a:spcPts val="0"/>
              </a:spcAft>
              <a:buSzPts val="1200"/>
              <a:buNone/>
            </a:pPr>
            <a:r>
              <a:rPr lang="en-GB">
                <a:latin typeface="Barlow"/>
                <a:ea typeface="Barlow"/>
                <a:cs typeface="Barlow"/>
                <a:sym typeface="Barlow"/>
              </a:rPr>
              <a:t>The RRR involves a review of service (user) requirements for a set of Application Areas (AAs).</a:t>
            </a:r>
            <a:endParaRPr>
              <a:latin typeface="Barlow"/>
              <a:ea typeface="Barlow"/>
              <a:cs typeface="Barlow"/>
              <a:sym typeface="Barlow"/>
            </a:endParaRPr>
          </a:p>
          <a:p>
            <a:pPr indent="0" lvl="0" marL="0" rtl="0" algn="l">
              <a:lnSpc>
                <a:spcPct val="115000"/>
              </a:lnSpc>
              <a:spcBef>
                <a:spcPts val="0"/>
              </a:spcBef>
              <a:spcAft>
                <a:spcPts val="0"/>
              </a:spcAft>
              <a:buSzPts val="1200"/>
              <a:buNone/>
            </a:pPr>
            <a:r>
              <a:t/>
            </a:r>
            <a:endParaRPr>
              <a:latin typeface="Barlow"/>
              <a:ea typeface="Barlow"/>
              <a:cs typeface="Barlow"/>
              <a:sym typeface="Barlow"/>
            </a:endParaRPr>
          </a:p>
          <a:p>
            <a:pPr indent="0" lvl="0" marL="0" rtl="0" algn="l">
              <a:lnSpc>
                <a:spcPct val="115000"/>
              </a:lnSpc>
              <a:spcBef>
                <a:spcPts val="0"/>
              </a:spcBef>
              <a:spcAft>
                <a:spcPts val="0"/>
              </a:spcAft>
              <a:buSzPts val="1200"/>
              <a:buNone/>
            </a:pPr>
            <a:r>
              <a:rPr lang="en-GB">
                <a:latin typeface="Barlow"/>
                <a:ea typeface="Barlow"/>
                <a:cs typeface="Barlow"/>
                <a:sym typeface="Barlow"/>
              </a:rPr>
              <a:t>It is also designed to query the needs for existing and developing services, not future services. As the name suggests the RRR is undertaken regularly, and there have been 10 SoGs developed since 2011-2020.</a:t>
            </a:r>
            <a:endParaRPr>
              <a:latin typeface="Barlow"/>
              <a:ea typeface="Barlow"/>
              <a:cs typeface="Barlow"/>
              <a:sym typeface="Barlow"/>
            </a:endParaRPr>
          </a:p>
        </p:txBody>
      </p:sp>
      <p:pic>
        <p:nvPicPr>
          <p:cNvPr id="278" name="Google Shape;278;p2"/>
          <p:cNvPicPr preferRelativeResize="0"/>
          <p:nvPr>
            <p:ph idx="2" type="pic"/>
          </p:nvPr>
        </p:nvPicPr>
        <p:blipFill rotWithShape="1">
          <a:blip r:embed="rId3">
            <a:alphaModFix/>
          </a:blip>
          <a:srcRect b="0" l="35493" r="35493" t="0"/>
          <a:stretch/>
        </p:blipFill>
        <p:spPr>
          <a:xfrm>
            <a:off x="5716588" y="0"/>
            <a:ext cx="3427412" cy="5143500"/>
          </a:xfrm>
          <a:prstGeom prst="rect">
            <a:avLst/>
          </a:prstGeom>
          <a:solidFill>
            <a:srgbClr val="D8D8D8"/>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0" name="Shape 430"/>
        <p:cNvGrpSpPr/>
        <p:nvPr/>
      </p:nvGrpSpPr>
      <p:grpSpPr>
        <a:xfrm>
          <a:off x="0" y="0"/>
          <a:ext cx="0" cy="0"/>
          <a:chOff x="0" y="0"/>
          <a:chExt cx="0" cy="0"/>
        </a:xfrm>
      </p:grpSpPr>
      <p:sp>
        <p:nvSpPr>
          <p:cNvPr id="431" name="Google Shape;431;p19"/>
          <p:cNvSpPr txBox="1"/>
          <p:nvPr>
            <p:ph type="title"/>
          </p:nvPr>
        </p:nvSpPr>
        <p:spPr>
          <a:xfrm>
            <a:off x="457200" y="0"/>
            <a:ext cx="8229600" cy="857250"/>
          </a:xfrm>
          <a:prstGeom prst="rect">
            <a:avLst/>
          </a:prstGeom>
          <a:noFill/>
          <a:ln>
            <a:noFill/>
          </a:ln>
        </p:spPr>
        <p:txBody>
          <a:bodyPr anchorCtr="0" anchor="ctr" bIns="34275" lIns="68550" spcFirstLastPara="1" rIns="68550" wrap="square" tIns="34275">
            <a:normAutofit/>
          </a:bodyPr>
          <a:lstStyle/>
          <a:p>
            <a:pPr indent="0" lvl="0" marL="0" rtl="0" algn="ctr">
              <a:lnSpc>
                <a:spcPct val="85000"/>
              </a:lnSpc>
              <a:spcBef>
                <a:spcPts val="0"/>
              </a:spcBef>
              <a:spcAft>
                <a:spcPts val="0"/>
              </a:spcAft>
              <a:buClr>
                <a:schemeClr val="dk1"/>
              </a:buClr>
              <a:buSzPts val="3200"/>
              <a:buNone/>
            </a:pPr>
            <a:r>
              <a:rPr lang="en-GB" sz="2400">
                <a:latin typeface="Verdana"/>
                <a:ea typeface="Verdana"/>
                <a:cs typeface="Verdana"/>
                <a:sym typeface="Verdana"/>
              </a:rPr>
              <a:t>AA requirements notes</a:t>
            </a:r>
            <a:endParaRPr sz="2400">
              <a:latin typeface="Verdana"/>
              <a:ea typeface="Verdana"/>
              <a:cs typeface="Verdana"/>
              <a:sym typeface="Verdana"/>
            </a:endParaRPr>
          </a:p>
        </p:txBody>
      </p:sp>
      <p:sp>
        <p:nvSpPr>
          <p:cNvPr id="432" name="Google Shape;432;p19"/>
          <p:cNvSpPr txBox="1"/>
          <p:nvPr>
            <p:ph idx="1" type="body"/>
          </p:nvPr>
        </p:nvSpPr>
        <p:spPr>
          <a:xfrm>
            <a:off x="457200" y="1063229"/>
            <a:ext cx="8229600" cy="3700800"/>
          </a:xfrm>
          <a:prstGeom prst="rect">
            <a:avLst/>
          </a:prstGeom>
          <a:noFill/>
          <a:ln>
            <a:noFill/>
          </a:ln>
        </p:spPr>
        <p:txBody>
          <a:bodyPr anchorCtr="0" anchor="t" bIns="34275" lIns="68550" spcFirstLastPara="1" rIns="68550" wrap="square" tIns="34275">
            <a:normAutofit/>
          </a:bodyPr>
          <a:lstStyle/>
          <a:p>
            <a:pPr indent="-171450" lvl="0" marL="685800" rtl="0" algn="l">
              <a:lnSpc>
                <a:spcPct val="100000"/>
              </a:lnSpc>
              <a:spcBef>
                <a:spcPts val="0"/>
              </a:spcBef>
              <a:spcAft>
                <a:spcPts val="0"/>
              </a:spcAft>
              <a:buClr>
                <a:schemeClr val="dk1"/>
              </a:buClr>
              <a:buSzPts val="1800"/>
              <a:buNone/>
            </a:pPr>
            <a:r>
              <a:t/>
            </a:r>
            <a:endParaRPr sz="1350">
              <a:solidFill>
                <a:srgbClr val="000000"/>
              </a:solidFill>
              <a:latin typeface="Calibri"/>
              <a:ea typeface="Calibri"/>
              <a:cs typeface="Calibri"/>
              <a:sym typeface="Calibri"/>
            </a:endParaRPr>
          </a:p>
          <a:p>
            <a:pPr indent="-171450" lvl="0" marL="685800" rtl="0" algn="l">
              <a:lnSpc>
                <a:spcPct val="100000"/>
              </a:lnSpc>
              <a:spcBef>
                <a:spcPts val="270"/>
              </a:spcBef>
              <a:spcAft>
                <a:spcPts val="0"/>
              </a:spcAft>
              <a:buClr>
                <a:schemeClr val="dk1"/>
              </a:buClr>
              <a:buSzPts val="1800"/>
              <a:buNone/>
            </a:pPr>
            <a:r>
              <a:t/>
            </a:r>
            <a:endParaRPr sz="1800">
              <a:solidFill>
                <a:srgbClr val="212121"/>
              </a:solidFill>
              <a:latin typeface="Arial"/>
              <a:ea typeface="Arial"/>
              <a:cs typeface="Arial"/>
              <a:sym typeface="Arial"/>
            </a:endParaRPr>
          </a:p>
          <a:p>
            <a:pPr indent="-257175" lvl="0" marL="257175" rtl="0" algn="l">
              <a:lnSpc>
                <a:spcPct val="115000"/>
              </a:lnSpc>
              <a:spcBef>
                <a:spcPts val="0"/>
              </a:spcBef>
              <a:spcAft>
                <a:spcPts val="0"/>
              </a:spcAft>
              <a:buSzPts val="2800"/>
              <a:buChar char="•"/>
            </a:pPr>
            <a:r>
              <a:rPr lang="en-GB" sz="1800">
                <a:solidFill>
                  <a:srgbClr val="212121"/>
                </a:solidFill>
              </a:rPr>
              <a:t>I</a:t>
            </a:r>
            <a:r>
              <a:rPr lang="en-GB" sz="1800">
                <a:solidFill>
                  <a:srgbClr val="212121"/>
                </a:solidFill>
                <a:latin typeface="Arial"/>
                <a:ea typeface="Arial"/>
                <a:cs typeface="Arial"/>
                <a:sym typeface="Arial"/>
              </a:rPr>
              <a:t>nput by variable directly into OSCAR</a:t>
            </a:r>
            <a:endParaRPr/>
          </a:p>
          <a:p>
            <a:pPr indent="-257175" lvl="0" marL="257175" rtl="0" algn="l">
              <a:lnSpc>
                <a:spcPct val="115000"/>
              </a:lnSpc>
              <a:spcBef>
                <a:spcPts val="0"/>
              </a:spcBef>
              <a:spcAft>
                <a:spcPts val="0"/>
              </a:spcAft>
              <a:buSzPts val="2800"/>
              <a:buChar char="•"/>
            </a:pPr>
            <a:r>
              <a:rPr lang="en-GB" sz="1800">
                <a:solidFill>
                  <a:srgbClr val="212121"/>
                </a:solidFill>
                <a:latin typeface="Arial"/>
                <a:ea typeface="Arial"/>
                <a:cs typeface="Arial"/>
                <a:sym typeface="Arial"/>
              </a:rPr>
              <a:t>POCs to make </a:t>
            </a:r>
            <a:r>
              <a:rPr lang="en-GB" sz="1800" u="sng">
                <a:solidFill>
                  <a:srgbClr val="212121"/>
                </a:solidFill>
                <a:latin typeface="Arial"/>
                <a:ea typeface="Arial"/>
                <a:cs typeface="Arial"/>
                <a:sym typeface="Arial"/>
                <a:hlinkClick r:id="rId3">
                  <a:extLst>
                    <a:ext uri="{A12FA001-AC4F-418D-AE19-62706E023703}">
                      <ahyp:hlinkClr val="tx"/>
                    </a:ext>
                  </a:extLst>
                </a:hlinkClick>
              </a:rPr>
              <a:t>notes on requirements</a:t>
            </a:r>
            <a:r>
              <a:rPr lang="en-GB" sz="1800">
                <a:solidFill>
                  <a:srgbClr val="212121"/>
                </a:solidFill>
                <a:latin typeface="Arial"/>
                <a:ea typeface="Arial"/>
                <a:cs typeface="Arial"/>
                <a:sym typeface="Arial"/>
              </a:rPr>
              <a:t> as developing – to document decisions on evolution of requirement</a:t>
            </a:r>
            <a:endParaRPr/>
          </a:p>
          <a:p>
            <a:pPr indent="0" lvl="0" marL="0" rtl="0" algn="l">
              <a:lnSpc>
                <a:spcPct val="100000"/>
              </a:lnSpc>
              <a:spcBef>
                <a:spcPts val="480"/>
              </a:spcBef>
              <a:spcAft>
                <a:spcPts val="0"/>
              </a:spcAft>
              <a:buClr>
                <a:schemeClr val="dk1"/>
              </a:buClr>
              <a:buSzPts val="3200"/>
              <a:buNone/>
            </a:pPr>
            <a:r>
              <a:t/>
            </a:r>
            <a:endParaRPr/>
          </a:p>
        </p:txBody>
      </p:sp>
      <p:sp>
        <p:nvSpPr>
          <p:cNvPr id="433" name="Google Shape;433;p19"/>
          <p:cNvSpPr txBox="1"/>
          <p:nvPr>
            <p:ph idx="12" type="sldNum"/>
          </p:nvPr>
        </p:nvSpPr>
        <p:spPr>
          <a:xfrm>
            <a:off x="6553200" y="4767263"/>
            <a:ext cx="2133675" cy="273825"/>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434" name="Google Shape;434;p19"/>
          <p:cNvSpPr/>
          <p:nvPr/>
        </p:nvSpPr>
        <p:spPr>
          <a:xfrm>
            <a:off x="0" y="73346"/>
            <a:ext cx="162450" cy="1962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435" name="Google Shape;435;p19">
            <a:hlinkClick r:id="rId4"/>
          </p:cNvPr>
          <p:cNvSpPr/>
          <p:nvPr/>
        </p:nvSpPr>
        <p:spPr>
          <a:xfrm>
            <a:off x="4539854" y="-257175"/>
            <a:ext cx="152325" cy="15232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descr="​Folder icon" id="436" name="Google Shape;436;p19"/>
          <p:cNvPicPr preferRelativeResize="0"/>
          <p:nvPr/>
        </p:nvPicPr>
        <p:blipFill rotWithShape="1">
          <a:blip r:embed="rId5">
            <a:alphaModFix/>
          </a:blip>
          <a:srcRect b="0" l="0" r="0" t="0"/>
          <a:stretch/>
        </p:blipFill>
        <p:spPr>
          <a:xfrm>
            <a:off x="3442631" y="5786672"/>
            <a:ext cx="114300" cy="114300"/>
          </a:xfrm>
          <a:prstGeom prst="rect">
            <a:avLst/>
          </a:prstGeom>
          <a:noFill/>
          <a:ln>
            <a:noFill/>
          </a:ln>
        </p:spPr>
      </p:pic>
      <p:pic>
        <p:nvPicPr>
          <p:cNvPr descr="​Folder icon" id="437" name="Google Shape;437;p19"/>
          <p:cNvPicPr preferRelativeResize="0"/>
          <p:nvPr/>
        </p:nvPicPr>
        <p:blipFill rotWithShape="1">
          <a:blip r:embed="rId5">
            <a:alphaModFix/>
          </a:blip>
          <a:srcRect b="0" l="0" r="0" t="0"/>
          <a:stretch/>
        </p:blipFill>
        <p:spPr>
          <a:xfrm>
            <a:off x="3214031" y="5786672"/>
            <a:ext cx="114300" cy="114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2" name="Shape 442"/>
        <p:cNvGrpSpPr/>
        <p:nvPr/>
      </p:nvGrpSpPr>
      <p:grpSpPr>
        <a:xfrm>
          <a:off x="0" y="0"/>
          <a:ext cx="0" cy="0"/>
          <a:chOff x="0" y="0"/>
          <a:chExt cx="0" cy="0"/>
        </a:xfrm>
      </p:grpSpPr>
      <p:sp>
        <p:nvSpPr>
          <p:cNvPr id="443" name="Google Shape;443;p20"/>
          <p:cNvSpPr txBox="1"/>
          <p:nvPr/>
        </p:nvSpPr>
        <p:spPr>
          <a:xfrm>
            <a:off x="1899567" y="0"/>
            <a:ext cx="4993145" cy="54864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1F497D"/>
              </a:buClr>
              <a:buSzPts val="2700"/>
              <a:buFont typeface="Arial"/>
              <a:buNone/>
            </a:pPr>
            <a:r>
              <a:rPr b="0" i="0" lang="en-GB" sz="2700" u="none" cap="none" strike="noStrike">
                <a:solidFill>
                  <a:srgbClr val="1F497D"/>
                </a:solidFill>
                <a:latin typeface="Calibri"/>
                <a:ea typeface="Calibri"/>
                <a:cs typeface="Calibri"/>
                <a:sym typeface="Calibri"/>
              </a:rPr>
              <a:t>ESAC-Ocean Variables</a:t>
            </a:r>
            <a:endParaRPr b="0" i="0" sz="2700" u="none" cap="none" strike="noStrike">
              <a:solidFill>
                <a:srgbClr val="1F497D"/>
              </a:solidFill>
              <a:latin typeface="Calibri"/>
              <a:ea typeface="Calibri"/>
              <a:cs typeface="Calibri"/>
              <a:sym typeface="Calibri"/>
            </a:endParaRPr>
          </a:p>
        </p:txBody>
      </p:sp>
      <p:graphicFrame>
        <p:nvGraphicFramePr>
          <p:cNvPr id="444" name="Google Shape;444;p20"/>
          <p:cNvGraphicFramePr/>
          <p:nvPr/>
        </p:nvGraphicFramePr>
        <p:xfrm>
          <a:off x="123593" y="465006"/>
          <a:ext cx="3000000" cy="3000000"/>
        </p:xfrm>
        <a:graphic>
          <a:graphicData uri="http://schemas.openxmlformats.org/drawingml/2006/table">
            <a:tbl>
              <a:tblPr bandRow="1" firstRow="1">
                <a:noFill/>
                <a:tableStyleId>{0E0F39AE-5AF2-494A-B0F0-455AF9ADB007}</a:tableStyleId>
              </a:tblPr>
              <a:tblGrid>
                <a:gridCol w="2224200"/>
                <a:gridCol w="2224200"/>
                <a:gridCol w="2224200"/>
                <a:gridCol w="2224200"/>
              </a:tblGrid>
              <a:tr h="4968200">
                <a:tc>
                  <a:txBody>
                    <a:bodyPr/>
                    <a:lstStyle/>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latin typeface="Arial"/>
                          <a:ea typeface="Arial"/>
                          <a:cs typeface="Arial"/>
                          <a:sym typeface="Arial"/>
                        </a:rPr>
                        <a:t>Ocean surface currents (vector) </a:t>
                      </a:r>
                      <a:endParaRPr b="1"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latin typeface="Arial"/>
                          <a:ea typeface="Arial"/>
                          <a:cs typeface="Arial"/>
                          <a:sym typeface="Arial"/>
                        </a:rPr>
                        <a:t>Ocean velocity </a:t>
                      </a:r>
                      <a:endParaRPr b="1"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latin typeface="Arial"/>
                          <a:ea typeface="Arial"/>
                          <a:cs typeface="Arial"/>
                          <a:sym typeface="Arial"/>
                        </a:rPr>
                        <a:t>Ocean salinity </a:t>
                      </a:r>
                      <a:endParaRPr b="1"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highlight>
                            <a:srgbClr val="00FF00"/>
                          </a:highlight>
                          <a:latin typeface="Arial"/>
                          <a:ea typeface="Arial"/>
                          <a:cs typeface="Arial"/>
                          <a:sym typeface="Arial"/>
                        </a:rPr>
                        <a:t>Sea surface salinity </a:t>
                      </a:r>
                      <a:endParaRPr b="1"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latin typeface="Arial"/>
                          <a:ea typeface="Arial"/>
                          <a:cs typeface="Arial"/>
                          <a:sym typeface="Arial"/>
                        </a:rPr>
                        <a:t>Ocean temperature </a:t>
                      </a:r>
                      <a:endParaRPr b="1"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highlight>
                            <a:srgbClr val="00FF00"/>
                          </a:highlight>
                          <a:latin typeface="Arial"/>
                          <a:ea typeface="Arial"/>
                          <a:cs typeface="Arial"/>
                          <a:sym typeface="Arial"/>
                        </a:rPr>
                        <a:t>Sea surface temperature </a:t>
                      </a:r>
                      <a:endParaRPr b="1"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highlight>
                            <a:srgbClr val="00FF00"/>
                          </a:highlight>
                          <a:latin typeface="Arial"/>
                          <a:ea typeface="Arial"/>
                          <a:cs typeface="Arial"/>
                          <a:sym typeface="Arial"/>
                        </a:rPr>
                        <a:t>Significant wave height </a:t>
                      </a:r>
                      <a:endParaRPr b="1"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highlight>
                            <a:srgbClr val="00FF00"/>
                          </a:highlight>
                          <a:latin typeface="Arial"/>
                          <a:ea typeface="Arial"/>
                          <a:cs typeface="Arial"/>
                          <a:sym typeface="Arial"/>
                        </a:rPr>
                        <a:t>Dominant wave direction </a:t>
                      </a:r>
                      <a:endParaRPr b="1"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highlight>
                            <a:srgbClr val="00FF00"/>
                          </a:highlight>
                          <a:latin typeface="Arial"/>
                          <a:ea typeface="Arial"/>
                          <a:cs typeface="Arial"/>
                          <a:sym typeface="Arial"/>
                        </a:rPr>
                        <a:t>Dominant wave period </a:t>
                      </a:r>
                      <a:endParaRPr b="1"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0" lang="en-GB" sz="1400" u="none" cap="none" strike="noStrike">
                          <a:solidFill>
                            <a:srgbClr val="000000"/>
                          </a:solidFill>
                          <a:latin typeface="Arial"/>
                          <a:ea typeface="Arial"/>
                          <a:cs typeface="Arial"/>
                          <a:sym typeface="Arial"/>
                        </a:rPr>
                        <a:t>Ocean dynamic topography </a:t>
                      </a:r>
                      <a:endParaRPr b="0"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a:pPr>
                      <a:r>
                        <a:rPr b="1" lang="en-GB" sz="1400" u="none" cap="none" strike="noStrike">
                          <a:solidFill>
                            <a:srgbClr val="000000"/>
                          </a:solidFill>
                          <a:highlight>
                            <a:srgbClr val="00FF00"/>
                          </a:highlight>
                          <a:latin typeface="Arial"/>
                          <a:ea typeface="Arial"/>
                          <a:cs typeface="Arial"/>
                          <a:sym typeface="Arial"/>
                        </a:rPr>
                        <a:t>pCO2 </a:t>
                      </a:r>
                      <a:endParaRPr b="1" sz="1400" u="none" cap="none" strike="noStrike">
                        <a:solidFill>
                          <a:srgbClr val="000000"/>
                        </a:solidFill>
                        <a:highlight>
                          <a:srgbClr val="00FF00"/>
                        </a:highlight>
                        <a:latin typeface="Arial"/>
                        <a:ea typeface="Arial"/>
                        <a:cs typeface="Arial"/>
                        <a:sym typeface="Arial"/>
                      </a:endParaRPr>
                    </a:p>
                  </a:txBody>
                  <a:tcPr marT="34300" marB="34300" marR="68575" marL="68575">
                    <a:solidFill>
                      <a:srgbClr val="C3D5F6"/>
                    </a:solidFill>
                  </a:tcPr>
                </a:tc>
                <a:tc>
                  <a:txBody>
                    <a:bodyPr/>
                    <a:lstStyle/>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latin typeface="Arial"/>
                          <a:ea typeface="Arial"/>
                          <a:cs typeface="Arial"/>
                          <a:sym typeface="Arial"/>
                        </a:rPr>
                        <a:t>Surface Stokes Drift </a:t>
                      </a:r>
                      <a:endParaRPr b="0"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latin typeface="Arial"/>
                          <a:ea typeface="Arial"/>
                          <a:cs typeface="Arial"/>
                          <a:sym typeface="Arial"/>
                        </a:rPr>
                        <a:t>Tsunami Wave Amplitude </a:t>
                      </a:r>
                      <a:endParaRPr b="0"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highlight>
                            <a:srgbClr val="00FF00"/>
                          </a:highlight>
                          <a:latin typeface="Arial"/>
                          <a:ea typeface="Arial"/>
                          <a:cs typeface="Arial"/>
                          <a:sym typeface="Arial"/>
                        </a:rPr>
                        <a:t>1D Wave Spectra </a:t>
                      </a:r>
                      <a:endParaRPr b="0"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highlight>
                            <a:srgbClr val="00FF00"/>
                          </a:highlight>
                          <a:latin typeface="Arial"/>
                          <a:ea typeface="Arial"/>
                          <a:cs typeface="Arial"/>
                          <a:sym typeface="Arial"/>
                        </a:rPr>
                        <a:t>Coastal sea level (tide) </a:t>
                      </a:r>
                      <a:endParaRPr b="0"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highlight>
                            <a:srgbClr val="00FF00"/>
                          </a:highlight>
                          <a:latin typeface="Arial"/>
                          <a:ea typeface="Arial"/>
                          <a:cs typeface="Arial"/>
                          <a:sym typeface="Arial"/>
                        </a:rPr>
                        <a:t>Colour Dissolved Organic Matter (CDOM) </a:t>
                      </a:r>
                      <a:endParaRPr b="0"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highlight>
                            <a:srgbClr val="00FF00"/>
                          </a:highlight>
                          <a:latin typeface="Arial"/>
                          <a:ea typeface="Arial"/>
                          <a:cs typeface="Arial"/>
                          <a:sym typeface="Arial"/>
                        </a:rPr>
                        <a:t>Dissolved inorganic carbon (DIC)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12"/>
                      </a:pPr>
                      <a:r>
                        <a:rPr b="1" lang="en-GB" sz="1400" u="none" cap="none" strike="noStrike">
                          <a:solidFill>
                            <a:srgbClr val="000000"/>
                          </a:solidFill>
                          <a:latin typeface="Arial"/>
                          <a:ea typeface="Arial"/>
                          <a:cs typeface="Arial"/>
                          <a:sym typeface="Arial"/>
                        </a:rPr>
                        <a:t>Nitrate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12"/>
                      </a:pPr>
                      <a:r>
                        <a:rPr b="0" lang="en-GB" sz="1400" u="none" cap="none" strike="noStrike">
                          <a:solidFill>
                            <a:srgbClr val="000000"/>
                          </a:solidFill>
                          <a:latin typeface="Arial"/>
                          <a:ea typeface="Arial"/>
                          <a:cs typeface="Arial"/>
                          <a:sym typeface="Arial"/>
                        </a:rPr>
                        <a:t>Nitrous oxide (GHG)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12"/>
                      </a:pPr>
                      <a:r>
                        <a:rPr b="1" lang="en-GB" sz="1400" u="none" cap="none" strike="noStrike">
                          <a:solidFill>
                            <a:srgbClr val="000000"/>
                          </a:solidFill>
                          <a:latin typeface="Arial"/>
                          <a:ea typeface="Arial"/>
                          <a:cs typeface="Arial"/>
                          <a:sym typeface="Arial"/>
                        </a:rPr>
                        <a:t>Phosphate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12"/>
                      </a:pPr>
                      <a:r>
                        <a:rPr b="1" lang="en-GB" sz="1400" u="none" cap="none" strike="noStrike">
                          <a:solidFill>
                            <a:srgbClr val="000000"/>
                          </a:solidFill>
                          <a:highlight>
                            <a:srgbClr val="00FF00"/>
                          </a:highlight>
                          <a:latin typeface="Arial"/>
                          <a:ea typeface="Arial"/>
                          <a:cs typeface="Arial"/>
                          <a:sym typeface="Arial"/>
                        </a:rPr>
                        <a:t>Ocean chlorophyll concentration </a:t>
                      </a:r>
                      <a:endParaRPr sz="1400" u="none" cap="none" strike="noStrike"/>
                    </a:p>
                  </a:txBody>
                  <a:tcPr marT="34300" marB="34300" marR="68575" marL="68575">
                    <a:solidFill>
                      <a:srgbClr val="C3D5F6"/>
                    </a:solidFill>
                  </a:tcPr>
                </a:tc>
                <a:tc>
                  <a:txBody>
                    <a:bodyPr/>
                    <a:lstStyle/>
                    <a:p>
                      <a:pPr indent="-342900" lvl="0" marL="342900" marR="0" rtl="0" algn="l">
                        <a:lnSpc>
                          <a:spcPct val="150000"/>
                        </a:lnSpc>
                        <a:spcBef>
                          <a:spcPts val="0"/>
                        </a:spcBef>
                        <a:spcAft>
                          <a:spcPts val="0"/>
                        </a:spcAft>
                        <a:buClr>
                          <a:srgbClr val="000000"/>
                        </a:buClr>
                        <a:buSzPts val="1400"/>
                        <a:buFont typeface="Arial"/>
                        <a:buAutoNum type="arabicPeriod" startAt="22"/>
                      </a:pPr>
                      <a:r>
                        <a:rPr b="0" lang="en-GB" sz="1400" u="none" cap="none" strike="noStrike">
                          <a:solidFill>
                            <a:srgbClr val="000000"/>
                          </a:solidFill>
                          <a:latin typeface="Arial"/>
                          <a:ea typeface="Arial"/>
                          <a:cs typeface="Arial"/>
                          <a:sym typeface="Arial"/>
                        </a:rPr>
                        <a:t>Sea level</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22"/>
                      </a:pPr>
                      <a:r>
                        <a:rPr b="0" lang="en-GB" sz="1400" u="none" cap="none" strike="noStrike">
                          <a:solidFill>
                            <a:srgbClr val="000000"/>
                          </a:solidFill>
                          <a:highlight>
                            <a:srgbClr val="00FF00"/>
                          </a:highlight>
                          <a:latin typeface="Arial"/>
                          <a:ea typeface="Arial"/>
                          <a:cs typeface="Arial"/>
                          <a:sym typeface="Arial"/>
                        </a:rPr>
                        <a:t>Ocean subsurface tracers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22"/>
                      </a:pPr>
                      <a:r>
                        <a:rPr b="1" lang="en-GB" sz="1400" u="none" cap="none" strike="noStrike">
                          <a:solidFill>
                            <a:srgbClr val="000000"/>
                          </a:solidFill>
                          <a:highlight>
                            <a:srgbClr val="00FF00"/>
                          </a:highlight>
                          <a:latin typeface="Arial"/>
                          <a:ea typeface="Arial"/>
                          <a:cs typeface="Arial"/>
                          <a:sym typeface="Arial"/>
                        </a:rPr>
                        <a:t>Ocean subsurface dissolved oxygen concentration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22"/>
                      </a:pPr>
                      <a:r>
                        <a:rPr b="0" lang="en-GB" sz="1400" u="none" cap="none" strike="noStrike">
                          <a:solidFill>
                            <a:srgbClr val="000000"/>
                          </a:solidFill>
                          <a:highlight>
                            <a:srgbClr val="00FF00"/>
                          </a:highlight>
                          <a:latin typeface="Arial"/>
                          <a:ea typeface="Arial"/>
                          <a:cs typeface="Arial"/>
                          <a:sym typeface="Arial"/>
                        </a:rPr>
                        <a:t>pH </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22"/>
                      </a:pPr>
                      <a:r>
                        <a:rPr b="1" lang="en-GB" sz="1400" u="none" cap="none" strike="noStrike">
                          <a:solidFill>
                            <a:srgbClr val="000000"/>
                          </a:solidFill>
                          <a:highlight>
                            <a:srgbClr val="00FF00"/>
                          </a:highlight>
                          <a:latin typeface="Arial"/>
                          <a:ea typeface="Arial"/>
                          <a:cs typeface="Arial"/>
                          <a:sym typeface="Arial"/>
                        </a:rPr>
                        <a:t>Sea surface heat flux </a:t>
                      </a:r>
                      <a:endParaRPr b="1"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22"/>
                      </a:pPr>
                      <a:r>
                        <a:rPr b="1" lang="en-GB" sz="1400" u="none" cap="none" strike="noStrike">
                          <a:solidFill>
                            <a:srgbClr val="000000"/>
                          </a:solidFill>
                          <a:latin typeface="Arial"/>
                          <a:ea typeface="Arial"/>
                          <a:cs typeface="Arial"/>
                          <a:sym typeface="Arial"/>
                        </a:rPr>
                        <a:t>Silicate </a:t>
                      </a:r>
                      <a:endParaRPr b="1" sz="1400" u="none" cap="none" strike="noStrike">
                        <a:solidFill>
                          <a:srgbClr val="000000"/>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22"/>
                      </a:pPr>
                      <a:r>
                        <a:rPr b="0" lang="en-GB" sz="1400" u="none" cap="none" strike="noStrike">
                          <a:solidFill>
                            <a:srgbClr val="000000"/>
                          </a:solidFill>
                          <a:highlight>
                            <a:srgbClr val="00FF00"/>
                          </a:highlight>
                          <a:latin typeface="Arial"/>
                          <a:ea typeface="Arial"/>
                          <a:cs typeface="Arial"/>
                          <a:sym typeface="Arial"/>
                        </a:rPr>
                        <a:t>Water-leaving spectral radiance </a:t>
                      </a:r>
                      <a:endParaRPr b="0"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22"/>
                      </a:pPr>
                      <a:r>
                        <a:rPr b="1" lang="en-GB" sz="1400" u="none" cap="none" strike="noStrike">
                          <a:solidFill>
                            <a:srgbClr val="000000"/>
                          </a:solidFill>
                          <a:highlight>
                            <a:srgbClr val="FFFF00"/>
                          </a:highlight>
                          <a:latin typeface="Arial"/>
                          <a:ea typeface="Arial"/>
                          <a:cs typeface="Arial"/>
                          <a:sym typeface="Arial"/>
                        </a:rPr>
                        <a:t>Sea-ice age </a:t>
                      </a:r>
                      <a:endParaRPr b="1" sz="1400" u="none" cap="none" strike="noStrike">
                        <a:solidFill>
                          <a:srgbClr val="000000"/>
                        </a:solidFill>
                        <a:highlight>
                          <a:srgbClr val="FF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22"/>
                      </a:pPr>
                      <a:r>
                        <a:rPr b="1" lang="en-GB" sz="1400" u="none" cap="none" strike="noStrike">
                          <a:solidFill>
                            <a:srgbClr val="000000"/>
                          </a:solidFill>
                          <a:highlight>
                            <a:srgbClr val="FFFF00"/>
                          </a:highlight>
                          <a:latin typeface="Arial"/>
                          <a:ea typeface="Arial"/>
                          <a:cs typeface="Arial"/>
                          <a:sym typeface="Arial"/>
                        </a:rPr>
                        <a:t>Sea-ice cover </a:t>
                      </a:r>
                      <a:endParaRPr sz="1400" u="none" cap="none" strike="noStrike"/>
                    </a:p>
                  </a:txBody>
                  <a:tcPr marT="34300" marB="34300" marR="68575" marL="68575">
                    <a:solidFill>
                      <a:srgbClr val="C3D5F6"/>
                    </a:solidFill>
                  </a:tcPr>
                </a:tc>
                <a:tc>
                  <a:txBody>
                    <a:bodyPr/>
                    <a:lstStyle/>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Sea-ice elevation</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Sea-ice motion </a:t>
                      </a:r>
                      <a:endParaRPr b="1" sz="1400" u="none" cap="none" strike="noStrike">
                        <a:solidFill>
                          <a:srgbClr val="000000"/>
                        </a:solidFill>
                        <a:highlight>
                          <a:srgbClr val="FF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Sea-ice surface characteristics (included in albedo) </a:t>
                      </a:r>
                      <a:endParaRPr b="1" sz="1400" u="none" cap="none" strike="noStrike">
                        <a:solidFill>
                          <a:srgbClr val="000000"/>
                        </a:solidFill>
                        <a:highlight>
                          <a:srgbClr val="FF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Sea-ice surface temperature </a:t>
                      </a:r>
                      <a:endParaRPr b="1" sz="1400" u="none" cap="none" strike="noStrike">
                        <a:solidFill>
                          <a:srgbClr val="000000"/>
                        </a:solidFill>
                        <a:highlight>
                          <a:srgbClr val="FF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Sea-ice thickness </a:t>
                      </a:r>
                      <a:endParaRPr b="1" sz="1400" u="none" cap="none" strike="noStrike">
                        <a:solidFill>
                          <a:srgbClr val="000000"/>
                        </a:solidFill>
                        <a:highlight>
                          <a:srgbClr val="FF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Sea-ice type </a:t>
                      </a:r>
                      <a:endParaRPr b="1" sz="1400" u="none" cap="none" strike="noStrike">
                        <a:solidFill>
                          <a:srgbClr val="000000"/>
                        </a:solidFill>
                        <a:highlight>
                          <a:srgbClr val="FF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31"/>
                      </a:pPr>
                      <a:r>
                        <a:rPr b="1" lang="en-GB" sz="1400" u="none" cap="none" strike="noStrike">
                          <a:solidFill>
                            <a:srgbClr val="000000"/>
                          </a:solidFill>
                          <a:highlight>
                            <a:srgbClr val="FFFF00"/>
                          </a:highlight>
                          <a:latin typeface="Arial"/>
                          <a:ea typeface="Arial"/>
                          <a:cs typeface="Arial"/>
                          <a:sym typeface="Arial"/>
                        </a:rPr>
                        <a:t>Snow depth</a:t>
                      </a:r>
                      <a:endParaRPr sz="1400" u="none" cap="none" strike="noStrike"/>
                    </a:p>
                    <a:p>
                      <a:pPr indent="-342900" lvl="0" marL="342900" marR="0" rtl="0" algn="l">
                        <a:lnSpc>
                          <a:spcPct val="150000"/>
                        </a:lnSpc>
                        <a:spcBef>
                          <a:spcPts val="0"/>
                        </a:spcBef>
                        <a:spcAft>
                          <a:spcPts val="0"/>
                        </a:spcAft>
                        <a:buClr>
                          <a:srgbClr val="000000"/>
                        </a:buClr>
                        <a:buSzPts val="1400"/>
                        <a:buFont typeface="Arial"/>
                        <a:buAutoNum type="arabicPeriod" startAt="31"/>
                      </a:pPr>
                      <a:r>
                        <a:rPr b="0" lang="en-GB" sz="1400" u="none" cap="none" strike="noStrike">
                          <a:solidFill>
                            <a:srgbClr val="000000"/>
                          </a:solidFill>
                          <a:highlight>
                            <a:srgbClr val="00FF00"/>
                          </a:highlight>
                          <a:latin typeface="Arial"/>
                          <a:ea typeface="Arial"/>
                          <a:cs typeface="Arial"/>
                          <a:sym typeface="Arial"/>
                        </a:rPr>
                        <a:t>Wind Stress </a:t>
                      </a:r>
                      <a:endParaRPr b="0" sz="1400" u="none" cap="none" strike="noStrike">
                        <a:solidFill>
                          <a:srgbClr val="000000"/>
                        </a:solidFill>
                        <a:highlight>
                          <a:srgbClr val="00FF00"/>
                        </a:highlight>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400"/>
                        <a:buFont typeface="Arial"/>
                        <a:buAutoNum type="arabicPeriod" startAt="31"/>
                      </a:pPr>
                      <a:r>
                        <a:rPr b="0" lang="en-GB" sz="1400" u="none" cap="none" strike="noStrike">
                          <a:solidFill>
                            <a:srgbClr val="000000"/>
                          </a:solidFill>
                          <a:highlight>
                            <a:srgbClr val="00FF00"/>
                          </a:highlight>
                          <a:latin typeface="Arial"/>
                          <a:ea typeface="Arial"/>
                          <a:cs typeface="Arial"/>
                          <a:sym typeface="Arial"/>
                        </a:rPr>
                        <a:t>Wind vector (near surface) </a:t>
                      </a:r>
                      <a:endParaRPr b="0" sz="1400" u="none" cap="none" strike="noStrike">
                        <a:solidFill>
                          <a:srgbClr val="000000"/>
                        </a:solidFill>
                        <a:highlight>
                          <a:srgbClr val="00FF00"/>
                        </a:highlight>
                        <a:latin typeface="Arial"/>
                        <a:ea typeface="Arial"/>
                        <a:cs typeface="Arial"/>
                        <a:sym typeface="Arial"/>
                      </a:endParaRPr>
                    </a:p>
                  </a:txBody>
                  <a:tcPr marT="34300" marB="34300" marR="68575" marL="68575">
                    <a:solidFill>
                      <a:srgbClr val="C3D5F6"/>
                    </a:solidFill>
                  </a:tcPr>
                </a:tc>
              </a:tr>
            </a:tbl>
          </a:graphicData>
        </a:graphic>
      </p:graphicFrame>
      <p:sp>
        <p:nvSpPr>
          <p:cNvPr id="445" name="Google Shape;445;p20"/>
          <p:cNvSpPr txBox="1"/>
          <p:nvPr/>
        </p:nvSpPr>
        <p:spPr>
          <a:xfrm>
            <a:off x="1899567" y="4682847"/>
            <a:ext cx="1572322"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highlight>
                  <a:srgbClr val="00FF00"/>
                </a:highlight>
                <a:latin typeface="Arial"/>
                <a:ea typeface="Arial"/>
                <a:cs typeface="Arial"/>
                <a:sym typeface="Arial"/>
              </a:rPr>
              <a:t>Available in OSCAR</a:t>
            </a:r>
            <a:endParaRPr b="0" i="0" sz="1400" u="none" cap="none" strike="noStrike">
              <a:solidFill>
                <a:srgbClr val="000000"/>
              </a:solidFill>
              <a:latin typeface="Arial"/>
              <a:ea typeface="Arial"/>
              <a:cs typeface="Arial"/>
              <a:sym typeface="Arial"/>
            </a:endParaRPr>
          </a:p>
        </p:txBody>
      </p:sp>
      <p:sp>
        <p:nvSpPr>
          <p:cNvPr id="446" name="Google Shape;446;p20"/>
          <p:cNvSpPr txBox="1"/>
          <p:nvPr/>
        </p:nvSpPr>
        <p:spPr>
          <a:xfrm>
            <a:off x="3424819" y="4678495"/>
            <a:ext cx="229436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highlight>
                  <a:srgbClr val="FFFF00"/>
                </a:highlight>
                <a:latin typeface="Arial"/>
                <a:ea typeface="Arial"/>
                <a:cs typeface="Arial"/>
                <a:sym typeface="Arial"/>
              </a:rPr>
              <a:t>Coordinate with Cryosphere </a:t>
            </a:r>
            <a:endParaRPr b="0" i="0" sz="1400" u="none" cap="none" strike="noStrike">
              <a:solidFill>
                <a:srgbClr val="000000"/>
              </a:solidFill>
              <a:latin typeface="Arial"/>
              <a:ea typeface="Arial"/>
              <a:cs typeface="Arial"/>
              <a:sym typeface="Arial"/>
            </a:endParaRPr>
          </a:p>
        </p:txBody>
      </p:sp>
      <p:sp>
        <p:nvSpPr>
          <p:cNvPr id="447" name="Google Shape;447;p20"/>
          <p:cNvSpPr txBox="1"/>
          <p:nvPr/>
        </p:nvSpPr>
        <p:spPr>
          <a:xfrm>
            <a:off x="5551537" y="4678495"/>
            <a:ext cx="338579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Arial"/>
                <a:ea typeface="Arial"/>
                <a:cs typeface="Arial"/>
                <a:sym typeface="Arial"/>
              </a:rPr>
              <a:t>Bold </a:t>
            </a:r>
            <a:r>
              <a:rPr b="0" i="0" lang="en-GB" sz="1050" u="none" cap="none" strike="noStrike">
                <a:solidFill>
                  <a:srgbClr val="000000"/>
                </a:solidFill>
                <a:latin typeface="Arial"/>
                <a:ea typeface="Arial"/>
                <a:cs typeface="Arial"/>
                <a:sym typeface="Arial"/>
              </a:rPr>
              <a:t>– Variables required by ≥ 3 AAs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1" name="Shape 451"/>
        <p:cNvGrpSpPr/>
        <p:nvPr/>
      </p:nvGrpSpPr>
      <p:grpSpPr>
        <a:xfrm>
          <a:off x="0" y="0"/>
          <a:ext cx="0" cy="0"/>
          <a:chOff x="0" y="0"/>
          <a:chExt cx="0" cy="0"/>
        </a:xfrm>
      </p:grpSpPr>
      <p:sp>
        <p:nvSpPr>
          <p:cNvPr id="452" name="Google Shape;452;p21"/>
          <p:cNvSpPr txBox="1"/>
          <p:nvPr>
            <p:ph type="title"/>
          </p:nvPr>
        </p:nvSpPr>
        <p:spPr>
          <a:xfrm>
            <a:off x="2184555" y="0"/>
            <a:ext cx="4829660" cy="644237"/>
          </a:xfrm>
          <a:prstGeom prst="rect">
            <a:avLst/>
          </a:prstGeom>
          <a:noFill/>
          <a:ln>
            <a:noFill/>
          </a:ln>
        </p:spPr>
        <p:txBody>
          <a:bodyPr anchorCtr="0" anchor="ctr" bIns="34275" lIns="68550" spcFirstLastPara="1" rIns="68550" wrap="square" tIns="34275">
            <a:normAutofit/>
          </a:bodyPr>
          <a:lstStyle/>
          <a:p>
            <a:pPr indent="0" lvl="0" marL="0" rtl="0" algn="l">
              <a:lnSpc>
                <a:spcPct val="85000"/>
              </a:lnSpc>
              <a:spcBef>
                <a:spcPts val="0"/>
              </a:spcBef>
              <a:spcAft>
                <a:spcPts val="0"/>
              </a:spcAft>
              <a:buClr>
                <a:schemeClr val="dk1"/>
              </a:buClr>
              <a:buSzPts val="3200"/>
              <a:buNone/>
            </a:pPr>
            <a:r>
              <a:rPr lang="en-GB" sz="2400">
                <a:latin typeface="Verdana"/>
                <a:ea typeface="Verdana"/>
                <a:cs typeface="Verdana"/>
                <a:sym typeface="Verdana"/>
              </a:rPr>
              <a:t>Activity Areas -Variables</a:t>
            </a:r>
            <a:endParaRPr sz="2400">
              <a:latin typeface="Verdana"/>
              <a:ea typeface="Verdana"/>
              <a:cs typeface="Verdana"/>
              <a:sym typeface="Verdana"/>
            </a:endParaRPr>
          </a:p>
        </p:txBody>
      </p:sp>
      <p:sp>
        <p:nvSpPr>
          <p:cNvPr id="453" name="Google Shape;453;p21"/>
          <p:cNvSpPr txBox="1"/>
          <p:nvPr>
            <p:ph idx="12" type="sldNum"/>
          </p:nvPr>
        </p:nvSpPr>
        <p:spPr>
          <a:xfrm>
            <a:off x="6553200" y="4767264"/>
            <a:ext cx="2133600" cy="273844"/>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454" name="Google Shape;454;p21"/>
          <p:cNvSpPr/>
          <p:nvPr/>
        </p:nvSpPr>
        <p:spPr>
          <a:xfrm>
            <a:off x="0" y="73362"/>
            <a:ext cx="162545" cy="19617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455" name="Google Shape;455;p21">
            <a:hlinkClick r:id="rId3"/>
          </p:cNvPr>
          <p:cNvSpPr/>
          <p:nvPr/>
        </p:nvSpPr>
        <p:spPr>
          <a:xfrm>
            <a:off x="4539854" y="-257175"/>
            <a:ext cx="152400" cy="1524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graphicFrame>
        <p:nvGraphicFramePr>
          <p:cNvPr id="456" name="Google Shape;456;p21"/>
          <p:cNvGraphicFramePr/>
          <p:nvPr/>
        </p:nvGraphicFramePr>
        <p:xfrm>
          <a:off x="259526" y="644237"/>
          <a:ext cx="3000000" cy="3000000"/>
        </p:xfrm>
        <a:graphic>
          <a:graphicData uri="http://schemas.openxmlformats.org/drawingml/2006/table">
            <a:tbl>
              <a:tblPr bandRow="1" firstRow="1">
                <a:noFill/>
                <a:tableStyleId>{2A17C618-7710-4A8B-B50F-1DDB59227D4A}</a:tableStyleId>
              </a:tblPr>
              <a:tblGrid>
                <a:gridCol w="1340675"/>
                <a:gridCol w="2886175"/>
              </a:tblGrid>
              <a:tr h="2710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New Variables </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Definition</a:t>
                      </a:r>
                      <a:endParaRPr sz="1400" u="none" cap="none" strike="noStrike"/>
                    </a:p>
                  </a:txBody>
                  <a:tcPr marT="34300" marB="34300" marR="68575" marL="68575"/>
                </a:tc>
              </a:tr>
              <a:tr h="281425">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Nitrate</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Concentration of NO3 in the water column</a:t>
                      </a:r>
                      <a:endParaRPr sz="1400" u="none" cap="none" strike="noStrike"/>
                    </a:p>
                  </a:txBody>
                  <a:tcPr marT="4775" marB="34300" marR="4775" marL="4775" anchor="ctr"/>
                </a:tc>
              </a:tr>
              <a:tr h="281425">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Nitrous oxide (GHG)</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Concentration of N2O gas in the water column</a:t>
                      </a:r>
                      <a:endParaRPr sz="1400" u="none" cap="none" strike="noStrike"/>
                    </a:p>
                  </a:txBody>
                  <a:tcPr marT="4775" marB="34300" marR="4775" marL="4775" anchor="ctr"/>
                </a:tc>
              </a:tr>
              <a:tr h="359100">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sng" cap="none" strike="noStrike">
                          <a:solidFill>
                            <a:srgbClr val="0563C1"/>
                          </a:solidFill>
                          <a:latin typeface="Arial"/>
                          <a:ea typeface="Arial"/>
                          <a:cs typeface="Arial"/>
                          <a:sym typeface="Arial"/>
                          <a:hlinkClick r:id="rId4">
                            <a:extLst>
                              <a:ext uri="{A12FA001-AC4F-418D-AE19-62706E023703}">
                                <ahyp:hlinkClr val="tx"/>
                              </a:ext>
                            </a:extLst>
                          </a:hlinkClick>
                        </a:rPr>
                        <a:t>pH</a:t>
                      </a:r>
                      <a:endParaRPr b="0" i="0" sz="1100" u="sng" cap="none" strike="noStrike">
                        <a:solidFill>
                          <a:srgbClr val="0563C1"/>
                        </a:solidFill>
                        <a:latin typeface="Arial"/>
                        <a:ea typeface="Arial"/>
                        <a:cs typeface="Arial"/>
                        <a:sym typeface="Arial"/>
                      </a:endParaRPr>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hydrogen ion concentration in seawater, which is a measure of acidity and alkalinity</a:t>
                      </a:r>
                      <a:endParaRPr sz="1400" u="none" cap="none" strike="noStrike"/>
                    </a:p>
                  </a:txBody>
                  <a:tcPr marT="4775" marB="34300" marR="4775" marL="4775" anchor="ctr"/>
                </a:tc>
              </a:tr>
              <a:tr h="281425">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Phosphate</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Concentration of PO4 in the water column</a:t>
                      </a:r>
                      <a:endParaRPr sz="1400" u="none" cap="none" strike="noStrike"/>
                    </a:p>
                  </a:txBody>
                  <a:tcPr marT="4775" marB="34300" marR="4775" marL="4775" anchor="ctr"/>
                </a:tc>
              </a:tr>
              <a:tr h="281425">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Silicate</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Concentration of Si(OH)4 in the water column</a:t>
                      </a:r>
                      <a:endParaRPr sz="1400" u="none" cap="none" strike="noStrike"/>
                    </a:p>
                  </a:txBody>
                  <a:tcPr marT="4775" marB="34300" marR="4775" marL="4775" anchor="ctr"/>
                </a:tc>
              </a:tr>
              <a:tr h="281425">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Sea Ice Age</a:t>
                      </a:r>
                      <a:endParaRPr sz="1400" u="none" cap="none" strike="noStrike"/>
                    </a:p>
                  </a:txBody>
                  <a:tcPr marT="4775" marB="34300" marR="4775" marL="4775" anchor="ctr"/>
                </a:tc>
                <a:tc rowSpan="3">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To be filled in by AA5.3 (Sea Ice pilot)</a:t>
                      </a:r>
                      <a:endParaRPr sz="1400" u="none" cap="none" strike="noStrike"/>
                    </a:p>
                  </a:txBody>
                  <a:tcPr marT="4775" marB="34300" marR="4775" marL="4775" anchor="ctr"/>
                </a:tc>
              </a:tr>
              <a:tr h="281425">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sng" cap="none" strike="noStrike">
                          <a:solidFill>
                            <a:srgbClr val="0563C1"/>
                          </a:solidFill>
                          <a:latin typeface="Arial"/>
                          <a:ea typeface="Arial"/>
                          <a:cs typeface="Arial"/>
                          <a:sym typeface="Arial"/>
                          <a:hlinkClick r:id="rId5">
                            <a:extLst>
                              <a:ext uri="{A12FA001-AC4F-418D-AE19-62706E023703}">
                                <ahyp:hlinkClr val="tx"/>
                              </a:ext>
                            </a:extLst>
                          </a:hlinkClick>
                        </a:rPr>
                        <a:t>Sea-ice albedo</a:t>
                      </a:r>
                      <a:endParaRPr b="0" i="0" sz="1100" u="sng" cap="none" strike="noStrike">
                        <a:solidFill>
                          <a:srgbClr val="0563C1"/>
                        </a:solidFill>
                        <a:latin typeface="Arial"/>
                        <a:ea typeface="Arial"/>
                        <a:cs typeface="Arial"/>
                        <a:sym typeface="Arial"/>
                      </a:endParaRPr>
                    </a:p>
                  </a:txBody>
                  <a:tcPr marT="4775" marB="34300" marR="4775" marL="4775" anchor="ctr"/>
                </a:tc>
                <a:tc vMerge="1"/>
              </a:tr>
              <a:tr h="359100">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sng" cap="none" strike="noStrike">
                          <a:solidFill>
                            <a:srgbClr val="0563C1"/>
                          </a:solidFill>
                          <a:latin typeface="Arial"/>
                          <a:ea typeface="Arial"/>
                          <a:cs typeface="Arial"/>
                          <a:sym typeface="Arial"/>
                          <a:hlinkClick r:id="rId6">
                            <a:extLst>
                              <a:ext uri="{A12FA001-AC4F-418D-AE19-62706E023703}">
                                <ahyp:hlinkClr val="tx"/>
                              </a:ext>
                            </a:extLst>
                          </a:hlinkClick>
                        </a:rPr>
                        <a:t>Snow Depth in Sea Ice</a:t>
                      </a:r>
                      <a:endParaRPr b="0" i="0" sz="1100" u="sng" cap="none" strike="noStrike">
                        <a:solidFill>
                          <a:srgbClr val="0563C1"/>
                        </a:solidFill>
                        <a:latin typeface="Arial"/>
                        <a:ea typeface="Arial"/>
                        <a:cs typeface="Arial"/>
                        <a:sym typeface="Arial"/>
                      </a:endParaRPr>
                    </a:p>
                  </a:txBody>
                  <a:tcPr marT="4775" marB="34300" marR="4775" marL="4775" anchor="ctr"/>
                </a:tc>
                <a:tc vMerge="1"/>
              </a:tr>
              <a:tr h="359100">
                <a:tc>
                  <a:txBody>
                    <a:bodyPr/>
                    <a:lstStyle/>
                    <a:p>
                      <a:pPr indent="92075"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Surface Stokes Drift</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net drift of a fluid parcel at the surface due to surface waves.</a:t>
                      </a:r>
                      <a:endParaRPr sz="1400" u="none" cap="none" strike="noStrike"/>
                    </a:p>
                  </a:txBody>
                  <a:tcPr marT="4775" marB="34300" marR="4775" marL="4775" anchor="ctr"/>
                </a:tc>
              </a:tr>
              <a:tr h="999175">
                <a:tc>
                  <a:txBody>
                    <a:bodyPr/>
                    <a:lstStyle/>
                    <a:p>
                      <a:pPr indent="0" lvl="0" marL="92075"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Tsunami wave amplitude</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1) absolute value of the difference between a particular peak or trough of the tsunami and sea level at that time, or 2) half the difference between an adjacent trough and peak and can be corrected for the change of tide between that trough and peak. </a:t>
                      </a:r>
                      <a:endParaRPr sz="1400" u="none" cap="none" strike="noStrike"/>
                    </a:p>
                  </a:txBody>
                  <a:tcPr marT="4775" marB="34300" marR="4775" marL="4775" anchor="ctr"/>
                </a:tc>
              </a:tr>
            </a:tbl>
          </a:graphicData>
        </a:graphic>
      </p:graphicFrame>
      <p:graphicFrame>
        <p:nvGraphicFramePr>
          <p:cNvPr id="457" name="Google Shape;457;p21"/>
          <p:cNvGraphicFramePr/>
          <p:nvPr/>
        </p:nvGraphicFramePr>
        <p:xfrm>
          <a:off x="4835235" y="1059781"/>
          <a:ext cx="3000000" cy="3000000"/>
        </p:xfrm>
        <a:graphic>
          <a:graphicData uri="http://schemas.openxmlformats.org/drawingml/2006/table">
            <a:tbl>
              <a:tblPr bandRow="1" firstRow="1">
                <a:noFill/>
                <a:tableStyleId>{0E0F39AE-5AF2-494A-B0F0-455AF9ADB007}</a:tableStyleId>
              </a:tblPr>
              <a:tblGrid>
                <a:gridCol w="1246900"/>
                <a:gridCol w="1198425"/>
                <a:gridCol w="1658675"/>
              </a:tblGrid>
              <a:tr h="35785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Arial"/>
                          <a:ea typeface="Arial"/>
                          <a:cs typeface="Arial"/>
                          <a:sym typeface="Arial"/>
                        </a:rPr>
                        <a:t>Existing</a:t>
                      </a:r>
                      <a:endParaRPr b="1" sz="1400" u="none" cap="none" strike="noStrike">
                        <a:solidFill>
                          <a:schemeClr val="lt1"/>
                        </a:solidFill>
                        <a:latin typeface="Arial"/>
                        <a:ea typeface="Arial"/>
                        <a:cs typeface="Arial"/>
                        <a:sym typeface="Arial"/>
                      </a:endParaRPr>
                    </a:p>
                  </a:txBody>
                  <a:tcPr marT="4775" marB="34300" marR="4775" marL="4775" anchor="b"/>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Arial"/>
                          <a:ea typeface="Arial"/>
                          <a:cs typeface="Arial"/>
                          <a:sym typeface="Arial"/>
                        </a:rPr>
                        <a:t>Proposed</a:t>
                      </a:r>
                      <a:endParaRPr b="1" sz="1400" u="none" cap="none" strike="noStrike">
                        <a:solidFill>
                          <a:schemeClr val="lt1"/>
                        </a:solidFill>
                        <a:latin typeface="Arial"/>
                        <a:ea typeface="Arial"/>
                        <a:cs typeface="Arial"/>
                        <a:sym typeface="Arial"/>
                      </a:endParaRPr>
                    </a:p>
                  </a:txBody>
                  <a:tcPr marT="4775" marB="34300" marR="4775" marL="4775" anchor="b"/>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Arial"/>
                          <a:ea typeface="Arial"/>
                          <a:cs typeface="Arial"/>
                          <a:sym typeface="Arial"/>
                        </a:rPr>
                        <a:t>Comments</a:t>
                      </a:r>
                      <a:endParaRPr b="1" sz="1400" u="none" cap="none" strike="noStrike">
                        <a:solidFill>
                          <a:schemeClr val="lt1"/>
                        </a:solidFill>
                        <a:latin typeface="Arial"/>
                        <a:ea typeface="Arial"/>
                        <a:cs typeface="Arial"/>
                        <a:sym typeface="Arial"/>
                      </a:endParaRPr>
                    </a:p>
                  </a:txBody>
                  <a:tcPr marT="4775" marB="34300" marR="4775" marL="4775" anchor="b"/>
                </a:tc>
              </a:tr>
              <a:tr h="999175">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Ocean dynamic topography</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Sea Level</a:t>
                      </a:r>
                      <a:endParaRPr sz="1400" u="none" cap="none" strike="noStrike"/>
                    </a:p>
                  </a:txBody>
                  <a:tcPr marT="4775" marB="34300" marR="4775" marL="4775" anchor="ctr"/>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While SSH is the name of the EOV, the group favored sea level. It is also more consistent with the other sea-level related OSCAR variables (coastal sea level)</a:t>
                      </a:r>
                      <a:endParaRPr sz="1400" u="none" cap="none" strike="noStrike"/>
                    </a:p>
                  </a:txBody>
                  <a:tcPr marT="4775" marB="34300" marR="4775" marL="4775" anchor="ctr"/>
                </a:tc>
              </a:tr>
              <a:tr h="519125">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Ocean Salinity</a:t>
                      </a:r>
                      <a:endParaRPr sz="1400" u="none" cap="none" strike="noStrike"/>
                    </a:p>
                  </a:txBody>
                  <a:tcPr marT="4775" marB="34300" marR="4775" marL="4775" anchor="b"/>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Subsurface Salinity</a:t>
                      </a:r>
                      <a:endParaRPr sz="1400" u="none" cap="none" strike="noStrike"/>
                    </a:p>
                  </a:txBody>
                  <a:tcPr marT="4775" marB="34300" marR="4775" marL="4775" anchor="b"/>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team agrees it is important to add "subsurface"</a:t>
                      </a:r>
                      <a:endParaRPr sz="1400" u="none" cap="none" strike="noStrike"/>
                    </a:p>
                  </a:txBody>
                  <a:tcPr marT="4775" marB="34300" marR="4775" marL="4775" anchor="b"/>
                </a:tc>
              </a:tr>
              <a:tr h="519125">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Ocean Temperature</a:t>
                      </a:r>
                      <a:endParaRPr sz="1400" u="none" cap="none" strike="noStrike"/>
                    </a:p>
                  </a:txBody>
                  <a:tcPr marT="4775" marB="34300" marR="4775" marL="4775" anchor="b"/>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Subsurface Temperature</a:t>
                      </a:r>
                      <a:endParaRPr sz="1400" u="none" cap="none" strike="noStrike"/>
                    </a:p>
                  </a:txBody>
                  <a:tcPr marT="4775" marB="34300" marR="4775" marL="4775" anchor="b"/>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team agrees it is important to add "subsurface"</a:t>
                      </a:r>
                      <a:endParaRPr sz="1400" u="none" cap="none" strike="noStrike"/>
                    </a:p>
                  </a:txBody>
                  <a:tcPr marT="4775" marB="34300" marR="4775" marL="4775" anchor="b"/>
                </a:tc>
              </a:tr>
              <a:tr h="359100">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Wind Stress</a:t>
                      </a:r>
                      <a:endParaRPr sz="1400" u="none" cap="none" strike="noStrike"/>
                    </a:p>
                  </a:txBody>
                  <a:tcPr marT="4775" marB="34300" marR="4775" marL="4775" anchor="b"/>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Ocean surface Wind Stress </a:t>
                      </a:r>
                      <a:endParaRPr sz="1400" u="none" cap="none" strike="noStrike"/>
                    </a:p>
                  </a:txBody>
                  <a:tcPr marT="4775" marB="34300" marR="4775" marL="4775" anchor="b"/>
                </a:tc>
                <a:tc>
                  <a:txBody>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Agreed this for clarity and consistency</a:t>
                      </a:r>
                      <a:endParaRPr sz="1400" u="none" cap="none" strike="noStrike"/>
                    </a:p>
                  </a:txBody>
                  <a:tcPr marT="4775" marB="34300" marR="4775" marL="4775" anchor="b"/>
                </a:tc>
              </a:tr>
            </a:tbl>
          </a:graphicData>
        </a:graphic>
      </p:graphicFrame>
      <p:sp>
        <p:nvSpPr>
          <p:cNvPr id="458" name="Google Shape;458;p21"/>
          <p:cNvSpPr txBox="1"/>
          <p:nvPr/>
        </p:nvSpPr>
        <p:spPr>
          <a:xfrm>
            <a:off x="4892184" y="644237"/>
            <a:ext cx="399011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Arial"/>
                <a:ea typeface="Arial"/>
                <a:cs typeface="Arial"/>
                <a:sym typeface="Arial"/>
              </a:rPr>
              <a:t>Changes in terminology: alignment with EOV/ECV</a:t>
            </a:r>
            <a:endParaRPr b="0" i="0" sz="1400" u="none" cap="none" strike="noStrike">
              <a:solidFill>
                <a:srgbClr val="000000"/>
              </a:solidFill>
              <a:latin typeface="Arial"/>
              <a:ea typeface="Arial"/>
              <a:cs typeface="Arial"/>
              <a:sym typeface="Arial"/>
            </a:endParaRPr>
          </a:p>
        </p:txBody>
      </p:sp>
      <p:sp>
        <p:nvSpPr>
          <p:cNvPr id="459" name="Google Shape;459;p21"/>
          <p:cNvSpPr txBox="1"/>
          <p:nvPr/>
        </p:nvSpPr>
        <p:spPr>
          <a:xfrm>
            <a:off x="4459942" y="3724075"/>
            <a:ext cx="4630556" cy="1005660"/>
          </a:xfrm>
          <a:prstGeom prst="rect">
            <a:avLst/>
          </a:prstGeom>
          <a:noFill/>
          <a:ln>
            <a:noFill/>
          </a:ln>
        </p:spPr>
        <p:txBody>
          <a:bodyPr anchorCtr="0" anchor="t" bIns="45700" lIns="91425" spcFirstLastPara="1" rIns="91425" wrap="square" tIns="45700">
            <a:spAutoFit/>
          </a:bodyPr>
          <a:lstStyle/>
          <a:p>
            <a:pPr indent="-214313" lvl="1" marL="519589" marR="0" rtl="0" algn="l">
              <a:lnSpc>
                <a:spcPct val="115000"/>
              </a:lnSpc>
              <a:spcBef>
                <a:spcPts val="0"/>
              </a:spcBef>
              <a:spcAft>
                <a:spcPts val="0"/>
              </a:spcAft>
              <a:buClr>
                <a:srgbClr val="000000"/>
              </a:buClr>
              <a:buSzPts val="1470"/>
              <a:buFont typeface="Arial"/>
              <a:buChar char="•"/>
            </a:pPr>
            <a:r>
              <a:rPr b="0" i="0" lang="en-GB" sz="1050" u="none" cap="none" strike="noStrike">
                <a:solidFill>
                  <a:srgbClr val="212121"/>
                </a:solidFill>
                <a:latin typeface="Arial"/>
                <a:ea typeface="Arial"/>
                <a:cs typeface="Arial"/>
                <a:sym typeface="Arial"/>
              </a:rPr>
              <a:t>Common list of variables - agreed common names</a:t>
            </a:r>
            <a:endParaRPr b="0" i="0" sz="1400" u="none" cap="none" strike="noStrike">
              <a:solidFill>
                <a:srgbClr val="000000"/>
              </a:solidFill>
              <a:latin typeface="Arial"/>
              <a:ea typeface="Arial"/>
              <a:cs typeface="Arial"/>
              <a:sym typeface="Arial"/>
            </a:endParaRPr>
          </a:p>
          <a:p>
            <a:pPr indent="-214313" lvl="1" marL="519589" marR="0" rtl="0" algn="l">
              <a:lnSpc>
                <a:spcPct val="115000"/>
              </a:lnSpc>
              <a:spcBef>
                <a:spcPts val="0"/>
              </a:spcBef>
              <a:spcAft>
                <a:spcPts val="0"/>
              </a:spcAft>
              <a:buClr>
                <a:srgbClr val="000000"/>
              </a:buClr>
              <a:buSzPts val="1470"/>
              <a:buFont typeface="Arial"/>
              <a:buChar char="•"/>
            </a:pPr>
            <a:r>
              <a:rPr b="0" i="0" lang="en-GB" sz="1050" u="none" cap="none" strike="noStrike">
                <a:solidFill>
                  <a:srgbClr val="212121"/>
                </a:solidFill>
                <a:latin typeface="Arial"/>
                <a:ea typeface="Arial"/>
                <a:cs typeface="Arial"/>
                <a:sym typeface="Arial"/>
              </a:rPr>
              <a:t>Request to ET-EOSDE for name changes/other simplifications</a:t>
            </a:r>
            <a:endParaRPr b="0" i="0" sz="1400" u="none" cap="none" strike="noStrike">
              <a:solidFill>
                <a:srgbClr val="000000"/>
              </a:solidFill>
              <a:latin typeface="Arial"/>
              <a:ea typeface="Arial"/>
              <a:cs typeface="Arial"/>
              <a:sym typeface="Arial"/>
            </a:endParaRPr>
          </a:p>
          <a:p>
            <a:pPr indent="-214313" lvl="1" marL="519589" marR="0" rtl="0" algn="l">
              <a:lnSpc>
                <a:spcPct val="115000"/>
              </a:lnSpc>
              <a:spcBef>
                <a:spcPts val="0"/>
              </a:spcBef>
              <a:spcAft>
                <a:spcPts val="0"/>
              </a:spcAft>
              <a:buClr>
                <a:srgbClr val="000000"/>
              </a:buClr>
              <a:buSzPts val="1470"/>
              <a:buFont typeface="Arial"/>
              <a:buChar char="•"/>
            </a:pPr>
            <a:r>
              <a:rPr b="0" i="0" lang="en-GB" sz="1050" u="none" cap="none" strike="noStrike">
                <a:solidFill>
                  <a:srgbClr val="212121"/>
                </a:solidFill>
                <a:latin typeface="Arial"/>
                <a:ea typeface="Arial"/>
                <a:cs typeface="Arial"/>
                <a:sym typeface="Arial"/>
              </a:rPr>
              <a:t>Where needed, agree combined requirements with other AAs (e.g. Cryosphere)</a:t>
            </a:r>
            <a:endParaRPr b="0" i="0" sz="1050" u="none" cap="none" strike="noStrike">
              <a:solidFill>
                <a:srgbClr val="212121"/>
              </a:solidFill>
              <a:latin typeface="Arial"/>
              <a:ea typeface="Arial"/>
              <a:cs typeface="Arial"/>
              <a:sym typeface="Arial"/>
            </a:endParaRPr>
          </a:p>
          <a:p>
            <a:pPr indent="-214313" lvl="1" marL="519589" marR="0" rtl="0" algn="l">
              <a:lnSpc>
                <a:spcPct val="115000"/>
              </a:lnSpc>
              <a:spcBef>
                <a:spcPts val="0"/>
              </a:spcBef>
              <a:spcAft>
                <a:spcPts val="0"/>
              </a:spcAft>
              <a:buClr>
                <a:srgbClr val="000000"/>
              </a:buClr>
              <a:buSzPts val="1470"/>
              <a:buFont typeface="Arial"/>
              <a:buChar char="•"/>
            </a:pPr>
            <a:r>
              <a:rPr b="0" i="0" lang="en-GB" sz="1050" u="none" cap="none" strike="noStrike">
                <a:solidFill>
                  <a:srgbClr val="212121"/>
                </a:solidFill>
                <a:latin typeface="Arial"/>
                <a:ea typeface="Arial"/>
                <a:cs typeface="Arial"/>
                <a:sym typeface="Arial"/>
              </a:rPr>
              <a:t>EOV / ECVs vs OSCAR variable list - make relationship visible</a:t>
            </a:r>
            <a:endParaRPr b="0" i="0" sz="1500" u="none" cap="none" strike="noStrike">
              <a:solidFill>
                <a:srgbClr val="21212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3" name="Shape 463"/>
        <p:cNvGrpSpPr/>
        <p:nvPr/>
      </p:nvGrpSpPr>
      <p:grpSpPr>
        <a:xfrm>
          <a:off x="0" y="0"/>
          <a:ext cx="0" cy="0"/>
          <a:chOff x="0" y="0"/>
          <a:chExt cx="0" cy="0"/>
        </a:xfrm>
      </p:grpSpPr>
      <p:sp>
        <p:nvSpPr>
          <p:cNvPr id="464" name="Google Shape;464;p22"/>
          <p:cNvSpPr txBox="1"/>
          <p:nvPr/>
        </p:nvSpPr>
        <p:spPr>
          <a:xfrm>
            <a:off x="1899567" y="0"/>
            <a:ext cx="4993145" cy="548640"/>
          </a:xfrm>
          <a:prstGeom prst="rect">
            <a:avLst/>
          </a:prstGeom>
          <a:solidFill>
            <a:schemeClr val="lt1"/>
          </a:solidFill>
          <a:ln>
            <a:noFill/>
          </a:ln>
        </p:spPr>
        <p:txBody>
          <a:bodyPr anchorCtr="0" anchor="ctr" bIns="34275" lIns="68575" spcFirstLastPara="1" rIns="68575" wrap="square" tIns="34275">
            <a:normAutofit fontScale="92500"/>
          </a:bodyPr>
          <a:lstStyle/>
          <a:p>
            <a:pPr indent="0" lvl="0" marL="0" marR="0" rtl="0" algn="ctr">
              <a:lnSpc>
                <a:spcPct val="100000"/>
              </a:lnSpc>
              <a:spcBef>
                <a:spcPts val="0"/>
              </a:spcBef>
              <a:spcAft>
                <a:spcPts val="0"/>
              </a:spcAft>
              <a:buClr>
                <a:srgbClr val="0066FF"/>
              </a:buClr>
              <a:buSzPct val="100000"/>
              <a:buFont typeface="Arial"/>
              <a:buNone/>
            </a:pPr>
            <a:r>
              <a:rPr b="1" i="0" lang="en-GB" sz="2700" u="none" cap="none" strike="noStrike">
                <a:solidFill>
                  <a:srgbClr val="0066FF"/>
                </a:solidFill>
                <a:latin typeface="Calibri"/>
                <a:ea typeface="Calibri"/>
                <a:cs typeface="Calibri"/>
                <a:sym typeface="Calibri"/>
              </a:rPr>
              <a:t>NEW Ocean Variables (not in OSCAR)</a:t>
            </a:r>
            <a:endParaRPr b="1" i="0" sz="2700" u="none" cap="none" strike="noStrike">
              <a:solidFill>
                <a:srgbClr val="0066FF"/>
              </a:solidFill>
              <a:latin typeface="Calibri"/>
              <a:ea typeface="Calibri"/>
              <a:cs typeface="Calibri"/>
              <a:sym typeface="Calibri"/>
            </a:endParaRPr>
          </a:p>
        </p:txBody>
      </p:sp>
      <p:graphicFrame>
        <p:nvGraphicFramePr>
          <p:cNvPr id="465" name="Google Shape;465;p22"/>
          <p:cNvGraphicFramePr/>
          <p:nvPr/>
        </p:nvGraphicFramePr>
        <p:xfrm>
          <a:off x="595660" y="690291"/>
          <a:ext cx="3000000" cy="3000000"/>
        </p:xfrm>
        <a:graphic>
          <a:graphicData uri="http://schemas.openxmlformats.org/drawingml/2006/table">
            <a:tbl>
              <a:tblPr bandRow="1" firstRow="1">
                <a:noFill/>
                <a:tableStyleId>{2A17C618-7710-4A8B-B50F-1DDB59227D4A}</a:tableStyleId>
              </a:tblPr>
              <a:tblGrid>
                <a:gridCol w="1923125"/>
                <a:gridCol w="1923125"/>
                <a:gridCol w="1404125"/>
                <a:gridCol w="2442125"/>
              </a:tblGrid>
              <a:tr h="2781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Variable name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Code Registry link</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Github Entry</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Comment</a:t>
                      </a:r>
                      <a:endParaRPr sz="1400" u="none" cap="none" strike="noStrike"/>
                    </a:p>
                  </a:txBody>
                  <a:tcPr marT="34300" marB="34300" marR="68575" marL="68575"/>
                </a:tc>
              </a:tr>
              <a:tr h="3886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Nitrate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sng" cap="none" strike="noStrike">
                          <a:solidFill>
                            <a:schemeClr val="hlink"/>
                          </a:solidFill>
                          <a:hlinkClick r:id="rId3"/>
                        </a:rPr>
                        <a:t>NO</a:t>
                      </a:r>
                      <a:r>
                        <a:rPr baseline="-25000" lang="en-GB" sz="1100" u="sng" cap="none" strike="noStrike">
                          <a:solidFill>
                            <a:schemeClr val="hlink"/>
                          </a:solidFill>
                          <a:hlinkClick r:id="rId4"/>
                        </a:rPr>
                        <a:t>3</a:t>
                      </a:r>
                      <a:r>
                        <a:rPr lang="en-GB" sz="1100" u="sng" cap="none" strike="noStrike">
                          <a:solidFill>
                            <a:schemeClr val="hlink"/>
                          </a:solidFill>
                          <a:hlinkClick r:id="rId5"/>
                        </a:rPr>
                        <a:t>-(nitrate)</a:t>
                      </a:r>
                      <a:r>
                        <a:rPr lang="en-GB" sz="1100" u="none" cap="none" strike="noStrike"/>
                        <a:t> (312)</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N/A</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Definition acceptable to ESAC-Ocean</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34300" marB="34300" marR="68575" marL="68575"/>
                </a:tc>
              </a:tr>
              <a:tr h="3886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Nitrous oxide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Not available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#560</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Available in Code Registry(</a:t>
                      </a:r>
                      <a:r>
                        <a:rPr lang="en-GB" sz="1100" u="sng" cap="none" strike="noStrike">
                          <a:solidFill>
                            <a:schemeClr val="hlink"/>
                          </a:solidFill>
                          <a:hlinkClick r:id="rId6"/>
                        </a:rPr>
                        <a:t>here</a:t>
                      </a:r>
                      <a:r>
                        <a:rPr lang="en-GB" sz="1100" u="none" cap="none" strike="noStrike"/>
                        <a:t>) without any details </a:t>
                      </a:r>
                      <a:endParaRPr sz="1400" u="none" cap="none" strike="noStrike"/>
                    </a:p>
                  </a:txBody>
                  <a:tcPr marT="34300" marB="34300" marR="68575" marL="68575"/>
                </a:tc>
              </a:tr>
              <a:tr h="4800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Phosphate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400"/>
                        <a:buFont typeface="Arial"/>
                        <a:buNone/>
                      </a:pPr>
                      <a:r>
                        <a:rPr b="0" lang="en-GB" sz="1400" u="sng" cap="none" strike="noStrike">
                          <a:solidFill>
                            <a:schemeClr val="dk1"/>
                          </a:solidFill>
                          <a:hlinkClick r:id="rId7">
                            <a:extLst>
                              <a:ext uri="{A12FA001-AC4F-418D-AE19-62706E023703}">
                                <ahyp:hlinkClr val="tx"/>
                              </a:ext>
                            </a:extLst>
                          </a:hlinkClick>
                        </a:rPr>
                        <a:t>PO4= (phosphate)</a:t>
                      </a:r>
                      <a:r>
                        <a:rPr b="0" lang="en-GB" sz="1400" u="none" cap="none" strike="noStrike">
                          <a:solidFill>
                            <a:schemeClr val="dk1"/>
                          </a:solidFill>
                        </a:rPr>
                        <a:t> (399)</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N/A</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Definition acceptable to ESAC-Ocean</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34300" marB="34300" marR="68575" marL="68575"/>
                </a:tc>
              </a:tr>
              <a:tr h="2781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Silicate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Not available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#562</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34300" marB="34300" marR="68575" marL="68575"/>
                </a:tc>
              </a:tr>
              <a:tr h="278125">
                <a:tc>
                  <a:txBody>
                    <a:bodyPr/>
                    <a:lstStyle/>
                    <a:p>
                      <a:pPr indent="0" lvl="0" marL="0" marR="0" rtl="0" algn="l">
                        <a:lnSpc>
                          <a:spcPct val="100000"/>
                        </a:lnSpc>
                        <a:spcBef>
                          <a:spcPts val="0"/>
                        </a:spcBef>
                        <a:spcAft>
                          <a:spcPts val="0"/>
                        </a:spcAft>
                        <a:buClr>
                          <a:srgbClr val="000000"/>
                        </a:buClr>
                        <a:buSzPts val="1400"/>
                        <a:buFont typeface="Arial"/>
                        <a:buNone/>
                      </a:pPr>
                      <a:r>
                        <a:rPr b="0" lang="en-GB" sz="1400" u="none" cap="none" strike="noStrike">
                          <a:solidFill>
                            <a:schemeClr val="dk1"/>
                          </a:solidFill>
                        </a:rPr>
                        <a:t>Surface Stokes Drift</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Not available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#564</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34300" marB="34300" marR="68575" marL="68575"/>
                </a:tc>
              </a:tr>
              <a:tr h="2781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Tsunami Wave Amplitude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Not available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#563</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34300" marB="34300" marR="68575" marL="68575"/>
                </a:tc>
              </a:tr>
              <a:tr h="4800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Sea level</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Not available</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t>#565</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400"/>
                        <a:buFont typeface="Arial"/>
                        <a:buNone/>
                      </a:pPr>
                      <a:r>
                        <a:rPr b="0" lang="en-GB" sz="1400" u="none" cap="none" strike="noStrike">
                          <a:solidFill>
                            <a:schemeClr val="dk1"/>
                          </a:solidFill>
                        </a:rPr>
                        <a:t>Preferred to ocean dynamic topography (ODT) (64) </a:t>
                      </a:r>
                      <a:endParaRPr sz="1100" u="none" cap="none" strike="noStrike">
                        <a:solidFill>
                          <a:schemeClr val="dk1"/>
                        </a:solidFill>
                      </a:endParaRPr>
                    </a:p>
                  </a:txBody>
                  <a:tcPr marT="34300" marB="34300" marR="68575" marL="6857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9" name="Shape 469"/>
        <p:cNvGrpSpPr/>
        <p:nvPr/>
      </p:nvGrpSpPr>
      <p:grpSpPr>
        <a:xfrm>
          <a:off x="0" y="0"/>
          <a:ext cx="0" cy="0"/>
          <a:chOff x="0" y="0"/>
          <a:chExt cx="0" cy="0"/>
        </a:xfrm>
      </p:grpSpPr>
      <p:sp>
        <p:nvSpPr>
          <p:cNvPr id="470" name="Google Shape;470;p23"/>
          <p:cNvSpPr txBox="1"/>
          <p:nvPr/>
        </p:nvSpPr>
        <p:spPr>
          <a:xfrm>
            <a:off x="1899567" y="0"/>
            <a:ext cx="4993145" cy="548640"/>
          </a:xfrm>
          <a:prstGeom prst="rect">
            <a:avLst/>
          </a:prstGeom>
          <a:solidFill>
            <a:schemeClr val="lt1"/>
          </a:solidFill>
          <a:ln>
            <a:noFill/>
          </a:ln>
        </p:spPr>
        <p:txBody>
          <a:bodyPr anchorCtr="0" anchor="ctr" bIns="34275" lIns="68575" spcFirstLastPara="1" rIns="68575" wrap="square" tIns="34275">
            <a:normAutofit fontScale="70000" lnSpcReduction="20000"/>
          </a:bodyPr>
          <a:lstStyle/>
          <a:p>
            <a:pPr indent="0" lvl="0" marL="0" marR="0" rtl="0" algn="ctr">
              <a:lnSpc>
                <a:spcPct val="100000"/>
              </a:lnSpc>
              <a:spcBef>
                <a:spcPts val="0"/>
              </a:spcBef>
              <a:spcAft>
                <a:spcPts val="0"/>
              </a:spcAft>
              <a:buClr>
                <a:srgbClr val="0066FF"/>
              </a:buClr>
              <a:buSzPct val="100000"/>
              <a:buFont typeface="Arial"/>
              <a:buNone/>
            </a:pPr>
            <a:r>
              <a:rPr b="1" i="0" lang="en-GB" sz="2700" u="none" cap="none" strike="noStrike">
                <a:solidFill>
                  <a:srgbClr val="0066FF"/>
                </a:solidFill>
                <a:latin typeface="Calibri"/>
                <a:ea typeface="Calibri"/>
                <a:cs typeface="Calibri"/>
                <a:sym typeface="Calibri"/>
              </a:rPr>
              <a:t>Proposed changes to Ocean Variables (in OSCAR)</a:t>
            </a:r>
            <a:endParaRPr b="1" i="0" sz="2700" u="none" cap="none" strike="noStrike">
              <a:solidFill>
                <a:srgbClr val="0066FF"/>
              </a:solidFill>
              <a:latin typeface="Calibri"/>
              <a:ea typeface="Calibri"/>
              <a:cs typeface="Calibri"/>
              <a:sym typeface="Calibri"/>
            </a:endParaRPr>
          </a:p>
        </p:txBody>
      </p:sp>
      <p:graphicFrame>
        <p:nvGraphicFramePr>
          <p:cNvPr id="471" name="Google Shape;471;p23"/>
          <p:cNvGraphicFramePr/>
          <p:nvPr/>
        </p:nvGraphicFramePr>
        <p:xfrm>
          <a:off x="602166" y="690291"/>
          <a:ext cx="3000000" cy="3000000"/>
        </p:xfrm>
        <a:graphic>
          <a:graphicData uri="http://schemas.openxmlformats.org/drawingml/2006/table">
            <a:tbl>
              <a:tblPr bandRow="1" firstRow="1">
                <a:noFill/>
                <a:tableStyleId>{E9307676-CC60-4833-8B00-B234287ADCAC}</a:tableStyleId>
              </a:tblPr>
              <a:tblGrid>
                <a:gridCol w="1916625"/>
                <a:gridCol w="1923125"/>
                <a:gridCol w="1253575"/>
                <a:gridCol w="2592650"/>
              </a:tblGrid>
              <a:tr h="525775">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Variable name (OSCAR)</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Code Registry link</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Github Entry</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Comment</a:t>
                      </a:r>
                      <a:endParaRPr sz="1400" u="none" cap="none" strike="noStrike"/>
                    </a:p>
                  </a:txBody>
                  <a:tcPr marT="34300" marB="34300" marR="68575" marL="68575"/>
                </a:tc>
              </a:tr>
              <a:tr h="1211575">
                <a:tc>
                  <a:txBody>
                    <a:bodyPr/>
                    <a:lstStyle/>
                    <a:p>
                      <a:pPr indent="0" lvl="0" marL="0" marR="0" rtl="0" algn="l">
                        <a:lnSpc>
                          <a:spcPct val="100000"/>
                        </a:lnSpc>
                        <a:spcBef>
                          <a:spcPts val="0"/>
                        </a:spcBef>
                        <a:spcAft>
                          <a:spcPts val="0"/>
                        </a:spcAft>
                        <a:buClr>
                          <a:srgbClr val="000000"/>
                        </a:buClr>
                        <a:buSzPts val="1500"/>
                        <a:buFont typeface="Arial"/>
                        <a:buNone/>
                      </a:pPr>
                      <a:r>
                        <a:rPr lang="en-GB" sz="1500" u="sng" cap="none" strike="noStrike">
                          <a:solidFill>
                            <a:schemeClr val="hlink"/>
                          </a:solidFill>
                          <a:hlinkClick r:id="rId3"/>
                        </a:rPr>
                        <a:t>Ocean Salinity</a:t>
                      </a:r>
                      <a:endParaRPr sz="15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sng" cap="none" strike="noStrike">
                          <a:solidFill>
                            <a:schemeClr val="hlink"/>
                          </a:solidFill>
                          <a:hlinkClick r:id="rId4"/>
                        </a:rPr>
                        <a:t>Subsurface salinity </a:t>
                      </a:r>
                      <a:r>
                        <a:rPr lang="en-GB" sz="1500" u="none" cap="none" strike="noStrike"/>
                        <a:t> (91)</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N/A</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Name and definition in Code Registry acceptable to ESAC-Ocean. Request name change to </a:t>
                      </a:r>
                      <a:r>
                        <a:rPr b="1" lang="en-GB" sz="1500" u="none" cap="none" strike="noStrike"/>
                        <a:t>Subsurface salinity </a:t>
                      </a:r>
                      <a:r>
                        <a:rPr lang="en-GB" sz="1500" u="none" cap="none" strike="noStrike"/>
                        <a:t>in OSCAR</a:t>
                      </a:r>
                      <a:endParaRPr sz="1400" u="none" cap="none" strike="noStrike"/>
                    </a:p>
                  </a:txBody>
                  <a:tcPr marT="34300" marB="34300" marR="68575" marL="68575"/>
                </a:tc>
              </a:tr>
              <a:tr h="1211575">
                <a:tc>
                  <a:txBody>
                    <a:bodyPr/>
                    <a:lstStyle/>
                    <a:p>
                      <a:pPr indent="0" lvl="0" marL="0" marR="0" rtl="0" algn="l">
                        <a:lnSpc>
                          <a:spcPct val="100000"/>
                        </a:lnSpc>
                        <a:spcBef>
                          <a:spcPts val="0"/>
                        </a:spcBef>
                        <a:spcAft>
                          <a:spcPts val="0"/>
                        </a:spcAft>
                        <a:buClr>
                          <a:srgbClr val="000000"/>
                        </a:buClr>
                        <a:buSzPts val="1500"/>
                        <a:buFont typeface="Arial"/>
                        <a:buNone/>
                      </a:pPr>
                      <a:r>
                        <a:rPr lang="en-GB" sz="1500" u="sng" cap="none" strike="noStrike">
                          <a:solidFill>
                            <a:schemeClr val="hlink"/>
                          </a:solidFill>
                          <a:hlinkClick r:id="rId5"/>
                        </a:rPr>
                        <a:t>Ocean Temperature</a:t>
                      </a:r>
                      <a:endParaRPr sz="15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sng" cap="none" strike="noStrike">
                          <a:solidFill>
                            <a:schemeClr val="hlink"/>
                          </a:solidFill>
                          <a:hlinkClick r:id="rId6"/>
                        </a:rPr>
                        <a:t>Subsurface temperature</a:t>
                      </a:r>
                      <a:r>
                        <a:rPr lang="en-GB" sz="1500" u="none" cap="none" strike="noStrike"/>
                        <a:t> (94)</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N/A</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Name and definition in Code Registry acceptable to ESAC-Ocean. Request name change to </a:t>
                      </a:r>
                      <a:r>
                        <a:rPr b="1" lang="en-GB" sz="1500" u="none" cap="none" strike="noStrike"/>
                        <a:t>Subsurface temperature </a:t>
                      </a:r>
                      <a:r>
                        <a:rPr lang="en-GB" sz="1500" u="none" cap="none" strike="noStrike"/>
                        <a:t>in OSCAR</a:t>
                      </a:r>
                      <a:endParaRPr sz="1400" u="none" cap="none" strike="noStrike"/>
                    </a:p>
                  </a:txBody>
                  <a:tcPr marT="34300" marB="34300" marR="68575" marL="68575"/>
                </a:tc>
              </a:tr>
              <a:tr h="754375">
                <a:tc>
                  <a:txBody>
                    <a:bodyPr/>
                    <a:lstStyle/>
                    <a:p>
                      <a:pPr indent="0" lvl="0" marL="0" marR="0" rtl="0" algn="l">
                        <a:lnSpc>
                          <a:spcPct val="100000"/>
                        </a:lnSpc>
                        <a:spcBef>
                          <a:spcPts val="0"/>
                        </a:spcBef>
                        <a:spcAft>
                          <a:spcPts val="0"/>
                        </a:spcAft>
                        <a:buClr>
                          <a:srgbClr val="000000"/>
                        </a:buClr>
                        <a:buSzPts val="1500"/>
                        <a:buFont typeface="Arial"/>
                        <a:buNone/>
                      </a:pPr>
                      <a:r>
                        <a:rPr lang="en-GB" sz="1500" u="sng" cap="none" strike="noStrike">
                          <a:solidFill>
                            <a:schemeClr val="hlink"/>
                          </a:solidFill>
                          <a:hlinkClick r:id="rId7"/>
                        </a:rPr>
                        <a:t>wind stress</a:t>
                      </a:r>
                      <a:endParaRPr sz="15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sng" cap="none" strike="noStrike">
                          <a:solidFill>
                            <a:schemeClr val="hlink"/>
                          </a:solidFill>
                          <a:hlinkClick r:id="rId8"/>
                        </a:rPr>
                        <a:t>Wind stress</a:t>
                      </a:r>
                      <a:r>
                        <a:rPr lang="en-GB" sz="1500" u="none" cap="none" strike="noStrike"/>
                        <a:t> (103)</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#561</a:t>
                      </a:r>
                      <a:endParaRPr sz="14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t>Name should change to </a:t>
                      </a:r>
                      <a:r>
                        <a:rPr b="1" lang="en-GB" sz="1500" u="none" cap="none" strike="noStrike"/>
                        <a:t>Ocean surface wind stress </a:t>
                      </a:r>
                      <a:r>
                        <a:rPr lang="en-GB" sz="1500" u="none" cap="none" strike="noStrike"/>
                        <a:t>in Code registry and OSCAR</a:t>
                      </a:r>
                      <a:endParaRPr sz="1400" u="none" cap="none" strike="noStrike"/>
                    </a:p>
                  </a:txBody>
                  <a:tcPr marT="34300" marB="34300" marR="68575" marL="6857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 name="Shape 475"/>
        <p:cNvGrpSpPr/>
        <p:nvPr/>
      </p:nvGrpSpPr>
      <p:grpSpPr>
        <a:xfrm>
          <a:off x="0" y="0"/>
          <a:ext cx="0" cy="0"/>
          <a:chOff x="0" y="0"/>
          <a:chExt cx="0" cy="0"/>
        </a:xfrm>
      </p:grpSpPr>
      <p:sp>
        <p:nvSpPr>
          <p:cNvPr id="476" name="Google Shape;476;p24"/>
          <p:cNvSpPr txBox="1"/>
          <p:nvPr>
            <p:ph type="title"/>
          </p:nvPr>
        </p:nvSpPr>
        <p:spPr>
          <a:xfrm>
            <a:off x="457200" y="0"/>
            <a:ext cx="8229600" cy="857250"/>
          </a:xfrm>
          <a:prstGeom prst="rect">
            <a:avLst/>
          </a:prstGeom>
          <a:noFill/>
          <a:ln>
            <a:noFill/>
          </a:ln>
        </p:spPr>
        <p:txBody>
          <a:bodyPr anchorCtr="0" anchor="ctr" bIns="34275" lIns="68550" spcFirstLastPara="1" rIns="68550" wrap="square" tIns="34275">
            <a:normAutofit/>
          </a:bodyPr>
          <a:lstStyle/>
          <a:p>
            <a:pPr indent="0" lvl="0" marL="0" rtl="0" algn="l">
              <a:lnSpc>
                <a:spcPct val="85000"/>
              </a:lnSpc>
              <a:spcBef>
                <a:spcPts val="0"/>
              </a:spcBef>
              <a:spcAft>
                <a:spcPts val="0"/>
              </a:spcAft>
              <a:buClr>
                <a:schemeClr val="dk1"/>
              </a:buClr>
              <a:buSzPts val="3200"/>
              <a:buNone/>
            </a:pPr>
            <a:r>
              <a:rPr lang="en-GB" sz="2400">
                <a:latin typeface="Verdana"/>
                <a:ea typeface="Verdana"/>
                <a:cs typeface="Verdana"/>
                <a:sym typeface="Verdana"/>
              </a:rPr>
              <a:t>Statement of Guidance</a:t>
            </a:r>
            <a:endParaRPr/>
          </a:p>
        </p:txBody>
      </p:sp>
      <p:sp>
        <p:nvSpPr>
          <p:cNvPr id="477" name="Google Shape;477;p24"/>
          <p:cNvSpPr txBox="1"/>
          <p:nvPr>
            <p:ph idx="12" type="sldNum"/>
          </p:nvPr>
        </p:nvSpPr>
        <p:spPr>
          <a:xfrm>
            <a:off x="6553200" y="4767263"/>
            <a:ext cx="2133675" cy="273825"/>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478" name="Google Shape;478;p24"/>
          <p:cNvSpPr/>
          <p:nvPr/>
        </p:nvSpPr>
        <p:spPr>
          <a:xfrm>
            <a:off x="0" y="73346"/>
            <a:ext cx="162450" cy="1962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479" name="Google Shape;479;p24">
            <a:hlinkClick r:id="rId3"/>
          </p:cNvPr>
          <p:cNvSpPr/>
          <p:nvPr/>
        </p:nvSpPr>
        <p:spPr>
          <a:xfrm>
            <a:off x="4539854" y="-257175"/>
            <a:ext cx="152325" cy="15232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descr="​Folder icon" id="480" name="Google Shape;480;p24"/>
          <p:cNvPicPr preferRelativeResize="0"/>
          <p:nvPr/>
        </p:nvPicPr>
        <p:blipFill rotWithShape="1">
          <a:blip r:embed="rId4">
            <a:alphaModFix/>
          </a:blip>
          <a:srcRect b="0" l="0" r="0" t="0"/>
          <a:stretch/>
        </p:blipFill>
        <p:spPr>
          <a:xfrm>
            <a:off x="3442631" y="5786672"/>
            <a:ext cx="114300" cy="114300"/>
          </a:xfrm>
          <a:prstGeom prst="rect">
            <a:avLst/>
          </a:prstGeom>
          <a:noFill/>
          <a:ln>
            <a:noFill/>
          </a:ln>
        </p:spPr>
      </p:pic>
      <p:pic>
        <p:nvPicPr>
          <p:cNvPr descr="​Folder icon" id="481" name="Google Shape;481;p24"/>
          <p:cNvPicPr preferRelativeResize="0"/>
          <p:nvPr/>
        </p:nvPicPr>
        <p:blipFill rotWithShape="1">
          <a:blip r:embed="rId4">
            <a:alphaModFix/>
          </a:blip>
          <a:srcRect b="0" l="0" r="0" t="0"/>
          <a:stretch/>
        </p:blipFill>
        <p:spPr>
          <a:xfrm>
            <a:off x="3214031" y="5786672"/>
            <a:ext cx="114300" cy="114300"/>
          </a:xfrm>
          <a:prstGeom prst="rect">
            <a:avLst/>
          </a:prstGeom>
          <a:noFill/>
          <a:ln>
            <a:noFill/>
          </a:ln>
        </p:spPr>
      </p:pic>
      <p:sp>
        <p:nvSpPr>
          <p:cNvPr id="482" name="Google Shape;482;p24"/>
          <p:cNvSpPr txBox="1"/>
          <p:nvPr>
            <p:ph idx="1" type="body"/>
          </p:nvPr>
        </p:nvSpPr>
        <p:spPr>
          <a:xfrm>
            <a:off x="425054" y="715241"/>
            <a:ext cx="4015328" cy="3960668"/>
          </a:xfrm>
          <a:prstGeom prst="rect">
            <a:avLst/>
          </a:prstGeom>
          <a:gradFill>
            <a:gsLst>
              <a:gs pos="0">
                <a:srgbClr val="87E1FF"/>
              </a:gs>
              <a:gs pos="35000">
                <a:srgbClr val="ABE7FF"/>
              </a:gs>
              <a:gs pos="100000">
                <a:srgbClr val="DBF7FF"/>
              </a:gs>
            </a:gsLst>
            <a:lin ang="16200000" scaled="0"/>
          </a:gradFill>
          <a:ln cap="flat" cmpd="sng" w="9525">
            <a:solidFill>
              <a:srgbClr val="25A8E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rmAutofit fontScale="70000" lnSpcReduction="20000"/>
          </a:bodyPr>
          <a:lstStyle/>
          <a:p>
            <a:pPr indent="-228600" lvl="0" marL="457200" rtl="0" algn="l">
              <a:lnSpc>
                <a:spcPct val="100000"/>
              </a:lnSpc>
              <a:spcBef>
                <a:spcPts val="0"/>
              </a:spcBef>
              <a:spcAft>
                <a:spcPts val="0"/>
              </a:spcAft>
              <a:buClr>
                <a:schemeClr val="dk2"/>
              </a:buClr>
              <a:buSzPct val="166666"/>
              <a:buNone/>
            </a:pPr>
            <a:r>
              <a:rPr lang="en-GB">
                <a:solidFill>
                  <a:schemeClr val="dk1"/>
                </a:solidFill>
                <a:latin typeface="Arial"/>
                <a:ea typeface="Arial"/>
                <a:cs typeface="Arial"/>
                <a:sym typeface="Arial"/>
              </a:rPr>
              <a:t>Introduction of overall ESAC</a:t>
            </a:r>
            <a:endParaRPr/>
          </a:p>
          <a:p>
            <a:pPr indent="-228600" lvl="0" marL="457200" rtl="0" algn="l">
              <a:lnSpc>
                <a:spcPct val="100000"/>
              </a:lnSpc>
              <a:spcBef>
                <a:spcPts val="0"/>
              </a:spcBef>
              <a:spcAft>
                <a:spcPts val="0"/>
              </a:spcAft>
              <a:buClr>
                <a:schemeClr val="dk2"/>
              </a:buClr>
              <a:buSzPct val="166666"/>
              <a:buNone/>
            </a:pPr>
            <a:r>
              <a:rPr lang="en-GB">
                <a:solidFill>
                  <a:schemeClr val="dk1"/>
                </a:solidFill>
                <a:latin typeface="Arial"/>
                <a:ea typeface="Arial"/>
                <a:cs typeface="Arial"/>
                <a:sym typeface="Arial"/>
              </a:rPr>
              <a:t>Application Areas (AA)</a:t>
            </a:r>
            <a:endParaRPr/>
          </a:p>
          <a:p>
            <a:pPr indent="-228600" lvl="1" marL="914400" rtl="0" algn="l">
              <a:lnSpc>
                <a:spcPct val="90000"/>
              </a:lnSpc>
              <a:spcBef>
                <a:spcPts val="1300"/>
              </a:spcBef>
              <a:spcAft>
                <a:spcPts val="0"/>
              </a:spcAft>
              <a:buSzPct val="102564"/>
              <a:buNone/>
            </a:pPr>
            <a:r>
              <a:rPr lang="en-GB" sz="1950">
                <a:solidFill>
                  <a:schemeClr val="dk1"/>
                </a:solidFill>
                <a:latin typeface="Arial"/>
                <a:ea typeface="Arial"/>
                <a:cs typeface="Arial"/>
                <a:sym typeface="Arial"/>
              </a:rPr>
              <a:t>Considered AAs and their prioritization</a:t>
            </a:r>
            <a:endParaRPr/>
          </a:p>
          <a:p>
            <a:pPr indent="-228600" lvl="1" marL="914400" rtl="0" algn="l">
              <a:lnSpc>
                <a:spcPct val="90000"/>
              </a:lnSpc>
              <a:spcBef>
                <a:spcPts val="1300"/>
              </a:spcBef>
              <a:spcAft>
                <a:spcPts val="0"/>
              </a:spcAft>
              <a:buSzPct val="102564"/>
              <a:buNone/>
            </a:pPr>
            <a:r>
              <a:rPr lang="en-GB" sz="1950">
                <a:solidFill>
                  <a:schemeClr val="dk1"/>
                </a:solidFill>
                <a:latin typeface="Arial"/>
                <a:ea typeface="Arial"/>
                <a:cs typeface="Arial"/>
                <a:sym typeface="Arial"/>
              </a:rPr>
              <a:t>Disaster Risk Reduction and Early warning aspects</a:t>
            </a:r>
            <a:endParaRPr/>
          </a:p>
          <a:p>
            <a:pPr indent="-228600" lvl="1" marL="914400" rtl="0" algn="l">
              <a:lnSpc>
                <a:spcPct val="90000"/>
              </a:lnSpc>
              <a:spcBef>
                <a:spcPts val="1300"/>
              </a:spcBef>
              <a:spcAft>
                <a:spcPts val="0"/>
              </a:spcAft>
              <a:buSzPct val="102564"/>
              <a:buNone/>
            </a:pPr>
            <a:r>
              <a:rPr lang="en-GB" sz="1950">
                <a:solidFill>
                  <a:schemeClr val="dk1"/>
                </a:solidFill>
                <a:latin typeface="Arial"/>
                <a:ea typeface="Arial"/>
                <a:cs typeface="Arial"/>
                <a:sym typeface="Arial"/>
              </a:rPr>
              <a:t>Climate applications</a:t>
            </a:r>
            <a:endParaRPr/>
          </a:p>
          <a:p>
            <a:pPr indent="-228600" lvl="1" marL="914400" rtl="0" algn="l">
              <a:lnSpc>
                <a:spcPct val="90000"/>
              </a:lnSpc>
              <a:spcBef>
                <a:spcPts val="1300"/>
              </a:spcBef>
              <a:spcAft>
                <a:spcPts val="0"/>
              </a:spcAft>
              <a:buSzPct val="102564"/>
              <a:buNone/>
            </a:pPr>
            <a:r>
              <a:rPr lang="en-GB" sz="1950">
                <a:solidFill>
                  <a:schemeClr val="dk1"/>
                </a:solidFill>
                <a:latin typeface="Arial"/>
                <a:ea typeface="Arial"/>
                <a:cs typeface="Arial"/>
                <a:sym typeface="Arial"/>
              </a:rPr>
              <a:t>Regional aspects</a:t>
            </a:r>
            <a:endParaRPr/>
          </a:p>
          <a:p>
            <a:pPr indent="-228600" lvl="1" marL="914400" rtl="0" algn="l">
              <a:lnSpc>
                <a:spcPct val="90000"/>
              </a:lnSpc>
              <a:spcBef>
                <a:spcPts val="1300"/>
              </a:spcBef>
              <a:spcAft>
                <a:spcPts val="0"/>
              </a:spcAft>
              <a:buSzPct val="102564"/>
              <a:buNone/>
            </a:pPr>
            <a:r>
              <a:rPr lang="en-GB" sz="1950">
                <a:solidFill>
                  <a:srgbClr val="7030A0"/>
                </a:solidFill>
                <a:latin typeface="Arial"/>
                <a:ea typeface="Arial"/>
                <a:cs typeface="Arial"/>
                <a:sym typeface="Arial"/>
              </a:rPr>
              <a:t>Summary of Key variables to be observed and identified key gaps for the Ocean Earth System Application Category</a:t>
            </a:r>
            <a:endParaRPr sz="1950">
              <a:solidFill>
                <a:srgbClr val="7030A0"/>
              </a:solidFill>
            </a:endParaRPr>
          </a:p>
          <a:p>
            <a:pPr indent="-228600" lvl="1" marL="914400" rtl="0" algn="l">
              <a:lnSpc>
                <a:spcPct val="90000"/>
              </a:lnSpc>
              <a:spcBef>
                <a:spcPts val="1300"/>
              </a:spcBef>
              <a:spcAft>
                <a:spcPts val="0"/>
              </a:spcAft>
              <a:buSzPct val="102564"/>
              <a:buNone/>
            </a:pPr>
            <a:r>
              <a:rPr lang="en-GB" sz="1950">
                <a:solidFill>
                  <a:schemeClr val="dk1"/>
                </a:solidFill>
                <a:latin typeface="Arial"/>
                <a:ea typeface="Arial"/>
                <a:cs typeface="Arial"/>
                <a:sym typeface="Arial"/>
              </a:rPr>
              <a:t>Risks and Sustainability</a:t>
            </a:r>
            <a:endParaRPr sz="1950">
              <a:solidFill>
                <a:schemeClr val="dk1"/>
              </a:solidFill>
            </a:endParaRPr>
          </a:p>
          <a:p>
            <a:pPr indent="-257202" lvl="1" marL="257175" rtl="0" algn="l">
              <a:lnSpc>
                <a:spcPct val="90000"/>
              </a:lnSpc>
              <a:spcBef>
                <a:spcPts val="1300"/>
              </a:spcBef>
              <a:spcAft>
                <a:spcPts val="0"/>
              </a:spcAft>
              <a:buSzPct val="86020"/>
              <a:buFont typeface="Arial"/>
              <a:buChar char="•"/>
            </a:pPr>
            <a:r>
              <a:rPr lang="en-GB" sz="2325">
                <a:solidFill>
                  <a:schemeClr val="dk1"/>
                </a:solidFill>
                <a:latin typeface="Arial"/>
                <a:ea typeface="Arial"/>
                <a:cs typeface="Arial"/>
                <a:sym typeface="Arial"/>
              </a:rPr>
              <a:t>Recommendations on how to address the gaps</a:t>
            </a:r>
            <a:endParaRPr sz="2325"/>
          </a:p>
          <a:p>
            <a:pPr indent="-257175" lvl="1" marL="257175" rtl="0" algn="l">
              <a:lnSpc>
                <a:spcPct val="90000"/>
              </a:lnSpc>
              <a:spcBef>
                <a:spcPts val="1300"/>
              </a:spcBef>
              <a:spcAft>
                <a:spcPts val="0"/>
              </a:spcAft>
              <a:buSzPct val="83333"/>
              <a:buFont typeface="Arial"/>
              <a:buChar char="•"/>
            </a:pPr>
            <a:r>
              <a:rPr lang="en-GB" sz="2400">
                <a:solidFill>
                  <a:schemeClr val="dk1"/>
                </a:solidFill>
                <a:latin typeface="Arial"/>
                <a:ea typeface="Arial"/>
                <a:cs typeface="Arial"/>
                <a:sym typeface="Arial"/>
              </a:rPr>
              <a:t>Impact</a:t>
            </a:r>
            <a:endParaRPr sz="2325"/>
          </a:p>
          <a:p>
            <a:pPr indent="-228600" lvl="0" marL="457200" rtl="0" algn="l">
              <a:lnSpc>
                <a:spcPct val="100000"/>
              </a:lnSpc>
              <a:spcBef>
                <a:spcPts val="0"/>
              </a:spcBef>
              <a:spcAft>
                <a:spcPts val="0"/>
              </a:spcAft>
              <a:buClr>
                <a:schemeClr val="dk2"/>
              </a:buClr>
              <a:buSzPct val="166666"/>
              <a:buNone/>
            </a:pPr>
            <a:r>
              <a:rPr lang="en-GB">
                <a:solidFill>
                  <a:schemeClr val="dk1"/>
                </a:solidFill>
                <a:latin typeface="Arial"/>
                <a:ea typeface="Arial"/>
                <a:cs typeface="Arial"/>
                <a:sym typeface="Arial"/>
              </a:rPr>
              <a:t>Acknowledgement of contributors</a:t>
            </a:r>
            <a:endParaRPr/>
          </a:p>
          <a:p>
            <a:pPr indent="-228600" lvl="0" marL="457200" rtl="0" algn="l">
              <a:lnSpc>
                <a:spcPct val="100000"/>
              </a:lnSpc>
              <a:spcBef>
                <a:spcPts val="0"/>
              </a:spcBef>
              <a:spcAft>
                <a:spcPts val="0"/>
              </a:spcAft>
              <a:buClr>
                <a:schemeClr val="dk2"/>
              </a:buClr>
              <a:buSzPct val="166666"/>
              <a:buNone/>
            </a:pPr>
            <a:r>
              <a:t/>
            </a:r>
            <a:endParaRPr/>
          </a:p>
        </p:txBody>
      </p:sp>
      <p:sp>
        <p:nvSpPr>
          <p:cNvPr id="483" name="Google Shape;483;p24"/>
          <p:cNvSpPr txBox="1"/>
          <p:nvPr/>
        </p:nvSpPr>
        <p:spPr>
          <a:xfrm>
            <a:off x="5014713" y="723901"/>
            <a:ext cx="3339578" cy="3960668"/>
          </a:xfrm>
          <a:prstGeom prst="rect">
            <a:avLst/>
          </a:prstGeom>
          <a:gradFill>
            <a:gsLst>
              <a:gs pos="0">
                <a:srgbClr val="C3C3C3"/>
              </a:gs>
              <a:gs pos="35000">
                <a:srgbClr val="D4D4D4"/>
              </a:gs>
              <a:gs pos="100000">
                <a:srgbClr val="EFEFEF"/>
              </a:gs>
            </a:gsLst>
            <a:lin ang="16200000" scaled="0"/>
          </a:gradFill>
          <a:ln cap="flat" cmpd="sng" w="9525">
            <a:solidFill>
              <a:srgbClr val="595959"/>
            </a:solidFill>
            <a:prstDash val="solid"/>
            <a:round/>
            <a:headEnd len="sm" w="sm" type="none"/>
            <a:tailEnd len="sm" w="sm" type="none"/>
          </a:ln>
          <a:effectLst>
            <a:outerShdw blurRad="40000" rotWithShape="0" dir="5400000" dist="20000">
              <a:srgbClr val="000000">
                <a:alpha val="37254"/>
              </a:srgbClr>
            </a:outerShdw>
          </a:effectLst>
        </p:spPr>
        <p:txBody>
          <a:bodyPr anchorCtr="0" anchor="t" bIns="34275" lIns="68575" spcFirstLastPara="1" rIns="68575" wrap="square" tIns="34275">
            <a:normAutofit fontScale="92500" lnSpcReduction="10000"/>
          </a:bodyPr>
          <a:lstStyle/>
          <a:p>
            <a:pPr indent="-342947" lvl="0" marL="342900" marR="0" rtl="0" algn="l">
              <a:lnSpc>
                <a:spcPct val="100000"/>
              </a:lnSpc>
              <a:spcBef>
                <a:spcPts val="0"/>
              </a:spcBef>
              <a:spcAft>
                <a:spcPts val="0"/>
              </a:spcAft>
              <a:buClr>
                <a:srgbClr val="000000"/>
              </a:buClr>
              <a:buSzPct val="100000"/>
              <a:buFont typeface="Arial"/>
              <a:buChar char="•"/>
            </a:pPr>
            <a:r>
              <a:rPr b="0" i="0" lang="en-GB" sz="1950" u="none" cap="none" strike="noStrike">
                <a:solidFill>
                  <a:srgbClr val="7030A0"/>
                </a:solidFill>
                <a:latin typeface="Arial"/>
                <a:ea typeface="Arial"/>
                <a:cs typeface="Arial"/>
                <a:sym typeface="Arial"/>
              </a:rPr>
              <a:t>Physical variables</a:t>
            </a:r>
            <a:endParaRPr b="0" i="0" sz="1950" u="none" cap="none" strike="noStrike">
              <a:solidFill>
                <a:srgbClr val="7030A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Sea Surface Temperature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Subsurface Temperature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Sea Surface Salinity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Subsurface Salinity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Ocean surface currents (vector)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Ocean velocity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Significant wave height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Dominant wave period and direction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Sea Surface Heat flux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Sea Level  </a:t>
            </a:r>
            <a:endParaRPr b="0" i="0" sz="1050" u="none" cap="none" strike="noStrike">
              <a:solidFill>
                <a:srgbClr val="7030A0"/>
              </a:solidFill>
              <a:latin typeface="Verdana"/>
              <a:ea typeface="Verdana"/>
              <a:cs typeface="Verdana"/>
              <a:sym typeface="Verdana"/>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Tsunami wave amplitude</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Sea Ice* -Included in AA- Sea Ice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Surface Stokes Drift</a:t>
            </a:r>
            <a:endParaRPr b="0" i="0" sz="1400" u="none" cap="none" strike="noStrike">
              <a:solidFill>
                <a:srgbClr val="000000"/>
              </a:solidFill>
              <a:latin typeface="Arial"/>
              <a:ea typeface="Arial"/>
              <a:cs typeface="Arial"/>
              <a:sym typeface="Arial"/>
            </a:endParaRPr>
          </a:p>
          <a:p>
            <a:pPr indent="-342947" lvl="0" marL="342900" marR="0" rtl="0" algn="l">
              <a:lnSpc>
                <a:spcPct val="100000"/>
              </a:lnSpc>
              <a:spcBef>
                <a:spcPts val="361"/>
              </a:spcBef>
              <a:spcAft>
                <a:spcPts val="0"/>
              </a:spcAft>
              <a:buClr>
                <a:srgbClr val="000000"/>
              </a:buClr>
              <a:buSzPct val="100000"/>
              <a:buFont typeface="Arial"/>
              <a:buChar char="•"/>
            </a:pPr>
            <a:r>
              <a:rPr b="0" i="0" lang="en-GB" sz="1950" u="none" cap="none" strike="noStrike">
                <a:solidFill>
                  <a:srgbClr val="7030A0"/>
                </a:solidFill>
                <a:latin typeface="Arial"/>
                <a:ea typeface="Arial"/>
                <a:cs typeface="Arial"/>
                <a:sym typeface="Arial"/>
              </a:rPr>
              <a:t>Biogeochemical variables</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Ocean subsurface dissolved oxygen concentration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Silicates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Phosphate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Nitrate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pCO2 </a:t>
            </a:r>
            <a:endParaRPr b="0" i="0" sz="1400" u="none" cap="none" strike="noStrike">
              <a:solidFill>
                <a:srgbClr val="000000"/>
              </a:solidFill>
              <a:latin typeface="Arial"/>
              <a:ea typeface="Arial"/>
              <a:cs typeface="Arial"/>
              <a:sym typeface="Arial"/>
            </a:endParaRPr>
          </a:p>
          <a:p>
            <a:pPr indent="-285780" lvl="1" marL="742950" marR="0" rtl="0" algn="l">
              <a:lnSpc>
                <a:spcPct val="100000"/>
              </a:lnSpc>
              <a:spcBef>
                <a:spcPts val="194"/>
              </a:spcBef>
              <a:spcAft>
                <a:spcPts val="0"/>
              </a:spcAft>
              <a:buClr>
                <a:srgbClr val="000000"/>
              </a:buClr>
              <a:buSzPct val="100000"/>
              <a:buFont typeface="Noto Sans Symbols"/>
              <a:buChar char="✔"/>
            </a:pPr>
            <a:r>
              <a:rPr b="0" i="0" lang="en-GB" sz="1050" u="none" cap="none" strike="noStrike">
                <a:solidFill>
                  <a:srgbClr val="7030A0"/>
                </a:solidFill>
                <a:latin typeface="Verdana"/>
                <a:ea typeface="Verdana"/>
                <a:cs typeface="Verdana"/>
                <a:sym typeface="Verdana"/>
              </a:rPr>
              <a:t>Ocean chlorophyll concentration </a:t>
            </a:r>
            <a:endParaRPr b="0" i="0" sz="1050" u="none" cap="none" strike="noStrike">
              <a:solidFill>
                <a:srgbClr val="7030A0"/>
              </a:solidFill>
              <a:latin typeface="Verdana"/>
              <a:ea typeface="Verdana"/>
              <a:cs typeface="Verdana"/>
              <a:sym typeface="Verdana"/>
            </a:endParaRPr>
          </a:p>
          <a:p>
            <a:pPr indent="-162433" lvl="1" marL="742950" marR="0" rtl="0" algn="l">
              <a:lnSpc>
                <a:spcPct val="100000"/>
              </a:lnSpc>
              <a:spcBef>
                <a:spcPts val="388"/>
              </a:spcBef>
              <a:spcAft>
                <a:spcPts val="0"/>
              </a:spcAft>
              <a:buClr>
                <a:srgbClr val="000000"/>
              </a:buClr>
              <a:buSzPct val="100000"/>
              <a:buFont typeface="Arial"/>
              <a:buNone/>
            </a:pPr>
            <a:r>
              <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5"/>
          <p:cNvSpPr txBox="1"/>
          <p:nvPr>
            <p:ph type="title"/>
          </p:nvPr>
        </p:nvSpPr>
        <p:spPr>
          <a:xfrm>
            <a:off x="457200" y="0"/>
            <a:ext cx="8229600" cy="857250"/>
          </a:xfrm>
          <a:prstGeom prst="rect">
            <a:avLst/>
          </a:prstGeom>
          <a:noFill/>
          <a:ln>
            <a:noFill/>
          </a:ln>
        </p:spPr>
        <p:txBody>
          <a:bodyPr anchorCtr="0" anchor="ctr" bIns="34275" lIns="68550" spcFirstLastPara="1" rIns="68550" wrap="square" tIns="34275">
            <a:normAutofit/>
          </a:bodyPr>
          <a:lstStyle/>
          <a:p>
            <a:pPr indent="0" lvl="0" marL="0" rtl="0" algn="ctr">
              <a:lnSpc>
                <a:spcPct val="85000"/>
              </a:lnSpc>
              <a:spcBef>
                <a:spcPts val="0"/>
              </a:spcBef>
              <a:spcAft>
                <a:spcPts val="0"/>
              </a:spcAft>
              <a:buClr>
                <a:schemeClr val="dk1"/>
              </a:buClr>
              <a:buSzPts val="3200"/>
              <a:buNone/>
            </a:pPr>
            <a:r>
              <a:rPr lang="en-GB" sz="2400">
                <a:latin typeface="Verdana"/>
                <a:ea typeface="Verdana"/>
                <a:cs typeface="Verdana"/>
                <a:sym typeface="Verdana"/>
              </a:rPr>
              <a:t>Timeline 2025 - 2027</a:t>
            </a:r>
            <a:endParaRPr sz="2400">
              <a:latin typeface="Verdana"/>
              <a:ea typeface="Verdana"/>
              <a:cs typeface="Verdana"/>
              <a:sym typeface="Verdana"/>
            </a:endParaRPr>
          </a:p>
        </p:txBody>
      </p:sp>
      <p:sp>
        <p:nvSpPr>
          <p:cNvPr id="489" name="Google Shape;489;p25"/>
          <p:cNvSpPr txBox="1"/>
          <p:nvPr>
            <p:ph idx="1" type="body"/>
          </p:nvPr>
        </p:nvSpPr>
        <p:spPr>
          <a:xfrm>
            <a:off x="501216" y="790384"/>
            <a:ext cx="8229600" cy="3700800"/>
          </a:xfrm>
          <a:prstGeom prst="rect">
            <a:avLst/>
          </a:prstGeom>
          <a:noFill/>
          <a:ln>
            <a:noFill/>
          </a:ln>
        </p:spPr>
        <p:txBody>
          <a:bodyPr anchorCtr="0" anchor="t" bIns="34275" lIns="68550" spcFirstLastPara="1" rIns="68550" wrap="square" tIns="34275">
            <a:normAutofit fontScale="32500" lnSpcReduction="20000"/>
          </a:bodyPr>
          <a:lstStyle/>
          <a:p>
            <a:pPr indent="-171450" lvl="0" marL="685800" rtl="0" algn="l">
              <a:lnSpc>
                <a:spcPct val="100000"/>
              </a:lnSpc>
              <a:spcBef>
                <a:spcPts val="0"/>
              </a:spcBef>
              <a:spcAft>
                <a:spcPts val="0"/>
              </a:spcAft>
              <a:buClr>
                <a:schemeClr val="dk1"/>
              </a:buClr>
              <a:buSzPct val="100000"/>
              <a:buNone/>
            </a:pPr>
            <a:r>
              <a:t/>
            </a:r>
            <a:endParaRPr sz="1350">
              <a:solidFill>
                <a:srgbClr val="000000"/>
              </a:solidFill>
              <a:latin typeface="Calibri"/>
              <a:ea typeface="Calibri"/>
              <a:cs typeface="Calibri"/>
              <a:sym typeface="Calibri"/>
            </a:endParaRPr>
          </a:p>
          <a:p>
            <a:pPr indent="-171450" lvl="0" marL="685800" rtl="0" algn="l">
              <a:lnSpc>
                <a:spcPct val="100000"/>
              </a:lnSpc>
              <a:spcBef>
                <a:spcPts val="270"/>
              </a:spcBef>
              <a:spcAft>
                <a:spcPts val="0"/>
              </a:spcAft>
              <a:buClr>
                <a:schemeClr val="dk1"/>
              </a:buClr>
              <a:buSzPct val="100000"/>
              <a:buNone/>
            </a:pPr>
            <a:r>
              <a:t/>
            </a:r>
            <a:endParaRPr sz="1350">
              <a:solidFill>
                <a:srgbClr val="212121"/>
              </a:solidFill>
              <a:latin typeface="Calibri"/>
              <a:ea typeface="Calibri"/>
              <a:cs typeface="Calibri"/>
              <a:sym typeface="Calibri"/>
            </a:endParaRPr>
          </a:p>
          <a:p>
            <a:pPr indent="0" lvl="1" marL="350996" rtl="0" algn="l">
              <a:lnSpc>
                <a:spcPct val="115000"/>
              </a:lnSpc>
              <a:spcBef>
                <a:spcPts val="0"/>
              </a:spcBef>
              <a:spcAft>
                <a:spcPts val="0"/>
              </a:spcAft>
              <a:buClr>
                <a:srgbClr val="212121"/>
              </a:buClr>
              <a:buSzPct val="100000"/>
              <a:buNone/>
            </a:pPr>
            <a:r>
              <a:t/>
            </a:r>
            <a:endParaRPr sz="2227">
              <a:solidFill>
                <a:srgbClr val="212121"/>
              </a:solidFill>
            </a:endParaRPr>
          </a:p>
          <a:p>
            <a:pPr indent="-270034" lvl="0" marL="457200" rtl="0" algn="l">
              <a:lnSpc>
                <a:spcPct val="115000"/>
              </a:lnSpc>
              <a:spcBef>
                <a:spcPts val="0"/>
              </a:spcBef>
              <a:spcAft>
                <a:spcPts val="0"/>
              </a:spcAft>
              <a:buSzPct val="126941"/>
              <a:buNone/>
            </a:pPr>
            <a:r>
              <a:rPr lang="en-GB" sz="3825">
                <a:solidFill>
                  <a:srgbClr val="212121"/>
                </a:solidFill>
              </a:rPr>
              <a:t>Gap analysis to end 2024</a:t>
            </a:r>
            <a:endParaRPr/>
          </a:p>
          <a:p>
            <a:pPr indent="-227171" lvl="1" marL="914400" rtl="0" algn="l">
              <a:lnSpc>
                <a:spcPct val="115000"/>
              </a:lnSpc>
              <a:spcBef>
                <a:spcPts val="0"/>
              </a:spcBef>
              <a:spcAft>
                <a:spcPts val="0"/>
              </a:spcAft>
              <a:buSzPct val="126941"/>
              <a:buNone/>
            </a:pPr>
            <a:r>
              <a:rPr lang="en-GB" sz="3375">
                <a:solidFill>
                  <a:srgbClr val="212121"/>
                </a:solidFill>
              </a:rPr>
              <a:t>more mature AAs available, excepting Coastal AA</a:t>
            </a:r>
            <a:endParaRPr/>
          </a:p>
          <a:p>
            <a:pPr indent="-160305" lvl="1" marL="557213" rtl="0" algn="l">
              <a:lnSpc>
                <a:spcPct val="115000"/>
              </a:lnSpc>
              <a:spcBef>
                <a:spcPts val="0"/>
              </a:spcBef>
              <a:spcAft>
                <a:spcPts val="0"/>
              </a:spcAft>
              <a:buClr>
                <a:srgbClr val="212121"/>
              </a:buClr>
              <a:buSzPct val="100000"/>
              <a:buFont typeface="Arial"/>
              <a:buNone/>
            </a:pPr>
            <a:r>
              <a:t/>
            </a:r>
            <a:endParaRPr sz="2227">
              <a:solidFill>
                <a:srgbClr val="212121"/>
              </a:solidFill>
            </a:endParaRPr>
          </a:p>
          <a:p>
            <a:pPr indent="-270034" lvl="0" marL="457200" rtl="0" algn="l">
              <a:lnSpc>
                <a:spcPct val="115000"/>
              </a:lnSpc>
              <a:spcBef>
                <a:spcPts val="0"/>
              </a:spcBef>
              <a:spcAft>
                <a:spcPts val="0"/>
              </a:spcAft>
              <a:buSzPct val="126941"/>
              <a:buNone/>
            </a:pPr>
            <a:r>
              <a:rPr lang="en-GB" sz="3825">
                <a:solidFill>
                  <a:srgbClr val="212121"/>
                </a:solidFill>
              </a:rPr>
              <a:t>Frist Draft Statement of Guidance (SoG) - ESAC Ocean end Feb 2025</a:t>
            </a:r>
            <a:endParaRPr/>
          </a:p>
          <a:p>
            <a:pPr indent="-270034" lvl="1" marL="914400" rtl="0" algn="l">
              <a:lnSpc>
                <a:spcPct val="115000"/>
              </a:lnSpc>
              <a:spcBef>
                <a:spcPts val="0"/>
              </a:spcBef>
              <a:spcAft>
                <a:spcPts val="0"/>
              </a:spcAft>
              <a:buSzPct val="126940"/>
              <a:buNone/>
            </a:pPr>
            <a:r>
              <a:rPr lang="en-GB" sz="3450">
                <a:solidFill>
                  <a:srgbClr val="212121"/>
                </a:solidFill>
              </a:rPr>
              <a:t>Mature AAs </a:t>
            </a:r>
            <a:endParaRPr/>
          </a:p>
          <a:p>
            <a:pPr indent="-270034" lvl="1" marL="914400" rtl="0" algn="l">
              <a:lnSpc>
                <a:spcPct val="115000"/>
              </a:lnSpc>
              <a:spcBef>
                <a:spcPts val="0"/>
              </a:spcBef>
              <a:spcAft>
                <a:spcPts val="0"/>
              </a:spcAft>
              <a:buSzPct val="126941"/>
              <a:buNone/>
            </a:pPr>
            <a:r>
              <a:rPr lang="en-GB" sz="3375">
                <a:solidFill>
                  <a:srgbClr val="212121"/>
                </a:solidFill>
              </a:rPr>
              <a:t>All AA POCs taking a role to consolidate gap analyses by variables</a:t>
            </a:r>
            <a:endParaRPr/>
          </a:p>
          <a:p>
            <a:pPr indent="-270034" lvl="0" marL="457200" rtl="0" algn="l">
              <a:lnSpc>
                <a:spcPct val="115000"/>
              </a:lnSpc>
              <a:spcBef>
                <a:spcPts val="0"/>
              </a:spcBef>
              <a:spcAft>
                <a:spcPts val="0"/>
              </a:spcAft>
              <a:buSzPct val="126941"/>
              <a:buNone/>
            </a:pPr>
            <a:r>
              <a:t/>
            </a:r>
            <a:endParaRPr sz="3675">
              <a:solidFill>
                <a:srgbClr val="212121"/>
              </a:solidFill>
            </a:endParaRPr>
          </a:p>
          <a:p>
            <a:pPr indent="-270034" lvl="0" marL="457200" rtl="0" algn="l">
              <a:lnSpc>
                <a:spcPct val="115000"/>
              </a:lnSpc>
              <a:spcBef>
                <a:spcPts val="0"/>
              </a:spcBef>
              <a:spcAft>
                <a:spcPts val="0"/>
              </a:spcAft>
              <a:buSzPct val="126941"/>
              <a:buNone/>
            </a:pPr>
            <a:r>
              <a:rPr lang="en-GB" sz="3675">
                <a:solidFill>
                  <a:srgbClr val="212121"/>
                </a:solidFill>
              </a:rPr>
              <a:t>Review Draft SoG </a:t>
            </a:r>
            <a:endParaRPr sz="3675">
              <a:solidFill>
                <a:srgbClr val="212121"/>
              </a:solidFill>
            </a:endParaRPr>
          </a:p>
          <a:p>
            <a:pPr indent="-206326" lvl="1" marL="557213" rtl="0" algn="l">
              <a:lnSpc>
                <a:spcPct val="115000"/>
              </a:lnSpc>
              <a:spcBef>
                <a:spcPts val="0"/>
              </a:spcBef>
              <a:spcAft>
                <a:spcPts val="0"/>
              </a:spcAft>
              <a:buClr>
                <a:srgbClr val="212121"/>
              </a:buClr>
              <a:buSzPct val="100000"/>
              <a:buFont typeface="Arial"/>
              <a:buChar char="–"/>
            </a:pPr>
            <a:r>
              <a:rPr lang="en-GB" sz="3375">
                <a:solidFill>
                  <a:srgbClr val="212121"/>
                </a:solidFill>
              </a:rPr>
              <a:t>End Feb - ESAC internal review</a:t>
            </a:r>
            <a:endParaRPr/>
          </a:p>
          <a:p>
            <a:pPr indent="-206326" lvl="1" marL="557213" rtl="0" algn="l">
              <a:lnSpc>
                <a:spcPct val="115000"/>
              </a:lnSpc>
              <a:spcBef>
                <a:spcPts val="0"/>
              </a:spcBef>
              <a:spcAft>
                <a:spcPts val="0"/>
              </a:spcAft>
              <a:buClr>
                <a:srgbClr val="212121"/>
              </a:buClr>
              <a:buSzPct val="100000"/>
              <a:buFont typeface="Arial"/>
              <a:buChar char="–"/>
            </a:pPr>
            <a:r>
              <a:rPr lang="en-GB" sz="3375">
                <a:solidFill>
                  <a:srgbClr val="212121"/>
                </a:solidFill>
              </a:rPr>
              <a:t>March-April 2025 - GOOS/other communities review of Ocean, Atmosphere and Cryosphere SoGs</a:t>
            </a:r>
            <a:endParaRPr sz="3375">
              <a:solidFill>
                <a:srgbClr val="212121"/>
              </a:solidFill>
            </a:endParaRPr>
          </a:p>
          <a:p>
            <a:pPr indent="-206326" lvl="1" marL="557213" rtl="0" algn="l">
              <a:lnSpc>
                <a:spcPct val="115000"/>
              </a:lnSpc>
              <a:spcBef>
                <a:spcPts val="0"/>
              </a:spcBef>
              <a:spcAft>
                <a:spcPts val="0"/>
              </a:spcAft>
              <a:buClr>
                <a:srgbClr val="212121"/>
              </a:buClr>
              <a:buSzPct val="100000"/>
              <a:buFont typeface="Arial"/>
              <a:buChar char="–"/>
            </a:pPr>
            <a:r>
              <a:rPr lang="en-GB" sz="3375">
                <a:solidFill>
                  <a:srgbClr val="212121"/>
                </a:solidFill>
              </a:rPr>
              <a:t>April-May 2025 – ET-EOSDE review, INFCOM review</a:t>
            </a:r>
            <a:endParaRPr/>
          </a:p>
          <a:p>
            <a:pPr indent="-206326" lvl="1" marL="557213" rtl="0" algn="l">
              <a:lnSpc>
                <a:spcPct val="115000"/>
              </a:lnSpc>
              <a:spcBef>
                <a:spcPts val="0"/>
              </a:spcBef>
              <a:spcAft>
                <a:spcPts val="0"/>
              </a:spcAft>
              <a:buClr>
                <a:srgbClr val="212121"/>
              </a:buClr>
              <a:buSzPct val="100000"/>
              <a:buFont typeface="Arial"/>
              <a:buChar char="–"/>
            </a:pPr>
            <a:r>
              <a:rPr lang="en-GB" sz="3375">
                <a:solidFill>
                  <a:srgbClr val="212121"/>
                </a:solidFill>
              </a:rPr>
              <a:t>June 2025 - President INFCOM approves - visibility</a:t>
            </a:r>
            <a:endParaRPr sz="3375">
              <a:solidFill>
                <a:srgbClr val="212121"/>
              </a:solidFill>
            </a:endParaRPr>
          </a:p>
          <a:p>
            <a:pPr indent="0" lvl="0" marL="557213" rtl="0" algn="l">
              <a:lnSpc>
                <a:spcPct val="115000"/>
              </a:lnSpc>
              <a:spcBef>
                <a:spcPts val="0"/>
              </a:spcBef>
              <a:spcAft>
                <a:spcPts val="0"/>
              </a:spcAft>
              <a:buSzPct val="193429"/>
              <a:buNone/>
            </a:pPr>
            <a:r>
              <a:t/>
            </a:r>
            <a:endParaRPr sz="2227">
              <a:solidFill>
                <a:srgbClr val="212121"/>
              </a:solidFill>
            </a:endParaRPr>
          </a:p>
          <a:p>
            <a:pPr indent="-249093" lvl="0" marL="257175" rtl="0" algn="l">
              <a:lnSpc>
                <a:spcPct val="115000"/>
              </a:lnSpc>
              <a:spcBef>
                <a:spcPts val="0"/>
              </a:spcBef>
              <a:spcAft>
                <a:spcPts val="0"/>
              </a:spcAft>
              <a:buClr>
                <a:srgbClr val="212121"/>
              </a:buClr>
              <a:buSzPct val="100000"/>
              <a:buFont typeface="Arial"/>
              <a:buChar char="•"/>
            </a:pPr>
            <a:r>
              <a:rPr lang="en-GB" sz="3825">
                <a:solidFill>
                  <a:srgbClr val="212121"/>
                </a:solidFill>
              </a:rPr>
              <a:t>SOGs (3) available autumn 2025</a:t>
            </a:r>
            <a:endParaRPr/>
          </a:p>
          <a:p>
            <a:pPr indent="-206216" lvl="1" marL="914400" rtl="0" algn="l">
              <a:lnSpc>
                <a:spcPct val="115000"/>
              </a:lnSpc>
              <a:spcBef>
                <a:spcPts val="0"/>
              </a:spcBef>
              <a:spcAft>
                <a:spcPts val="0"/>
              </a:spcAft>
              <a:buClr>
                <a:srgbClr val="212121"/>
              </a:buClr>
              <a:buSzPct val="100000"/>
              <a:buNone/>
            </a:pPr>
            <a:r>
              <a:rPr lang="en-GB" sz="3450">
                <a:solidFill>
                  <a:srgbClr val="212121"/>
                </a:solidFill>
              </a:rPr>
              <a:t>Communications – highlight SoGs and new areas, ensure members, GOOS, others know purpose and how to use</a:t>
            </a:r>
            <a:endParaRPr/>
          </a:p>
          <a:p>
            <a:pPr indent="0" lvl="1" marL="350996" rtl="0" algn="l">
              <a:lnSpc>
                <a:spcPct val="115000"/>
              </a:lnSpc>
              <a:spcBef>
                <a:spcPts val="0"/>
              </a:spcBef>
              <a:spcAft>
                <a:spcPts val="0"/>
              </a:spcAft>
              <a:buClr>
                <a:srgbClr val="212121"/>
              </a:buClr>
              <a:buSzPct val="100000"/>
              <a:buNone/>
            </a:pPr>
            <a:r>
              <a:t/>
            </a:r>
            <a:endParaRPr sz="3525">
              <a:solidFill>
                <a:srgbClr val="212121"/>
              </a:solidFill>
            </a:endParaRPr>
          </a:p>
          <a:p>
            <a:pPr indent="-249093" lvl="0" marL="257175" rtl="0" algn="l">
              <a:lnSpc>
                <a:spcPct val="115000"/>
              </a:lnSpc>
              <a:spcBef>
                <a:spcPts val="0"/>
              </a:spcBef>
              <a:spcAft>
                <a:spcPts val="0"/>
              </a:spcAft>
              <a:buClr>
                <a:srgbClr val="212121"/>
              </a:buClr>
              <a:buSzPct val="100000"/>
              <a:buFont typeface="Arial"/>
              <a:buChar char="•"/>
            </a:pPr>
            <a:r>
              <a:rPr lang="en-GB" sz="3825">
                <a:solidFill>
                  <a:srgbClr val="212121"/>
                </a:solidFill>
              </a:rPr>
              <a:t>Complete Ocean/other SoGs for WMO Congress 2027 (complete end 2026)</a:t>
            </a:r>
            <a:endParaRPr sz="3825">
              <a:solidFill>
                <a:srgbClr val="212121"/>
              </a:solidFill>
            </a:endParaRPr>
          </a:p>
          <a:p>
            <a:pPr indent="-206216" lvl="1" marL="914400" rtl="0" algn="l">
              <a:lnSpc>
                <a:spcPct val="115000"/>
              </a:lnSpc>
              <a:spcBef>
                <a:spcPts val="0"/>
              </a:spcBef>
              <a:spcAft>
                <a:spcPts val="0"/>
              </a:spcAft>
              <a:buClr>
                <a:srgbClr val="212121"/>
              </a:buClr>
              <a:buSzPct val="100000"/>
              <a:buNone/>
            </a:pPr>
            <a:r>
              <a:rPr lang="en-GB" sz="3375">
                <a:solidFill>
                  <a:srgbClr val="212121"/>
                </a:solidFill>
              </a:rPr>
              <a:t>Major Update - available autumn 2026</a:t>
            </a:r>
            <a:endParaRPr sz="3375">
              <a:solidFill>
                <a:srgbClr val="212121"/>
              </a:solidFill>
            </a:endParaRPr>
          </a:p>
          <a:p>
            <a:pPr indent="-206326" lvl="1" marL="557213" rtl="0" algn="l">
              <a:lnSpc>
                <a:spcPct val="115000"/>
              </a:lnSpc>
              <a:spcBef>
                <a:spcPts val="0"/>
              </a:spcBef>
              <a:spcAft>
                <a:spcPts val="0"/>
              </a:spcAft>
              <a:buClr>
                <a:srgbClr val="212121"/>
              </a:buClr>
              <a:buSzPct val="100000"/>
              <a:buFont typeface="Arial"/>
              <a:buChar char="–"/>
            </a:pPr>
            <a:r>
              <a:rPr lang="en-GB" sz="3375">
                <a:solidFill>
                  <a:srgbClr val="212121"/>
                </a:solidFill>
              </a:rPr>
              <a:t>Endorsed by WMO Congress </a:t>
            </a:r>
            <a:endParaRPr sz="3375">
              <a:solidFill>
                <a:srgbClr val="212121"/>
              </a:solidFill>
            </a:endParaRPr>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480"/>
              </a:spcBef>
              <a:spcAft>
                <a:spcPts val="0"/>
              </a:spcAft>
              <a:buClr>
                <a:schemeClr val="dk1"/>
              </a:buClr>
              <a:buSzPct val="100000"/>
              <a:buNone/>
            </a:pPr>
            <a:r>
              <a:t/>
            </a:r>
            <a:endParaRPr/>
          </a:p>
        </p:txBody>
      </p:sp>
      <p:sp>
        <p:nvSpPr>
          <p:cNvPr id="490" name="Google Shape;490;p25"/>
          <p:cNvSpPr txBox="1"/>
          <p:nvPr>
            <p:ph idx="12" type="sldNum"/>
          </p:nvPr>
        </p:nvSpPr>
        <p:spPr>
          <a:xfrm>
            <a:off x="6553200" y="4767263"/>
            <a:ext cx="2133675" cy="273825"/>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491" name="Google Shape;491;p25"/>
          <p:cNvSpPr/>
          <p:nvPr/>
        </p:nvSpPr>
        <p:spPr>
          <a:xfrm>
            <a:off x="0" y="73346"/>
            <a:ext cx="162450" cy="1962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492" name="Google Shape;492;p25">
            <a:hlinkClick r:id="rId3"/>
          </p:cNvPr>
          <p:cNvSpPr/>
          <p:nvPr/>
        </p:nvSpPr>
        <p:spPr>
          <a:xfrm>
            <a:off x="4539854" y="-257175"/>
            <a:ext cx="152325" cy="15232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6" name="Shape 496"/>
        <p:cNvGrpSpPr/>
        <p:nvPr/>
      </p:nvGrpSpPr>
      <p:grpSpPr>
        <a:xfrm>
          <a:off x="0" y="0"/>
          <a:ext cx="0" cy="0"/>
          <a:chOff x="0" y="0"/>
          <a:chExt cx="0" cy="0"/>
        </a:xfrm>
      </p:grpSpPr>
      <p:sp>
        <p:nvSpPr>
          <p:cNvPr id="497" name="Google Shape;497;p26"/>
          <p:cNvSpPr txBox="1"/>
          <p:nvPr>
            <p:ph type="title"/>
          </p:nvPr>
        </p:nvSpPr>
        <p:spPr>
          <a:xfrm>
            <a:off x="451994" y="25011"/>
            <a:ext cx="3826240" cy="541242"/>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85000"/>
              </a:lnSpc>
              <a:spcBef>
                <a:spcPts val="0"/>
              </a:spcBef>
              <a:spcAft>
                <a:spcPts val="0"/>
              </a:spcAft>
              <a:buClr>
                <a:schemeClr val="dk1"/>
              </a:buClr>
              <a:buSzPct val="148148"/>
              <a:buNone/>
            </a:pPr>
            <a:r>
              <a:rPr lang="en-GB" sz="2400">
                <a:latin typeface="Verdana"/>
                <a:ea typeface="Verdana"/>
                <a:cs typeface="Verdana"/>
                <a:sym typeface="Verdana"/>
              </a:rPr>
              <a:t>Comments &amp; learning</a:t>
            </a:r>
            <a:endParaRPr sz="2400">
              <a:latin typeface="Verdana"/>
              <a:ea typeface="Verdana"/>
              <a:cs typeface="Verdana"/>
              <a:sym typeface="Verdana"/>
            </a:endParaRPr>
          </a:p>
        </p:txBody>
      </p:sp>
      <p:sp>
        <p:nvSpPr>
          <p:cNvPr id="498" name="Google Shape;498;p26"/>
          <p:cNvSpPr txBox="1"/>
          <p:nvPr>
            <p:ph idx="1" type="body"/>
          </p:nvPr>
        </p:nvSpPr>
        <p:spPr>
          <a:xfrm flipH="1">
            <a:off x="254634" y="678623"/>
            <a:ext cx="4198369" cy="4088641"/>
          </a:xfrm>
          <a:prstGeom prst="rect">
            <a:avLst/>
          </a:prstGeom>
          <a:noFill/>
          <a:ln>
            <a:noFill/>
          </a:ln>
        </p:spPr>
        <p:txBody>
          <a:bodyPr anchorCtr="0" anchor="t" bIns="34275" lIns="68550" spcFirstLastPara="1" rIns="68550" wrap="square" tIns="34275">
            <a:normAutofit/>
          </a:bodyPr>
          <a:lstStyle/>
          <a:p>
            <a:pPr indent="-131921" lvl="0" marL="200978" rtl="0" algn="l">
              <a:lnSpc>
                <a:spcPct val="114999"/>
              </a:lnSpc>
              <a:spcBef>
                <a:spcPts val="0"/>
              </a:spcBef>
              <a:spcAft>
                <a:spcPts val="0"/>
              </a:spcAft>
              <a:buClr>
                <a:srgbClr val="000000"/>
              </a:buClr>
              <a:buSzPts val="1200"/>
              <a:buFont typeface="Arial"/>
              <a:buChar char="•"/>
            </a:pPr>
            <a:r>
              <a:rPr lang="en-GB"/>
              <a:t>Participation important to GOOS: understand process, consider how use the process within the community more broadly, integrate/work with outcomes</a:t>
            </a:r>
            <a:endParaRPr/>
          </a:p>
          <a:p>
            <a:pPr indent="0" lvl="0" marL="69056" rtl="0" algn="l">
              <a:lnSpc>
                <a:spcPct val="114999"/>
              </a:lnSpc>
              <a:spcBef>
                <a:spcPts val="0"/>
              </a:spcBef>
              <a:spcAft>
                <a:spcPts val="0"/>
              </a:spcAft>
              <a:buClr>
                <a:srgbClr val="000000"/>
              </a:buClr>
              <a:buSzPts val="1200"/>
              <a:buNone/>
            </a:pPr>
            <a:r>
              <a:t/>
            </a:r>
            <a:endParaRPr>
              <a:latin typeface="Arial"/>
              <a:ea typeface="Arial"/>
              <a:cs typeface="Arial"/>
              <a:sym typeface="Arial"/>
            </a:endParaRPr>
          </a:p>
          <a:p>
            <a:pPr indent="-131921" lvl="0" marL="200978" rtl="0" algn="l">
              <a:lnSpc>
                <a:spcPct val="114999"/>
              </a:lnSpc>
              <a:spcBef>
                <a:spcPts val="0"/>
              </a:spcBef>
              <a:spcAft>
                <a:spcPts val="0"/>
              </a:spcAft>
              <a:buClr>
                <a:srgbClr val="000000"/>
              </a:buClr>
              <a:buSzPts val="1200"/>
              <a:buFont typeface="Arial"/>
              <a:buChar char="•"/>
            </a:pPr>
            <a:r>
              <a:rPr lang="en-GB"/>
              <a:t>Significant effort as need to coordinate with 7 different ocean-related communities</a:t>
            </a:r>
            <a:endParaRPr/>
          </a:p>
          <a:p>
            <a:pPr indent="0" lvl="0" marL="69056" rtl="0" algn="l">
              <a:lnSpc>
                <a:spcPct val="114999"/>
              </a:lnSpc>
              <a:spcBef>
                <a:spcPts val="0"/>
              </a:spcBef>
              <a:spcAft>
                <a:spcPts val="0"/>
              </a:spcAft>
              <a:buClr>
                <a:srgbClr val="000000"/>
              </a:buClr>
              <a:buSzPts val="1200"/>
              <a:buNone/>
            </a:pPr>
            <a:r>
              <a:t/>
            </a:r>
            <a:endParaRPr>
              <a:latin typeface="Arial"/>
              <a:ea typeface="Arial"/>
              <a:cs typeface="Arial"/>
              <a:sym typeface="Arial"/>
            </a:endParaRPr>
          </a:p>
          <a:p>
            <a:pPr indent="-131921" lvl="0" marL="200978" rtl="0" algn="l">
              <a:lnSpc>
                <a:spcPct val="114999"/>
              </a:lnSpc>
              <a:spcBef>
                <a:spcPts val="0"/>
              </a:spcBef>
              <a:spcAft>
                <a:spcPts val="0"/>
              </a:spcAft>
              <a:buClr>
                <a:srgbClr val="000000"/>
              </a:buClr>
              <a:buSzPts val="1200"/>
              <a:buFont typeface="Arial"/>
              <a:buChar char="•"/>
            </a:pPr>
            <a:r>
              <a:rPr lang="en-GB"/>
              <a:t>Supporting consistency between GOOS Essential Ocean Variables and OSCAR will assist understanding</a:t>
            </a:r>
            <a:endParaRPr>
              <a:latin typeface="Arial"/>
              <a:ea typeface="Arial"/>
              <a:cs typeface="Arial"/>
              <a:sym typeface="Arial"/>
            </a:endParaRPr>
          </a:p>
          <a:p>
            <a:pPr indent="-55720" lvl="0" marL="200978" rtl="0" algn="l">
              <a:lnSpc>
                <a:spcPct val="114999"/>
              </a:lnSpc>
              <a:spcBef>
                <a:spcPts val="0"/>
              </a:spcBef>
              <a:spcAft>
                <a:spcPts val="0"/>
              </a:spcAft>
              <a:buClr>
                <a:srgbClr val="000000"/>
              </a:buClr>
              <a:buSzPts val="1200"/>
              <a:buFont typeface="Arial"/>
              <a:buNone/>
            </a:pPr>
            <a:r>
              <a:t/>
            </a:r>
            <a:endParaRPr/>
          </a:p>
          <a:p>
            <a:pPr indent="-131921" lvl="0" marL="200978" rtl="0" algn="l">
              <a:lnSpc>
                <a:spcPct val="114999"/>
              </a:lnSpc>
              <a:spcBef>
                <a:spcPts val="0"/>
              </a:spcBef>
              <a:spcAft>
                <a:spcPts val="0"/>
              </a:spcAft>
              <a:buClr>
                <a:srgbClr val="000000"/>
              </a:buClr>
              <a:buSzPts val="1200"/>
              <a:buFont typeface="Arial"/>
              <a:buChar char="•"/>
            </a:pPr>
            <a:r>
              <a:rPr lang="en-GB"/>
              <a:t>Important to track provenance (groups contacted) and decisions made, and communicate on process</a:t>
            </a:r>
            <a:endParaRPr/>
          </a:p>
          <a:p>
            <a:pPr indent="0" lvl="0" marL="69056" rtl="0" algn="l">
              <a:lnSpc>
                <a:spcPct val="114999"/>
              </a:lnSpc>
              <a:spcBef>
                <a:spcPts val="0"/>
              </a:spcBef>
              <a:spcAft>
                <a:spcPts val="0"/>
              </a:spcAft>
              <a:buClr>
                <a:srgbClr val="000000"/>
              </a:buClr>
              <a:buSzPts val="1200"/>
              <a:buNone/>
            </a:pPr>
            <a:r>
              <a:t/>
            </a:r>
            <a:endParaRPr>
              <a:latin typeface="Arial"/>
              <a:ea typeface="Arial"/>
              <a:cs typeface="Arial"/>
              <a:sym typeface="Arial"/>
            </a:endParaRPr>
          </a:p>
          <a:p>
            <a:pPr indent="-131921" lvl="0" marL="200978" rtl="0" algn="l">
              <a:lnSpc>
                <a:spcPct val="114999"/>
              </a:lnSpc>
              <a:spcBef>
                <a:spcPts val="0"/>
              </a:spcBef>
              <a:spcAft>
                <a:spcPts val="0"/>
              </a:spcAft>
              <a:buClr>
                <a:srgbClr val="000000"/>
              </a:buClr>
              <a:buSzPts val="1200"/>
              <a:buFont typeface="Arial"/>
              <a:buChar char="•"/>
            </a:pPr>
            <a:r>
              <a:rPr lang="en-GB"/>
              <a:t>Consistent concepts – what required for services today and what would you advise MS (audience). What would you want them to understand. Consider variables independent of specifics of how measured</a:t>
            </a:r>
            <a:endParaRPr>
              <a:solidFill>
                <a:srgbClr val="212121"/>
              </a:solidFill>
              <a:latin typeface="Arial"/>
              <a:ea typeface="Arial"/>
              <a:cs typeface="Arial"/>
              <a:sym typeface="Arial"/>
            </a:endParaRPr>
          </a:p>
          <a:p>
            <a:pPr indent="0" lvl="0" marL="8096" rtl="0" algn="l">
              <a:lnSpc>
                <a:spcPct val="115000"/>
              </a:lnSpc>
              <a:spcBef>
                <a:spcPts val="0"/>
              </a:spcBef>
              <a:spcAft>
                <a:spcPts val="0"/>
              </a:spcAft>
              <a:buClr>
                <a:srgbClr val="212121"/>
              </a:buClr>
              <a:buSzPts val="1200"/>
              <a:buNone/>
            </a:pPr>
            <a:r>
              <a:t/>
            </a:r>
            <a:endParaRPr>
              <a:solidFill>
                <a:srgbClr val="212121"/>
              </a:solidFill>
              <a:latin typeface="Arial"/>
              <a:ea typeface="Arial"/>
              <a:cs typeface="Arial"/>
              <a:sym typeface="Arial"/>
            </a:endParaRPr>
          </a:p>
          <a:p>
            <a:pPr indent="0" lvl="0" marL="0" rtl="0" algn="l">
              <a:lnSpc>
                <a:spcPct val="100000"/>
              </a:lnSpc>
              <a:spcBef>
                <a:spcPts val="0"/>
              </a:spcBef>
              <a:spcAft>
                <a:spcPts val="0"/>
              </a:spcAft>
              <a:buClr>
                <a:srgbClr val="000000"/>
              </a:buClr>
              <a:buSzPts val="1200"/>
              <a:buNone/>
            </a:pPr>
            <a:r>
              <a:t/>
            </a:r>
            <a:endParaRPr>
              <a:solidFill>
                <a:srgbClr val="000000"/>
              </a:solidFill>
              <a:latin typeface="Arial"/>
              <a:ea typeface="Arial"/>
              <a:cs typeface="Arial"/>
              <a:sym typeface="Arial"/>
            </a:endParaRPr>
          </a:p>
          <a:p>
            <a:pPr indent="0" lvl="0" marL="0" rtl="0" algn="l">
              <a:lnSpc>
                <a:spcPct val="100000"/>
              </a:lnSpc>
              <a:spcBef>
                <a:spcPts val="480"/>
              </a:spcBef>
              <a:spcAft>
                <a:spcPts val="0"/>
              </a:spcAft>
              <a:buClr>
                <a:srgbClr val="000000"/>
              </a:buClr>
              <a:buSzPts val="1200"/>
              <a:buNone/>
            </a:pPr>
            <a:r>
              <a:t/>
            </a:r>
            <a:endParaRPr>
              <a:solidFill>
                <a:srgbClr val="000000"/>
              </a:solidFill>
              <a:latin typeface="Arial"/>
              <a:ea typeface="Arial"/>
              <a:cs typeface="Arial"/>
              <a:sym typeface="Arial"/>
            </a:endParaRPr>
          </a:p>
        </p:txBody>
      </p:sp>
      <p:sp>
        <p:nvSpPr>
          <p:cNvPr id="499" name="Google Shape;499;p26"/>
          <p:cNvSpPr txBox="1"/>
          <p:nvPr>
            <p:ph idx="12" type="sldNum"/>
          </p:nvPr>
        </p:nvSpPr>
        <p:spPr>
          <a:xfrm>
            <a:off x="6553200" y="4767263"/>
            <a:ext cx="2133675" cy="273825"/>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500" name="Google Shape;500;p26"/>
          <p:cNvSpPr/>
          <p:nvPr/>
        </p:nvSpPr>
        <p:spPr>
          <a:xfrm>
            <a:off x="0" y="73346"/>
            <a:ext cx="162450" cy="1962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501" name="Google Shape;501;p26">
            <a:hlinkClick r:id="rId3"/>
          </p:cNvPr>
          <p:cNvSpPr/>
          <p:nvPr/>
        </p:nvSpPr>
        <p:spPr>
          <a:xfrm>
            <a:off x="4539854" y="-257175"/>
            <a:ext cx="152325" cy="15232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id="502" name="Google Shape;502;p26"/>
          <p:cNvPicPr preferRelativeResize="0"/>
          <p:nvPr/>
        </p:nvPicPr>
        <p:blipFill rotWithShape="1">
          <a:blip r:embed="rId4">
            <a:alphaModFix/>
          </a:blip>
          <a:srcRect b="0" l="0" r="0" t="0"/>
          <a:stretch/>
        </p:blipFill>
        <p:spPr>
          <a:xfrm>
            <a:off x="4605015" y="290435"/>
            <a:ext cx="4534075" cy="44783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6" name="Shape 506"/>
        <p:cNvGrpSpPr/>
        <p:nvPr/>
      </p:nvGrpSpPr>
      <p:grpSpPr>
        <a:xfrm>
          <a:off x="0" y="0"/>
          <a:ext cx="0" cy="0"/>
          <a:chOff x="0" y="0"/>
          <a:chExt cx="0" cy="0"/>
        </a:xfrm>
      </p:grpSpPr>
      <p:sp>
        <p:nvSpPr>
          <p:cNvPr id="507" name="Google Shape;507;p27"/>
          <p:cNvSpPr txBox="1"/>
          <p:nvPr>
            <p:ph type="title"/>
          </p:nvPr>
        </p:nvSpPr>
        <p:spPr>
          <a:xfrm>
            <a:off x="162451" y="10603"/>
            <a:ext cx="5464868" cy="555650"/>
          </a:xfrm>
          <a:prstGeom prst="rect">
            <a:avLst/>
          </a:prstGeom>
          <a:noFill/>
          <a:ln>
            <a:noFill/>
          </a:ln>
        </p:spPr>
        <p:txBody>
          <a:bodyPr anchorCtr="0" anchor="ctr" bIns="34275" lIns="68550" spcFirstLastPara="1" rIns="68550" wrap="square" tIns="34275">
            <a:normAutofit fontScale="90000"/>
          </a:bodyPr>
          <a:lstStyle/>
          <a:p>
            <a:pPr indent="0" lvl="0" marL="0" rtl="0" algn="l">
              <a:lnSpc>
                <a:spcPct val="85000"/>
              </a:lnSpc>
              <a:spcBef>
                <a:spcPts val="0"/>
              </a:spcBef>
              <a:spcAft>
                <a:spcPts val="0"/>
              </a:spcAft>
              <a:buClr>
                <a:schemeClr val="dk1"/>
              </a:buClr>
              <a:buSzPct val="148148"/>
              <a:buNone/>
            </a:pPr>
            <a:r>
              <a:rPr lang="en-GB" sz="2400">
                <a:latin typeface="Verdana"/>
                <a:ea typeface="Verdana"/>
                <a:cs typeface="Verdana"/>
                <a:sym typeface="Verdana"/>
              </a:rPr>
              <a:t>SoG Workshop - useful outcomes</a:t>
            </a:r>
            <a:endParaRPr/>
          </a:p>
        </p:txBody>
      </p:sp>
      <p:sp>
        <p:nvSpPr>
          <p:cNvPr id="508" name="Google Shape;508;p27"/>
          <p:cNvSpPr txBox="1"/>
          <p:nvPr>
            <p:ph idx="1" type="body"/>
          </p:nvPr>
        </p:nvSpPr>
        <p:spPr>
          <a:xfrm flipH="1">
            <a:off x="254631" y="537610"/>
            <a:ext cx="5464867" cy="4485409"/>
          </a:xfrm>
          <a:prstGeom prst="rect">
            <a:avLst/>
          </a:prstGeom>
          <a:noFill/>
          <a:ln>
            <a:noFill/>
          </a:ln>
        </p:spPr>
        <p:txBody>
          <a:bodyPr anchorCtr="0" anchor="t" bIns="34275" lIns="68550" spcFirstLastPara="1" rIns="68550" wrap="square" tIns="34275">
            <a:normAutofit fontScale="47500"/>
          </a:bodyPr>
          <a:lstStyle/>
          <a:p>
            <a:pPr indent="-121593" lvl="0" marL="200978" rtl="0" algn="l">
              <a:lnSpc>
                <a:spcPct val="114999"/>
              </a:lnSpc>
              <a:spcBef>
                <a:spcPts val="0"/>
              </a:spcBef>
              <a:spcAft>
                <a:spcPts val="0"/>
              </a:spcAft>
              <a:buClr>
                <a:srgbClr val="000000"/>
              </a:buClr>
              <a:buSzPct val="100000"/>
              <a:buFont typeface="Arial"/>
              <a:buChar char="•"/>
            </a:pPr>
            <a:r>
              <a:rPr lang="en-GB" sz="2175"/>
              <a:t>Timeline – first 3 SoG atmosphere, cryosphere, oceans - </a:t>
            </a:r>
            <a:r>
              <a:rPr lang="en-GB" sz="2400"/>
              <a:t>2025</a:t>
            </a:r>
            <a:endParaRPr sz="2175"/>
          </a:p>
          <a:p>
            <a:pPr indent="-123022" lvl="1" marL="501015" rtl="0" algn="l">
              <a:lnSpc>
                <a:spcPct val="114999"/>
              </a:lnSpc>
              <a:spcBef>
                <a:spcPts val="0"/>
              </a:spcBef>
              <a:spcAft>
                <a:spcPts val="0"/>
              </a:spcAft>
              <a:buClr>
                <a:srgbClr val="000000"/>
              </a:buClr>
              <a:buSzPct val="100000"/>
              <a:buFont typeface="Arial"/>
              <a:buChar char="•"/>
            </a:pPr>
            <a:r>
              <a:rPr lang="en-GB" sz="1875"/>
              <a:t>Delivery INFCOM president June 01, delivery ET-EOSDE May 01, review ESAC communities March 01</a:t>
            </a:r>
            <a:endParaRPr/>
          </a:p>
          <a:p>
            <a:pPr indent="-55975" lvl="0" marL="200978" rtl="0" algn="l">
              <a:lnSpc>
                <a:spcPct val="114999"/>
              </a:lnSpc>
              <a:spcBef>
                <a:spcPts val="0"/>
              </a:spcBef>
              <a:spcAft>
                <a:spcPts val="0"/>
              </a:spcAft>
              <a:buClr>
                <a:srgbClr val="000000"/>
              </a:buClr>
              <a:buSzPct val="100000"/>
              <a:buFont typeface="Arial"/>
              <a:buNone/>
            </a:pPr>
            <a:r>
              <a:t/>
            </a:r>
            <a:endParaRPr sz="2175"/>
          </a:p>
          <a:p>
            <a:pPr indent="-121593" lvl="0" marL="200978" rtl="0" algn="l">
              <a:lnSpc>
                <a:spcPct val="114999"/>
              </a:lnSpc>
              <a:spcBef>
                <a:spcPts val="0"/>
              </a:spcBef>
              <a:spcAft>
                <a:spcPts val="0"/>
              </a:spcAft>
              <a:buClr>
                <a:srgbClr val="000000"/>
              </a:buClr>
              <a:buSzPct val="100000"/>
              <a:buFont typeface="Arial"/>
              <a:buChar char="•"/>
            </a:pPr>
            <a:r>
              <a:rPr lang="en-GB" sz="2175"/>
              <a:t>Review period (March 2025)</a:t>
            </a:r>
            <a:endParaRPr/>
          </a:p>
          <a:p>
            <a:pPr indent="-123022" lvl="1" marL="501015" rtl="0" algn="l">
              <a:lnSpc>
                <a:spcPct val="114999"/>
              </a:lnSpc>
              <a:spcBef>
                <a:spcPts val="0"/>
              </a:spcBef>
              <a:spcAft>
                <a:spcPts val="0"/>
              </a:spcAft>
              <a:buClr>
                <a:srgbClr val="000000"/>
              </a:buClr>
              <a:buSzPct val="100000"/>
              <a:buFont typeface="Arial"/>
              <a:buChar char="•"/>
            </a:pPr>
            <a:r>
              <a:rPr lang="en-GB" sz="1875"/>
              <a:t>3 related SoGs – reviewed by members ocean community</a:t>
            </a:r>
            <a:endParaRPr/>
          </a:p>
          <a:p>
            <a:pPr indent="-123022" lvl="1" marL="501015" rtl="0" algn="l">
              <a:lnSpc>
                <a:spcPct val="114999"/>
              </a:lnSpc>
              <a:spcBef>
                <a:spcPts val="0"/>
              </a:spcBef>
              <a:spcAft>
                <a:spcPts val="0"/>
              </a:spcAft>
              <a:buClr>
                <a:srgbClr val="000000"/>
              </a:buClr>
              <a:buSzPct val="100000"/>
              <a:buFont typeface="Arial"/>
              <a:buChar char="•"/>
            </a:pPr>
            <a:r>
              <a:rPr lang="en-GB" sz="1875"/>
              <a:t>community assessment (GOOS, Tsunami, implementors, expert panels), implementation feedback, community knowledge and buy in</a:t>
            </a:r>
            <a:endParaRPr/>
          </a:p>
          <a:p>
            <a:pPr indent="-123022" lvl="1" marL="501015" rtl="0" algn="l">
              <a:lnSpc>
                <a:spcPct val="114999"/>
              </a:lnSpc>
              <a:spcBef>
                <a:spcPts val="0"/>
              </a:spcBef>
              <a:spcAft>
                <a:spcPts val="0"/>
              </a:spcAft>
              <a:buClr>
                <a:srgbClr val="000000"/>
              </a:buClr>
              <a:buSzPct val="100000"/>
              <a:buFont typeface="Arial"/>
              <a:buChar char="•"/>
            </a:pPr>
            <a:r>
              <a:rPr lang="en-GB" sz="1875"/>
              <a:t>Cross ESAC consistency in recommendations</a:t>
            </a:r>
            <a:endParaRPr/>
          </a:p>
          <a:p>
            <a:pPr indent="-55975" lvl="1" marL="501015" rtl="0" algn="l">
              <a:lnSpc>
                <a:spcPct val="114999"/>
              </a:lnSpc>
              <a:spcBef>
                <a:spcPts val="0"/>
              </a:spcBef>
              <a:spcAft>
                <a:spcPts val="0"/>
              </a:spcAft>
              <a:buClr>
                <a:srgbClr val="000000"/>
              </a:buClr>
              <a:buSzPct val="100000"/>
              <a:buFont typeface="Arial"/>
              <a:buNone/>
            </a:pPr>
            <a:r>
              <a:t/>
            </a:r>
            <a:endParaRPr sz="2175"/>
          </a:p>
          <a:p>
            <a:pPr indent="-121593" lvl="0" marL="200978" rtl="0" algn="l">
              <a:lnSpc>
                <a:spcPct val="114999"/>
              </a:lnSpc>
              <a:spcBef>
                <a:spcPts val="0"/>
              </a:spcBef>
              <a:spcAft>
                <a:spcPts val="0"/>
              </a:spcAft>
              <a:buClr>
                <a:schemeClr val="dk1"/>
              </a:buClr>
              <a:buSzPct val="100000"/>
              <a:buFont typeface="Arial"/>
              <a:buChar char="•"/>
            </a:pPr>
            <a:r>
              <a:rPr lang="en-GB" sz="2175">
                <a:solidFill>
                  <a:schemeClr val="dk1"/>
                </a:solidFill>
              </a:rPr>
              <a:t>Communication</a:t>
            </a:r>
            <a:endParaRPr>
              <a:solidFill>
                <a:schemeClr val="dk1"/>
              </a:solidFill>
            </a:endParaRPr>
          </a:p>
          <a:p>
            <a:pPr indent="-123022" lvl="1" marL="501015" rtl="0" algn="l">
              <a:lnSpc>
                <a:spcPct val="114999"/>
              </a:lnSpc>
              <a:spcBef>
                <a:spcPts val="0"/>
              </a:spcBef>
              <a:spcAft>
                <a:spcPts val="0"/>
              </a:spcAft>
              <a:buClr>
                <a:schemeClr val="dk1"/>
              </a:buClr>
              <a:buSzPct val="100000"/>
              <a:buFont typeface="Arial"/>
              <a:buChar char="•"/>
            </a:pPr>
            <a:r>
              <a:rPr lang="en-GB" sz="1875">
                <a:solidFill>
                  <a:schemeClr val="dk1"/>
                </a:solidFill>
              </a:rPr>
              <a:t>Considered audience – members and ESAC area communities, WMO community and key partners</a:t>
            </a:r>
            <a:endParaRPr>
              <a:solidFill>
                <a:schemeClr val="dk1"/>
              </a:solidFill>
            </a:endParaRPr>
          </a:p>
          <a:p>
            <a:pPr indent="-123022" lvl="1" marL="501015" rtl="0" algn="l">
              <a:lnSpc>
                <a:spcPct val="114999"/>
              </a:lnSpc>
              <a:spcBef>
                <a:spcPts val="0"/>
              </a:spcBef>
              <a:spcAft>
                <a:spcPts val="0"/>
              </a:spcAft>
              <a:buClr>
                <a:schemeClr val="dk1"/>
              </a:buClr>
              <a:buSzPct val="100000"/>
              <a:buFont typeface="Arial"/>
              <a:buChar char="•"/>
            </a:pPr>
            <a:r>
              <a:rPr lang="en-GB" sz="1875">
                <a:solidFill>
                  <a:schemeClr val="dk1"/>
                </a:solidFill>
              </a:rPr>
              <a:t>Introduction of new ESAC areas - why important, what, how use?</a:t>
            </a:r>
            <a:endParaRPr>
              <a:solidFill>
                <a:schemeClr val="dk1"/>
              </a:solidFill>
            </a:endParaRPr>
          </a:p>
          <a:p>
            <a:pPr indent="-123022" lvl="1" marL="501015" rtl="0" algn="l">
              <a:lnSpc>
                <a:spcPct val="114999"/>
              </a:lnSpc>
              <a:spcBef>
                <a:spcPts val="0"/>
              </a:spcBef>
              <a:spcAft>
                <a:spcPts val="0"/>
              </a:spcAft>
              <a:buClr>
                <a:schemeClr val="dk1"/>
              </a:buClr>
              <a:buSzPct val="100000"/>
              <a:buFont typeface="Arial"/>
              <a:buChar char="•"/>
            </a:pPr>
            <a:r>
              <a:rPr lang="en-GB" sz="1875">
                <a:solidFill>
                  <a:schemeClr val="dk1"/>
                </a:solidFill>
              </a:rPr>
              <a:t>WMO behind this, significance, links to other processes (WiGOs Vision, GBON)</a:t>
            </a:r>
            <a:endParaRPr>
              <a:solidFill>
                <a:schemeClr val="dk1"/>
              </a:solidFill>
            </a:endParaRPr>
          </a:p>
          <a:p>
            <a:pPr indent="0" lvl="0" marL="69056" rtl="0" algn="l">
              <a:lnSpc>
                <a:spcPct val="114999"/>
              </a:lnSpc>
              <a:spcBef>
                <a:spcPts val="0"/>
              </a:spcBef>
              <a:spcAft>
                <a:spcPts val="0"/>
              </a:spcAft>
              <a:buClr>
                <a:srgbClr val="000000"/>
              </a:buClr>
              <a:buSzPct val="100000"/>
              <a:buNone/>
            </a:pPr>
            <a:r>
              <a:t/>
            </a:r>
            <a:endParaRPr sz="2175">
              <a:solidFill>
                <a:schemeClr val="dk1"/>
              </a:solidFill>
            </a:endParaRPr>
          </a:p>
          <a:p>
            <a:pPr indent="-121593" lvl="0" marL="200978" rtl="0" algn="l">
              <a:lnSpc>
                <a:spcPct val="114999"/>
              </a:lnSpc>
              <a:spcBef>
                <a:spcPts val="0"/>
              </a:spcBef>
              <a:spcAft>
                <a:spcPts val="0"/>
              </a:spcAft>
              <a:buClr>
                <a:schemeClr val="dk1"/>
              </a:buClr>
              <a:buSzPct val="100000"/>
              <a:buFont typeface="Arial"/>
              <a:buChar char="•"/>
            </a:pPr>
            <a:r>
              <a:rPr lang="en-GB" sz="2175">
                <a:solidFill>
                  <a:schemeClr val="dk1"/>
                </a:solidFill>
              </a:rPr>
              <a:t>Statement of Guidance – common format, new elements</a:t>
            </a:r>
            <a:endParaRPr>
              <a:solidFill>
                <a:schemeClr val="dk1"/>
              </a:solidFill>
            </a:endParaRPr>
          </a:p>
          <a:p>
            <a:pPr indent="-121919" lvl="1" marL="501015" rtl="0" algn="l">
              <a:lnSpc>
                <a:spcPct val="114999"/>
              </a:lnSpc>
              <a:spcBef>
                <a:spcPts val="0"/>
              </a:spcBef>
              <a:spcAft>
                <a:spcPts val="0"/>
              </a:spcAft>
              <a:buClr>
                <a:schemeClr val="dk1"/>
              </a:buClr>
              <a:buSzPct val="100000"/>
              <a:buFont typeface="Arial"/>
              <a:buChar char="•"/>
            </a:pPr>
            <a:r>
              <a:rPr lang="en-GB" sz="2100">
                <a:solidFill>
                  <a:schemeClr val="dk1"/>
                </a:solidFill>
              </a:rPr>
              <a:t>Acknowledgment of significant effort from ocean-related communities to develop SoG</a:t>
            </a:r>
            <a:endParaRPr sz="2100">
              <a:solidFill>
                <a:schemeClr val="dk1"/>
              </a:solidFill>
            </a:endParaRPr>
          </a:p>
          <a:p>
            <a:pPr indent="-123022" lvl="1" marL="501015" rtl="0" algn="l">
              <a:lnSpc>
                <a:spcPct val="114999"/>
              </a:lnSpc>
              <a:spcBef>
                <a:spcPts val="0"/>
              </a:spcBef>
              <a:spcAft>
                <a:spcPts val="0"/>
              </a:spcAft>
              <a:buClr>
                <a:schemeClr val="dk1"/>
              </a:buClr>
              <a:buSzPct val="100000"/>
              <a:buFont typeface="Arial"/>
              <a:buChar char="•"/>
            </a:pPr>
            <a:r>
              <a:rPr lang="en-GB" sz="1875">
                <a:solidFill>
                  <a:schemeClr val="dk1"/>
                </a:solidFill>
              </a:rPr>
              <a:t>Risk to existing and impact following recommendations – high level summaries</a:t>
            </a:r>
            <a:endParaRPr>
              <a:solidFill>
                <a:schemeClr val="dk1"/>
              </a:solidFill>
            </a:endParaRPr>
          </a:p>
          <a:p>
            <a:pPr indent="0" lvl="0" marL="69056" rtl="0" algn="l">
              <a:lnSpc>
                <a:spcPct val="114999"/>
              </a:lnSpc>
              <a:spcBef>
                <a:spcPts val="0"/>
              </a:spcBef>
              <a:spcAft>
                <a:spcPts val="0"/>
              </a:spcAft>
              <a:buClr>
                <a:srgbClr val="000000"/>
              </a:buClr>
              <a:buSzPct val="100000"/>
              <a:buNone/>
            </a:pPr>
            <a:r>
              <a:t/>
            </a:r>
            <a:endParaRPr sz="2175">
              <a:solidFill>
                <a:schemeClr val="dk1"/>
              </a:solidFill>
              <a:latin typeface="Arial"/>
              <a:ea typeface="Arial"/>
              <a:cs typeface="Arial"/>
              <a:sym typeface="Arial"/>
            </a:endParaRPr>
          </a:p>
          <a:p>
            <a:pPr indent="-121593" lvl="0" marL="200978" rtl="0" algn="l">
              <a:lnSpc>
                <a:spcPct val="114999"/>
              </a:lnSpc>
              <a:spcBef>
                <a:spcPts val="0"/>
              </a:spcBef>
              <a:spcAft>
                <a:spcPts val="0"/>
              </a:spcAft>
              <a:buClr>
                <a:schemeClr val="dk1"/>
              </a:buClr>
              <a:buSzPct val="100000"/>
              <a:buFont typeface="Arial"/>
              <a:buChar char="•"/>
            </a:pPr>
            <a:r>
              <a:rPr lang="en-GB" sz="2175">
                <a:solidFill>
                  <a:schemeClr val="dk1"/>
                </a:solidFill>
              </a:rPr>
              <a:t>Clarification on how does the RRR feeds into GBON development</a:t>
            </a:r>
            <a:endParaRPr sz="2175">
              <a:solidFill>
                <a:schemeClr val="dk1"/>
              </a:solidFill>
            </a:endParaRPr>
          </a:p>
          <a:p>
            <a:pPr indent="-55975" lvl="0" marL="200978" rtl="0" algn="l">
              <a:lnSpc>
                <a:spcPct val="114999"/>
              </a:lnSpc>
              <a:spcBef>
                <a:spcPts val="0"/>
              </a:spcBef>
              <a:spcAft>
                <a:spcPts val="0"/>
              </a:spcAft>
              <a:buClr>
                <a:srgbClr val="000000"/>
              </a:buClr>
              <a:buSzPct val="100000"/>
              <a:buFont typeface="Arial"/>
              <a:buNone/>
            </a:pPr>
            <a:r>
              <a:t/>
            </a:r>
            <a:endParaRPr sz="2175">
              <a:solidFill>
                <a:schemeClr val="dk1"/>
              </a:solidFill>
              <a:latin typeface="Arial"/>
              <a:ea typeface="Arial"/>
              <a:cs typeface="Arial"/>
              <a:sym typeface="Arial"/>
            </a:endParaRPr>
          </a:p>
          <a:p>
            <a:pPr indent="-121593" lvl="0" marL="200978" rtl="0" algn="l">
              <a:lnSpc>
                <a:spcPct val="114999"/>
              </a:lnSpc>
              <a:spcBef>
                <a:spcPts val="0"/>
              </a:spcBef>
              <a:spcAft>
                <a:spcPts val="0"/>
              </a:spcAft>
              <a:buClr>
                <a:schemeClr val="dk1"/>
              </a:buClr>
              <a:buSzPct val="100000"/>
              <a:buFont typeface="Arial"/>
              <a:buChar char="•"/>
            </a:pPr>
            <a:r>
              <a:rPr lang="en-GB" sz="2175">
                <a:solidFill>
                  <a:schemeClr val="dk1"/>
                </a:solidFill>
              </a:rPr>
              <a:t>Future - what does success look like? How to track if/how used? Measure impact?</a:t>
            </a:r>
            <a:endParaRPr sz="2175">
              <a:solidFill>
                <a:schemeClr val="dk1"/>
              </a:solidFill>
              <a:latin typeface="Arial"/>
              <a:ea typeface="Arial"/>
              <a:cs typeface="Arial"/>
              <a:sym typeface="Arial"/>
            </a:endParaRPr>
          </a:p>
          <a:p>
            <a:pPr indent="0" lvl="0" marL="0" rtl="0" algn="l">
              <a:lnSpc>
                <a:spcPct val="100000"/>
              </a:lnSpc>
              <a:spcBef>
                <a:spcPts val="0"/>
              </a:spcBef>
              <a:spcAft>
                <a:spcPts val="0"/>
              </a:spcAft>
              <a:buClr>
                <a:srgbClr val="000000"/>
              </a:buClr>
              <a:buSzPct val="100000"/>
              <a:buNone/>
            </a:pPr>
            <a:r>
              <a:t/>
            </a:r>
            <a:endParaRPr>
              <a:solidFill>
                <a:schemeClr val="dk1"/>
              </a:solidFill>
              <a:latin typeface="Arial"/>
              <a:ea typeface="Arial"/>
              <a:cs typeface="Arial"/>
              <a:sym typeface="Arial"/>
            </a:endParaRPr>
          </a:p>
          <a:p>
            <a:pPr indent="0" lvl="0" marL="0" rtl="0" algn="l">
              <a:lnSpc>
                <a:spcPct val="100000"/>
              </a:lnSpc>
              <a:spcBef>
                <a:spcPts val="480"/>
              </a:spcBef>
              <a:spcAft>
                <a:spcPts val="0"/>
              </a:spcAft>
              <a:buClr>
                <a:schemeClr val="dk1"/>
              </a:buClr>
              <a:buSzPct val="100000"/>
              <a:buNone/>
            </a:pPr>
            <a:r>
              <a:t/>
            </a:r>
            <a:endParaRPr>
              <a:solidFill>
                <a:schemeClr val="dk1"/>
              </a:solidFill>
              <a:latin typeface="Arial"/>
              <a:ea typeface="Arial"/>
              <a:cs typeface="Arial"/>
              <a:sym typeface="Arial"/>
            </a:endParaRPr>
          </a:p>
        </p:txBody>
      </p:sp>
      <p:sp>
        <p:nvSpPr>
          <p:cNvPr id="509" name="Google Shape;509;p27"/>
          <p:cNvSpPr txBox="1"/>
          <p:nvPr>
            <p:ph idx="12" type="sldNum"/>
          </p:nvPr>
        </p:nvSpPr>
        <p:spPr>
          <a:xfrm>
            <a:off x="5913734" y="4767263"/>
            <a:ext cx="2133675" cy="273825"/>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510" name="Google Shape;510;p27"/>
          <p:cNvSpPr/>
          <p:nvPr/>
        </p:nvSpPr>
        <p:spPr>
          <a:xfrm>
            <a:off x="0" y="73346"/>
            <a:ext cx="162450" cy="1962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511" name="Google Shape;511;p27">
            <a:hlinkClick r:id="rId3"/>
          </p:cNvPr>
          <p:cNvSpPr/>
          <p:nvPr/>
        </p:nvSpPr>
        <p:spPr>
          <a:xfrm>
            <a:off x="4539854" y="-257175"/>
            <a:ext cx="152325" cy="152325"/>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id="512" name="Google Shape;512;p27"/>
          <p:cNvPicPr preferRelativeResize="0"/>
          <p:nvPr/>
        </p:nvPicPr>
        <p:blipFill rotWithShape="1">
          <a:blip r:embed="rId4">
            <a:alphaModFix/>
          </a:blip>
          <a:srcRect b="8182" l="0" r="0" t="7426"/>
          <a:stretch/>
        </p:blipFill>
        <p:spPr>
          <a:xfrm>
            <a:off x="6121308" y="175293"/>
            <a:ext cx="2383225" cy="1634093"/>
          </a:xfrm>
          <a:prstGeom prst="rect">
            <a:avLst/>
          </a:prstGeom>
          <a:noFill/>
          <a:ln>
            <a:noFill/>
          </a:ln>
        </p:spPr>
      </p:pic>
      <p:pic>
        <p:nvPicPr>
          <p:cNvPr descr="A picture containing person&#10;&#10;Description automatically generated" id="513" name="Google Shape;513;p27"/>
          <p:cNvPicPr preferRelativeResize="0"/>
          <p:nvPr/>
        </p:nvPicPr>
        <p:blipFill rotWithShape="1">
          <a:blip r:embed="rId5">
            <a:alphaModFix/>
          </a:blip>
          <a:srcRect b="9016" l="0" r="0" t="1871"/>
          <a:stretch/>
        </p:blipFill>
        <p:spPr>
          <a:xfrm>
            <a:off x="6121308" y="1930656"/>
            <a:ext cx="2383228" cy="1316735"/>
          </a:xfrm>
          <a:prstGeom prst="rect">
            <a:avLst/>
          </a:prstGeom>
          <a:noFill/>
          <a:ln>
            <a:noFill/>
          </a:ln>
        </p:spPr>
      </p:pic>
      <p:pic>
        <p:nvPicPr>
          <p:cNvPr descr="A picture containing sky, outdoor, snow, seal&#10;&#10;Description automatically generated" id="514" name="Google Shape;514;p27"/>
          <p:cNvPicPr preferRelativeResize="0"/>
          <p:nvPr/>
        </p:nvPicPr>
        <p:blipFill rotWithShape="1">
          <a:blip r:embed="rId6">
            <a:alphaModFix/>
          </a:blip>
          <a:srcRect b="-1086" l="0" r="0" t="9663"/>
          <a:stretch/>
        </p:blipFill>
        <p:spPr>
          <a:xfrm>
            <a:off x="6121308" y="3365007"/>
            <a:ext cx="2383225" cy="16340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8" name="Shape 518"/>
        <p:cNvGrpSpPr/>
        <p:nvPr/>
      </p:nvGrpSpPr>
      <p:grpSpPr>
        <a:xfrm>
          <a:off x="0" y="0"/>
          <a:ext cx="0" cy="0"/>
          <a:chOff x="0" y="0"/>
          <a:chExt cx="0" cy="0"/>
        </a:xfrm>
      </p:grpSpPr>
      <p:sp>
        <p:nvSpPr>
          <p:cNvPr id="519" name="Google Shape;519;p28"/>
          <p:cNvSpPr txBox="1"/>
          <p:nvPr>
            <p:ph type="title"/>
          </p:nvPr>
        </p:nvSpPr>
        <p:spPr>
          <a:xfrm>
            <a:off x="457200" y="0"/>
            <a:ext cx="4829660" cy="857250"/>
          </a:xfrm>
          <a:prstGeom prst="rect">
            <a:avLst/>
          </a:prstGeom>
          <a:noFill/>
          <a:ln>
            <a:noFill/>
          </a:ln>
        </p:spPr>
        <p:txBody>
          <a:bodyPr anchorCtr="0" anchor="ctr" bIns="34275" lIns="68550" spcFirstLastPara="1" rIns="68550" wrap="square" tIns="34275">
            <a:normAutofit/>
          </a:bodyPr>
          <a:lstStyle/>
          <a:p>
            <a:pPr indent="0" lvl="0" marL="0" rtl="0" algn="l">
              <a:lnSpc>
                <a:spcPct val="85000"/>
              </a:lnSpc>
              <a:spcBef>
                <a:spcPts val="0"/>
              </a:spcBef>
              <a:spcAft>
                <a:spcPts val="0"/>
              </a:spcAft>
              <a:buClr>
                <a:schemeClr val="dk1"/>
              </a:buClr>
              <a:buSzPts val="3200"/>
              <a:buNone/>
            </a:pPr>
            <a:r>
              <a:rPr lang="en-GB" sz="2400">
                <a:latin typeface="Verdana"/>
                <a:ea typeface="Verdana"/>
                <a:cs typeface="Verdana"/>
                <a:sym typeface="Verdana"/>
              </a:rPr>
              <a:t>Developing connections</a:t>
            </a:r>
            <a:endParaRPr/>
          </a:p>
        </p:txBody>
      </p:sp>
      <p:sp>
        <p:nvSpPr>
          <p:cNvPr id="520" name="Google Shape;520;p28"/>
          <p:cNvSpPr txBox="1"/>
          <p:nvPr>
            <p:ph idx="1" type="body"/>
          </p:nvPr>
        </p:nvSpPr>
        <p:spPr>
          <a:xfrm>
            <a:off x="258628" y="789442"/>
            <a:ext cx="4723109" cy="3972099"/>
          </a:xfrm>
          <a:prstGeom prst="rect">
            <a:avLst/>
          </a:prstGeom>
          <a:noFill/>
          <a:ln>
            <a:noFill/>
          </a:ln>
        </p:spPr>
        <p:txBody>
          <a:bodyPr anchorCtr="0" anchor="t" bIns="34275" lIns="68550" spcFirstLastPara="1" rIns="68550" wrap="square" tIns="34275">
            <a:normAutofit fontScale="70000" lnSpcReduction="20000"/>
          </a:bodyPr>
          <a:lstStyle/>
          <a:p>
            <a:pPr indent="0" lvl="0" marL="0" rtl="0" algn="l">
              <a:lnSpc>
                <a:spcPct val="115000"/>
              </a:lnSpc>
              <a:spcBef>
                <a:spcPts val="0"/>
              </a:spcBef>
              <a:spcAft>
                <a:spcPts val="0"/>
              </a:spcAft>
              <a:buSzPct val="266666"/>
              <a:buNone/>
            </a:pPr>
            <a:r>
              <a:rPr lang="en-GB" sz="1500"/>
              <a:t>WMO-IOC Joint Collaborative Board – Sept 2024</a:t>
            </a:r>
            <a:endParaRPr/>
          </a:p>
          <a:p>
            <a:pPr indent="-228600" lvl="0" marL="457200" rtl="0" algn="l">
              <a:lnSpc>
                <a:spcPct val="115000"/>
              </a:lnSpc>
              <a:spcBef>
                <a:spcPts val="0"/>
              </a:spcBef>
              <a:spcAft>
                <a:spcPts val="0"/>
              </a:spcAft>
              <a:buSzPct val="266666"/>
              <a:buFont typeface="Arial"/>
              <a:buChar char="-"/>
            </a:pPr>
            <a:r>
              <a:rPr lang="en-GB" sz="1500"/>
              <a:t>4 areas for priority collaborative work – GBON Ocean</a:t>
            </a:r>
            <a:endParaRPr/>
          </a:p>
          <a:p>
            <a:pPr indent="-228600" lvl="0" marL="457200" rtl="0" algn="l">
              <a:lnSpc>
                <a:spcPct val="115000"/>
              </a:lnSpc>
              <a:spcBef>
                <a:spcPts val="0"/>
              </a:spcBef>
              <a:spcAft>
                <a:spcPts val="0"/>
              </a:spcAft>
              <a:buSzPct val="266666"/>
              <a:buFont typeface="Arial"/>
              <a:buChar char="-"/>
            </a:pPr>
            <a:r>
              <a:rPr lang="en-GB" sz="1500"/>
              <a:t>Task Team to a) ocean &gt;&gt; WMO GBON and b) ocean GBON, concept applied to global ocean observing system</a:t>
            </a:r>
            <a:endParaRPr/>
          </a:p>
          <a:p>
            <a:pPr indent="0" lvl="0" marL="0" rtl="0" algn="l">
              <a:lnSpc>
                <a:spcPct val="115000"/>
              </a:lnSpc>
              <a:spcBef>
                <a:spcPts val="0"/>
              </a:spcBef>
              <a:spcAft>
                <a:spcPts val="0"/>
              </a:spcAft>
              <a:buSzPct val="266666"/>
              <a:buNone/>
            </a:pPr>
            <a:r>
              <a:t/>
            </a:r>
            <a:endParaRPr sz="1500"/>
          </a:p>
          <a:p>
            <a:pPr indent="0" lvl="0" marL="0" rtl="0" algn="l">
              <a:lnSpc>
                <a:spcPct val="115000"/>
              </a:lnSpc>
              <a:spcBef>
                <a:spcPts val="0"/>
              </a:spcBef>
              <a:spcAft>
                <a:spcPts val="0"/>
              </a:spcAft>
              <a:buSzPct val="266666"/>
              <a:buNone/>
            </a:pPr>
            <a:r>
              <a:rPr lang="en-GB" sz="1500"/>
              <a:t>GOOS Steering Committee (SC-14) February 2025</a:t>
            </a:r>
            <a:endParaRPr/>
          </a:p>
          <a:p>
            <a:pPr indent="-228600" lvl="0" marL="457200" rtl="0" algn="l">
              <a:lnSpc>
                <a:spcPct val="115000"/>
              </a:lnSpc>
              <a:spcBef>
                <a:spcPts val="0"/>
              </a:spcBef>
              <a:spcAft>
                <a:spcPts val="0"/>
              </a:spcAft>
              <a:buSzPct val="266666"/>
              <a:buFont typeface="Arial"/>
              <a:buChar char="-"/>
            </a:pPr>
            <a:r>
              <a:rPr lang="en-GB" sz="1500"/>
              <a:t>Session on WMO RRR, GBON and relevance to GOOS work plan</a:t>
            </a:r>
            <a:endParaRPr/>
          </a:p>
          <a:p>
            <a:pPr indent="-50800" lvl="0" marL="457200" rtl="0" algn="l">
              <a:lnSpc>
                <a:spcPct val="115000"/>
              </a:lnSpc>
              <a:spcBef>
                <a:spcPts val="0"/>
              </a:spcBef>
              <a:spcAft>
                <a:spcPts val="0"/>
              </a:spcAft>
              <a:buSzPct val="266666"/>
              <a:buFont typeface="Arial"/>
              <a:buNone/>
            </a:pPr>
            <a:r>
              <a:t/>
            </a:r>
            <a:endParaRPr sz="1500"/>
          </a:p>
          <a:p>
            <a:pPr indent="0" lvl="0" marL="0" rtl="0" algn="l">
              <a:lnSpc>
                <a:spcPct val="115000"/>
              </a:lnSpc>
              <a:spcBef>
                <a:spcPts val="0"/>
              </a:spcBef>
              <a:spcAft>
                <a:spcPts val="0"/>
              </a:spcAft>
              <a:buSzPct val="266666"/>
              <a:buNone/>
            </a:pPr>
            <a:r>
              <a:rPr lang="en-GB" sz="1500"/>
              <a:t>GOOS Ocean Observing Ocean Decade Co-Design Programme</a:t>
            </a:r>
            <a:endParaRPr/>
          </a:p>
          <a:p>
            <a:pPr indent="-228600" lvl="0" marL="457200" rtl="0" algn="l">
              <a:lnSpc>
                <a:spcPct val="115000"/>
              </a:lnSpc>
              <a:spcBef>
                <a:spcPts val="0"/>
              </a:spcBef>
              <a:spcAft>
                <a:spcPts val="0"/>
              </a:spcAft>
              <a:buSzPct val="266666"/>
              <a:buFont typeface="Arial"/>
              <a:buChar char="-"/>
            </a:pPr>
            <a:r>
              <a:rPr lang="en-GB" sz="1500"/>
              <a:t>Working on enhancing ocean observations specifically for new and existing application areas with service delivery partners – Tropical Cyclones, Ocean Carbon, marine Heatwaves – interaction with WMO and future RRR</a:t>
            </a:r>
            <a:endParaRPr/>
          </a:p>
          <a:p>
            <a:pPr indent="0" lvl="0" marL="0" rtl="0" algn="l">
              <a:lnSpc>
                <a:spcPct val="115000"/>
              </a:lnSpc>
              <a:spcBef>
                <a:spcPts val="0"/>
              </a:spcBef>
              <a:spcAft>
                <a:spcPts val="0"/>
              </a:spcAft>
              <a:buSzPct val="266666"/>
              <a:buNone/>
            </a:pPr>
            <a:r>
              <a:t/>
            </a:r>
            <a:endParaRPr sz="1500"/>
          </a:p>
          <a:p>
            <a:pPr indent="0" lvl="0" marL="0" rtl="0" algn="l">
              <a:lnSpc>
                <a:spcPct val="115000"/>
              </a:lnSpc>
              <a:spcBef>
                <a:spcPts val="0"/>
              </a:spcBef>
              <a:spcAft>
                <a:spcPts val="0"/>
              </a:spcAft>
              <a:buSzPct val="266666"/>
              <a:buNone/>
            </a:pPr>
            <a:r>
              <a:rPr lang="en-GB" sz="1500"/>
              <a:t>European Commission EOV projects keen to use the RRR framework:</a:t>
            </a:r>
            <a:endParaRPr/>
          </a:p>
          <a:p>
            <a:pPr indent="-228600" lvl="0" marL="457200" rtl="0" algn="l">
              <a:lnSpc>
                <a:spcPct val="115000"/>
              </a:lnSpc>
              <a:spcBef>
                <a:spcPts val="0"/>
              </a:spcBef>
              <a:spcAft>
                <a:spcPts val="0"/>
              </a:spcAft>
              <a:buSzPct val="266666"/>
              <a:buFont typeface="Arial"/>
              <a:buChar char="-"/>
            </a:pPr>
            <a:r>
              <a:rPr lang="en-GB" sz="1500"/>
              <a:t>ObsSea4Clim – physical EOVs - considering RRR applied to work in projects, indicators, best practices</a:t>
            </a:r>
            <a:endParaRPr/>
          </a:p>
          <a:p>
            <a:pPr indent="-228600" lvl="0" marL="457200" rtl="0" algn="l">
              <a:lnSpc>
                <a:spcPct val="115000"/>
              </a:lnSpc>
              <a:spcBef>
                <a:spcPts val="0"/>
              </a:spcBef>
              <a:spcAft>
                <a:spcPts val="0"/>
              </a:spcAft>
              <a:buSzPct val="266666"/>
              <a:buFont typeface="Arial"/>
              <a:buChar char="-"/>
            </a:pPr>
            <a:r>
              <a:rPr lang="en-GB" sz="1500"/>
              <a:t>BioGeoSea– just gained– funding for 2 years support for the the BGC Cycles AA</a:t>
            </a:r>
            <a:endParaRPr/>
          </a:p>
          <a:p>
            <a:pPr indent="0" lvl="0" marL="0" rtl="0" algn="l">
              <a:lnSpc>
                <a:spcPct val="115000"/>
              </a:lnSpc>
              <a:spcBef>
                <a:spcPts val="0"/>
              </a:spcBef>
              <a:spcAft>
                <a:spcPts val="0"/>
              </a:spcAft>
              <a:buSzPct val="266666"/>
              <a:buNone/>
            </a:pPr>
            <a:r>
              <a:t/>
            </a:r>
            <a:endParaRPr sz="1500"/>
          </a:p>
          <a:p>
            <a:pPr indent="0" lvl="0" marL="0" rtl="0" algn="l">
              <a:lnSpc>
                <a:spcPct val="115000"/>
              </a:lnSpc>
              <a:spcBef>
                <a:spcPts val="0"/>
              </a:spcBef>
              <a:spcAft>
                <a:spcPts val="0"/>
              </a:spcAft>
              <a:buSzPct val="266666"/>
              <a:buNone/>
            </a:pPr>
            <a:r>
              <a:rPr lang="en-GB" sz="1500"/>
              <a:t>GOOS work to consider/analyse the WMO SoG gaps/recommendations with other sources (CMEMS requirements in situ/satellite) for consistency. Understand utility of this information for GOOS / met agencies</a:t>
            </a:r>
            <a:endParaRPr sz="1500"/>
          </a:p>
          <a:p>
            <a:pPr indent="0" lvl="0" marL="0" rtl="0" algn="l">
              <a:lnSpc>
                <a:spcPct val="115000"/>
              </a:lnSpc>
              <a:spcBef>
                <a:spcPts val="0"/>
              </a:spcBef>
              <a:spcAft>
                <a:spcPts val="0"/>
              </a:spcAft>
              <a:buSzPct val="266666"/>
              <a:buNone/>
            </a:pPr>
            <a:r>
              <a:t/>
            </a:r>
            <a:endParaRPr sz="1500"/>
          </a:p>
          <a:p>
            <a:pPr indent="0" lvl="0" marL="0" rtl="0" algn="l">
              <a:lnSpc>
                <a:spcPct val="115000"/>
              </a:lnSpc>
              <a:spcBef>
                <a:spcPts val="0"/>
              </a:spcBef>
              <a:spcAft>
                <a:spcPts val="0"/>
              </a:spcAft>
              <a:buSzPct val="266666"/>
              <a:buNone/>
            </a:pPr>
            <a:r>
              <a:t/>
            </a:r>
            <a:endParaRPr sz="1500"/>
          </a:p>
          <a:p>
            <a:pPr indent="0" lvl="0" marL="0" rtl="0" algn="l">
              <a:lnSpc>
                <a:spcPct val="114999"/>
              </a:lnSpc>
              <a:spcBef>
                <a:spcPts val="0"/>
              </a:spcBef>
              <a:spcAft>
                <a:spcPts val="0"/>
              </a:spcAft>
              <a:buSzPct val="266666"/>
              <a:buNone/>
            </a:pPr>
            <a:r>
              <a:t/>
            </a:r>
            <a:endParaRPr sz="1500"/>
          </a:p>
          <a:p>
            <a:pPr indent="0" lvl="0" marL="0" rtl="0" algn="l">
              <a:lnSpc>
                <a:spcPct val="100000"/>
              </a:lnSpc>
              <a:spcBef>
                <a:spcPts val="480"/>
              </a:spcBef>
              <a:spcAft>
                <a:spcPts val="0"/>
              </a:spcAft>
              <a:buClr>
                <a:srgbClr val="000000"/>
              </a:buClr>
              <a:buSzPct val="380952"/>
              <a:buNone/>
            </a:pPr>
            <a:r>
              <a:t/>
            </a:r>
            <a:endParaRPr>
              <a:solidFill>
                <a:srgbClr val="000000"/>
              </a:solidFill>
              <a:latin typeface="Calibri"/>
              <a:ea typeface="Calibri"/>
              <a:cs typeface="Calibri"/>
              <a:sym typeface="Calibri"/>
            </a:endParaRPr>
          </a:p>
        </p:txBody>
      </p:sp>
      <p:sp>
        <p:nvSpPr>
          <p:cNvPr id="521" name="Google Shape;521;p28"/>
          <p:cNvSpPr txBox="1"/>
          <p:nvPr>
            <p:ph idx="12" type="sldNum"/>
          </p:nvPr>
        </p:nvSpPr>
        <p:spPr>
          <a:xfrm>
            <a:off x="6553200" y="4767264"/>
            <a:ext cx="2133600" cy="273844"/>
          </a:xfrm>
          <a:prstGeom prst="rect">
            <a:avLst/>
          </a:prstGeom>
          <a:noFill/>
          <a:ln>
            <a:noFill/>
          </a:ln>
        </p:spPr>
        <p:txBody>
          <a:bodyPr anchorCtr="0" anchor="ctr" bIns="34275" lIns="68550" spcFirstLastPara="1" rIns="68550" wrap="square" tIns="34275">
            <a:normAutofit/>
          </a:bodyPr>
          <a:lstStyle/>
          <a:p>
            <a:pPr indent="0" lvl="0" marL="0" rtl="0" algn="r">
              <a:lnSpc>
                <a:spcPct val="90000"/>
              </a:lnSpc>
              <a:spcBef>
                <a:spcPts val="0"/>
              </a:spcBef>
              <a:spcAft>
                <a:spcPts val="0"/>
              </a:spcAft>
              <a:buSzPts val="800"/>
              <a:buNone/>
            </a:pPr>
            <a:fld id="{00000000-1234-1234-1234-123412341234}" type="slidenum">
              <a:rPr lang="en-GB"/>
              <a:t>‹#›</a:t>
            </a:fld>
            <a:endParaRPr/>
          </a:p>
        </p:txBody>
      </p:sp>
      <p:sp>
        <p:nvSpPr>
          <p:cNvPr id="522" name="Google Shape;522;p28"/>
          <p:cNvSpPr/>
          <p:nvPr/>
        </p:nvSpPr>
        <p:spPr>
          <a:xfrm>
            <a:off x="0" y="73362"/>
            <a:ext cx="162545" cy="19617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825"/>
              <a:buFont typeface="Arial"/>
              <a:buNone/>
            </a:pPr>
            <a:r>
              <a:rPr b="0" i="0" lang="en-GB" sz="825" u="none" cap="none" strike="noStrike">
                <a:solidFill>
                  <a:srgbClr val="212121"/>
                </a:solidFill>
                <a:latin typeface="Calibri"/>
                <a:ea typeface="Calibri"/>
                <a:cs typeface="Calibri"/>
                <a:sym typeface="Calibri"/>
              </a:rPr>
              <a:t> </a:t>
            </a:r>
            <a:endParaRPr b="0" i="0" sz="1350" u="none" cap="none" strike="noStrike">
              <a:solidFill>
                <a:schemeClr val="dk1"/>
              </a:solidFill>
              <a:latin typeface="Arial"/>
              <a:ea typeface="Arial"/>
              <a:cs typeface="Arial"/>
              <a:sym typeface="Arial"/>
            </a:endParaRPr>
          </a:p>
        </p:txBody>
      </p:sp>
      <p:sp>
        <p:nvSpPr>
          <p:cNvPr descr="​Folder icon" id="523" name="Google Shape;523;p28">
            <a:hlinkClick r:id="rId3"/>
          </p:cNvPr>
          <p:cNvSpPr/>
          <p:nvPr/>
        </p:nvSpPr>
        <p:spPr>
          <a:xfrm>
            <a:off x="4539854" y="-257175"/>
            <a:ext cx="152400" cy="1524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descr="A picture containing swimming, ocean floor&#10;&#10;Description automatically generated" id="524" name="Google Shape;524;p28"/>
          <p:cNvPicPr preferRelativeResize="0"/>
          <p:nvPr/>
        </p:nvPicPr>
        <p:blipFill rotWithShape="1">
          <a:blip r:embed="rId4">
            <a:alphaModFix/>
          </a:blip>
          <a:srcRect b="-735" l="0" r="9140" t="-80"/>
          <a:stretch/>
        </p:blipFill>
        <p:spPr>
          <a:xfrm>
            <a:off x="5772798" y="149825"/>
            <a:ext cx="2914003" cy="4843850"/>
          </a:xfrm>
          <a:prstGeom prst="rect">
            <a:avLst/>
          </a:prstGeom>
          <a:noFill/>
          <a:ln>
            <a:noFill/>
          </a:ln>
        </p:spPr>
      </p:pic>
      <p:sp>
        <p:nvSpPr>
          <p:cNvPr id="525" name="Google Shape;525;p28"/>
          <p:cNvSpPr txBox="1"/>
          <p:nvPr/>
        </p:nvSpPr>
        <p:spPr>
          <a:xfrm>
            <a:off x="3264426" y="4665280"/>
            <a:ext cx="3434621" cy="253916"/>
          </a:xfrm>
          <a:prstGeom prst="rect">
            <a:avLst/>
          </a:prstGeom>
          <a:noFill/>
          <a:ln>
            <a:noFill/>
          </a:ln>
        </p:spPr>
        <p:txBody>
          <a:bodyPr anchorCtr="0" anchor="t" bIns="45700" lIns="91425" spcFirstLastPara="1" rIns="91425" wrap="square" tIns="45700">
            <a:spAutoFit/>
          </a:bodyPr>
          <a:lstStyle/>
          <a:p>
            <a:pPr indent="0" lvl="0" marL="133350" marR="0" rtl="0" algn="l">
              <a:lnSpc>
                <a:spcPct val="100000"/>
              </a:lnSpc>
              <a:spcBef>
                <a:spcPts val="0"/>
              </a:spcBef>
              <a:spcAft>
                <a:spcPts val="0"/>
              </a:spcAft>
              <a:buClr>
                <a:srgbClr val="000000"/>
              </a:buClr>
              <a:buSzPts val="1050"/>
              <a:buFont typeface="Arial"/>
              <a:buNone/>
            </a:pPr>
            <a:r>
              <a:rPr b="1" i="0" lang="en-GB" sz="1050" u="sng" cap="none" strike="noStrike">
                <a:solidFill>
                  <a:schemeClr val="accent1"/>
                </a:solidFill>
                <a:latin typeface="Montserrat"/>
                <a:ea typeface="Montserrat"/>
                <a:cs typeface="Montserrat"/>
                <a:sym typeface="Montserrat"/>
                <a:hlinkClick r:id="rId5">
                  <a:extLst>
                    <a:ext uri="{A12FA001-AC4F-418D-AE19-62706E023703}">
                      <ahyp:hlinkClr val="tx"/>
                    </a:ext>
                  </a:extLst>
                </a:hlinkClick>
              </a:rPr>
              <a:t>https://obssea4clim.eu/</a:t>
            </a:r>
            <a:r>
              <a:rPr b="1" i="0" lang="en-GB" sz="1050" u="none" cap="none" strike="noStrike">
                <a:solidFill>
                  <a:srgbClr val="000000"/>
                </a:solidFill>
                <a:latin typeface="Montserrat"/>
                <a:ea typeface="Montserrat"/>
                <a:cs typeface="Montserrat"/>
                <a:sym typeface="Montserrat"/>
              </a:rPr>
              <a:t> </a:t>
            </a:r>
            <a:endParaRPr b="1" i="0" sz="105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4687ea29ca_0_9"/>
          <p:cNvSpPr txBox="1"/>
          <p:nvPr>
            <p:ph type="title"/>
          </p:nvPr>
        </p:nvSpPr>
        <p:spPr>
          <a:xfrm>
            <a:off x="410525" y="458975"/>
            <a:ext cx="49434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Ocean </a:t>
            </a:r>
            <a:r>
              <a:rPr lang="en-GB"/>
              <a:t>advances in RRR</a:t>
            </a:r>
            <a:endParaRPr/>
          </a:p>
        </p:txBody>
      </p:sp>
      <p:sp>
        <p:nvSpPr>
          <p:cNvPr id="284" name="Google Shape;284;g34687ea29ca_0_9"/>
          <p:cNvSpPr txBox="1"/>
          <p:nvPr>
            <p:ph idx="1" type="body"/>
          </p:nvPr>
        </p:nvSpPr>
        <p:spPr>
          <a:xfrm>
            <a:off x="410525" y="965075"/>
            <a:ext cx="4813500" cy="3749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GB" sz="1400">
                <a:latin typeface="Barlow"/>
                <a:ea typeface="Barlow"/>
                <a:cs typeface="Barlow"/>
                <a:sym typeface="Barlow"/>
              </a:rPr>
              <a:t>First Ocean Earth System Application Category</a:t>
            </a:r>
            <a:endParaRPr b="1" sz="1400">
              <a:latin typeface="Barlow"/>
              <a:ea typeface="Barlow"/>
              <a:cs typeface="Barlow"/>
              <a:sym typeface="Barlow"/>
            </a:endParaRPr>
          </a:p>
          <a:p>
            <a:pPr indent="0" lvl="0" marL="0" rtl="0" algn="l">
              <a:lnSpc>
                <a:spcPct val="115000"/>
              </a:lnSpc>
              <a:spcBef>
                <a:spcPts val="1000"/>
              </a:spcBef>
              <a:spcAft>
                <a:spcPts val="0"/>
              </a:spcAft>
              <a:buSzPts val="1200"/>
              <a:buNone/>
            </a:pPr>
            <a:r>
              <a:rPr b="1" lang="en-GB" sz="1400">
                <a:latin typeface="Barlow"/>
                <a:ea typeface="Barlow"/>
                <a:cs typeface="Barlow"/>
                <a:sym typeface="Barlow"/>
              </a:rPr>
              <a:t>6 Application Areas</a:t>
            </a:r>
            <a:r>
              <a:rPr lang="en-GB" sz="1400">
                <a:latin typeface="Barlow"/>
                <a:ea typeface="Barlow"/>
                <a:cs typeface="Barlow"/>
                <a:sym typeface="Barlow"/>
              </a:rPr>
              <a:t>:</a:t>
            </a:r>
            <a:endParaRPr sz="1400">
              <a:latin typeface="Barlow"/>
              <a:ea typeface="Barlow"/>
              <a:cs typeface="Barlow"/>
              <a:sym typeface="Barlow"/>
            </a:endParaRPr>
          </a:p>
          <a:p>
            <a:pPr indent="0" lvl="0" marL="269999" rtl="0" algn="l">
              <a:lnSpc>
                <a:spcPct val="115000"/>
              </a:lnSpc>
              <a:spcBef>
                <a:spcPts val="1000"/>
              </a:spcBef>
              <a:spcAft>
                <a:spcPts val="0"/>
              </a:spcAft>
              <a:buSzPts val="1200"/>
              <a:buNone/>
            </a:pPr>
            <a:r>
              <a:rPr lang="en-GB" sz="1400">
                <a:latin typeface="Barlow"/>
                <a:ea typeface="Barlow"/>
                <a:cs typeface="Barlow"/>
                <a:sym typeface="Barlow"/>
              </a:rPr>
              <a:t>3.1 Ocean Forecasting and Real-Time Monitoring</a:t>
            </a:r>
            <a:endParaRPr sz="1400">
              <a:latin typeface="Barlow"/>
              <a:ea typeface="Barlow"/>
              <a:cs typeface="Barlow"/>
              <a:sym typeface="Barlow"/>
            </a:endParaRPr>
          </a:p>
          <a:p>
            <a:pPr indent="0" lvl="0" marL="269999" rtl="0" algn="l">
              <a:lnSpc>
                <a:spcPct val="115000"/>
              </a:lnSpc>
              <a:spcBef>
                <a:spcPts val="0"/>
              </a:spcBef>
              <a:spcAft>
                <a:spcPts val="0"/>
              </a:spcAft>
              <a:buSzPts val="1200"/>
              <a:buNone/>
            </a:pPr>
            <a:r>
              <a:rPr lang="en-GB" sz="1400">
                <a:latin typeface="Barlow"/>
                <a:ea typeface="Barlow"/>
                <a:cs typeface="Barlow"/>
                <a:sym typeface="Barlow"/>
              </a:rPr>
              <a:t>3.2 Coastal Forecasting</a:t>
            </a:r>
            <a:endParaRPr sz="1400">
              <a:latin typeface="Barlow"/>
              <a:ea typeface="Barlow"/>
              <a:cs typeface="Barlow"/>
              <a:sym typeface="Barlow"/>
            </a:endParaRPr>
          </a:p>
          <a:p>
            <a:pPr indent="0" lvl="0" marL="269999" rtl="0" algn="l">
              <a:lnSpc>
                <a:spcPct val="115000"/>
              </a:lnSpc>
              <a:spcBef>
                <a:spcPts val="0"/>
              </a:spcBef>
              <a:spcAft>
                <a:spcPts val="0"/>
              </a:spcAft>
              <a:buSzPts val="1200"/>
              <a:buNone/>
            </a:pPr>
            <a:r>
              <a:rPr lang="en-GB" sz="1400">
                <a:latin typeface="Barlow"/>
                <a:ea typeface="Barlow"/>
                <a:cs typeface="Barlow"/>
                <a:sym typeface="Barlow"/>
              </a:rPr>
              <a:t>3.3 Oceanic Climate Monitoring and Services</a:t>
            </a:r>
            <a:endParaRPr sz="1400">
              <a:latin typeface="Barlow"/>
              <a:ea typeface="Barlow"/>
              <a:cs typeface="Barlow"/>
              <a:sym typeface="Barlow"/>
            </a:endParaRPr>
          </a:p>
          <a:p>
            <a:pPr indent="0" lvl="0" marL="269999" rtl="0" algn="l">
              <a:lnSpc>
                <a:spcPct val="115000"/>
              </a:lnSpc>
              <a:spcBef>
                <a:spcPts val="0"/>
              </a:spcBef>
              <a:spcAft>
                <a:spcPts val="0"/>
              </a:spcAft>
              <a:buSzPts val="1200"/>
              <a:buNone/>
            </a:pPr>
            <a:r>
              <a:rPr lang="en-GB" sz="1400">
                <a:latin typeface="Barlow"/>
                <a:ea typeface="Barlow"/>
                <a:cs typeface="Barlow"/>
                <a:sym typeface="Barlow"/>
              </a:rPr>
              <a:t>3.4 Tsunami Monitoring and Detection</a:t>
            </a:r>
            <a:endParaRPr sz="1400">
              <a:latin typeface="Barlow"/>
              <a:ea typeface="Barlow"/>
              <a:cs typeface="Barlow"/>
              <a:sym typeface="Barlow"/>
            </a:endParaRPr>
          </a:p>
          <a:p>
            <a:pPr indent="0" lvl="0" marL="269999" rtl="0" algn="l">
              <a:lnSpc>
                <a:spcPct val="115000"/>
              </a:lnSpc>
              <a:spcBef>
                <a:spcPts val="0"/>
              </a:spcBef>
              <a:spcAft>
                <a:spcPts val="0"/>
              </a:spcAft>
              <a:buSzPts val="1200"/>
              <a:buNone/>
            </a:pPr>
            <a:r>
              <a:rPr lang="en-GB" sz="1400">
                <a:latin typeface="Barlow"/>
                <a:ea typeface="Barlow"/>
                <a:cs typeface="Barlow"/>
                <a:sym typeface="Barlow"/>
              </a:rPr>
              <a:t>3.5 Marine Environmental Emergency Response</a:t>
            </a:r>
            <a:endParaRPr sz="1400">
              <a:latin typeface="Barlow"/>
              <a:ea typeface="Barlow"/>
              <a:cs typeface="Barlow"/>
              <a:sym typeface="Barlow"/>
            </a:endParaRPr>
          </a:p>
          <a:p>
            <a:pPr indent="0" lvl="0" marL="269999" rtl="0" algn="l">
              <a:lnSpc>
                <a:spcPct val="115000"/>
              </a:lnSpc>
              <a:spcBef>
                <a:spcPts val="0"/>
              </a:spcBef>
              <a:spcAft>
                <a:spcPts val="0"/>
              </a:spcAft>
              <a:buSzPts val="1200"/>
              <a:buNone/>
            </a:pPr>
            <a:r>
              <a:rPr lang="en-GB" sz="1400">
                <a:latin typeface="Barlow"/>
                <a:ea typeface="Barlow"/>
                <a:cs typeface="Barlow"/>
                <a:sym typeface="Barlow"/>
              </a:rPr>
              <a:t>3.6 Maritime Safety (ports to open ocean)</a:t>
            </a:r>
            <a:endParaRPr sz="1400">
              <a:latin typeface="Barlow"/>
              <a:ea typeface="Barlow"/>
              <a:cs typeface="Barlow"/>
              <a:sym typeface="Barlow"/>
            </a:endParaRPr>
          </a:p>
          <a:p>
            <a:pPr indent="0" lvl="0" marL="269999" rtl="0" algn="l">
              <a:lnSpc>
                <a:spcPct val="115000"/>
              </a:lnSpc>
              <a:spcBef>
                <a:spcPts val="0"/>
              </a:spcBef>
              <a:spcAft>
                <a:spcPts val="0"/>
              </a:spcAft>
              <a:buSzPts val="1200"/>
              <a:buNone/>
            </a:pPr>
            <a:r>
              <a:rPr lang="en-GB" sz="1400">
                <a:latin typeface="Barlow"/>
                <a:ea typeface="Barlow"/>
                <a:cs typeface="Barlow"/>
                <a:sym typeface="Barlow"/>
              </a:rPr>
              <a:t>3.7 Ocean Biogeochemistry </a:t>
            </a:r>
            <a:endParaRPr sz="1400">
              <a:latin typeface="Barlow"/>
              <a:ea typeface="Barlow"/>
              <a:cs typeface="Barlow"/>
              <a:sym typeface="Barlow"/>
            </a:endParaRPr>
          </a:p>
          <a:p>
            <a:pPr indent="0" lvl="0" marL="0" rtl="0" algn="l">
              <a:lnSpc>
                <a:spcPct val="115000"/>
              </a:lnSpc>
              <a:spcBef>
                <a:spcPts val="0"/>
              </a:spcBef>
              <a:spcAft>
                <a:spcPts val="0"/>
              </a:spcAft>
              <a:buSzPts val="1200"/>
              <a:buNone/>
            </a:pPr>
            <a:r>
              <a:t/>
            </a:r>
            <a:endParaRPr sz="1400">
              <a:latin typeface="Barlow"/>
              <a:ea typeface="Barlow"/>
              <a:cs typeface="Barlow"/>
              <a:sym typeface="Barlow"/>
            </a:endParaRPr>
          </a:p>
          <a:p>
            <a:pPr indent="0" lvl="0" marL="0" rtl="0" algn="l">
              <a:lnSpc>
                <a:spcPct val="115000"/>
              </a:lnSpc>
              <a:spcBef>
                <a:spcPts val="0"/>
              </a:spcBef>
              <a:spcAft>
                <a:spcPts val="0"/>
              </a:spcAft>
              <a:buSzPts val="1200"/>
              <a:buNone/>
            </a:pPr>
            <a:r>
              <a:rPr b="1" lang="en-GB" sz="1400">
                <a:latin typeface="Barlow"/>
                <a:ea typeface="Barlow"/>
                <a:cs typeface="Barlow"/>
                <a:sym typeface="Barlow"/>
              </a:rPr>
              <a:t>First </a:t>
            </a:r>
            <a:r>
              <a:rPr b="1" lang="en-GB" sz="1400">
                <a:latin typeface="Barlow"/>
                <a:ea typeface="Barlow"/>
                <a:cs typeface="Barlow"/>
                <a:sym typeface="Barlow"/>
              </a:rPr>
              <a:t>Statement</a:t>
            </a:r>
            <a:r>
              <a:rPr b="1" lang="en-GB" sz="1400">
                <a:latin typeface="Barlow"/>
                <a:ea typeface="Barlow"/>
                <a:cs typeface="Barlow"/>
                <a:sym typeface="Barlow"/>
              </a:rPr>
              <a:t> of Guidance for Ocean ESAC complete:</a:t>
            </a:r>
            <a:endParaRPr b="1" sz="1400">
              <a:latin typeface="Barlow"/>
              <a:ea typeface="Barlow"/>
              <a:cs typeface="Barlow"/>
              <a:sym typeface="Barlow"/>
            </a:endParaRPr>
          </a:p>
          <a:p>
            <a:pPr indent="0" lvl="0" marL="0" rtl="0" algn="l">
              <a:lnSpc>
                <a:spcPct val="115000"/>
              </a:lnSpc>
              <a:spcBef>
                <a:spcPts val="0"/>
              </a:spcBef>
              <a:spcAft>
                <a:spcPts val="0"/>
              </a:spcAft>
              <a:buSzPts val="1200"/>
              <a:buNone/>
            </a:pPr>
            <a:r>
              <a:rPr i="1" lang="en-GB" sz="1400">
                <a:latin typeface="Barlow"/>
                <a:ea typeface="Barlow"/>
                <a:cs typeface="Barlow"/>
                <a:sym typeface="Barlow"/>
              </a:rPr>
              <a:t>Definitions, Variables (EOVs) , collect and </a:t>
            </a:r>
            <a:r>
              <a:rPr i="1" lang="en-GB" sz="1400">
                <a:latin typeface="Barlow"/>
                <a:ea typeface="Barlow"/>
                <a:cs typeface="Barlow"/>
                <a:sym typeface="Barlow"/>
              </a:rPr>
              <a:t>consolidate requirements from operational systems, gap analyses by variables, recommendations, risks</a:t>
            </a:r>
            <a:endParaRPr i="1" sz="1400">
              <a:latin typeface="Barlow"/>
              <a:ea typeface="Barlow"/>
              <a:cs typeface="Barlow"/>
              <a:sym typeface="Barlow"/>
            </a:endParaRPr>
          </a:p>
          <a:p>
            <a:pPr indent="0" lvl="0" marL="0" rtl="0" algn="l">
              <a:lnSpc>
                <a:spcPct val="115000"/>
              </a:lnSpc>
              <a:spcBef>
                <a:spcPts val="0"/>
              </a:spcBef>
              <a:spcAft>
                <a:spcPts val="0"/>
              </a:spcAft>
              <a:buSzPts val="1200"/>
              <a:buNone/>
            </a:pPr>
            <a:r>
              <a:t/>
            </a:r>
            <a:endParaRPr sz="1400">
              <a:latin typeface="Barlow"/>
              <a:ea typeface="Barlow"/>
              <a:cs typeface="Barlow"/>
              <a:sym typeface="Barlow"/>
            </a:endParaRPr>
          </a:p>
        </p:txBody>
      </p:sp>
      <p:pic>
        <p:nvPicPr>
          <p:cNvPr descr="900+ Sinking Ship Rescue Stock Photos, Pictures &amp; Royalty-Free Images -  iStock" id="285" name="Google Shape;285;g34687ea29ca_0_9"/>
          <p:cNvPicPr preferRelativeResize="0"/>
          <p:nvPr/>
        </p:nvPicPr>
        <p:blipFill rotWithShape="1">
          <a:blip r:embed="rId3">
            <a:alphaModFix/>
          </a:blip>
          <a:srcRect b="0" l="0" r="0" t="0"/>
          <a:stretch/>
        </p:blipFill>
        <p:spPr>
          <a:xfrm>
            <a:off x="5712925" y="201008"/>
            <a:ext cx="3439875" cy="2286768"/>
          </a:xfrm>
          <a:prstGeom prst="rect">
            <a:avLst/>
          </a:prstGeom>
          <a:noFill/>
          <a:ln>
            <a:noFill/>
          </a:ln>
        </p:spPr>
      </p:pic>
      <p:pic>
        <p:nvPicPr>
          <p:cNvPr descr="Coastal Flooding and Erosion in New Delhi | ID: 6874414912" id="286" name="Google Shape;286;g34687ea29ca_0_9"/>
          <p:cNvPicPr preferRelativeResize="0"/>
          <p:nvPr/>
        </p:nvPicPr>
        <p:blipFill rotWithShape="1">
          <a:blip r:embed="rId4">
            <a:alphaModFix/>
          </a:blip>
          <a:srcRect b="0" l="0" r="0" t="0"/>
          <a:stretch/>
        </p:blipFill>
        <p:spPr>
          <a:xfrm>
            <a:off x="5712929" y="2571750"/>
            <a:ext cx="3432632" cy="21427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9" name="Shape 529"/>
        <p:cNvGrpSpPr/>
        <p:nvPr/>
      </p:nvGrpSpPr>
      <p:grpSpPr>
        <a:xfrm>
          <a:off x="0" y="0"/>
          <a:ext cx="0" cy="0"/>
          <a:chOff x="0" y="0"/>
          <a:chExt cx="0" cy="0"/>
        </a:xfrm>
      </p:grpSpPr>
      <p:pic>
        <p:nvPicPr>
          <p:cNvPr id="530" name="Google Shape;530;p29"/>
          <p:cNvPicPr preferRelativeResize="0"/>
          <p:nvPr/>
        </p:nvPicPr>
        <p:blipFill rotWithShape="1">
          <a:blip r:embed="rId3">
            <a:alphaModFix/>
          </a:blip>
          <a:srcRect b="0" l="0" r="0" t="0"/>
          <a:stretch/>
        </p:blipFill>
        <p:spPr>
          <a:xfrm>
            <a:off x="5798591" y="395654"/>
            <a:ext cx="1579313" cy="1445584"/>
          </a:xfrm>
          <a:prstGeom prst="rect">
            <a:avLst/>
          </a:prstGeom>
          <a:noFill/>
          <a:ln>
            <a:noFill/>
          </a:ln>
        </p:spPr>
      </p:pic>
      <p:sp>
        <p:nvSpPr>
          <p:cNvPr id="531" name="Google Shape;531;p29"/>
          <p:cNvSpPr txBox="1"/>
          <p:nvPr/>
        </p:nvSpPr>
        <p:spPr>
          <a:xfrm>
            <a:off x="862946" y="3783169"/>
            <a:ext cx="8016525" cy="3354525"/>
          </a:xfrm>
          <a:prstGeom prst="rect">
            <a:avLst/>
          </a:prstGeom>
          <a:noFill/>
          <a:ln>
            <a:noFill/>
          </a:ln>
        </p:spPr>
        <p:txBody>
          <a:bodyPr anchorCtr="0" anchor="t" bIns="68550" lIns="68550" spcFirstLastPara="1" rIns="68550" wrap="square" tIns="68550">
            <a:noAutofit/>
          </a:bodyPr>
          <a:lstStyle/>
          <a:p>
            <a:pPr indent="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75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75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285750" lvl="0" marL="342900" marR="0" rtl="0" algn="l">
              <a:lnSpc>
                <a:spcPct val="100000"/>
              </a:lnSpc>
              <a:spcBef>
                <a:spcPts val="750"/>
              </a:spcBef>
              <a:spcAft>
                <a:spcPts val="0"/>
              </a:spcAft>
              <a:buClr>
                <a:schemeClr val="dk1"/>
              </a:buClr>
              <a:buSzPts val="24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Objective: deliver </a:t>
            </a:r>
            <a:r>
              <a:rPr b="1" i="0" lang="en-GB" sz="1800" u="none" cap="none" strike="noStrike">
                <a:solidFill>
                  <a:schemeClr val="dk1"/>
                </a:solidFill>
                <a:latin typeface="Montserrat"/>
                <a:ea typeface="Montserrat"/>
                <a:cs typeface="Montserrat"/>
                <a:sym typeface="Montserrat"/>
              </a:rPr>
              <a:t>an improved, standardized framework for sustainable ocean observation</a:t>
            </a:r>
            <a:r>
              <a:rPr b="0" i="0" lang="en-GB" sz="1800" u="none" cap="none" strike="noStrike">
                <a:solidFill>
                  <a:schemeClr val="dk1"/>
                </a:solidFill>
                <a:latin typeface="Montserrat Medium"/>
                <a:ea typeface="Montserrat Medium"/>
                <a:cs typeface="Montserrat Medium"/>
                <a:sym typeface="Montserrat Medium"/>
              </a:rPr>
              <a:t> and demonstrate the functioning of a sustainable ocean observation system</a:t>
            </a:r>
            <a:endParaRPr b="0" i="0" sz="1800" u="none" cap="none" strike="noStrike">
              <a:solidFill>
                <a:schemeClr val="dk1"/>
              </a:solidFill>
              <a:latin typeface="Montserrat Medium"/>
              <a:ea typeface="Montserrat Medium"/>
              <a:cs typeface="Montserrat Medium"/>
              <a:sym typeface="Montserrat Medium"/>
            </a:endParaRPr>
          </a:p>
        </p:txBody>
      </p:sp>
      <p:sp>
        <p:nvSpPr>
          <p:cNvPr id="532" name="Google Shape;532;p29"/>
          <p:cNvSpPr txBox="1"/>
          <p:nvPr>
            <p:ph type="title"/>
          </p:nvPr>
        </p:nvSpPr>
        <p:spPr>
          <a:xfrm>
            <a:off x="381312" y="221219"/>
            <a:ext cx="6690298" cy="576984"/>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SzPts val="1400"/>
              <a:buNone/>
            </a:pPr>
            <a:r>
              <a:rPr lang="en-GB"/>
              <a:t>ObsSea4Clim EU Project</a:t>
            </a:r>
            <a:endParaRPr/>
          </a:p>
        </p:txBody>
      </p:sp>
      <p:sp>
        <p:nvSpPr>
          <p:cNvPr id="533" name="Google Shape;533;p29"/>
          <p:cNvSpPr txBox="1"/>
          <p:nvPr/>
        </p:nvSpPr>
        <p:spPr>
          <a:xfrm>
            <a:off x="1438587" y="686905"/>
            <a:ext cx="4575747" cy="323165"/>
          </a:xfrm>
          <a:prstGeom prst="rect">
            <a:avLst/>
          </a:prstGeom>
          <a:noFill/>
          <a:ln>
            <a:noFill/>
          </a:ln>
        </p:spPr>
        <p:txBody>
          <a:bodyPr anchorCtr="0" anchor="t" bIns="45700" lIns="91425" spcFirstLastPara="1" rIns="91425" wrap="square" tIns="45700">
            <a:spAutoFit/>
          </a:bodyPr>
          <a:lstStyle/>
          <a:p>
            <a:pPr indent="0" lvl="0" marL="5715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Montserrat Medium"/>
                <a:ea typeface="Montserrat Medium"/>
                <a:cs typeface="Montserrat Medium"/>
                <a:sym typeface="Montserrat Medium"/>
              </a:rPr>
              <a:t>1 Feb 2024 - 31 Jan 2028</a:t>
            </a:r>
            <a:endParaRPr b="0" i="0" sz="1400" u="none" cap="none" strike="noStrike">
              <a:solidFill>
                <a:srgbClr val="000000"/>
              </a:solidFill>
              <a:latin typeface="Arial"/>
              <a:ea typeface="Arial"/>
              <a:cs typeface="Arial"/>
              <a:sym typeface="Arial"/>
            </a:endParaRPr>
          </a:p>
        </p:txBody>
      </p:sp>
      <p:sp>
        <p:nvSpPr>
          <p:cNvPr id="534" name="Google Shape;534;p29"/>
          <p:cNvSpPr txBox="1"/>
          <p:nvPr/>
        </p:nvSpPr>
        <p:spPr>
          <a:xfrm>
            <a:off x="1599731" y="963807"/>
            <a:ext cx="4253459"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656565"/>
                </a:solidFill>
                <a:latin typeface="Arial"/>
                <a:ea typeface="Arial"/>
                <a:cs typeface="Arial"/>
                <a:sym typeface="Arial"/>
              </a:rPr>
              <a:t>Coordinator: Steffen Olsen, DMI (DK)</a:t>
            </a:r>
            <a:endParaRPr b="0" i="0" sz="1400" u="none" cap="none" strike="noStrike">
              <a:solidFill>
                <a:srgbClr val="000000"/>
              </a:solidFill>
              <a:latin typeface="Arial"/>
              <a:ea typeface="Arial"/>
              <a:cs typeface="Arial"/>
              <a:sym typeface="Arial"/>
            </a:endParaRPr>
          </a:p>
        </p:txBody>
      </p:sp>
      <p:sp>
        <p:nvSpPr>
          <p:cNvPr id="535" name="Google Shape;535;p29"/>
          <p:cNvSpPr txBox="1"/>
          <p:nvPr/>
        </p:nvSpPr>
        <p:spPr>
          <a:xfrm>
            <a:off x="306764" y="1544604"/>
            <a:ext cx="8016525" cy="576900"/>
          </a:xfrm>
          <a:prstGeom prst="rect">
            <a:avLst/>
          </a:prstGeom>
          <a:noFill/>
          <a:ln>
            <a:noFill/>
          </a:ln>
        </p:spPr>
        <p:txBody>
          <a:bodyPr anchorCtr="0" anchor="ctr" bIns="34275" lIns="68550" spcFirstLastPara="1" rIns="68550" wrap="square" tIns="34275">
            <a:normAutofit/>
          </a:bodyPr>
          <a:lstStyle/>
          <a:p>
            <a:pPr indent="0" lvl="0" marL="0" marR="0" rtl="0" algn="l">
              <a:lnSpc>
                <a:spcPct val="90000"/>
              </a:lnSpc>
              <a:spcBef>
                <a:spcPts val="0"/>
              </a:spcBef>
              <a:spcAft>
                <a:spcPts val="0"/>
              </a:spcAft>
              <a:buClr>
                <a:schemeClr val="dk1"/>
              </a:buClr>
              <a:buSzPts val="4400"/>
              <a:buFont typeface="Montserrat ExtraBold"/>
              <a:buNone/>
            </a:pPr>
            <a:r>
              <a:rPr b="0" i="0" lang="en-GB" sz="2400" u="none" cap="none" strike="noStrike">
                <a:solidFill>
                  <a:schemeClr val="dk1"/>
                </a:solidFill>
                <a:latin typeface="Montserrat ExtraBold"/>
                <a:ea typeface="Montserrat ExtraBold"/>
                <a:cs typeface="Montserrat ExtraBold"/>
                <a:sym typeface="Montserrat ExtraBold"/>
              </a:rPr>
              <a:t>Project goals</a:t>
            </a:r>
            <a:endParaRPr b="0" i="0" sz="1400" u="none" cap="none" strike="noStrike">
              <a:solidFill>
                <a:srgbClr val="000000"/>
              </a:solidFill>
              <a:latin typeface="Arial"/>
              <a:ea typeface="Arial"/>
              <a:cs typeface="Arial"/>
              <a:sym typeface="Arial"/>
            </a:endParaRPr>
          </a:p>
        </p:txBody>
      </p:sp>
      <p:sp>
        <p:nvSpPr>
          <p:cNvPr id="536" name="Google Shape;536;p29"/>
          <p:cNvSpPr txBox="1"/>
          <p:nvPr/>
        </p:nvSpPr>
        <p:spPr>
          <a:xfrm>
            <a:off x="287008" y="1988963"/>
            <a:ext cx="8592463" cy="3433500"/>
          </a:xfrm>
          <a:prstGeom prst="rect">
            <a:avLst/>
          </a:prstGeom>
          <a:noFill/>
          <a:ln>
            <a:noFill/>
          </a:ln>
        </p:spPr>
        <p:txBody>
          <a:bodyPr anchorCtr="0" anchor="t" bIns="68550" lIns="68550" spcFirstLastPara="1" rIns="68550" wrap="square" tIns="68550">
            <a:noAutofit/>
          </a:bodyPr>
          <a:lstStyle/>
          <a:p>
            <a:pPr indent="-285750" lvl="0" marL="342900" marR="0" rtl="0" algn="l">
              <a:lnSpc>
                <a:spcPct val="100000"/>
              </a:lnSpc>
              <a:spcBef>
                <a:spcPts val="0"/>
              </a:spcBef>
              <a:spcAft>
                <a:spcPts val="0"/>
              </a:spcAft>
              <a:buClr>
                <a:schemeClr val="dk1"/>
              </a:buClr>
              <a:buSzPts val="2400"/>
              <a:buFont typeface="Montserrat Medium"/>
              <a:buChar char="●"/>
            </a:pPr>
            <a:r>
              <a:rPr b="0" i="0" lang="en-GB" sz="1500" u="none" cap="none" strike="noStrike">
                <a:solidFill>
                  <a:schemeClr val="dk1"/>
                </a:solidFill>
                <a:latin typeface="Montserrat Medium"/>
                <a:ea typeface="Montserrat Medium"/>
                <a:cs typeface="Montserrat Medium"/>
                <a:sym typeface="Montserrat Medium"/>
              </a:rPr>
              <a:t>Develop and deliver new ocean indicators</a:t>
            </a:r>
            <a:r>
              <a:rPr b="1" i="0" lang="en-GB" sz="1500" u="none" cap="none" strike="noStrike">
                <a:solidFill>
                  <a:schemeClr val="dk1"/>
                </a:solidFill>
                <a:latin typeface="Montserrat Medium"/>
                <a:ea typeface="Montserrat Medium"/>
                <a:cs typeface="Montserrat Medium"/>
                <a:sym typeface="Montserrat Medium"/>
              </a:rPr>
              <a:t> for sustainable development</a:t>
            </a:r>
            <a:r>
              <a:rPr b="0" i="0" lang="en-GB" sz="1500" u="none" cap="none" strike="noStrike">
                <a:solidFill>
                  <a:schemeClr val="dk1"/>
                </a:solidFill>
                <a:latin typeface="Montserrat Medium"/>
                <a:ea typeface="Montserrat Medium"/>
                <a:cs typeface="Montserrat Medium"/>
                <a:sym typeface="Montserrat Medium"/>
              </a:rPr>
              <a:t>, provide improved Essential Ocean Variables / Essential Climate Variables and evolve European ocean observing</a:t>
            </a:r>
            <a:endParaRPr b="0" i="0" sz="1400" u="none" cap="none" strike="noStrike">
              <a:solidFill>
                <a:srgbClr val="000000"/>
              </a:solidFill>
              <a:latin typeface="Arial"/>
              <a:ea typeface="Arial"/>
              <a:cs typeface="Arial"/>
              <a:sym typeface="Arial"/>
            </a:endParaRPr>
          </a:p>
          <a:p>
            <a:pPr indent="-285750" lvl="0" marL="342900" marR="0" rtl="0" algn="l">
              <a:lnSpc>
                <a:spcPct val="100000"/>
              </a:lnSpc>
              <a:spcBef>
                <a:spcPts val="450"/>
              </a:spcBef>
              <a:spcAft>
                <a:spcPts val="0"/>
              </a:spcAft>
              <a:buClr>
                <a:schemeClr val="dk1"/>
              </a:buClr>
              <a:buSzPts val="2400"/>
              <a:buFont typeface="Montserrat Medium"/>
              <a:buChar char="●"/>
            </a:pPr>
            <a:r>
              <a:rPr b="1" i="0" lang="en-GB" sz="1500" u="none" cap="none" strike="noStrike">
                <a:solidFill>
                  <a:schemeClr val="dk1"/>
                </a:solidFill>
                <a:latin typeface="Montserrat"/>
                <a:ea typeface="Montserrat"/>
                <a:cs typeface="Montserrat"/>
                <a:sym typeface="Montserrat"/>
              </a:rPr>
              <a:t>Using the  </a:t>
            </a:r>
            <a:r>
              <a:rPr b="1" i="0" lang="en-GB" sz="1800" u="none" cap="none" strike="noStrike">
                <a:solidFill>
                  <a:schemeClr val="accent5"/>
                </a:solidFill>
                <a:latin typeface="Montserrat"/>
                <a:ea typeface="Montserrat"/>
                <a:cs typeface="Montserrat"/>
                <a:sym typeface="Montserrat"/>
              </a:rPr>
              <a:t>WMO RRR </a:t>
            </a:r>
            <a:r>
              <a:rPr b="1" i="0" lang="en-GB" sz="1500" u="none" cap="none" strike="noStrike">
                <a:solidFill>
                  <a:schemeClr val="dk1"/>
                </a:solidFill>
                <a:latin typeface="Montserrat"/>
                <a:ea typeface="Montserrat"/>
                <a:cs typeface="Montserrat"/>
                <a:sym typeface="Montserrat"/>
              </a:rPr>
              <a:t>process and applying it to </a:t>
            </a:r>
            <a:r>
              <a:rPr b="1" i="0" lang="en-GB" sz="1800" u="none" cap="none" strike="noStrike">
                <a:solidFill>
                  <a:schemeClr val="accent5"/>
                </a:solidFill>
                <a:latin typeface="Montserrat"/>
                <a:ea typeface="Montserrat"/>
                <a:cs typeface="Montserrat"/>
                <a:sym typeface="Montserrat"/>
              </a:rPr>
              <a:t>EOV/ECVs</a:t>
            </a:r>
            <a:r>
              <a:rPr b="0" i="0" lang="en-GB" sz="1500" u="none" cap="none" strike="noStrike">
                <a:solidFill>
                  <a:schemeClr val="dk1"/>
                </a:solidFill>
                <a:latin typeface="Montserrat"/>
                <a:ea typeface="Montserrat"/>
                <a:cs typeface="Montserrat"/>
                <a:sym typeface="Montserrat"/>
              </a:rPr>
              <a:t>, ObsSea4Clim will synthesize information about requirements for observations and observing system capabilities from regional/national applications for communication and dialogue with coordination groups (</a:t>
            </a:r>
            <a:r>
              <a:rPr b="0" i="0" lang="en-GB" sz="1800" u="none" cap="none" strike="noStrike">
                <a:solidFill>
                  <a:schemeClr val="accent5"/>
                </a:solidFill>
                <a:latin typeface="Montserrat"/>
                <a:ea typeface="Montserrat"/>
                <a:cs typeface="Montserrat"/>
                <a:sym typeface="Montserrat"/>
              </a:rPr>
              <a:t>GCOS, GOOS, WMO,</a:t>
            </a:r>
            <a:r>
              <a:rPr b="0" i="0" lang="en-GB" sz="1500" u="none" cap="none" strike="noStrike">
                <a:solidFill>
                  <a:schemeClr val="dk1"/>
                </a:solidFill>
                <a:latin typeface="Montserrat"/>
                <a:ea typeface="Montserrat"/>
                <a:cs typeface="Montserrat"/>
                <a:sym typeface="Montserrat"/>
              </a:rPr>
              <a:t> SAON) drawn on experts. </a:t>
            </a:r>
            <a:endParaRPr b="1" i="0" sz="1500" u="none" cap="none" strike="noStrike">
              <a:solidFill>
                <a:schemeClr val="dk1"/>
              </a:solidFill>
              <a:latin typeface="Montserrat"/>
              <a:ea typeface="Montserrat"/>
              <a:cs typeface="Montserrat"/>
              <a:sym typeface="Montserrat"/>
            </a:endParaRPr>
          </a:p>
          <a:p>
            <a:pPr indent="-285750" lvl="0" marL="342900" marR="0" rtl="0" algn="l">
              <a:lnSpc>
                <a:spcPct val="100000"/>
              </a:lnSpc>
              <a:spcBef>
                <a:spcPts val="450"/>
              </a:spcBef>
              <a:spcAft>
                <a:spcPts val="0"/>
              </a:spcAft>
              <a:buClr>
                <a:schemeClr val="dk1"/>
              </a:buClr>
              <a:buSzPts val="2400"/>
              <a:buFont typeface="Montserrat Medium"/>
              <a:buChar char="●"/>
            </a:pPr>
            <a:r>
              <a:rPr b="1" i="0" lang="en-GB" sz="1500" u="none" cap="none" strike="noStrike">
                <a:solidFill>
                  <a:schemeClr val="dk1"/>
                </a:solidFill>
                <a:latin typeface="Montserrat"/>
                <a:ea typeface="Montserrat"/>
                <a:cs typeface="Montserrat"/>
                <a:sym typeface="Montserrat"/>
              </a:rPr>
              <a:t>Develop best practices and standards</a:t>
            </a:r>
            <a:r>
              <a:rPr b="0" i="0" lang="en-GB" sz="1500" u="none" cap="none" strike="noStrike">
                <a:solidFill>
                  <a:schemeClr val="dk1"/>
                </a:solidFill>
                <a:latin typeface="Montserrat Medium"/>
                <a:ea typeface="Montserrat Medium"/>
                <a:cs typeface="Montserrat Medium"/>
                <a:sym typeface="Montserrat Medium"/>
              </a:rPr>
              <a:t> for in-situ and satellite ocean observing</a:t>
            </a:r>
            <a:endParaRPr b="0" i="0" sz="1500" u="none" cap="none" strike="noStrike">
              <a:solidFill>
                <a:schemeClr val="dk1"/>
              </a:solidFill>
              <a:latin typeface="Montserrat Medium"/>
              <a:ea typeface="Montserrat Medium"/>
              <a:cs typeface="Montserrat Medium"/>
              <a:sym typeface="Montserrat Medium"/>
            </a:endParaRPr>
          </a:p>
          <a:p>
            <a:pPr indent="-285750" lvl="0" marL="342900" marR="0" rtl="0" algn="l">
              <a:lnSpc>
                <a:spcPct val="100000"/>
              </a:lnSpc>
              <a:spcBef>
                <a:spcPts val="450"/>
              </a:spcBef>
              <a:spcAft>
                <a:spcPts val="0"/>
              </a:spcAft>
              <a:buClr>
                <a:schemeClr val="dk1"/>
              </a:buClr>
              <a:buSzPts val="2400"/>
              <a:buFont typeface="Montserrat Medium"/>
              <a:buChar char="●"/>
            </a:pPr>
            <a:r>
              <a:rPr b="1" i="0" lang="en-GB" sz="1500" u="none" cap="none" strike="noStrike">
                <a:solidFill>
                  <a:schemeClr val="dk1"/>
                </a:solidFill>
                <a:latin typeface="Montserrat Medium"/>
                <a:ea typeface="Montserrat Medium"/>
                <a:cs typeface="Montserrat Medium"/>
                <a:sym typeface="Montserrat Medium"/>
              </a:rPr>
              <a:t>Create an interoperable data ecosystem </a:t>
            </a:r>
            <a:r>
              <a:rPr b="0" i="0" lang="en-GB" sz="1500" u="none" cap="none" strike="noStrike">
                <a:solidFill>
                  <a:schemeClr val="dk1"/>
                </a:solidFill>
                <a:latin typeface="Montserrat Medium"/>
                <a:ea typeface="Montserrat Medium"/>
                <a:cs typeface="Montserrat Medium"/>
                <a:sym typeface="Montserrat Medium"/>
              </a:rPr>
              <a:t>serving multidisciplinary needs</a:t>
            </a:r>
            <a:endParaRPr b="0" i="0" sz="1500" u="none" cap="none" strike="noStrike">
              <a:solidFill>
                <a:schemeClr val="dk1"/>
              </a:solidFill>
              <a:latin typeface="Montserrat Medium"/>
              <a:ea typeface="Montserrat Medium"/>
              <a:cs typeface="Montserrat Medium"/>
              <a:sym typeface="Montserrat Medium"/>
            </a:endParaRPr>
          </a:p>
          <a:p>
            <a:pPr indent="-285750" lvl="0" marL="342900" marR="0" rtl="0" algn="l">
              <a:lnSpc>
                <a:spcPct val="100000"/>
              </a:lnSpc>
              <a:spcBef>
                <a:spcPts val="450"/>
              </a:spcBef>
              <a:spcAft>
                <a:spcPts val="450"/>
              </a:spcAft>
              <a:buClr>
                <a:schemeClr val="dk1"/>
              </a:buClr>
              <a:buSzPts val="2400"/>
              <a:buFont typeface="Montserrat Medium"/>
              <a:buChar char="●"/>
            </a:pPr>
            <a:r>
              <a:rPr b="1" i="0" lang="en-GB" sz="1500" u="none" cap="none" strike="noStrike">
                <a:solidFill>
                  <a:schemeClr val="dk1"/>
                </a:solidFill>
                <a:latin typeface="Montserrat Medium"/>
                <a:ea typeface="Montserrat Medium"/>
                <a:cs typeface="Montserrat Medium"/>
                <a:sym typeface="Montserrat Medium"/>
              </a:rPr>
              <a:t>Support regional and global climate assessments</a:t>
            </a:r>
            <a:endParaRPr b="1" i="0" sz="1500" u="none" cap="none" strike="noStrike">
              <a:solidFill>
                <a:schemeClr val="dk1"/>
              </a:solidFill>
              <a:latin typeface="Montserrat Medium"/>
              <a:ea typeface="Montserrat Medium"/>
              <a:cs typeface="Montserrat Medium"/>
              <a:sym typeface="Montserrat Medium"/>
            </a:endParaRPr>
          </a:p>
        </p:txBody>
      </p:sp>
      <p:sp>
        <p:nvSpPr>
          <p:cNvPr id="537" name="Google Shape;537;p29"/>
          <p:cNvSpPr txBox="1"/>
          <p:nvPr/>
        </p:nvSpPr>
        <p:spPr>
          <a:xfrm>
            <a:off x="7162160" y="757526"/>
            <a:ext cx="3434621" cy="253916"/>
          </a:xfrm>
          <a:prstGeom prst="rect">
            <a:avLst/>
          </a:prstGeom>
          <a:noFill/>
          <a:ln>
            <a:noFill/>
          </a:ln>
        </p:spPr>
        <p:txBody>
          <a:bodyPr anchorCtr="0" anchor="t" bIns="45700" lIns="91425" spcFirstLastPara="1" rIns="91425" wrap="square" tIns="45700">
            <a:spAutoFit/>
          </a:bodyPr>
          <a:lstStyle/>
          <a:p>
            <a:pPr indent="0" lvl="0" marL="133350" marR="0" rtl="0" algn="l">
              <a:lnSpc>
                <a:spcPct val="100000"/>
              </a:lnSpc>
              <a:spcBef>
                <a:spcPts val="0"/>
              </a:spcBef>
              <a:spcAft>
                <a:spcPts val="0"/>
              </a:spcAft>
              <a:buClr>
                <a:srgbClr val="000000"/>
              </a:buClr>
              <a:buSzPts val="1050"/>
              <a:buFont typeface="Arial"/>
              <a:buNone/>
            </a:pPr>
            <a:r>
              <a:rPr b="1" i="0" lang="en-GB" sz="1050" u="sng" cap="none" strike="noStrike">
                <a:solidFill>
                  <a:schemeClr val="accent1"/>
                </a:solidFill>
                <a:latin typeface="Montserrat"/>
                <a:ea typeface="Montserrat"/>
                <a:cs typeface="Montserrat"/>
                <a:sym typeface="Montserrat"/>
                <a:hlinkClick r:id="rId4">
                  <a:extLst>
                    <a:ext uri="{A12FA001-AC4F-418D-AE19-62706E023703}">
                      <ahyp:hlinkClr val="tx"/>
                    </a:ext>
                  </a:extLst>
                </a:hlinkClick>
              </a:rPr>
              <a:t>https://obssea4clim.eu/</a:t>
            </a:r>
            <a:r>
              <a:rPr b="1" i="0" lang="en-GB" sz="1050" u="none" cap="none" strike="noStrike">
                <a:solidFill>
                  <a:srgbClr val="000000"/>
                </a:solidFill>
                <a:latin typeface="Montserrat"/>
                <a:ea typeface="Montserrat"/>
                <a:cs typeface="Montserrat"/>
                <a:sym typeface="Montserrat"/>
              </a:rPr>
              <a:t> </a:t>
            </a:r>
            <a:endParaRPr b="1" i="0" sz="1050" u="none" cap="none" strike="noStrike">
              <a:solidFill>
                <a:srgbClr val="000000"/>
              </a:solidFill>
              <a:latin typeface="Arial"/>
              <a:ea typeface="Arial"/>
              <a:cs typeface="Arial"/>
              <a:sym typeface="Arial"/>
            </a:endParaRPr>
          </a:p>
        </p:txBody>
      </p:sp>
      <p:sp>
        <p:nvSpPr>
          <p:cNvPr id="538" name="Google Shape;538;p29"/>
          <p:cNvSpPr txBox="1"/>
          <p:nvPr/>
        </p:nvSpPr>
        <p:spPr>
          <a:xfrm>
            <a:off x="1438587" y="1177899"/>
            <a:ext cx="4716773"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656565"/>
                </a:solidFill>
                <a:latin typeface="Arial"/>
                <a:ea typeface="Arial"/>
                <a:cs typeface="Arial"/>
                <a:sym typeface="Arial"/>
              </a:rPr>
              <a:t>Co-coordinator: Sabrina Speich, LMD-ENS (F)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2" name="Shape 542"/>
        <p:cNvGrpSpPr/>
        <p:nvPr/>
      </p:nvGrpSpPr>
      <p:grpSpPr>
        <a:xfrm>
          <a:off x="0" y="0"/>
          <a:ext cx="0" cy="0"/>
          <a:chOff x="0" y="0"/>
          <a:chExt cx="0" cy="0"/>
        </a:xfrm>
      </p:grpSpPr>
      <p:sp>
        <p:nvSpPr>
          <p:cNvPr id="543" name="Google Shape;543;p30"/>
          <p:cNvSpPr txBox="1"/>
          <p:nvPr>
            <p:ph type="title"/>
          </p:nvPr>
        </p:nvSpPr>
        <p:spPr>
          <a:xfrm>
            <a:off x="138309" y="219312"/>
            <a:ext cx="6859391" cy="576900"/>
          </a:xfrm>
          <a:prstGeom prst="rect">
            <a:avLst/>
          </a:prstGeom>
          <a:noFill/>
          <a:ln>
            <a:noFill/>
          </a:ln>
        </p:spPr>
        <p:txBody>
          <a:bodyPr anchorCtr="0" anchor="ctr" bIns="34275" lIns="68550" spcFirstLastPara="1" rIns="68550" wrap="square" tIns="34275">
            <a:noAutofit/>
          </a:bodyPr>
          <a:lstStyle/>
          <a:p>
            <a:pPr indent="-1002505" lvl="0" marL="1002505" rtl="0" algn="l">
              <a:lnSpc>
                <a:spcPct val="90000"/>
              </a:lnSpc>
              <a:spcBef>
                <a:spcPts val="0"/>
              </a:spcBef>
              <a:spcAft>
                <a:spcPts val="0"/>
              </a:spcAft>
              <a:buClr>
                <a:schemeClr val="dk1"/>
              </a:buClr>
              <a:buSzPts val="4400"/>
              <a:buNone/>
            </a:pPr>
            <a:r>
              <a:rPr lang="en-GB" sz="2400"/>
              <a:t>RRR – Obs</a:t>
            </a:r>
            <a:r>
              <a:rPr lang="en-GB" sz="2400">
                <a:solidFill>
                  <a:srgbClr val="004AAD"/>
                </a:solidFill>
              </a:rPr>
              <a:t>Sea</a:t>
            </a:r>
            <a:r>
              <a:rPr lang="en-GB" sz="2400">
                <a:solidFill>
                  <a:srgbClr val="2F6C01"/>
                </a:solidFill>
              </a:rPr>
              <a:t>4</a:t>
            </a:r>
            <a:r>
              <a:rPr lang="en-GB" sz="2400"/>
              <a:t>Clim Application Areas</a:t>
            </a:r>
            <a:br>
              <a:rPr lang="en-GB" sz="2400"/>
            </a:br>
            <a:r>
              <a:rPr lang="en-GB" sz="2400"/>
              <a:t>&amp; Approach</a:t>
            </a:r>
            <a:endParaRPr/>
          </a:p>
        </p:txBody>
      </p:sp>
      <p:sp>
        <p:nvSpPr>
          <p:cNvPr id="544" name="Google Shape;544;p30"/>
          <p:cNvSpPr txBox="1"/>
          <p:nvPr/>
        </p:nvSpPr>
        <p:spPr>
          <a:xfrm>
            <a:off x="233711" y="836939"/>
            <a:ext cx="8821389" cy="900750"/>
          </a:xfrm>
          <a:prstGeom prst="rect">
            <a:avLst/>
          </a:prstGeom>
          <a:noFill/>
          <a:ln>
            <a:noFill/>
          </a:ln>
        </p:spPr>
        <p:txBody>
          <a:bodyPr anchorCtr="0" anchor="t" bIns="0" lIns="0" spcFirstLastPara="1" rIns="0" wrap="square" tIns="0">
            <a:noAutofit/>
          </a:bodyPr>
          <a:lstStyle/>
          <a:p>
            <a:pPr indent="-11906" lvl="0" marL="11906" marR="0" rtl="0" algn="l">
              <a:lnSpc>
                <a:spcPct val="85000"/>
              </a:lnSpc>
              <a:spcBef>
                <a:spcPts val="0"/>
              </a:spcBef>
              <a:spcAft>
                <a:spcPts val="0"/>
              </a:spcAft>
              <a:buClr>
                <a:schemeClr val="accent1"/>
              </a:buClr>
              <a:buSzPts val="1800"/>
              <a:buFont typeface="Montserrat ExtraBold"/>
              <a:buNone/>
            </a:pPr>
            <a:r>
              <a:rPr b="1" i="0" lang="en-GB" sz="1650" u="none" cap="none" strike="noStrike">
                <a:solidFill>
                  <a:schemeClr val="dk1"/>
                </a:solidFill>
                <a:latin typeface="Montserrat"/>
                <a:ea typeface="Montserrat"/>
                <a:cs typeface="Montserrat"/>
                <a:sym typeface="Montserrat"/>
              </a:rPr>
              <a:t>Define the </a:t>
            </a:r>
            <a:r>
              <a:rPr b="1" i="0" lang="en-GB" sz="1650" u="none" cap="none" strike="noStrike">
                <a:solidFill>
                  <a:schemeClr val="accent5"/>
                </a:solidFill>
                <a:latin typeface="Montserrat"/>
                <a:ea typeface="Montserrat"/>
                <a:cs typeface="Montserrat"/>
                <a:sym typeface="Montserrat"/>
              </a:rPr>
              <a:t>Rolling Review of Requirements (RRR) </a:t>
            </a:r>
            <a:r>
              <a:rPr b="1" i="0" lang="en-GB" sz="1650" u="none" cap="none" strike="noStrike">
                <a:solidFill>
                  <a:schemeClr val="dk1"/>
                </a:solidFill>
                <a:latin typeface="Montserrat"/>
                <a:ea typeface="Montserrat"/>
                <a:cs typeface="Montserrat"/>
                <a:sym typeface="Montserrat"/>
              </a:rPr>
              <a:t>process approach for </a:t>
            </a:r>
            <a:r>
              <a:rPr b="1" i="0" lang="en-GB" sz="1650" u="none" cap="none" strike="noStrike">
                <a:solidFill>
                  <a:schemeClr val="accent5"/>
                </a:solidFill>
                <a:latin typeface="Montserrat"/>
                <a:ea typeface="Montserrat"/>
                <a:cs typeface="Montserrat"/>
                <a:sym typeface="Montserrat"/>
              </a:rPr>
              <a:t>the Essential Ocean Variables (EOV/ECVs) </a:t>
            </a:r>
            <a:r>
              <a:rPr b="1" i="0" lang="en-GB" sz="1650" u="none" cap="none" strike="noStrike">
                <a:solidFill>
                  <a:srgbClr val="00155B"/>
                </a:solidFill>
                <a:latin typeface="Montserrat"/>
                <a:ea typeface="Montserrat"/>
                <a:cs typeface="Montserrat"/>
                <a:sym typeface="Montserrat"/>
              </a:rPr>
              <a:t>and</a:t>
            </a:r>
            <a:r>
              <a:rPr b="1" i="0" lang="en-GB" sz="1650" u="none" cap="none" strike="noStrike">
                <a:solidFill>
                  <a:schemeClr val="accent5"/>
                </a:solidFill>
                <a:latin typeface="Montserrat"/>
                <a:ea typeface="Montserrat"/>
                <a:cs typeface="Montserrat"/>
                <a:sym typeface="Montserrat"/>
              </a:rPr>
              <a:t> </a:t>
            </a:r>
            <a:r>
              <a:rPr b="1" i="0" lang="en-GB" sz="1650" u="none" cap="none" strike="noStrike">
                <a:solidFill>
                  <a:srgbClr val="989898"/>
                </a:solidFill>
                <a:latin typeface="Montserrat"/>
                <a:ea typeface="Montserrat"/>
                <a:cs typeface="Montserrat"/>
                <a:sym typeface="Montserrat"/>
              </a:rPr>
              <a:t>provide a guidance</a:t>
            </a:r>
            <a:endParaRPr b="0" i="0" sz="1400" u="none" cap="none" strike="noStrike">
              <a:solidFill>
                <a:srgbClr val="000000"/>
              </a:solidFill>
              <a:latin typeface="Arial"/>
              <a:ea typeface="Arial"/>
              <a:cs typeface="Arial"/>
              <a:sym typeface="Arial"/>
            </a:endParaRPr>
          </a:p>
        </p:txBody>
      </p:sp>
      <p:sp>
        <p:nvSpPr>
          <p:cNvPr id="545" name="Google Shape;545;p30"/>
          <p:cNvSpPr/>
          <p:nvPr/>
        </p:nvSpPr>
        <p:spPr>
          <a:xfrm>
            <a:off x="233711" y="1287314"/>
            <a:ext cx="4555380" cy="2928120"/>
          </a:xfrm>
          <a:prstGeom prst="rect">
            <a:avLst/>
          </a:prstGeom>
          <a:noFill/>
          <a:ln cap="flat" cmpd="sng" w="9525">
            <a:solidFill>
              <a:schemeClr val="dk2"/>
            </a:solidFill>
            <a:prstDash val="dot"/>
            <a:round/>
            <a:headEnd len="sm" w="sm" type="none"/>
            <a:tailEnd len="sm" w="sm" type="none"/>
          </a:ln>
        </p:spPr>
        <p:txBody>
          <a:bodyPr anchorCtr="0" anchor="t" bIns="68550" lIns="68550" spcFirstLastPara="1" rIns="68550" wrap="square" tIns="68550">
            <a:noAutofit/>
          </a:bodyPr>
          <a:lstStyle/>
          <a:p>
            <a:pPr indent="-7144" lvl="0" marL="7144" marR="0" rtl="0" algn="l">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Montserrat"/>
                <a:ea typeface="Montserrat"/>
                <a:cs typeface="Montserrat"/>
                <a:sym typeface="Montserrat"/>
              </a:rPr>
              <a:t>Using the  </a:t>
            </a:r>
            <a:r>
              <a:rPr b="1" i="0" lang="en-GB" sz="1800" u="none" cap="none" strike="noStrike">
                <a:solidFill>
                  <a:srgbClr val="FF9300"/>
                </a:solidFill>
                <a:latin typeface="Montserrat"/>
                <a:ea typeface="Montserrat"/>
                <a:cs typeface="Montserrat"/>
                <a:sym typeface="Montserrat"/>
              </a:rPr>
              <a:t>WMO RRR </a:t>
            </a:r>
            <a:r>
              <a:rPr b="1" i="0" lang="en-GB" sz="1500" u="none" cap="none" strike="noStrike">
                <a:solidFill>
                  <a:schemeClr val="dk1"/>
                </a:solidFill>
                <a:latin typeface="Montserrat"/>
                <a:ea typeface="Montserrat"/>
                <a:cs typeface="Montserrat"/>
                <a:sym typeface="Montserrat"/>
              </a:rPr>
              <a:t>process and applying it to </a:t>
            </a:r>
            <a:r>
              <a:rPr b="1" i="0" lang="en-GB" sz="1800" u="none" cap="none" strike="noStrike">
                <a:solidFill>
                  <a:srgbClr val="FF9300"/>
                </a:solidFill>
                <a:latin typeface="Montserrat"/>
                <a:ea typeface="Montserrat"/>
                <a:cs typeface="Montserrat"/>
                <a:sym typeface="Montserrat"/>
              </a:rPr>
              <a:t>EOV/ECVs</a:t>
            </a:r>
            <a:endParaRPr b="1" i="0" sz="1500" u="none" cap="none" strike="noStrike">
              <a:solidFill>
                <a:srgbClr val="FF9300"/>
              </a:solidFill>
              <a:latin typeface="Montserrat"/>
              <a:ea typeface="Montserrat"/>
              <a:cs typeface="Montserrat"/>
              <a:sym typeface="Montserrat"/>
            </a:endParaRPr>
          </a:p>
          <a:p>
            <a:pPr indent="-7144" lvl="0" marL="7144"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a:p>
            <a:pPr indent="-7144" lvl="0" marL="7144" marR="0" rtl="0" algn="l">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Montserrat"/>
                <a:ea typeface="Montserrat"/>
                <a:cs typeface="Montserrat"/>
                <a:sym typeface="Montserrat"/>
              </a:rPr>
              <a:t>Focus: </a:t>
            </a:r>
            <a:r>
              <a:rPr b="1" i="0" lang="en-GB" sz="1500" u="none" cap="none" strike="noStrike">
                <a:solidFill>
                  <a:schemeClr val="accent1"/>
                </a:solidFill>
                <a:latin typeface="Montserrat"/>
                <a:ea typeface="Montserrat"/>
                <a:cs typeface="Montserrat"/>
                <a:sym typeface="Montserrat"/>
              </a:rPr>
              <a:t>Defining the processes and identifying the needs</a:t>
            </a:r>
            <a:r>
              <a:rPr b="0" i="0" lang="en-GB" sz="1500" u="none" cap="none" strike="noStrike">
                <a:solidFill>
                  <a:schemeClr val="dk1"/>
                </a:solidFill>
                <a:latin typeface="Montserrat"/>
                <a:ea typeface="Montserrat"/>
                <a:cs typeface="Montserrat"/>
                <a:sym typeface="Montserrat"/>
              </a:rPr>
              <a:t> to ensure European nations observing (e.g., EuroGOOS, EOOS, MSFD) deliver strong and coordinated input to the global collaboration for addressing large-scale and global climate information requirements and climate-linked marine extremes</a:t>
            </a:r>
            <a:endParaRPr b="0" i="0" sz="1400" u="none" cap="none" strike="noStrike">
              <a:solidFill>
                <a:srgbClr val="000000"/>
              </a:solidFill>
              <a:latin typeface="Arial"/>
              <a:ea typeface="Arial"/>
              <a:cs typeface="Arial"/>
              <a:sym typeface="Arial"/>
            </a:endParaRPr>
          </a:p>
          <a:p>
            <a:pPr indent="-7144" lvl="0" marL="7144"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a:p>
            <a:pPr indent="-7144" lvl="0" marL="7144" marR="0" rtl="0" algn="l">
              <a:lnSpc>
                <a:spcPct val="100000"/>
              </a:lnSpc>
              <a:spcBef>
                <a:spcPts val="0"/>
              </a:spcBef>
              <a:spcAft>
                <a:spcPts val="0"/>
              </a:spcAft>
              <a:buClr>
                <a:srgbClr val="000000"/>
              </a:buClr>
              <a:buSzPts val="1500"/>
              <a:buFont typeface="Arial"/>
              <a:buNone/>
            </a:pPr>
            <a:r>
              <a:rPr b="1" i="0" lang="en-GB" sz="1500" u="none" cap="none" strike="noStrike">
                <a:solidFill>
                  <a:schemeClr val="dk1"/>
                </a:solidFill>
                <a:latin typeface="Montserrat"/>
                <a:ea typeface="Montserrat"/>
                <a:cs typeface="Montserrat"/>
                <a:sym typeface="Montserrat"/>
              </a:rPr>
              <a:t>Outcome: </a:t>
            </a:r>
            <a:r>
              <a:rPr b="1" i="0" lang="en-GB" sz="1500" u="none" cap="none" strike="noStrike">
                <a:solidFill>
                  <a:schemeClr val="accent1"/>
                </a:solidFill>
                <a:latin typeface="Montserrat"/>
                <a:ea typeface="Montserrat"/>
                <a:cs typeface="Montserrat"/>
                <a:sym typeface="Montserrat"/>
              </a:rPr>
              <a:t>A general framework to the RRR process approach for EOVs/ECVs</a:t>
            </a:r>
            <a:endParaRPr b="0" i="0" sz="1400" u="none" cap="none" strike="noStrike">
              <a:solidFill>
                <a:srgbClr val="000000"/>
              </a:solidFill>
              <a:latin typeface="Arial"/>
              <a:ea typeface="Arial"/>
              <a:cs typeface="Arial"/>
              <a:sym typeface="Arial"/>
            </a:endParaRPr>
          </a:p>
        </p:txBody>
      </p:sp>
      <p:pic>
        <p:nvPicPr>
          <p:cNvPr descr="page2image7170000" id="546" name="Google Shape;546;p30"/>
          <p:cNvPicPr preferRelativeResize="0"/>
          <p:nvPr/>
        </p:nvPicPr>
        <p:blipFill rotWithShape="1">
          <a:blip r:embed="rId3">
            <a:alphaModFix/>
          </a:blip>
          <a:srcRect b="0" l="0" r="0" t="0"/>
          <a:stretch/>
        </p:blipFill>
        <p:spPr>
          <a:xfrm>
            <a:off x="4709580" y="2131293"/>
            <a:ext cx="4417216" cy="2177257"/>
          </a:xfrm>
          <a:prstGeom prst="rect">
            <a:avLst/>
          </a:prstGeom>
          <a:noFill/>
          <a:ln>
            <a:noFill/>
          </a:ln>
        </p:spPr>
      </p:pic>
      <p:sp>
        <p:nvSpPr>
          <p:cNvPr id="547" name="Google Shape;547;p30"/>
          <p:cNvSpPr txBox="1"/>
          <p:nvPr/>
        </p:nvSpPr>
        <p:spPr>
          <a:xfrm>
            <a:off x="4930306" y="1976226"/>
            <a:ext cx="386836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GB" sz="1200" u="none" cap="none" strike="noStrike">
                <a:solidFill>
                  <a:srgbClr val="000000"/>
                </a:solidFill>
                <a:latin typeface="Arial"/>
                <a:ea typeface="Arial"/>
                <a:cs typeface="Arial"/>
                <a:sym typeface="Arial"/>
              </a:rPr>
              <a:t>Transforming RRR to various Ocean application areas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4687ea29ca_0_28"/>
          <p:cNvSpPr txBox="1"/>
          <p:nvPr>
            <p:ph type="title"/>
          </p:nvPr>
        </p:nvSpPr>
        <p:spPr>
          <a:xfrm>
            <a:off x="410525" y="458975"/>
            <a:ext cx="77922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Activity Areas – Gap Analysis (examples)</a:t>
            </a:r>
            <a:endParaRPr/>
          </a:p>
        </p:txBody>
      </p:sp>
      <p:pic>
        <p:nvPicPr>
          <p:cNvPr id="292" name="Google Shape;292;g34687ea29ca_0_28"/>
          <p:cNvPicPr preferRelativeResize="0"/>
          <p:nvPr/>
        </p:nvPicPr>
        <p:blipFill rotWithShape="1">
          <a:blip r:embed="rId3">
            <a:alphaModFix/>
          </a:blip>
          <a:srcRect b="0" l="0" r="0" t="0"/>
          <a:stretch/>
        </p:blipFill>
        <p:spPr>
          <a:xfrm>
            <a:off x="2858297" y="982047"/>
            <a:ext cx="2997831" cy="3599049"/>
          </a:xfrm>
          <a:prstGeom prst="rect">
            <a:avLst/>
          </a:prstGeom>
          <a:noFill/>
          <a:ln cap="flat" cmpd="sng" w="41275">
            <a:solidFill>
              <a:srgbClr val="FFFFFF"/>
            </a:solidFill>
            <a:prstDash val="solid"/>
            <a:round/>
            <a:headEnd len="sm" w="sm" type="none"/>
            <a:tailEnd len="sm" w="sm" type="none"/>
          </a:ln>
        </p:spPr>
      </p:pic>
      <p:pic>
        <p:nvPicPr>
          <p:cNvPr id="293" name="Google Shape;293;g34687ea29ca_0_28"/>
          <p:cNvPicPr preferRelativeResize="0"/>
          <p:nvPr/>
        </p:nvPicPr>
        <p:blipFill rotWithShape="1">
          <a:blip r:embed="rId4">
            <a:alphaModFix/>
          </a:blip>
          <a:srcRect b="0" l="0" r="0" t="0"/>
          <a:stretch/>
        </p:blipFill>
        <p:spPr>
          <a:xfrm>
            <a:off x="5948554" y="984994"/>
            <a:ext cx="3061193" cy="3599049"/>
          </a:xfrm>
          <a:prstGeom prst="rect">
            <a:avLst/>
          </a:prstGeom>
          <a:solidFill>
            <a:srgbClr val="FFC000"/>
          </a:solidFill>
          <a:ln cap="flat" cmpd="sng" w="41275">
            <a:solidFill>
              <a:srgbClr val="FFFFFF">
                <a:alpha val="98430"/>
              </a:srgbClr>
            </a:solidFill>
            <a:prstDash val="solid"/>
            <a:round/>
            <a:headEnd len="sm" w="sm" type="none"/>
            <a:tailEnd len="sm" w="sm" type="none"/>
          </a:ln>
        </p:spPr>
      </p:pic>
      <p:sp>
        <p:nvSpPr>
          <p:cNvPr id="294" name="Google Shape;294;g34687ea29ca_0_28"/>
          <p:cNvSpPr txBox="1"/>
          <p:nvPr>
            <p:ph idx="1" type="body"/>
          </p:nvPr>
        </p:nvSpPr>
        <p:spPr>
          <a:xfrm>
            <a:off x="540550" y="1117225"/>
            <a:ext cx="2202000" cy="3318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GB">
                <a:latin typeface="Barlow"/>
                <a:ea typeface="Barlow"/>
                <a:cs typeface="Barlow"/>
                <a:sym typeface="Barlow"/>
              </a:rPr>
              <a:t>By Application Area and variable</a:t>
            </a:r>
            <a:endParaRPr b="1">
              <a:latin typeface="Barlow"/>
              <a:ea typeface="Barlow"/>
              <a:cs typeface="Barlow"/>
              <a:sym typeface="Barlow"/>
            </a:endParaRPr>
          </a:p>
          <a:p>
            <a:pPr indent="0" lvl="0" marL="0" rtl="0" algn="l">
              <a:lnSpc>
                <a:spcPct val="115000"/>
              </a:lnSpc>
              <a:spcBef>
                <a:spcPts val="1000"/>
              </a:spcBef>
              <a:spcAft>
                <a:spcPts val="0"/>
              </a:spcAft>
              <a:buSzPts val="1200"/>
              <a:buNone/>
            </a:pPr>
            <a:r>
              <a:rPr b="1" lang="en-GB">
                <a:latin typeface="Barlow"/>
                <a:ea typeface="Barlow"/>
                <a:cs typeface="Barlow"/>
                <a:sym typeface="Barlow"/>
              </a:rPr>
              <a:t>&gt;&gt; consolidated by variable</a:t>
            </a:r>
            <a:endParaRPr b="1">
              <a:latin typeface="Barlow"/>
              <a:ea typeface="Barlow"/>
              <a:cs typeface="Barlow"/>
              <a:sym typeface="Barlow"/>
            </a:endParaRPr>
          </a:p>
          <a:p>
            <a:pPr indent="0" lvl="0" marL="0" rtl="0" algn="l">
              <a:lnSpc>
                <a:spcPct val="115000"/>
              </a:lnSpc>
              <a:spcBef>
                <a:spcPts val="1000"/>
              </a:spcBef>
              <a:spcAft>
                <a:spcPts val="1000"/>
              </a:spcAft>
              <a:buSzPts val="1200"/>
              <a:buNone/>
            </a:pPr>
            <a:r>
              <a:t/>
            </a:r>
            <a:endParaRPr b="1">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aphicFrame>
        <p:nvGraphicFramePr>
          <p:cNvPr id="299" name="Google Shape;299;g3472b1f3505_0_0"/>
          <p:cNvGraphicFramePr/>
          <p:nvPr/>
        </p:nvGraphicFramePr>
        <p:xfrm>
          <a:off x="126325" y="159813"/>
          <a:ext cx="3000000" cy="3000000"/>
        </p:xfrm>
        <a:graphic>
          <a:graphicData uri="http://schemas.openxmlformats.org/drawingml/2006/table">
            <a:tbl>
              <a:tblPr>
                <a:noFill/>
                <a:tableStyleId>{391CA854-6270-43AF-BDF3-EB8AD44661E6}</a:tableStyleId>
              </a:tblPr>
              <a:tblGrid>
                <a:gridCol w="890350"/>
                <a:gridCol w="8000975"/>
              </a:tblGrid>
              <a:tr h="282125">
                <a:tc gridSpan="2">
                  <a:txBody>
                    <a:bodyPr/>
                    <a:lstStyle/>
                    <a:p>
                      <a:pPr indent="0" lvl="0" marL="63500" marR="63500" rtl="0" algn="l">
                        <a:lnSpc>
                          <a:spcPct val="115000"/>
                        </a:lnSpc>
                        <a:spcBef>
                          <a:spcPts val="0"/>
                        </a:spcBef>
                        <a:spcAft>
                          <a:spcPts val="0"/>
                        </a:spcAft>
                        <a:buNone/>
                      </a:pPr>
                      <a:r>
                        <a:rPr b="1" lang="en-GB" sz="1000">
                          <a:solidFill>
                            <a:srgbClr val="0000FF"/>
                          </a:solidFill>
                          <a:latin typeface="Verdana"/>
                          <a:ea typeface="Verdana"/>
                          <a:cs typeface="Verdana"/>
                          <a:sym typeface="Verdana"/>
                        </a:rPr>
                        <a:t>Surface currents </a:t>
                      </a:r>
                      <a:endParaRPr b="1" sz="1000">
                        <a:solidFill>
                          <a:srgbClr val="0000FF"/>
                        </a:solidFill>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hMerge="1"/>
              </a:tr>
              <a:tr h="1337875">
                <a:tc>
                  <a:txBody>
                    <a:bodyPr/>
                    <a:lstStyle/>
                    <a:p>
                      <a:pPr indent="0" lvl="0" marL="63500" marR="63500" rtl="0" algn="l">
                        <a:lnSpc>
                          <a:spcPct val="115000"/>
                        </a:lnSpc>
                        <a:spcBef>
                          <a:spcPts val="0"/>
                        </a:spcBef>
                        <a:spcAft>
                          <a:spcPts val="0"/>
                        </a:spcAft>
                        <a:buNone/>
                      </a:pPr>
                      <a:r>
                        <a:rPr lang="en-GB" sz="1000">
                          <a:solidFill>
                            <a:srgbClr val="0000FF"/>
                          </a:solidFill>
                          <a:latin typeface="Verdana"/>
                          <a:ea typeface="Verdana"/>
                          <a:cs typeface="Verdana"/>
                          <a:sym typeface="Verdana"/>
                        </a:rPr>
                        <a:t>Impact/need </a:t>
                      </a:r>
                      <a:endParaRPr sz="1000">
                        <a:solidFill>
                          <a:srgbClr val="0000FF"/>
                        </a:solidFill>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GB" sz="1000">
                          <a:latin typeface="Verdana"/>
                          <a:ea typeface="Verdana"/>
                          <a:cs typeface="Verdana"/>
                          <a:sym typeface="Verdana"/>
                        </a:rPr>
                        <a:t>Sea surface currents are </a:t>
                      </a:r>
                      <a:r>
                        <a:rPr b="1" lang="en-GB" sz="1000">
                          <a:latin typeface="Verdana"/>
                          <a:ea typeface="Verdana"/>
                          <a:cs typeface="Verdana"/>
                          <a:sym typeface="Verdana"/>
                        </a:rPr>
                        <a:t>vital</a:t>
                      </a:r>
                      <a:r>
                        <a:rPr lang="en-GB" sz="1000">
                          <a:latin typeface="Verdana"/>
                          <a:ea typeface="Verdana"/>
                          <a:cs typeface="Verdana"/>
                          <a:sym typeface="Verdana"/>
                        </a:rPr>
                        <a:t> for many ocean forecasting and monitoring application areas.  </a:t>
                      </a:r>
                      <a:endParaRPr sz="1000">
                        <a:latin typeface="Verdana"/>
                        <a:ea typeface="Verdana"/>
                        <a:cs typeface="Verdana"/>
                        <a:sym typeface="Verdana"/>
                      </a:endParaRPr>
                    </a:p>
                    <a:p>
                      <a:pPr indent="0" lvl="0" marL="63500" marR="63500" rtl="0" algn="l">
                        <a:lnSpc>
                          <a:spcPct val="115000"/>
                        </a:lnSpc>
                        <a:spcBef>
                          <a:spcPts val="0"/>
                        </a:spcBef>
                        <a:spcAft>
                          <a:spcPts val="0"/>
                        </a:spcAft>
                        <a:buNone/>
                      </a:pPr>
                      <a:r>
                        <a:rPr lang="en-GB" sz="1000">
                          <a:latin typeface="Verdana"/>
                          <a:ea typeface="Verdana"/>
                          <a:cs typeface="Verdana"/>
                          <a:sym typeface="Verdana"/>
                        </a:rPr>
                        <a:t> </a:t>
                      </a:r>
                      <a:endParaRPr sz="1000">
                        <a:latin typeface="Verdana"/>
                        <a:ea typeface="Verdana"/>
                        <a:cs typeface="Verdana"/>
                        <a:sym typeface="Verdana"/>
                      </a:endParaRPr>
                    </a:p>
                    <a:p>
                      <a:pPr indent="0" lvl="0" marL="63500" marR="63500" rtl="0" algn="l">
                        <a:lnSpc>
                          <a:spcPct val="115000"/>
                        </a:lnSpc>
                        <a:spcBef>
                          <a:spcPts val="0"/>
                        </a:spcBef>
                        <a:spcAft>
                          <a:spcPts val="0"/>
                        </a:spcAft>
                        <a:buNone/>
                      </a:pPr>
                      <a:r>
                        <a:rPr lang="en-GB" sz="1000">
                          <a:latin typeface="Verdana"/>
                          <a:ea typeface="Verdana"/>
                          <a:cs typeface="Verdana"/>
                          <a:sym typeface="Verdana"/>
                        </a:rPr>
                        <a:t>Near-real-time and seasonal forecasting, both weather and ocean, benefit from surface current data as they are responsible for transport of heat, salt, passive tracers and pollutants. Information on surface currents also enhances safety of maritime traffic and helps route optimization and increases the energy efficiency of shipping. For the planning and execution of search and rescue operations at sea, information of surface currents is </a:t>
                      </a:r>
                      <a:r>
                        <a:rPr b="1" lang="en-GB" sz="1000">
                          <a:latin typeface="Verdana"/>
                          <a:ea typeface="Verdana"/>
                          <a:cs typeface="Verdana"/>
                          <a:sym typeface="Verdana"/>
                        </a:rPr>
                        <a:t>essential</a:t>
                      </a:r>
                      <a:r>
                        <a:rPr lang="en-GB" sz="1000">
                          <a:latin typeface="Verdana"/>
                          <a:ea typeface="Verdana"/>
                          <a:cs typeface="Verdana"/>
                          <a:sym typeface="Verdana"/>
                        </a:rPr>
                        <a:t>. </a:t>
                      </a:r>
                      <a:endParaRPr sz="1000">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701975">
                <a:tc>
                  <a:txBody>
                    <a:bodyPr/>
                    <a:lstStyle/>
                    <a:p>
                      <a:pPr indent="0" lvl="0" marL="63500" marR="63500" rtl="0" algn="l">
                        <a:lnSpc>
                          <a:spcPct val="115000"/>
                        </a:lnSpc>
                        <a:spcBef>
                          <a:spcPts val="0"/>
                        </a:spcBef>
                        <a:spcAft>
                          <a:spcPts val="0"/>
                        </a:spcAft>
                        <a:buNone/>
                      </a:pPr>
                      <a:r>
                        <a:rPr lang="en-GB" sz="1000">
                          <a:solidFill>
                            <a:srgbClr val="0000FF"/>
                          </a:solidFill>
                          <a:latin typeface="Verdana"/>
                          <a:ea typeface="Verdana"/>
                          <a:cs typeface="Verdana"/>
                          <a:sym typeface="Verdana"/>
                        </a:rPr>
                        <a:t>Gap analysis </a:t>
                      </a:r>
                      <a:endParaRPr sz="1000">
                        <a:solidFill>
                          <a:srgbClr val="0000FF"/>
                        </a:solidFill>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marR="0" rtl="0" algn="l">
                        <a:lnSpc>
                          <a:spcPct val="115000"/>
                        </a:lnSpc>
                        <a:spcBef>
                          <a:spcPts val="0"/>
                        </a:spcBef>
                        <a:spcAft>
                          <a:spcPts val="0"/>
                        </a:spcAft>
                        <a:buNone/>
                      </a:pPr>
                      <a:r>
                        <a:rPr lang="en-GB" sz="1000">
                          <a:latin typeface="Verdana"/>
                          <a:ea typeface="Verdana"/>
                          <a:cs typeface="Verdana"/>
                          <a:sym typeface="Verdana"/>
                        </a:rPr>
                        <a:t>Surface currents are available from in-situ and satellite observations. Although the global coverage of satellite data is relatively go</a:t>
                      </a:r>
                      <a:r>
                        <a:rPr lang="en-GB" sz="1000">
                          <a:latin typeface="Verdana"/>
                          <a:ea typeface="Verdana"/>
                          <a:cs typeface="Verdana"/>
                          <a:sym typeface="Verdana"/>
                        </a:rPr>
                        <a:t>od its accuracy, and spatial resolution especailly in coastal regions </a:t>
                      </a:r>
                      <a:r>
                        <a:rPr lang="en-GB" sz="1000">
                          <a:latin typeface="Verdana"/>
                          <a:ea typeface="Verdana"/>
                          <a:cs typeface="Verdana"/>
                          <a:sym typeface="Verdana"/>
                        </a:rPr>
                        <a:t>does not fully meet the requirements of ocean applications </a:t>
                      </a:r>
                      <a:endParaRPr sz="1000">
                        <a:latin typeface="Verdana"/>
                        <a:ea typeface="Verdana"/>
                        <a:cs typeface="Verdana"/>
                        <a:sym typeface="Verdana"/>
                      </a:endParaRPr>
                    </a:p>
                    <a:p>
                      <a:pPr indent="0" lvl="0" marL="63500" marR="63500" rtl="0" algn="l">
                        <a:lnSpc>
                          <a:spcPct val="115000"/>
                        </a:lnSpc>
                        <a:spcBef>
                          <a:spcPts val="0"/>
                        </a:spcBef>
                        <a:spcAft>
                          <a:spcPts val="0"/>
                        </a:spcAft>
                        <a:buNone/>
                      </a:pPr>
                      <a:r>
                        <a:rPr lang="en-GB" sz="1000">
                          <a:latin typeface="Verdana"/>
                          <a:ea typeface="Verdana"/>
                          <a:cs typeface="Verdana"/>
                          <a:sym typeface="Verdana"/>
                        </a:rPr>
                        <a:t>The current in-situ observation network. including lagrangian drifters, ACDPs and buoys,</a:t>
                      </a:r>
                      <a:r>
                        <a:rPr lang="en-GB" sz="1000" strike="sngStrike">
                          <a:solidFill>
                            <a:srgbClr val="0078D4"/>
                          </a:solidFill>
                          <a:latin typeface="Verdana"/>
                          <a:ea typeface="Verdana"/>
                          <a:cs typeface="Verdana"/>
                          <a:sym typeface="Verdana"/>
                        </a:rPr>
                        <a:t> </a:t>
                      </a:r>
                      <a:r>
                        <a:rPr lang="en-GB" sz="1000">
                          <a:latin typeface="Verdana"/>
                          <a:ea typeface="Verdana"/>
                          <a:cs typeface="Verdana"/>
                          <a:sym typeface="Verdana"/>
                        </a:rPr>
                        <a:t> spatial coverage is too sparse and there are significant gaps, especially in polar, coastal and boundary current regions. </a:t>
                      </a:r>
                      <a:endParaRPr sz="1000">
                        <a:latin typeface="Verdana"/>
                        <a:ea typeface="Verdana"/>
                        <a:cs typeface="Verdana"/>
                        <a:sym typeface="Verdana"/>
                      </a:endParaRPr>
                    </a:p>
                    <a:p>
                      <a:pPr indent="0" lvl="0" marL="63500" marR="63500" rtl="0" algn="l">
                        <a:lnSpc>
                          <a:spcPct val="115000"/>
                        </a:lnSpc>
                        <a:spcBef>
                          <a:spcPts val="0"/>
                        </a:spcBef>
                        <a:spcAft>
                          <a:spcPts val="0"/>
                        </a:spcAft>
                        <a:buNone/>
                      </a:pPr>
                      <a:r>
                        <a:rPr lang="en-GB" sz="1000">
                          <a:latin typeface="Verdana"/>
                          <a:ea typeface="Verdana"/>
                          <a:cs typeface="Verdana"/>
                          <a:sym typeface="Verdana"/>
                        </a:rPr>
                        <a:t> </a:t>
                      </a:r>
                      <a:endParaRPr sz="1000">
                        <a:latin typeface="Verdana"/>
                        <a:ea typeface="Verdana"/>
                        <a:cs typeface="Verdana"/>
                        <a:sym typeface="Verdana"/>
                      </a:endParaRPr>
                    </a:p>
                    <a:p>
                      <a:pPr indent="0" lvl="0" marL="63500" marR="63500" rtl="0" algn="l">
                        <a:lnSpc>
                          <a:spcPct val="115000"/>
                        </a:lnSpc>
                        <a:spcBef>
                          <a:spcPts val="0"/>
                        </a:spcBef>
                        <a:spcAft>
                          <a:spcPts val="0"/>
                        </a:spcAft>
                        <a:buNone/>
                      </a:pPr>
                      <a:r>
                        <a:rPr lang="en-GB" sz="1000">
                          <a:latin typeface="Verdana"/>
                          <a:ea typeface="Verdana"/>
                          <a:cs typeface="Verdana"/>
                          <a:sym typeface="Verdana"/>
                        </a:rPr>
                        <a:t>Coastal high frequency (HF) radars provide relatively good coverage in coastal regions, where they are present. However, there are some challenges in data availability in near-real time. </a:t>
                      </a:r>
                      <a:endParaRPr sz="1000">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90500">
                <a:tc gridSpan="2">
                  <a:txBody>
                    <a:bodyPr/>
                    <a:lstStyle/>
                    <a:p>
                      <a:pPr indent="0" lvl="0" marL="63500" marR="63500" rtl="0" algn="l">
                        <a:lnSpc>
                          <a:spcPct val="115000"/>
                        </a:lnSpc>
                        <a:spcBef>
                          <a:spcPts val="0"/>
                        </a:spcBef>
                        <a:spcAft>
                          <a:spcPts val="0"/>
                        </a:spcAft>
                        <a:buNone/>
                      </a:pPr>
                      <a:r>
                        <a:rPr b="1" lang="en-GB" sz="1000">
                          <a:solidFill>
                            <a:srgbClr val="0000FF"/>
                          </a:solidFill>
                          <a:latin typeface="Verdana"/>
                          <a:ea typeface="Verdana"/>
                          <a:cs typeface="Verdana"/>
                          <a:sym typeface="Verdana"/>
                        </a:rPr>
                        <a:t>Subsurface currents </a:t>
                      </a:r>
                      <a:endParaRPr b="1" sz="1000">
                        <a:solidFill>
                          <a:srgbClr val="0000FF"/>
                        </a:solidFill>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hMerge="1"/>
              </a:tr>
              <a:tr h="435525">
                <a:tc>
                  <a:txBody>
                    <a:bodyPr/>
                    <a:lstStyle/>
                    <a:p>
                      <a:pPr indent="0" lvl="0" marL="63500" marR="63500" rtl="0" algn="l">
                        <a:lnSpc>
                          <a:spcPct val="115000"/>
                        </a:lnSpc>
                        <a:spcBef>
                          <a:spcPts val="0"/>
                        </a:spcBef>
                        <a:spcAft>
                          <a:spcPts val="0"/>
                        </a:spcAft>
                        <a:buNone/>
                      </a:pPr>
                      <a:r>
                        <a:rPr lang="en-GB" sz="1000">
                          <a:solidFill>
                            <a:srgbClr val="0000FF"/>
                          </a:solidFill>
                          <a:latin typeface="Verdana"/>
                          <a:ea typeface="Verdana"/>
                          <a:cs typeface="Verdana"/>
                          <a:sym typeface="Verdana"/>
                        </a:rPr>
                        <a:t>Impact /need </a:t>
                      </a:r>
                      <a:endParaRPr sz="1000">
                        <a:solidFill>
                          <a:srgbClr val="0000FF"/>
                        </a:solidFill>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GB" sz="1000">
                          <a:latin typeface="Verdana"/>
                          <a:ea typeface="Verdana"/>
                          <a:cs typeface="Verdana"/>
                          <a:sym typeface="Verdana"/>
                        </a:rPr>
                        <a:t>Subsurface currents are responsible for the transport of heat, salt, passive tracers and pollutants in the ocean. </a:t>
                      </a:r>
                      <a:endParaRPr sz="1000">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522875">
                <a:tc>
                  <a:txBody>
                    <a:bodyPr/>
                    <a:lstStyle/>
                    <a:p>
                      <a:pPr indent="0" lvl="0" marL="63500" marR="63500" rtl="0" algn="l">
                        <a:lnSpc>
                          <a:spcPct val="115000"/>
                        </a:lnSpc>
                        <a:spcBef>
                          <a:spcPts val="0"/>
                        </a:spcBef>
                        <a:spcAft>
                          <a:spcPts val="0"/>
                        </a:spcAft>
                        <a:buNone/>
                      </a:pPr>
                      <a:r>
                        <a:rPr lang="en-GB" sz="1000">
                          <a:solidFill>
                            <a:srgbClr val="0000FF"/>
                          </a:solidFill>
                          <a:latin typeface="Verdana"/>
                          <a:ea typeface="Verdana"/>
                          <a:cs typeface="Verdana"/>
                          <a:sym typeface="Verdana"/>
                        </a:rPr>
                        <a:t>Gap analysis </a:t>
                      </a:r>
                      <a:endParaRPr sz="1000">
                        <a:solidFill>
                          <a:srgbClr val="0000FF"/>
                        </a:solidFill>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GB" sz="1000">
                          <a:latin typeface="Verdana"/>
                          <a:ea typeface="Verdana"/>
                          <a:cs typeface="Verdana"/>
                          <a:sym typeface="Verdana"/>
                        </a:rPr>
                        <a:t>Subsurface current data is based on in-situ profile measurements, which are very sparse, and estimates from autonomous floats at drift depth (e.g. Argo floats) and subsurface gliders. </a:t>
                      </a:r>
                      <a:endParaRPr sz="1000">
                        <a:latin typeface="Verdana"/>
                        <a:ea typeface="Verdana"/>
                        <a:cs typeface="Verdana"/>
                        <a:sym typeface="Verdana"/>
                      </a:endParaRPr>
                    </a:p>
                  </a:txBody>
                  <a:tcPr marT="91425" marB="91425" marR="91425" marL="914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347a1f52310_0_0"/>
          <p:cNvPicPr preferRelativeResize="0"/>
          <p:nvPr/>
        </p:nvPicPr>
        <p:blipFill rotWithShape="1">
          <a:blip r:embed="rId4">
            <a:alphaModFix/>
          </a:blip>
          <a:srcRect b="1078" l="734" r="0" t="0"/>
          <a:stretch/>
        </p:blipFill>
        <p:spPr>
          <a:xfrm>
            <a:off x="541350" y="178475"/>
            <a:ext cx="8343876" cy="4786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3472b1f3505_0_14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2700"/>
              <a:buFont typeface="Arial"/>
              <a:buNone/>
            </a:pPr>
            <a:r>
              <a:rPr lang="en-GB"/>
              <a:t>Launch</a:t>
            </a:r>
            <a:r>
              <a:rPr lang="en-GB"/>
              <a:t> and impact</a:t>
            </a:r>
            <a:endParaRPr/>
          </a:p>
        </p:txBody>
      </p:sp>
      <p:sp>
        <p:nvSpPr>
          <p:cNvPr id="310" name="Google Shape;310;g3472b1f3505_0_14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None/>
            </a:pPr>
            <a:fld id="{00000000-1234-1234-1234-123412341234}" type="slidenum">
              <a:rPr lang="en-GB"/>
              <a:t>‹#›</a:t>
            </a:fld>
            <a:endParaRPr/>
          </a:p>
        </p:txBody>
      </p:sp>
      <p:pic>
        <p:nvPicPr>
          <p:cNvPr id="311" name="Google Shape;311;g3472b1f3505_0_146" title="shutterstock_245353639.jpg"/>
          <p:cNvPicPr preferRelativeResize="0"/>
          <p:nvPr>
            <p:ph idx="2" type="pic"/>
          </p:nvPr>
        </p:nvPicPr>
        <p:blipFill rotWithShape="1">
          <a:blip r:embed="rId3">
            <a:alphaModFix/>
          </a:blip>
          <a:srcRect b="6944" l="0" r="0" t="35804"/>
          <a:stretch/>
        </p:blipFill>
        <p:spPr>
          <a:xfrm>
            <a:off x="540544" y="1393200"/>
            <a:ext cx="3977098" cy="1512000"/>
          </a:xfrm>
          <a:prstGeom prst="rect">
            <a:avLst/>
          </a:prstGeom>
          <a:solidFill>
            <a:srgbClr val="D8D8D8"/>
          </a:solidFill>
          <a:ln>
            <a:noFill/>
          </a:ln>
        </p:spPr>
      </p:pic>
      <p:sp>
        <p:nvSpPr>
          <p:cNvPr id="312" name="Google Shape;312;g3472b1f3505_0_146"/>
          <p:cNvSpPr txBox="1"/>
          <p:nvPr>
            <p:ph idx="1" type="body"/>
          </p:nvPr>
        </p:nvSpPr>
        <p:spPr>
          <a:xfrm>
            <a:off x="540550" y="2673651"/>
            <a:ext cx="3976800" cy="1761600"/>
          </a:xfrm>
          <a:prstGeom prst="rect">
            <a:avLst/>
          </a:prstGeom>
          <a:solidFill>
            <a:schemeClr val="accent1"/>
          </a:solidFill>
          <a:ln>
            <a:noFill/>
          </a:ln>
        </p:spPr>
        <p:txBody>
          <a:bodyPr anchorCtr="0" anchor="t" bIns="162000" lIns="162000" spcFirstLastPara="1" rIns="162000" wrap="square" tIns="162000">
            <a:noAutofit/>
          </a:bodyPr>
          <a:lstStyle/>
          <a:p>
            <a:pPr indent="0" lvl="1" marL="0" rtl="0" algn="l">
              <a:lnSpc>
                <a:spcPct val="100000"/>
              </a:lnSpc>
              <a:spcBef>
                <a:spcPts val="0"/>
              </a:spcBef>
              <a:spcAft>
                <a:spcPts val="0"/>
              </a:spcAft>
              <a:buClr>
                <a:schemeClr val="lt1"/>
              </a:buClr>
              <a:buSzPts val="1500"/>
              <a:buNone/>
            </a:pPr>
            <a:r>
              <a:rPr lang="en-GB"/>
              <a:t>Review</a:t>
            </a:r>
            <a:endParaRPr/>
          </a:p>
          <a:p>
            <a:pPr indent="-317500" lvl="0" marL="457200" rtl="0" algn="l">
              <a:lnSpc>
                <a:spcPct val="115000"/>
              </a:lnSpc>
              <a:spcBef>
                <a:spcPts val="0"/>
              </a:spcBef>
              <a:spcAft>
                <a:spcPts val="0"/>
              </a:spcAft>
              <a:buClr>
                <a:schemeClr val="lt1"/>
              </a:buClr>
              <a:buSzPts val="1400"/>
              <a:buFont typeface="Barlow"/>
              <a:buChar char="-"/>
            </a:pPr>
            <a:r>
              <a:rPr b="1" lang="en-GB" sz="1400">
                <a:latin typeface="Barlow"/>
                <a:ea typeface="Barlow"/>
                <a:cs typeface="Barlow"/>
                <a:sym typeface="Barlow"/>
              </a:rPr>
              <a:t>April 2025 review by OCG, GOOS, others</a:t>
            </a:r>
            <a:endParaRPr b="1" sz="1400">
              <a:latin typeface="Barlow"/>
              <a:ea typeface="Barlow"/>
              <a:cs typeface="Barlow"/>
              <a:sym typeface="Barlow"/>
            </a:endParaRPr>
          </a:p>
          <a:p>
            <a:pPr indent="-317500" lvl="0" marL="457200" rtl="0" algn="l">
              <a:lnSpc>
                <a:spcPct val="115000"/>
              </a:lnSpc>
              <a:spcBef>
                <a:spcPts val="0"/>
              </a:spcBef>
              <a:spcAft>
                <a:spcPts val="0"/>
              </a:spcAft>
              <a:buClr>
                <a:schemeClr val="lt1"/>
              </a:buClr>
              <a:buSzPts val="1400"/>
              <a:buFont typeface="Barlow"/>
              <a:buChar char="-"/>
            </a:pPr>
            <a:r>
              <a:rPr b="1" lang="en-GB" sz="1400">
                <a:latin typeface="Barlow"/>
                <a:ea typeface="Barlow"/>
                <a:cs typeface="Barlow"/>
                <a:sym typeface="Barlow"/>
              </a:rPr>
              <a:t>Ocean, atmosphere and ice SoG</a:t>
            </a:r>
            <a:endParaRPr b="1" sz="1400">
              <a:latin typeface="Barlow"/>
              <a:ea typeface="Barlow"/>
              <a:cs typeface="Barlow"/>
              <a:sym typeface="Barlow"/>
            </a:endParaRPr>
          </a:p>
          <a:p>
            <a:pPr indent="-317500" lvl="0" marL="457200" rtl="0" algn="l">
              <a:lnSpc>
                <a:spcPct val="115000"/>
              </a:lnSpc>
              <a:spcBef>
                <a:spcPts val="0"/>
              </a:spcBef>
              <a:spcAft>
                <a:spcPts val="0"/>
              </a:spcAft>
              <a:buClr>
                <a:schemeClr val="lt1"/>
              </a:buClr>
              <a:buSzPts val="1400"/>
              <a:buFont typeface="Barlow"/>
              <a:buChar char="-"/>
            </a:pPr>
            <a:r>
              <a:rPr lang="en-GB" sz="1400">
                <a:latin typeface="Barlow"/>
                <a:ea typeface="Barlow"/>
                <a:cs typeface="Barlow"/>
                <a:sym typeface="Barlow"/>
              </a:rPr>
              <a:t>June approval by INFCOM president</a:t>
            </a:r>
            <a:endParaRPr sz="1400">
              <a:latin typeface="Barlow"/>
              <a:ea typeface="Barlow"/>
              <a:cs typeface="Barlow"/>
              <a:sym typeface="Barlow"/>
            </a:endParaRPr>
          </a:p>
          <a:p>
            <a:pPr indent="-317500" lvl="0" marL="457200" rtl="0" algn="l">
              <a:lnSpc>
                <a:spcPct val="115000"/>
              </a:lnSpc>
              <a:spcBef>
                <a:spcPts val="0"/>
              </a:spcBef>
              <a:spcAft>
                <a:spcPts val="0"/>
              </a:spcAft>
              <a:buClr>
                <a:schemeClr val="lt1"/>
              </a:buClr>
              <a:buSzPts val="1400"/>
              <a:buFont typeface="Barlow"/>
              <a:buChar char="-"/>
            </a:pPr>
            <a:r>
              <a:rPr lang="en-GB" sz="1400">
                <a:latin typeface="Barlow"/>
                <a:ea typeface="Barlow"/>
                <a:cs typeface="Barlow"/>
                <a:sym typeface="Barlow"/>
              </a:rPr>
              <a:t>Sept 2025 launch - comms WMO/ GOOS</a:t>
            </a:r>
            <a:endParaRPr sz="1400">
              <a:latin typeface="Barlow"/>
              <a:ea typeface="Barlow"/>
              <a:cs typeface="Barlow"/>
              <a:sym typeface="Barlow"/>
            </a:endParaRPr>
          </a:p>
          <a:p>
            <a:pPr indent="0" lvl="0" marL="0" rtl="0" algn="l">
              <a:lnSpc>
                <a:spcPct val="100000"/>
              </a:lnSpc>
              <a:spcBef>
                <a:spcPts val="400"/>
              </a:spcBef>
              <a:spcAft>
                <a:spcPts val="0"/>
              </a:spcAft>
              <a:buClr>
                <a:schemeClr val="lt1"/>
              </a:buClr>
              <a:buSzPts val="1100"/>
              <a:buNone/>
            </a:pPr>
            <a:r>
              <a:t/>
            </a:r>
            <a:endParaRPr/>
          </a:p>
        </p:txBody>
      </p:sp>
      <p:pic>
        <p:nvPicPr>
          <p:cNvPr id="313" name="Google Shape;313;g3472b1f3505_0_146" title="9 mission school of fish GettyImages-516350249_armiblue (1).jpg"/>
          <p:cNvPicPr preferRelativeResize="0"/>
          <p:nvPr>
            <p:ph idx="3" type="pic"/>
          </p:nvPr>
        </p:nvPicPr>
        <p:blipFill rotWithShape="1">
          <a:blip r:embed="rId4">
            <a:alphaModFix/>
          </a:blip>
          <a:srcRect b="21518" l="0" r="0" t="21524"/>
          <a:stretch/>
        </p:blipFill>
        <p:spPr>
          <a:xfrm>
            <a:off x="4625166" y="1393200"/>
            <a:ext cx="3977098" cy="1512001"/>
          </a:xfrm>
          <a:prstGeom prst="rect">
            <a:avLst/>
          </a:prstGeom>
          <a:solidFill>
            <a:srgbClr val="D8D8D8"/>
          </a:solidFill>
          <a:ln>
            <a:noFill/>
          </a:ln>
        </p:spPr>
      </p:pic>
      <p:sp>
        <p:nvSpPr>
          <p:cNvPr id="314" name="Google Shape;314;g3472b1f3505_0_146"/>
          <p:cNvSpPr txBox="1"/>
          <p:nvPr>
            <p:ph idx="4" type="body"/>
          </p:nvPr>
        </p:nvSpPr>
        <p:spPr>
          <a:xfrm>
            <a:off x="4625575" y="2673501"/>
            <a:ext cx="3976800" cy="1761600"/>
          </a:xfrm>
          <a:prstGeom prst="rect">
            <a:avLst/>
          </a:prstGeom>
          <a:solidFill>
            <a:schemeClr val="accent1"/>
          </a:solidFill>
          <a:ln>
            <a:noFill/>
          </a:ln>
        </p:spPr>
        <p:txBody>
          <a:bodyPr anchorCtr="0" anchor="t" bIns="162000" lIns="162000" spcFirstLastPara="1" rIns="162000" wrap="square" tIns="162000">
            <a:noAutofit/>
          </a:bodyPr>
          <a:lstStyle/>
          <a:p>
            <a:pPr indent="0" lvl="1" marL="0" rtl="0" algn="l">
              <a:lnSpc>
                <a:spcPct val="100000"/>
              </a:lnSpc>
              <a:spcBef>
                <a:spcPts val="0"/>
              </a:spcBef>
              <a:spcAft>
                <a:spcPts val="0"/>
              </a:spcAft>
              <a:buClr>
                <a:schemeClr val="lt1"/>
              </a:buClr>
              <a:buSzPts val="1500"/>
              <a:buNone/>
            </a:pPr>
            <a:r>
              <a:rPr lang="en-GB"/>
              <a:t>Impact / why matters</a:t>
            </a:r>
            <a:endParaRPr/>
          </a:p>
          <a:p>
            <a:pPr indent="-317500" lvl="0" marL="457200" rtl="0" algn="l">
              <a:lnSpc>
                <a:spcPct val="115000"/>
              </a:lnSpc>
              <a:spcBef>
                <a:spcPts val="0"/>
              </a:spcBef>
              <a:spcAft>
                <a:spcPts val="0"/>
              </a:spcAft>
              <a:buClr>
                <a:schemeClr val="lt1"/>
              </a:buClr>
              <a:buSzPts val="1400"/>
              <a:buFont typeface="Barlow"/>
              <a:buChar char="-"/>
            </a:pPr>
            <a:r>
              <a:rPr lang="en-GB" sz="1400">
                <a:latin typeface="Barlow"/>
                <a:ea typeface="Barlow"/>
                <a:cs typeface="Barlow"/>
                <a:sym typeface="Barlow"/>
              </a:rPr>
              <a:t>First consolidated multi-application set of requirements - operational services</a:t>
            </a:r>
            <a:endParaRPr sz="1400">
              <a:latin typeface="Barlow"/>
              <a:ea typeface="Barlow"/>
              <a:cs typeface="Barlow"/>
              <a:sym typeface="Barlow"/>
            </a:endParaRPr>
          </a:p>
          <a:p>
            <a:pPr indent="-317500" lvl="0" marL="457200" rtl="0" algn="l">
              <a:lnSpc>
                <a:spcPct val="115000"/>
              </a:lnSpc>
              <a:spcBef>
                <a:spcPts val="0"/>
              </a:spcBef>
              <a:spcAft>
                <a:spcPts val="0"/>
              </a:spcAft>
              <a:buClr>
                <a:schemeClr val="lt1"/>
              </a:buClr>
              <a:buSzPts val="1400"/>
              <a:buFont typeface="Barlow"/>
              <a:buChar char="-"/>
            </a:pPr>
            <a:r>
              <a:rPr lang="en-GB" sz="1400">
                <a:latin typeface="Barlow"/>
                <a:ea typeface="Barlow"/>
                <a:cs typeface="Barlow"/>
                <a:sym typeface="Barlow"/>
              </a:rPr>
              <a:t>First Ocean and Ice SoGs</a:t>
            </a:r>
            <a:endParaRPr sz="1400">
              <a:latin typeface="Barlow"/>
              <a:ea typeface="Barlow"/>
              <a:cs typeface="Barlow"/>
              <a:sym typeface="Barlow"/>
            </a:endParaRPr>
          </a:p>
          <a:p>
            <a:pPr indent="-317500" lvl="0" marL="457200" rtl="0" algn="l">
              <a:lnSpc>
                <a:spcPct val="115000"/>
              </a:lnSpc>
              <a:spcBef>
                <a:spcPts val="0"/>
              </a:spcBef>
              <a:spcAft>
                <a:spcPts val="0"/>
              </a:spcAft>
              <a:buClr>
                <a:schemeClr val="lt1"/>
              </a:buClr>
              <a:buSzPts val="1400"/>
              <a:buFont typeface="Barlow"/>
              <a:buChar char="-"/>
            </a:pPr>
            <a:r>
              <a:rPr lang="en-GB" sz="1400">
                <a:latin typeface="Barlow"/>
                <a:ea typeface="Barlow"/>
                <a:cs typeface="Barlow"/>
                <a:sym typeface="Barlow"/>
              </a:rPr>
              <a:t>Step towards expressing a Global Basic Observing Network (GBON)</a:t>
            </a:r>
            <a:endParaRPr sz="1400">
              <a:latin typeface="Barlow"/>
              <a:ea typeface="Barlow"/>
              <a:cs typeface="Barlow"/>
              <a:sym typeface="Barlow"/>
            </a:endParaRPr>
          </a:p>
          <a:p>
            <a:pPr indent="0" lvl="0" marL="0" rtl="0" algn="l">
              <a:lnSpc>
                <a:spcPct val="100000"/>
              </a:lnSpc>
              <a:spcBef>
                <a:spcPts val="400"/>
              </a:spcBef>
              <a:spcAft>
                <a:spcPts val="0"/>
              </a:spcAft>
              <a:buClr>
                <a:schemeClr val="lt1"/>
              </a:buClr>
              <a:buSzPts val="1100"/>
              <a:buNone/>
            </a:pPr>
            <a:r>
              <a:t/>
            </a:r>
            <a:endParaRPr/>
          </a:p>
          <a:p>
            <a:pPr indent="0" lvl="0" marL="0" rtl="0" algn="l">
              <a:lnSpc>
                <a:spcPct val="100000"/>
              </a:lnSpc>
              <a:spcBef>
                <a:spcPts val="0"/>
              </a:spcBef>
              <a:spcAft>
                <a:spcPts val="0"/>
              </a:spcAft>
              <a:buClr>
                <a:schemeClr val="lt1"/>
              </a:buClr>
              <a:buSzPts val="1100"/>
              <a:buNone/>
            </a:pPr>
            <a:r>
              <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3472b1f3505_0_282"/>
          <p:cNvSpPr txBox="1"/>
          <p:nvPr>
            <p:ph type="title"/>
          </p:nvPr>
        </p:nvSpPr>
        <p:spPr>
          <a:xfrm>
            <a:off x="410525" y="458975"/>
            <a:ext cx="51405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RRR connection to Co-Design?</a:t>
            </a:r>
            <a:endParaRPr/>
          </a:p>
        </p:txBody>
      </p:sp>
      <p:sp>
        <p:nvSpPr>
          <p:cNvPr id="320" name="Google Shape;320;g3472b1f3505_0_282"/>
          <p:cNvSpPr txBox="1"/>
          <p:nvPr>
            <p:ph idx="1" type="body"/>
          </p:nvPr>
        </p:nvSpPr>
        <p:spPr>
          <a:xfrm>
            <a:off x="605175" y="964200"/>
            <a:ext cx="4724400" cy="1607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200"/>
              <a:buFont typeface="Arial"/>
              <a:buNone/>
            </a:pPr>
            <a:r>
              <a:t/>
            </a:r>
            <a:endParaRPr>
              <a:latin typeface="Barlow"/>
              <a:ea typeface="Barlow"/>
              <a:cs typeface="Barlow"/>
              <a:sym typeface="Barlow"/>
            </a:endParaRPr>
          </a:p>
          <a:p>
            <a:pPr indent="-279400" lvl="0" marL="457200" rtl="0" algn="l">
              <a:lnSpc>
                <a:spcPct val="100000"/>
              </a:lnSpc>
              <a:spcBef>
                <a:spcPts val="0"/>
              </a:spcBef>
              <a:spcAft>
                <a:spcPts val="0"/>
              </a:spcAft>
              <a:buClr>
                <a:schemeClr val="accent2"/>
              </a:buClr>
              <a:buSzPts val="800"/>
              <a:buFont typeface="Barlow"/>
              <a:buChar char="●"/>
            </a:pPr>
            <a:r>
              <a:rPr lang="en-GB">
                <a:solidFill>
                  <a:schemeClr val="accent1"/>
                </a:solidFill>
                <a:latin typeface="Barlow"/>
                <a:ea typeface="Barlow"/>
                <a:cs typeface="Barlow"/>
                <a:sym typeface="Barlow"/>
              </a:rPr>
              <a:t>Concepts are similar - Co-Design working in areas where services not yet mature / impact regional</a:t>
            </a:r>
            <a:endParaRPr>
              <a:solidFill>
                <a:schemeClr val="accent1"/>
              </a:solidFill>
              <a:latin typeface="Barlow"/>
              <a:ea typeface="Barlow"/>
              <a:cs typeface="Barlow"/>
              <a:sym typeface="Barlow"/>
            </a:endParaRPr>
          </a:p>
          <a:p>
            <a:pPr indent="-279400" lvl="0" marL="457200" rtl="0" algn="l">
              <a:lnSpc>
                <a:spcPct val="100000"/>
              </a:lnSpc>
              <a:spcBef>
                <a:spcPts val="500"/>
              </a:spcBef>
              <a:spcAft>
                <a:spcPts val="0"/>
              </a:spcAft>
              <a:buClr>
                <a:schemeClr val="accent2"/>
              </a:buClr>
              <a:buSzPts val="800"/>
              <a:buFont typeface="Barlow"/>
              <a:buChar char="●"/>
            </a:pPr>
            <a:r>
              <a:rPr lang="en-GB">
                <a:solidFill>
                  <a:schemeClr val="accent1"/>
                </a:solidFill>
                <a:latin typeface="Barlow"/>
                <a:ea typeface="Barlow"/>
                <a:cs typeface="Barlow"/>
                <a:sym typeface="Barlow"/>
              </a:rPr>
              <a:t>WMO supporting Exemplar projects - Tropical Cyclones, Marine Heatwaves, Storm Surge and Carbon </a:t>
            </a:r>
            <a:endParaRPr>
              <a:solidFill>
                <a:schemeClr val="accent1"/>
              </a:solidFill>
              <a:latin typeface="Barlow"/>
              <a:ea typeface="Barlow"/>
              <a:cs typeface="Barlow"/>
              <a:sym typeface="Barlow"/>
            </a:endParaRPr>
          </a:p>
          <a:p>
            <a:pPr indent="-279400" lvl="0" marL="457200" rtl="0" algn="l">
              <a:lnSpc>
                <a:spcPct val="100000"/>
              </a:lnSpc>
              <a:spcBef>
                <a:spcPts val="500"/>
              </a:spcBef>
              <a:spcAft>
                <a:spcPts val="500"/>
              </a:spcAft>
              <a:buClr>
                <a:schemeClr val="accent2"/>
              </a:buClr>
              <a:buSzPts val="800"/>
              <a:buFont typeface="Barlow"/>
              <a:buChar char="●"/>
            </a:pPr>
            <a:r>
              <a:rPr lang="en-GB">
                <a:solidFill>
                  <a:schemeClr val="accent1"/>
                </a:solidFill>
                <a:latin typeface="Barlow"/>
                <a:ea typeface="Barlow"/>
                <a:cs typeface="Barlow"/>
                <a:sym typeface="Barlow"/>
              </a:rPr>
              <a:t>New partnerships  - interacting WMO (national and regional), CLIVAR, users</a:t>
            </a:r>
            <a:endParaRPr>
              <a:solidFill>
                <a:schemeClr val="accent1"/>
              </a:solidFill>
              <a:latin typeface="Barlow"/>
              <a:ea typeface="Barlow"/>
              <a:cs typeface="Barlow"/>
              <a:sym typeface="Barlow"/>
            </a:endParaRPr>
          </a:p>
        </p:txBody>
      </p:sp>
      <p:pic>
        <p:nvPicPr>
          <p:cNvPr descr="A picture containing swimming, ocean floor&#10;&#10;Description automatically generated" id="321" name="Google Shape;321;g3472b1f3505_0_282"/>
          <p:cNvPicPr preferRelativeResize="0"/>
          <p:nvPr>
            <p:ph idx="2" type="pic"/>
          </p:nvPr>
        </p:nvPicPr>
        <p:blipFill rotWithShape="1">
          <a:blip r:embed="rId3">
            <a:alphaModFix/>
          </a:blip>
          <a:srcRect b="337" l="14346" r="0" t="347"/>
          <a:stretch/>
        </p:blipFill>
        <p:spPr>
          <a:xfrm>
            <a:off x="6212275" y="0"/>
            <a:ext cx="2957524" cy="5143501"/>
          </a:xfrm>
          <a:prstGeom prst="rect">
            <a:avLst/>
          </a:prstGeom>
          <a:noFill/>
          <a:ln>
            <a:noFill/>
          </a:ln>
        </p:spPr>
      </p:pic>
      <p:pic>
        <p:nvPicPr>
          <p:cNvPr id="322" name="Google Shape;322;g3472b1f3505_0_282"/>
          <p:cNvPicPr preferRelativeResize="0"/>
          <p:nvPr/>
        </p:nvPicPr>
        <p:blipFill rotWithShape="1">
          <a:blip r:embed="rId4">
            <a:alphaModFix/>
          </a:blip>
          <a:srcRect b="2008" l="0" r="0" t="0"/>
          <a:stretch/>
        </p:blipFill>
        <p:spPr>
          <a:xfrm>
            <a:off x="605175" y="2528525"/>
            <a:ext cx="5258801" cy="2040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472b1f3505_0_41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None/>
            </a:pPr>
            <a:fld id="{00000000-1234-1234-1234-123412341234}" type="slidenum">
              <a:rPr lang="en-GB"/>
              <a:t>‹#›</a:t>
            </a:fld>
            <a:endParaRPr/>
          </a:p>
        </p:txBody>
      </p:sp>
      <p:sp>
        <p:nvSpPr>
          <p:cNvPr id="328" name="Google Shape;328;g3472b1f3505_0_417"/>
          <p:cNvSpPr txBox="1"/>
          <p:nvPr>
            <p:ph idx="1" type="body"/>
          </p:nvPr>
        </p:nvSpPr>
        <p:spPr>
          <a:xfrm>
            <a:off x="610725" y="1073550"/>
            <a:ext cx="4551900" cy="3325500"/>
          </a:xfrm>
          <a:prstGeom prst="rect">
            <a:avLst/>
          </a:prstGeom>
          <a:noFill/>
          <a:ln>
            <a:noFill/>
          </a:ln>
        </p:spPr>
        <p:txBody>
          <a:bodyPr anchorCtr="0" anchor="t" bIns="0" lIns="0" spcFirstLastPara="1" rIns="0" wrap="square" tIns="0">
            <a:noAutofit/>
          </a:bodyPr>
          <a:lstStyle/>
          <a:p>
            <a:pPr indent="-279400" lvl="0" marL="457200" rtl="0" algn="l">
              <a:lnSpc>
                <a:spcPct val="115000"/>
              </a:lnSpc>
              <a:spcBef>
                <a:spcPts val="0"/>
              </a:spcBef>
              <a:spcAft>
                <a:spcPts val="0"/>
              </a:spcAft>
              <a:buClr>
                <a:schemeClr val="accent2"/>
              </a:buClr>
              <a:buSzPts val="800"/>
              <a:buChar char="●"/>
            </a:pPr>
            <a:r>
              <a:rPr lang="en-GB">
                <a:solidFill>
                  <a:schemeClr val="accent1"/>
                </a:solidFill>
                <a:latin typeface="Barlow"/>
                <a:ea typeface="Barlow"/>
                <a:cs typeface="Barlow"/>
                <a:sym typeface="Barlow"/>
              </a:rPr>
              <a:t>F</a:t>
            </a:r>
            <a:r>
              <a:rPr lang="en-GB">
                <a:solidFill>
                  <a:schemeClr val="accent1"/>
                </a:solidFill>
                <a:latin typeface="Barlow"/>
                <a:ea typeface="Barlow"/>
                <a:cs typeface="Barlow"/>
                <a:sym typeface="Barlow"/>
              </a:rPr>
              <a:t>ocusing on the user needs bringing in </a:t>
            </a:r>
            <a:r>
              <a:rPr b="1" lang="en-GB">
                <a:solidFill>
                  <a:schemeClr val="accent2"/>
                </a:solidFill>
                <a:latin typeface="Barlow"/>
                <a:ea typeface="Barlow"/>
                <a:cs typeface="Barlow"/>
                <a:sym typeface="Barlow"/>
              </a:rPr>
              <a:t>new support</a:t>
            </a:r>
            <a:r>
              <a:rPr lang="en-GB">
                <a:solidFill>
                  <a:schemeClr val="accent1"/>
                </a:solidFill>
                <a:latin typeface="Barlow"/>
                <a:ea typeface="Barlow"/>
                <a:cs typeface="Barlow"/>
                <a:sym typeface="Barlow"/>
              </a:rPr>
              <a:t> - especially TC, BC, MHW, OC</a:t>
            </a:r>
            <a:endParaRPr>
              <a:solidFill>
                <a:schemeClr val="accent1"/>
              </a:solidFill>
              <a:latin typeface="Barlow"/>
              <a:ea typeface="Barlow"/>
              <a:cs typeface="Barlow"/>
              <a:sym typeface="Barlow"/>
            </a:endParaRPr>
          </a:p>
          <a:p>
            <a:pPr indent="-279400" lvl="0" marL="457200" rtl="0" algn="l">
              <a:lnSpc>
                <a:spcPct val="115000"/>
              </a:lnSpc>
              <a:spcBef>
                <a:spcPts val="1000"/>
              </a:spcBef>
              <a:spcAft>
                <a:spcPts val="0"/>
              </a:spcAft>
              <a:buClr>
                <a:schemeClr val="accent2"/>
              </a:buClr>
              <a:buSzPts val="800"/>
              <a:buFont typeface="Barlow"/>
              <a:buChar char="●"/>
            </a:pPr>
            <a:r>
              <a:rPr lang="en-GB">
                <a:solidFill>
                  <a:schemeClr val="accent1"/>
                </a:solidFill>
                <a:latin typeface="Barlow"/>
                <a:ea typeface="Barlow"/>
                <a:cs typeface="Barlow"/>
                <a:sym typeface="Barlow"/>
              </a:rPr>
              <a:t>Important are GOOS (and WMO) </a:t>
            </a:r>
            <a:r>
              <a:rPr b="1" lang="en-GB">
                <a:solidFill>
                  <a:schemeClr val="accent2"/>
                </a:solidFill>
                <a:latin typeface="Barlow"/>
                <a:ea typeface="Barlow"/>
                <a:cs typeface="Barlow"/>
                <a:sym typeface="Barlow"/>
              </a:rPr>
              <a:t>connections </a:t>
            </a:r>
            <a:r>
              <a:rPr lang="en-GB">
                <a:solidFill>
                  <a:schemeClr val="accent1"/>
                </a:solidFill>
                <a:latin typeface="Barlow"/>
                <a:ea typeface="Barlow"/>
                <a:cs typeface="Barlow"/>
                <a:sym typeface="Barlow"/>
              </a:rPr>
              <a:t>and </a:t>
            </a:r>
            <a:r>
              <a:rPr b="1" lang="en-GB">
                <a:solidFill>
                  <a:schemeClr val="accent2"/>
                </a:solidFill>
                <a:latin typeface="Barlow"/>
                <a:ea typeface="Barlow"/>
                <a:cs typeface="Barlow"/>
                <a:sym typeface="Barlow"/>
              </a:rPr>
              <a:t>co-design</a:t>
            </a:r>
            <a:r>
              <a:rPr lang="en-GB">
                <a:solidFill>
                  <a:schemeClr val="accent1"/>
                </a:solidFill>
                <a:latin typeface="Barlow"/>
                <a:ea typeface="Barlow"/>
                <a:cs typeface="Barlow"/>
                <a:sym typeface="Barlow"/>
              </a:rPr>
              <a:t> value chain approach - opens doors to collaboration</a:t>
            </a:r>
            <a:endParaRPr>
              <a:solidFill>
                <a:schemeClr val="accent1"/>
              </a:solidFill>
              <a:latin typeface="Barlow"/>
              <a:ea typeface="Barlow"/>
              <a:cs typeface="Barlow"/>
              <a:sym typeface="Barlow"/>
            </a:endParaRPr>
          </a:p>
          <a:p>
            <a:pPr indent="-279400" lvl="0" marL="457200" rtl="0" algn="l">
              <a:lnSpc>
                <a:spcPct val="115000"/>
              </a:lnSpc>
              <a:spcBef>
                <a:spcPts val="1000"/>
              </a:spcBef>
              <a:spcAft>
                <a:spcPts val="0"/>
              </a:spcAft>
              <a:buClr>
                <a:schemeClr val="accent2"/>
              </a:buClr>
              <a:buSzPts val="800"/>
              <a:buFont typeface="Barlow"/>
              <a:buChar char="●"/>
            </a:pPr>
            <a:r>
              <a:rPr lang="en-GB">
                <a:solidFill>
                  <a:schemeClr val="accent1"/>
                </a:solidFill>
                <a:latin typeface="Barlow"/>
                <a:ea typeface="Barlow"/>
                <a:cs typeface="Barlow"/>
                <a:sym typeface="Barlow"/>
              </a:rPr>
              <a:t>Exemplars advancing through </a:t>
            </a:r>
            <a:r>
              <a:rPr b="1" lang="en-GB">
                <a:solidFill>
                  <a:schemeClr val="accent2"/>
                </a:solidFill>
                <a:latin typeface="Barlow"/>
                <a:ea typeface="Barlow"/>
                <a:cs typeface="Barlow"/>
                <a:sym typeface="Barlow"/>
              </a:rPr>
              <a:t>initial phases</a:t>
            </a:r>
            <a:r>
              <a:rPr lang="en-GB">
                <a:solidFill>
                  <a:schemeClr val="accent2"/>
                </a:solidFill>
                <a:latin typeface="Barlow"/>
                <a:ea typeface="Barlow"/>
                <a:cs typeface="Barlow"/>
                <a:sym typeface="Barlow"/>
              </a:rPr>
              <a:t> </a:t>
            </a:r>
            <a:r>
              <a:rPr lang="en-GB">
                <a:solidFill>
                  <a:schemeClr val="accent1"/>
                </a:solidFill>
                <a:latin typeface="Barlow"/>
                <a:ea typeface="Barlow"/>
                <a:cs typeface="Barlow"/>
                <a:sym typeface="Barlow"/>
              </a:rPr>
              <a:t> - engaged with stakeholders (Phase 1), developing support for pilots (Phase 2)</a:t>
            </a:r>
            <a:endParaRPr>
              <a:solidFill>
                <a:schemeClr val="accent1"/>
              </a:solidFill>
              <a:latin typeface="Barlow"/>
              <a:ea typeface="Barlow"/>
              <a:cs typeface="Barlow"/>
              <a:sym typeface="Barlow"/>
            </a:endParaRPr>
          </a:p>
          <a:p>
            <a:pPr indent="-279400" lvl="0" marL="457200" rtl="0" algn="l">
              <a:lnSpc>
                <a:spcPct val="115000"/>
              </a:lnSpc>
              <a:spcBef>
                <a:spcPts val="1000"/>
              </a:spcBef>
              <a:spcAft>
                <a:spcPts val="0"/>
              </a:spcAft>
              <a:buClr>
                <a:schemeClr val="accent2"/>
              </a:buClr>
              <a:buSzPts val="800"/>
              <a:buChar char="●"/>
            </a:pPr>
            <a:r>
              <a:rPr lang="en-GB">
                <a:solidFill>
                  <a:schemeClr val="accent1"/>
                </a:solidFill>
                <a:latin typeface="Barlow"/>
                <a:ea typeface="Barlow"/>
                <a:cs typeface="Barlow"/>
                <a:sym typeface="Barlow"/>
              </a:rPr>
              <a:t>F</a:t>
            </a:r>
            <a:r>
              <a:rPr lang="en-GB">
                <a:solidFill>
                  <a:schemeClr val="accent1"/>
                </a:solidFill>
                <a:latin typeface="Barlow"/>
                <a:ea typeface="Barlow"/>
                <a:cs typeface="Barlow"/>
                <a:sym typeface="Barlow"/>
              </a:rPr>
              <a:t>unding for </a:t>
            </a:r>
            <a:r>
              <a:rPr b="1" lang="en-GB">
                <a:solidFill>
                  <a:schemeClr val="accent2"/>
                </a:solidFill>
                <a:latin typeface="Barlow"/>
                <a:ea typeface="Barlow"/>
                <a:cs typeface="Barlow"/>
                <a:sym typeface="Barlow"/>
              </a:rPr>
              <a:t>building </a:t>
            </a:r>
            <a:r>
              <a:rPr b="1" lang="en-GB">
                <a:solidFill>
                  <a:schemeClr val="accent2"/>
                </a:solidFill>
                <a:latin typeface="Barlow"/>
                <a:ea typeface="Barlow"/>
                <a:cs typeface="Barlow"/>
                <a:sym typeface="Barlow"/>
              </a:rPr>
              <a:t>international</a:t>
            </a:r>
            <a:r>
              <a:rPr b="1" lang="en-GB">
                <a:solidFill>
                  <a:schemeClr val="accent2"/>
                </a:solidFill>
                <a:latin typeface="Barlow"/>
                <a:ea typeface="Barlow"/>
                <a:cs typeface="Barlow"/>
                <a:sym typeface="Barlow"/>
              </a:rPr>
              <a:t> Co-Design community</a:t>
            </a:r>
            <a:r>
              <a:rPr lang="en-GB">
                <a:solidFill>
                  <a:schemeClr val="accent1"/>
                </a:solidFill>
                <a:latin typeface="Barlow"/>
                <a:ea typeface="Barlow"/>
                <a:cs typeface="Barlow"/>
                <a:sym typeface="Barlow"/>
              </a:rPr>
              <a:t> - </a:t>
            </a:r>
            <a:r>
              <a:rPr lang="en-GB">
                <a:solidFill>
                  <a:schemeClr val="accent1"/>
                </a:solidFill>
                <a:latin typeface="Barlow"/>
                <a:ea typeface="Barlow"/>
                <a:cs typeface="Barlow"/>
                <a:sym typeface="Barlow"/>
              </a:rPr>
              <a:t>AccelNet proposal - first stage approved</a:t>
            </a:r>
            <a:endParaRPr>
              <a:solidFill>
                <a:schemeClr val="accent1"/>
              </a:solidFill>
              <a:latin typeface="Barlow"/>
              <a:ea typeface="Barlow"/>
              <a:cs typeface="Barlow"/>
              <a:sym typeface="Barlow"/>
            </a:endParaRPr>
          </a:p>
          <a:p>
            <a:pPr indent="-279400" lvl="0" marL="457200" rtl="0" algn="l">
              <a:lnSpc>
                <a:spcPct val="115000"/>
              </a:lnSpc>
              <a:spcBef>
                <a:spcPts val="1000"/>
              </a:spcBef>
              <a:spcAft>
                <a:spcPts val="0"/>
              </a:spcAft>
              <a:buClr>
                <a:schemeClr val="accent2"/>
              </a:buClr>
              <a:buSzPts val="800"/>
              <a:buChar char="●"/>
            </a:pPr>
            <a:r>
              <a:rPr lang="en-GB">
                <a:solidFill>
                  <a:schemeClr val="accent1"/>
                </a:solidFill>
                <a:latin typeface="Barlow"/>
                <a:ea typeface="Barlow"/>
                <a:cs typeface="Barlow"/>
                <a:sym typeface="Barlow"/>
              </a:rPr>
              <a:t>Collaborating with </a:t>
            </a:r>
            <a:r>
              <a:rPr b="1" lang="en-GB">
                <a:solidFill>
                  <a:schemeClr val="accent2"/>
                </a:solidFill>
                <a:latin typeface="Barlow"/>
                <a:ea typeface="Barlow"/>
                <a:cs typeface="Barlow"/>
                <a:sym typeface="Barlow"/>
              </a:rPr>
              <a:t>GOOS Panels</a:t>
            </a:r>
            <a:r>
              <a:rPr b="1" lang="en-GB">
                <a:solidFill>
                  <a:schemeClr val="accent1"/>
                </a:solidFill>
                <a:latin typeface="Barlow"/>
                <a:ea typeface="Barlow"/>
                <a:cs typeface="Barlow"/>
                <a:sym typeface="Barlow"/>
              </a:rPr>
              <a:t> </a:t>
            </a:r>
            <a:r>
              <a:rPr lang="en-GB">
                <a:solidFill>
                  <a:schemeClr val="accent1"/>
                </a:solidFill>
                <a:latin typeface="Barlow"/>
                <a:ea typeface="Barlow"/>
                <a:cs typeface="Barlow"/>
                <a:sym typeface="Barlow"/>
              </a:rPr>
              <a:t>(BGC, OOPC)</a:t>
            </a:r>
            <a:endParaRPr>
              <a:solidFill>
                <a:schemeClr val="accent1"/>
              </a:solidFill>
              <a:latin typeface="Barlow"/>
              <a:ea typeface="Barlow"/>
              <a:cs typeface="Barlow"/>
              <a:sym typeface="Barlow"/>
            </a:endParaRPr>
          </a:p>
          <a:p>
            <a:pPr indent="-279400" lvl="0" marL="457200" rtl="0" algn="l">
              <a:lnSpc>
                <a:spcPct val="115000"/>
              </a:lnSpc>
              <a:spcBef>
                <a:spcPts val="1000"/>
              </a:spcBef>
              <a:spcAft>
                <a:spcPts val="1000"/>
              </a:spcAft>
              <a:buClr>
                <a:schemeClr val="accent2"/>
              </a:buClr>
              <a:buSzPts val="800"/>
              <a:buChar char="●"/>
            </a:pPr>
            <a:r>
              <a:rPr lang="en-GB">
                <a:solidFill>
                  <a:schemeClr val="accent1"/>
                </a:solidFill>
                <a:latin typeface="Barlow"/>
                <a:ea typeface="Barlow"/>
                <a:cs typeface="Barlow"/>
                <a:sym typeface="Barlow"/>
              </a:rPr>
              <a:t>Pitch deck for Tropical Cyclones - for </a:t>
            </a:r>
            <a:r>
              <a:rPr lang="en-GB">
                <a:solidFill>
                  <a:schemeClr val="accent1"/>
                </a:solidFill>
                <a:latin typeface="Barlow"/>
                <a:ea typeface="Barlow"/>
                <a:cs typeface="Barlow"/>
                <a:sym typeface="Barlow"/>
              </a:rPr>
              <a:t>i</a:t>
            </a:r>
            <a:r>
              <a:rPr b="1" lang="en-GB">
                <a:solidFill>
                  <a:schemeClr val="accent2"/>
                </a:solidFill>
                <a:latin typeface="Barlow"/>
                <a:ea typeface="Barlow"/>
                <a:cs typeface="Barlow"/>
                <a:sym typeface="Barlow"/>
              </a:rPr>
              <a:t>ndustry</a:t>
            </a:r>
            <a:r>
              <a:rPr b="1" lang="en-GB">
                <a:solidFill>
                  <a:schemeClr val="accent2"/>
                </a:solidFill>
                <a:latin typeface="Barlow"/>
                <a:ea typeface="Barlow"/>
                <a:cs typeface="Barlow"/>
                <a:sym typeface="Barlow"/>
              </a:rPr>
              <a:t> </a:t>
            </a:r>
            <a:r>
              <a:rPr b="1" lang="en-GB">
                <a:solidFill>
                  <a:schemeClr val="accent2"/>
                </a:solidFill>
                <a:latin typeface="Barlow"/>
                <a:ea typeface="Barlow"/>
                <a:cs typeface="Barlow"/>
                <a:sym typeface="Barlow"/>
              </a:rPr>
              <a:t>engagement</a:t>
            </a:r>
            <a:r>
              <a:rPr b="1" lang="en-GB">
                <a:solidFill>
                  <a:schemeClr val="accent2"/>
                </a:solidFill>
                <a:latin typeface="Barlow"/>
                <a:ea typeface="Barlow"/>
                <a:cs typeface="Barlow"/>
                <a:sym typeface="Barlow"/>
              </a:rPr>
              <a:t> </a:t>
            </a:r>
            <a:r>
              <a:rPr lang="en-GB">
                <a:solidFill>
                  <a:schemeClr val="accent1"/>
                </a:solidFill>
                <a:latin typeface="Barlow"/>
                <a:ea typeface="Barlow"/>
                <a:cs typeface="Barlow"/>
                <a:sym typeface="Barlow"/>
              </a:rPr>
              <a:t>through Decade DCO Ocean Observing</a:t>
            </a:r>
            <a:endParaRPr>
              <a:solidFill>
                <a:schemeClr val="accent1"/>
              </a:solidFill>
              <a:latin typeface="Barlow"/>
              <a:ea typeface="Barlow"/>
              <a:cs typeface="Barlow"/>
              <a:sym typeface="Barlow"/>
            </a:endParaRPr>
          </a:p>
        </p:txBody>
      </p:sp>
      <p:pic>
        <p:nvPicPr>
          <p:cNvPr id="329" name="Google Shape;329;g3472b1f3505_0_417" title="Report .png"/>
          <p:cNvPicPr preferRelativeResize="0"/>
          <p:nvPr>
            <p:ph idx="2" type="pic"/>
          </p:nvPr>
        </p:nvPicPr>
        <p:blipFill rotWithShape="1">
          <a:blip r:embed="rId3">
            <a:alphaModFix/>
          </a:blip>
          <a:srcRect b="1153" l="0" r="-1347" t="5046"/>
          <a:stretch/>
        </p:blipFill>
        <p:spPr>
          <a:xfrm>
            <a:off x="5716975" y="0"/>
            <a:ext cx="3969000" cy="5143500"/>
          </a:xfrm>
          <a:prstGeom prst="rect">
            <a:avLst/>
          </a:prstGeom>
          <a:solidFill>
            <a:srgbClr val="D8D8D8"/>
          </a:solidFill>
          <a:ln>
            <a:noFill/>
          </a:ln>
        </p:spPr>
      </p:pic>
      <p:sp>
        <p:nvSpPr>
          <p:cNvPr id="330" name="Google Shape;330;g3472b1f3505_0_417"/>
          <p:cNvSpPr txBox="1"/>
          <p:nvPr>
            <p:ph type="title"/>
          </p:nvPr>
        </p:nvSpPr>
        <p:spPr>
          <a:xfrm>
            <a:off x="410525" y="458975"/>
            <a:ext cx="51405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700"/>
              <a:buNone/>
            </a:pPr>
            <a:r>
              <a:rPr lang="en-GB"/>
              <a:t>Advances in Co-Design</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