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6858000" cx="12192000"/>
  <p:notesSz cx="6858000" cy="9144000"/>
  <p:embeddedFontLst>
    <p:embeddedFont>
      <p:font typeface="Libre Franklin"/>
      <p:regular r:id="rId27"/>
      <p:bold r:id="rId28"/>
      <p:italic r:id="rId29"/>
      <p:boldItalic r:id="rId30"/>
    </p:embeddedFont>
    <p:embeddedFont>
      <p:font typeface="Montserrat"/>
      <p:regular r:id="rId31"/>
      <p:bold r:id="rId32"/>
      <p:italic r:id="rId33"/>
      <p:boldItalic r:id="rId34"/>
    </p:embeddedFont>
    <p:embeddedFont>
      <p:font typeface="Corbel"/>
      <p:regular r:id="rId35"/>
      <p:bold r:id="rId36"/>
      <p:italic r:id="rId37"/>
      <p:boldItalic r:id="rId38"/>
    </p:embeddedFont>
    <p:embeddedFont>
      <p:font typeface="Barlow Condensed"/>
      <p:bold r:id="rId39"/>
      <p:boldItalic r:id="rId40"/>
    </p:embeddedFont>
    <p:embeddedFont>
      <p:font typeface="Quattrocento Sans"/>
      <p:regular r:id="rId41"/>
      <p:bold r:id="rId42"/>
      <p:italic r:id="rId43"/>
      <p:boldItalic r:id="rId44"/>
    </p:embeddedFont>
    <p:embeddedFont>
      <p:font typeface="Barlow"/>
      <p:regular r:id="rId45"/>
      <p:bold r:id="rId46"/>
      <p:italic r:id="rId47"/>
      <p:boldItalic r:id="rId48"/>
    </p:embeddedFont>
    <p:embeddedFont>
      <p:font typeface="Barlow Light"/>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3" roundtripDataSignature="AMtx7mh06+T8JEGlb/C9CeKmK358LC7hx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nn-Christine Zinkann - NOAA Affiliat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Condensed-boldItalic.fntdata"/><Relationship Id="rId42" Type="http://schemas.openxmlformats.org/officeDocument/2006/relationships/font" Target="fonts/QuattrocentoSans-bold.fntdata"/><Relationship Id="rId41" Type="http://schemas.openxmlformats.org/officeDocument/2006/relationships/font" Target="fonts/QuattrocentoSans-regular.fntdata"/><Relationship Id="rId44" Type="http://schemas.openxmlformats.org/officeDocument/2006/relationships/font" Target="fonts/QuattrocentoSans-boldItalic.fntdata"/><Relationship Id="rId43" Type="http://schemas.openxmlformats.org/officeDocument/2006/relationships/font" Target="fonts/QuattrocentoSans-italic.fntdata"/><Relationship Id="rId46" Type="http://schemas.openxmlformats.org/officeDocument/2006/relationships/font" Target="fonts/Barlow-bold.fntdata"/><Relationship Id="rId45" Type="http://schemas.openxmlformats.org/officeDocument/2006/relationships/font" Target="fonts/Barlow-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Barlow-boldItalic.fntdata"/><Relationship Id="rId47" Type="http://schemas.openxmlformats.org/officeDocument/2006/relationships/font" Target="fonts/Barlow-italic.fntdata"/><Relationship Id="rId49" Type="http://schemas.openxmlformats.org/officeDocument/2006/relationships/font" Target="fonts/BarlowLigh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regular.fntdata"/><Relationship Id="rId30" Type="http://schemas.openxmlformats.org/officeDocument/2006/relationships/font" Target="fonts/LibreFranklin-boldItalic.fntdata"/><Relationship Id="rId33" Type="http://schemas.openxmlformats.org/officeDocument/2006/relationships/font" Target="fonts/Montserrat-italic.fntdata"/><Relationship Id="rId32" Type="http://schemas.openxmlformats.org/officeDocument/2006/relationships/font" Target="fonts/Montserrat-bold.fntdata"/><Relationship Id="rId35" Type="http://schemas.openxmlformats.org/officeDocument/2006/relationships/font" Target="fonts/Corbel-regular.fntdata"/><Relationship Id="rId34" Type="http://schemas.openxmlformats.org/officeDocument/2006/relationships/font" Target="fonts/Montserrat-boldItalic.fntdata"/><Relationship Id="rId37" Type="http://schemas.openxmlformats.org/officeDocument/2006/relationships/font" Target="fonts/Corbel-italic.fntdata"/><Relationship Id="rId36" Type="http://schemas.openxmlformats.org/officeDocument/2006/relationships/font" Target="fonts/Corbel-bold.fntdata"/><Relationship Id="rId39" Type="http://schemas.openxmlformats.org/officeDocument/2006/relationships/font" Target="fonts/BarlowCondensed-bold.fntdata"/><Relationship Id="rId38" Type="http://schemas.openxmlformats.org/officeDocument/2006/relationships/font" Target="fonts/Corbel-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LibreFranklin-bold.fntdata"/><Relationship Id="rId27" Type="http://schemas.openxmlformats.org/officeDocument/2006/relationships/font" Target="fonts/LibreFranklin-regular.fntdata"/><Relationship Id="rId29" Type="http://schemas.openxmlformats.org/officeDocument/2006/relationships/font" Target="fonts/LibreFranklin-italic.fntdata"/><Relationship Id="rId51" Type="http://schemas.openxmlformats.org/officeDocument/2006/relationships/font" Target="fonts/BarlowLight-italic.fntdata"/><Relationship Id="rId50" Type="http://schemas.openxmlformats.org/officeDocument/2006/relationships/font" Target="fonts/BarlowLight-bold.fntdata"/><Relationship Id="rId53" Type="http://customschemas.google.com/relationships/presentationmetadata" Target="metadata"/><Relationship Id="rId52" Type="http://schemas.openxmlformats.org/officeDocument/2006/relationships/font" Target="fonts/BarlowLight-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04T13:39:00.728">
    <p:pos x="304" y="321"/>
    <p:text>Align with session 3 &amp; 10</p:text>
    <p:extLst>
      <p:ext uri="{C676402C-5697-4E1C-873F-D02D1690AC5C}">
        <p15:threadingInfo timeZoneBias="0"/>
      </p:ext>
      <p:ext uri="http://customooxmlschemas.google.com/">
        <go:slidesCustomData xmlns:go="http://customooxmlschemas.google.com/" commentPostId="AAABhep19E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4e328dc02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a:p>
            <a:pPr indent="0" lvl="0" marL="0" rtl="0" algn="l">
              <a:lnSpc>
                <a:spcPct val="100000"/>
              </a:lnSpc>
              <a:spcBef>
                <a:spcPts val="0"/>
              </a:spcBef>
              <a:spcAft>
                <a:spcPts val="0"/>
              </a:spcAft>
              <a:buSzPts val="1400"/>
              <a:buNone/>
            </a:pPr>
            <a:r>
              <a:t/>
            </a:r>
            <a:endParaRPr/>
          </a:p>
        </p:txBody>
      </p:sp>
      <p:sp>
        <p:nvSpPr>
          <p:cNvPr id="299" name="Google Shape;299;g24e328dc0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47890b5837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347890b5837_0_4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47890b5837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47890b5837_0_4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47890b5837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347890b5837_0_4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47890b5837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347890b5837_0_4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4bcfdec53c_0_1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g14bcfdec53c_0_1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47890b5837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347890b5837_0_4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47890b5837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347890b5837_0_3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0848e50af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0848e50af1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0848e50af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0848e50af1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47890b5837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347890b5837_0_4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Identify: Search for and locate risks before they become problems</a:t>
            </a:r>
            <a:endParaRPr sz="1800">
              <a:solidFill>
                <a:srgbClr val="184596"/>
              </a:solidFill>
              <a:latin typeface="Barlow"/>
              <a:ea typeface="Barlow"/>
              <a:cs typeface="Barlow"/>
              <a:sym typeface="Barlow"/>
            </a:endParaRPr>
          </a:p>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Analyze: Convert risk data into useable information for determining priorities and making decisions</a:t>
            </a:r>
            <a:endParaRPr sz="1800">
              <a:solidFill>
                <a:srgbClr val="184596"/>
              </a:solidFill>
              <a:latin typeface="Barlow"/>
              <a:ea typeface="Barlow"/>
              <a:cs typeface="Barlow"/>
              <a:sym typeface="Barlow"/>
            </a:endParaRPr>
          </a:p>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Plan: Translate risk information into planning decisions and mitigating actions (both present and future), and implement those actions</a:t>
            </a:r>
            <a:endParaRPr sz="1800">
              <a:solidFill>
                <a:srgbClr val="184596"/>
              </a:solidFill>
              <a:latin typeface="Barlow"/>
              <a:ea typeface="Barlow"/>
              <a:cs typeface="Barlow"/>
              <a:sym typeface="Barlow"/>
            </a:endParaRPr>
          </a:p>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Track: Monitor risk indicators and mitigation actions</a:t>
            </a:r>
            <a:endParaRPr sz="1800">
              <a:solidFill>
                <a:srgbClr val="184596"/>
              </a:solidFill>
              <a:latin typeface="Barlow"/>
              <a:ea typeface="Barlow"/>
              <a:cs typeface="Barlow"/>
              <a:sym typeface="Barlow"/>
            </a:endParaRPr>
          </a:p>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Control: Correct risk mitigation plans deviations and decide on future actions</a:t>
            </a:r>
            <a:endParaRPr sz="1800">
              <a:solidFill>
                <a:srgbClr val="184596"/>
              </a:solidFill>
              <a:latin typeface="Barlow"/>
              <a:ea typeface="Barlow"/>
              <a:cs typeface="Barlow"/>
              <a:sym typeface="Barlow"/>
            </a:endParaRPr>
          </a:p>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Communicate and Document: Provide information to project on risk activities and current/future risks, and emerging risks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0848e50af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0848e50af1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47890b5837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347890b5837_0_3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b715e50ea_1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marR="92375" rtl="0" algn="l">
              <a:spcBef>
                <a:spcPts val="0"/>
              </a:spcBef>
              <a:spcAft>
                <a:spcPts val="0"/>
              </a:spcAft>
              <a:buClr>
                <a:srgbClr val="FF0000"/>
              </a:buClr>
              <a:buSzPts val="1200"/>
              <a:buChar char="●"/>
            </a:pPr>
            <a:r>
              <a:rPr lang="en-GB" sz="1400">
                <a:solidFill>
                  <a:srgbClr val="184596"/>
                </a:solidFill>
                <a:latin typeface="Barlow"/>
                <a:ea typeface="Barlow"/>
                <a:cs typeface="Barlow"/>
                <a:sym typeface="Barlow"/>
              </a:rPr>
              <a:t>Capacity Building</a:t>
            </a:r>
            <a:endParaRPr sz="1400">
              <a:solidFill>
                <a:srgbClr val="184596"/>
              </a:solidFill>
              <a:latin typeface="Barlow"/>
              <a:ea typeface="Barlow"/>
              <a:cs typeface="Barlow"/>
              <a:sym typeface="Barlow"/>
            </a:endParaRPr>
          </a:p>
          <a:p>
            <a:pPr indent="-228600" lvl="1" marL="914400" marR="92375" rtl="0" algn="l">
              <a:spcBef>
                <a:spcPts val="0"/>
              </a:spcBef>
              <a:spcAft>
                <a:spcPts val="0"/>
              </a:spcAft>
              <a:buClr>
                <a:srgbClr val="FF0000"/>
              </a:buClr>
              <a:buSzPts val="1200"/>
              <a:buNone/>
            </a:pPr>
            <a:r>
              <a:rPr lang="en-GB" sz="1400">
                <a:solidFill>
                  <a:srgbClr val="184596"/>
                </a:solidFill>
                <a:latin typeface="Barlow"/>
                <a:ea typeface="Barlow"/>
                <a:cs typeface="Barlow"/>
                <a:sym typeface="Barlow"/>
              </a:rPr>
              <a:t>Ocean Observations for Weather Forecast and Climate Prediction, 2024 Indonesia (DBCP)</a:t>
            </a:r>
            <a:endParaRPr sz="1400">
              <a:solidFill>
                <a:srgbClr val="184596"/>
              </a:solidFill>
              <a:latin typeface="Barlow"/>
              <a:ea typeface="Barlow"/>
              <a:cs typeface="Barlow"/>
              <a:sym typeface="Barlow"/>
            </a:endParaRPr>
          </a:p>
          <a:p>
            <a:pPr indent="-304800" lvl="0" marL="457200" marR="92375" rtl="0" algn="l">
              <a:spcBef>
                <a:spcPts val="0"/>
              </a:spcBef>
              <a:spcAft>
                <a:spcPts val="0"/>
              </a:spcAft>
              <a:buClr>
                <a:srgbClr val="FF0000"/>
              </a:buClr>
              <a:buSzPts val="1200"/>
              <a:buChar char="●"/>
            </a:pPr>
            <a:r>
              <a:rPr lang="en-GB" sz="1400">
                <a:solidFill>
                  <a:srgbClr val="184596"/>
                </a:solidFill>
                <a:latin typeface="Barlow"/>
                <a:ea typeface="Barlow"/>
                <a:cs typeface="Barlow"/>
                <a:sym typeface="Barlow"/>
              </a:rPr>
              <a:t>Leadership Opportunities!</a:t>
            </a:r>
            <a:endParaRPr sz="1400">
              <a:solidFill>
                <a:srgbClr val="184596"/>
              </a:solidFill>
              <a:latin typeface="Barlow"/>
              <a:ea typeface="Barlow"/>
              <a:cs typeface="Barlow"/>
              <a:sym typeface="Barlow"/>
            </a:endParaRPr>
          </a:p>
          <a:p>
            <a:pPr indent="-228600" lvl="1" marL="914400" marR="92375" rtl="0" algn="l">
              <a:spcBef>
                <a:spcPts val="0"/>
              </a:spcBef>
              <a:spcAft>
                <a:spcPts val="0"/>
              </a:spcAft>
              <a:buClr>
                <a:srgbClr val="FF0000"/>
              </a:buClr>
              <a:buSzPts val="1200"/>
              <a:buNone/>
            </a:pPr>
            <a:r>
              <a:rPr lang="en-GB" sz="1400">
                <a:solidFill>
                  <a:srgbClr val="184596"/>
                </a:solidFill>
                <a:latin typeface="Barlow"/>
                <a:ea typeface="Barlow"/>
                <a:cs typeface="Barlow"/>
                <a:sym typeface="Barlow"/>
              </a:rPr>
              <a:t>Standards and Best Practices Call for Vice Chair</a:t>
            </a:r>
            <a:endParaRPr sz="1400">
              <a:solidFill>
                <a:srgbClr val="184596"/>
              </a:solidFill>
              <a:latin typeface="Barlow"/>
              <a:ea typeface="Barlow"/>
              <a:cs typeface="Barlow"/>
              <a:sym typeface="Barlow"/>
            </a:endParaRPr>
          </a:p>
          <a:p>
            <a:pPr indent="-228600" lvl="1" marL="914400" marR="92375" rtl="0" algn="l">
              <a:spcBef>
                <a:spcPts val="0"/>
              </a:spcBef>
              <a:spcAft>
                <a:spcPts val="0"/>
              </a:spcAft>
              <a:buClr>
                <a:srgbClr val="FF0000"/>
              </a:buClr>
              <a:buSzPts val="1200"/>
              <a:buNone/>
            </a:pPr>
            <a:r>
              <a:rPr lang="en-GB" sz="1400">
                <a:solidFill>
                  <a:srgbClr val="184596"/>
                </a:solidFill>
                <a:latin typeface="Barlow"/>
                <a:ea typeface="Barlow"/>
                <a:cs typeface="Barlow"/>
                <a:sym typeface="Barlow"/>
              </a:rPr>
              <a:t>OCG Call for Chair</a:t>
            </a:r>
            <a:endParaRPr sz="1400">
              <a:solidFill>
                <a:srgbClr val="184596"/>
              </a:solidFill>
              <a:latin typeface="Barlow"/>
              <a:ea typeface="Barlow"/>
              <a:cs typeface="Barlow"/>
              <a:sym typeface="Barlow"/>
            </a:endParaRPr>
          </a:p>
          <a:p>
            <a:pPr indent="-317500" lvl="0" marL="457200" marR="92375" rtl="0" algn="l">
              <a:spcBef>
                <a:spcPts val="0"/>
              </a:spcBef>
              <a:spcAft>
                <a:spcPts val="0"/>
              </a:spcAft>
              <a:buClr>
                <a:srgbClr val="184596"/>
              </a:buClr>
              <a:buSzPts val="1400"/>
              <a:buFont typeface="Barlow"/>
              <a:buChar char="●"/>
            </a:pPr>
            <a:r>
              <a:t/>
            </a:r>
            <a:endParaRPr sz="1400">
              <a:solidFill>
                <a:srgbClr val="184596"/>
              </a:solidFill>
              <a:latin typeface="Barlow"/>
              <a:ea typeface="Barlow"/>
              <a:cs typeface="Barlow"/>
              <a:sym typeface="Barlow"/>
            </a:endParaRPr>
          </a:p>
          <a:p>
            <a:pPr indent="0" lvl="0" marL="0" rtl="0" algn="l">
              <a:lnSpc>
                <a:spcPct val="100000"/>
              </a:lnSpc>
              <a:spcBef>
                <a:spcPts val="0"/>
              </a:spcBef>
              <a:spcAft>
                <a:spcPts val="0"/>
              </a:spcAft>
              <a:buSzPts val="1400"/>
              <a:buNone/>
            </a:pPr>
            <a:r>
              <a:t/>
            </a:r>
            <a:endParaRPr/>
          </a:p>
        </p:txBody>
      </p:sp>
      <p:sp>
        <p:nvSpPr>
          <p:cNvPr id="320" name="Google Shape;320;g2db715e50ea_1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47890b5837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347890b5837_0_3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47890b5837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347890b5837_0_3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483b75500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3483b75500c_0_3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47890b5837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347890b5837_0_3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47890b5837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347890b5837_0_3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g14bcfdec53c_0_175"/>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g14bcfdec53c_0_175"/>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4bcfdec53c_0_175"/>
          <p:cNvSpPr txBox="1"/>
          <p:nvPr>
            <p:ph idx="1" type="subTitle"/>
          </p:nvPr>
        </p:nvSpPr>
        <p:spPr>
          <a:xfrm>
            <a:off x="1367999" y="4597200"/>
            <a:ext cx="6876900" cy="9282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89" name="Shape 89"/>
        <p:cNvGrpSpPr/>
        <p:nvPr/>
      </p:nvGrpSpPr>
      <p:grpSpPr>
        <a:xfrm>
          <a:off x="0" y="0"/>
          <a:ext cx="0" cy="0"/>
          <a:chOff x="0" y="0"/>
          <a:chExt cx="0" cy="0"/>
        </a:xfrm>
      </p:grpSpPr>
      <p:sp>
        <p:nvSpPr>
          <p:cNvPr id="90" name="Google Shape;90;g14bcfdec53c_0_1131"/>
          <p:cNvSpPr txBox="1"/>
          <p:nvPr>
            <p:ph type="title"/>
          </p:nvPr>
        </p:nvSpPr>
        <p:spPr>
          <a:xfrm>
            <a:off x="720725" y="1882800"/>
            <a:ext cx="7740000" cy="28272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g14bcfdec53c_0_113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14bcfdec53c_0_113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14bcfdec53c_0_113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4" name="Google Shape;94;g14bcfdec53c_0_1131"/>
          <p:cNvSpPr txBox="1"/>
          <p:nvPr>
            <p:ph idx="1" type="body"/>
          </p:nvPr>
        </p:nvSpPr>
        <p:spPr>
          <a:xfrm>
            <a:off x="720725" y="5065200"/>
            <a:ext cx="7740000" cy="447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5" name="Google Shape;95;g14bcfdec53c_0_1131"/>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96" name="Shape 96"/>
        <p:cNvGrpSpPr/>
        <p:nvPr/>
      </p:nvGrpSpPr>
      <p:grpSpPr>
        <a:xfrm>
          <a:off x="0" y="0"/>
          <a:ext cx="0" cy="0"/>
          <a:chOff x="0" y="0"/>
          <a:chExt cx="0" cy="0"/>
        </a:xfrm>
      </p:grpSpPr>
      <p:sp>
        <p:nvSpPr>
          <p:cNvPr id="97" name="Google Shape;97;p1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18"/>
          <p:cNvSpPr txBox="1"/>
          <p:nvPr>
            <p:ph idx="1" type="body"/>
          </p:nvPr>
        </p:nvSpPr>
        <p:spPr>
          <a:xfrm>
            <a:off x="720727" y="1296989"/>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600"/>
              <a:buNone/>
              <a:defRPr/>
            </a:lvl1pPr>
            <a:lvl2pPr indent="-228600" lvl="1" marL="914400" algn="l">
              <a:lnSpc>
                <a:spcPct val="90000"/>
              </a:lnSpc>
              <a:spcBef>
                <a:spcPts val="1701"/>
              </a:spcBef>
              <a:spcAft>
                <a:spcPts val="0"/>
              </a:spcAft>
              <a:buSzPts val="2000"/>
              <a:buNone/>
              <a:defRPr/>
            </a:lvl2pPr>
            <a:lvl3pPr indent="-228600" lvl="2" marL="1371600" algn="l">
              <a:lnSpc>
                <a:spcPct val="100000"/>
              </a:lnSpc>
              <a:spcBef>
                <a:spcPts val="567"/>
              </a:spcBef>
              <a:spcAft>
                <a:spcPts val="0"/>
              </a:spcAft>
              <a:buSzPts val="1800"/>
              <a:buNone/>
              <a:defRPr/>
            </a:lvl3pPr>
            <a:lvl4pPr indent="-330200" lvl="3" marL="1828800" algn="l">
              <a:lnSpc>
                <a:spcPct val="100000"/>
              </a:lnSpc>
              <a:spcBef>
                <a:spcPts val="2835"/>
              </a:spcBef>
              <a:spcAft>
                <a:spcPts val="0"/>
              </a:spcAft>
              <a:buSzPts val="1600"/>
              <a:buChar char="•"/>
              <a:defRPr/>
            </a:lvl4pPr>
            <a:lvl5pPr indent="-330200" lvl="4" marL="2286000" algn="l">
              <a:lnSpc>
                <a:spcPct val="100000"/>
              </a:lnSpc>
              <a:spcBef>
                <a:spcPts val="850"/>
              </a:spcBef>
              <a:spcAft>
                <a:spcPts val="0"/>
              </a:spcAft>
              <a:buSzPts val="1600"/>
              <a:buChar char="•"/>
              <a:defRPr/>
            </a:lvl5pPr>
            <a:lvl6pPr indent="-342900" lvl="5" marL="2743200" algn="l">
              <a:lnSpc>
                <a:spcPct val="90000"/>
              </a:lnSpc>
              <a:spcBef>
                <a:spcPts val="85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01" name="Google Shape;101;p18"/>
          <p:cNvSpPr txBox="1"/>
          <p:nvPr>
            <p:ph type="title"/>
          </p:nvPr>
        </p:nvSpPr>
        <p:spPr>
          <a:xfrm>
            <a:off x="720727"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8"/>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3" name="Shape 103"/>
        <p:cNvGrpSpPr/>
        <p:nvPr/>
      </p:nvGrpSpPr>
      <p:grpSpPr>
        <a:xfrm>
          <a:off x="0" y="0"/>
          <a:ext cx="0" cy="0"/>
          <a:chOff x="0" y="0"/>
          <a:chExt cx="0" cy="0"/>
        </a:xfrm>
      </p:grpSpPr>
      <p:sp>
        <p:nvSpPr>
          <p:cNvPr id="104" name="Google Shape;104;g17d705388ed_0_971"/>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g17d705388ed_0_97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17d705388ed_0_97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17d705388ed_0_97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g17d705388ed_0_971"/>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109" name="Shape 109"/>
        <p:cNvGrpSpPr/>
        <p:nvPr/>
      </p:nvGrpSpPr>
      <p:grpSpPr>
        <a:xfrm>
          <a:off x="0" y="0"/>
          <a:ext cx="0" cy="0"/>
          <a:chOff x="0" y="0"/>
          <a:chExt cx="0" cy="0"/>
        </a:xfrm>
      </p:grpSpPr>
      <p:sp>
        <p:nvSpPr>
          <p:cNvPr id="110" name="Google Shape;110;p24"/>
          <p:cNvSpPr txBox="1"/>
          <p:nvPr>
            <p:ph type="title"/>
          </p:nvPr>
        </p:nvSpPr>
        <p:spPr>
          <a:xfrm>
            <a:off x="1188000" y="793751"/>
            <a:ext cx="4728613" cy="109625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4"/>
          <p:cNvSpPr txBox="1"/>
          <p:nvPr>
            <p:ph idx="10" type="dt"/>
          </p:nvPr>
        </p:nvSpPr>
        <p:spPr>
          <a:xfrm>
            <a:off x="5557493" y="6264000"/>
            <a:ext cx="2743200" cy="365125"/>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4"/>
          <p:cNvSpPr txBox="1"/>
          <p:nvPr>
            <p:ph idx="11" type="ftr"/>
          </p:nvPr>
        </p:nvSpPr>
        <p:spPr>
          <a:xfrm>
            <a:off x="684213" y="6264000"/>
            <a:ext cx="4114800" cy="365125"/>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4"/>
          <p:cNvSpPr/>
          <p:nvPr>
            <p:ph idx="2" type="pic"/>
          </p:nvPr>
        </p:nvSpPr>
        <p:spPr>
          <a:xfrm>
            <a:off x="6558001" y="0"/>
            <a:ext cx="5634001" cy="6858000"/>
          </a:xfrm>
          <a:prstGeom prst="rect">
            <a:avLst/>
          </a:prstGeom>
          <a:solidFill>
            <a:srgbClr val="D8D8D8"/>
          </a:solidFill>
          <a:ln>
            <a:noFill/>
          </a:ln>
        </p:spPr>
      </p:sp>
      <p:sp>
        <p:nvSpPr>
          <p:cNvPr id="114" name="Google Shape;114;p24"/>
          <p:cNvSpPr txBox="1"/>
          <p:nvPr>
            <p:ph idx="1" type="body"/>
          </p:nvPr>
        </p:nvSpPr>
        <p:spPr>
          <a:xfrm>
            <a:off x="684213" y="1890002"/>
            <a:ext cx="5232400" cy="4059951"/>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2000"/>
              <a:buNone/>
              <a:defRPr>
                <a:solidFill>
                  <a:schemeClr val="lt1"/>
                </a:solidFill>
              </a:defRPr>
            </a:lvl1pPr>
            <a:lvl2pPr indent="-228600" lvl="1" marL="914400" algn="l">
              <a:lnSpc>
                <a:spcPct val="100000"/>
              </a:lnSpc>
              <a:spcBef>
                <a:spcPts val="1417"/>
              </a:spcBef>
              <a:spcAft>
                <a:spcPts val="0"/>
              </a:spcAft>
              <a:buClr>
                <a:schemeClr val="lt1"/>
              </a:buClr>
              <a:buSzPts val="2400"/>
              <a:buNone/>
              <a:defRPr>
                <a:solidFill>
                  <a:schemeClr val="lt1"/>
                </a:solidFill>
              </a:defRPr>
            </a:lvl2pPr>
            <a:lvl3pPr indent="-228600" lvl="2" marL="1371600" algn="l">
              <a:lnSpc>
                <a:spcPct val="100000"/>
              </a:lnSpc>
              <a:spcBef>
                <a:spcPts val="1417"/>
              </a:spcBef>
              <a:spcAft>
                <a:spcPts val="0"/>
              </a:spcAft>
              <a:buSzPts val="2800"/>
              <a:buNone/>
              <a:defRPr>
                <a:solidFill>
                  <a:schemeClr val="lt1"/>
                </a:solidFill>
              </a:defRPr>
            </a:lvl3pPr>
            <a:lvl4pPr indent="-355600" lvl="3" marL="1828800" algn="l">
              <a:lnSpc>
                <a:spcPct val="120000"/>
              </a:lnSpc>
              <a:spcBef>
                <a:spcPts val="1417"/>
              </a:spcBef>
              <a:spcAft>
                <a:spcPts val="0"/>
              </a:spcAft>
              <a:buSzPts val="2000"/>
              <a:buChar char="―"/>
              <a:defRPr>
                <a:solidFill>
                  <a:schemeClr val="lt1"/>
                </a:solidFill>
              </a:defRPr>
            </a:lvl4pPr>
            <a:lvl5pPr indent="-355600" lvl="4" marL="2286000" algn="l">
              <a:lnSpc>
                <a:spcPct val="120000"/>
              </a:lnSpc>
              <a:spcBef>
                <a:spcPts val="1417"/>
              </a:spcBef>
              <a:spcAft>
                <a:spcPts val="0"/>
              </a:spcAft>
              <a:buSzPts val="2000"/>
              <a:buChar char="―"/>
              <a:defRPr>
                <a:solidFill>
                  <a:schemeClr val="lt1"/>
                </a:solidFill>
              </a:defRPr>
            </a:lvl5pPr>
            <a:lvl6pPr indent="-342900" lvl="5" marL="2743200" algn="l">
              <a:lnSpc>
                <a:spcPct val="90000"/>
              </a:lnSpc>
              <a:spcBef>
                <a:spcPts val="1417"/>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15" name="Shape 115"/>
        <p:cNvGrpSpPr/>
        <p:nvPr/>
      </p:nvGrpSpPr>
      <p:grpSpPr>
        <a:xfrm>
          <a:off x="0" y="0"/>
          <a:ext cx="0" cy="0"/>
          <a:chOff x="0" y="0"/>
          <a:chExt cx="0" cy="0"/>
        </a:xfrm>
      </p:grpSpPr>
      <p:sp>
        <p:nvSpPr>
          <p:cNvPr id="116" name="Google Shape;116;p25"/>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 name="Google Shape;117;p25"/>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25"/>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25"/>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25"/>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5"/>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25"/>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6" name="Shape 126"/>
        <p:cNvGrpSpPr/>
        <p:nvPr/>
      </p:nvGrpSpPr>
      <p:grpSpPr>
        <a:xfrm>
          <a:off x="0" y="0"/>
          <a:ext cx="0" cy="0"/>
          <a:chOff x="0" y="0"/>
          <a:chExt cx="0" cy="0"/>
        </a:xfrm>
      </p:grpSpPr>
      <p:sp>
        <p:nvSpPr>
          <p:cNvPr id="127" name="Google Shape;127;p3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1" name="Google Shape;131;p3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132" name="Shape 132"/>
        <p:cNvGrpSpPr/>
        <p:nvPr/>
      </p:nvGrpSpPr>
      <p:grpSpPr>
        <a:xfrm>
          <a:off x="0" y="0"/>
          <a:ext cx="0" cy="0"/>
          <a:chOff x="0" y="0"/>
          <a:chExt cx="0" cy="0"/>
        </a:xfrm>
      </p:grpSpPr>
      <p:sp>
        <p:nvSpPr>
          <p:cNvPr id="133" name="Google Shape;133;g20848e50af1_0_207"/>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4" name="Google Shape;134;g20848e50af1_0_20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5" name="Google Shape;135;g20848e50af1_0_20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6" name="Google Shape;136;g20848e50af1_0_20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7" name="Google Shape;137;g20848e50af1_0_207"/>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1">
    <p:spTree>
      <p:nvGrpSpPr>
        <p:cNvPr id="138" name="Shape 138"/>
        <p:cNvGrpSpPr/>
        <p:nvPr/>
      </p:nvGrpSpPr>
      <p:grpSpPr>
        <a:xfrm>
          <a:off x="0" y="0"/>
          <a:ext cx="0" cy="0"/>
          <a:chOff x="0" y="0"/>
          <a:chExt cx="0" cy="0"/>
        </a:xfrm>
      </p:grpSpPr>
      <p:sp>
        <p:nvSpPr>
          <p:cNvPr id="139" name="Google Shape;139;g20848e50af1_0_213"/>
          <p:cNvSpPr txBox="1"/>
          <p:nvPr>
            <p:ph idx="1" type="subTitle"/>
          </p:nvPr>
        </p:nvSpPr>
        <p:spPr>
          <a:xfrm>
            <a:off x="9459687" y="1156155"/>
            <a:ext cx="2635500" cy="1502400"/>
          </a:xfrm>
          <a:prstGeom prst="rect">
            <a:avLst/>
          </a:prstGeom>
          <a:noFill/>
          <a:ln>
            <a:noFill/>
          </a:ln>
        </p:spPr>
        <p:txBody>
          <a:bodyPr anchorCtr="0" anchor="b" bIns="45700" lIns="91425" spcFirstLastPara="1" rIns="91425" wrap="square" tIns="45700">
            <a:noAutofit/>
          </a:bodyPr>
          <a:lstStyle>
            <a:lvl1pPr lvl="0" algn="r">
              <a:lnSpc>
                <a:spcPct val="70000"/>
              </a:lnSpc>
              <a:spcBef>
                <a:spcPts val="1100"/>
              </a:spcBef>
              <a:spcAft>
                <a:spcPts val="0"/>
              </a:spcAft>
              <a:buClr>
                <a:srgbClr val="74AFDB"/>
              </a:buClr>
              <a:buSzPts val="1900"/>
              <a:buNone/>
              <a:defRPr sz="1900">
                <a:solidFill>
                  <a:srgbClr val="74AFDB"/>
                </a:solidFill>
                <a:latin typeface="Libre Franklin"/>
                <a:ea typeface="Libre Franklin"/>
                <a:cs typeface="Libre Franklin"/>
                <a:sym typeface="Libre Franklin"/>
              </a:defRPr>
            </a:lvl1pPr>
            <a:lvl2pPr lvl="1" algn="ctr">
              <a:lnSpc>
                <a:spcPct val="90000"/>
              </a:lnSpc>
              <a:spcBef>
                <a:spcPts val="500"/>
              </a:spcBef>
              <a:spcAft>
                <a:spcPts val="0"/>
              </a:spcAft>
              <a:buClr>
                <a:srgbClr val="00153A"/>
              </a:buClr>
              <a:buSzPts val="1500"/>
              <a:buNone/>
              <a:defRPr sz="1500"/>
            </a:lvl2pPr>
            <a:lvl3pPr lvl="2" algn="ctr">
              <a:lnSpc>
                <a:spcPct val="90000"/>
              </a:lnSpc>
              <a:spcBef>
                <a:spcPts val="500"/>
              </a:spcBef>
              <a:spcAft>
                <a:spcPts val="0"/>
              </a:spcAft>
              <a:buClr>
                <a:srgbClr val="00153A"/>
              </a:buClr>
              <a:buSzPts val="1300"/>
              <a:buNone/>
              <a:defRPr sz="1300"/>
            </a:lvl3pPr>
            <a:lvl4pPr lvl="3" algn="ctr">
              <a:lnSpc>
                <a:spcPct val="90000"/>
              </a:lnSpc>
              <a:spcBef>
                <a:spcPts val="500"/>
              </a:spcBef>
              <a:spcAft>
                <a:spcPts val="0"/>
              </a:spcAft>
              <a:buClr>
                <a:srgbClr val="00153A"/>
              </a:buClr>
              <a:buSzPts val="1200"/>
              <a:buNone/>
              <a:defRPr sz="1200"/>
            </a:lvl4pPr>
            <a:lvl5pPr lvl="4" algn="ctr">
              <a:lnSpc>
                <a:spcPct val="90000"/>
              </a:lnSpc>
              <a:spcBef>
                <a:spcPts val="500"/>
              </a:spcBef>
              <a:spcAft>
                <a:spcPts val="0"/>
              </a:spcAft>
              <a:buClr>
                <a:srgbClr val="00153A"/>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p:txBody>
      </p:sp>
      <p:sp>
        <p:nvSpPr>
          <p:cNvPr id="140" name="Google Shape;140;g20848e50af1_0_213"/>
          <p:cNvSpPr txBox="1"/>
          <p:nvPr>
            <p:ph idx="2" type="body"/>
          </p:nvPr>
        </p:nvSpPr>
        <p:spPr>
          <a:xfrm>
            <a:off x="8733453" y="2662420"/>
            <a:ext cx="3361200" cy="250800"/>
          </a:xfrm>
          <a:prstGeom prst="rect">
            <a:avLst/>
          </a:prstGeom>
          <a:noFill/>
          <a:ln>
            <a:noFill/>
          </a:ln>
        </p:spPr>
        <p:txBody>
          <a:bodyPr anchorCtr="0" anchor="ctr" bIns="45700" lIns="91425" spcFirstLastPara="1" rIns="91425" wrap="square" tIns="45700">
            <a:noAutofit/>
          </a:bodyPr>
          <a:lstStyle>
            <a:lvl1pPr indent="-228600" lvl="0" marL="457200" algn="r">
              <a:lnSpc>
                <a:spcPct val="90000"/>
              </a:lnSpc>
              <a:spcBef>
                <a:spcPts val="1100"/>
              </a:spcBef>
              <a:spcAft>
                <a:spcPts val="0"/>
              </a:spcAft>
              <a:buClr>
                <a:srgbClr val="1F3864"/>
              </a:buClr>
              <a:buSzPts val="1500"/>
              <a:buNone/>
              <a:defRPr i="0" sz="1500">
                <a:solidFill>
                  <a:srgbClr val="1F3864"/>
                </a:solidFill>
                <a:latin typeface="Libre Franklin"/>
                <a:ea typeface="Libre Franklin"/>
                <a:cs typeface="Libre Franklin"/>
                <a:sym typeface="Libre Franklin"/>
              </a:defRPr>
            </a:lvl1pPr>
            <a:lvl2pPr indent="-228600" lvl="1" marL="914400" algn="l">
              <a:lnSpc>
                <a:spcPct val="90000"/>
              </a:lnSpc>
              <a:spcBef>
                <a:spcPts val="500"/>
              </a:spcBef>
              <a:spcAft>
                <a:spcPts val="0"/>
              </a:spcAft>
              <a:buClr>
                <a:srgbClr val="00153A"/>
              </a:buClr>
              <a:buSzPts val="1900"/>
              <a:buNone/>
              <a:defRPr/>
            </a:lvl2pPr>
            <a:lvl3pPr indent="-228600" lvl="2" marL="1371600" algn="l">
              <a:lnSpc>
                <a:spcPct val="90000"/>
              </a:lnSpc>
              <a:spcBef>
                <a:spcPts val="500"/>
              </a:spcBef>
              <a:spcAft>
                <a:spcPts val="0"/>
              </a:spcAft>
              <a:buClr>
                <a:srgbClr val="00153A"/>
              </a:buClr>
              <a:buSzPts val="1900"/>
              <a:buNone/>
              <a:defRPr/>
            </a:lvl3pPr>
            <a:lvl4pPr indent="-349250" lvl="3" marL="1828800" algn="l">
              <a:lnSpc>
                <a:spcPct val="90000"/>
              </a:lnSpc>
              <a:spcBef>
                <a:spcPts val="500"/>
              </a:spcBef>
              <a:spcAft>
                <a:spcPts val="0"/>
              </a:spcAft>
              <a:buClr>
                <a:srgbClr val="00153A"/>
              </a:buClr>
              <a:buSzPts val="1900"/>
              <a:buChar char="•"/>
              <a:defRPr/>
            </a:lvl4pPr>
            <a:lvl5pPr indent="-349250" lvl="4" marL="2286000" algn="l">
              <a:lnSpc>
                <a:spcPct val="90000"/>
              </a:lnSpc>
              <a:spcBef>
                <a:spcPts val="500"/>
              </a:spcBef>
              <a:spcAft>
                <a:spcPts val="0"/>
              </a:spcAft>
              <a:buClr>
                <a:srgbClr val="00153A"/>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41" name="Google Shape;141;g20848e50af1_0_213"/>
          <p:cNvSpPr txBox="1"/>
          <p:nvPr>
            <p:ph idx="10" type="dt"/>
          </p:nvPr>
        </p:nvSpPr>
        <p:spPr>
          <a:xfrm>
            <a:off x="9448800" y="6465685"/>
            <a:ext cx="2743200" cy="3651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0848e50af1_0_213"/>
          <p:cNvSpPr txBox="1"/>
          <p:nvPr>
            <p:ph idx="11" type="ftr"/>
          </p:nvPr>
        </p:nvSpPr>
        <p:spPr>
          <a:xfrm>
            <a:off x="0" y="6472993"/>
            <a:ext cx="4114800" cy="3651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food, device&#10;&#10;Description automatically generated" id="143" name="Google Shape;143;g20848e50af1_0_213"/>
          <p:cNvPicPr preferRelativeResize="0"/>
          <p:nvPr/>
        </p:nvPicPr>
        <p:blipFill rotWithShape="1">
          <a:blip r:embed="rId2">
            <a:alphaModFix/>
          </a:blip>
          <a:srcRect b="0" l="0" r="0" t="0"/>
          <a:stretch/>
        </p:blipFill>
        <p:spPr>
          <a:xfrm>
            <a:off x="10824524" y="211075"/>
            <a:ext cx="1270758" cy="770971"/>
          </a:xfrm>
          <a:prstGeom prst="rect">
            <a:avLst/>
          </a:prstGeom>
          <a:noFill/>
          <a:ln>
            <a:noFill/>
          </a:ln>
        </p:spPr>
      </p:pic>
      <p:sp>
        <p:nvSpPr>
          <p:cNvPr id="144" name="Google Shape;144;g20848e50af1_0_213"/>
          <p:cNvSpPr txBox="1"/>
          <p:nvPr>
            <p:ph type="ctrTitle"/>
          </p:nvPr>
        </p:nvSpPr>
        <p:spPr>
          <a:xfrm>
            <a:off x="96004" y="1156154"/>
            <a:ext cx="9363600" cy="1502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153A"/>
              </a:buClr>
              <a:buSzPts val="4000"/>
              <a:buFont typeface="Libre Franklin"/>
              <a:buNone/>
              <a:defRPr sz="4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5" name="Shape 145"/>
        <p:cNvGrpSpPr/>
        <p:nvPr/>
      </p:nvGrpSpPr>
      <p:grpSpPr>
        <a:xfrm>
          <a:off x="0" y="0"/>
          <a:ext cx="0" cy="0"/>
          <a:chOff x="0" y="0"/>
          <a:chExt cx="0" cy="0"/>
        </a:xfrm>
      </p:grpSpPr>
      <p:grpSp>
        <p:nvGrpSpPr>
          <p:cNvPr id="146" name="Google Shape;146;g20848e50af1_0_220"/>
          <p:cNvGrpSpPr/>
          <p:nvPr/>
        </p:nvGrpSpPr>
        <p:grpSpPr>
          <a:xfrm>
            <a:off x="156263" y="1478719"/>
            <a:ext cx="2088302" cy="2401027"/>
            <a:chOff x="233371" y="872842"/>
            <a:chExt cx="2088302" cy="2401027"/>
          </a:xfrm>
        </p:grpSpPr>
        <p:sp>
          <p:nvSpPr>
            <p:cNvPr id="147" name="Google Shape;147;g20848e50af1_0_220"/>
            <p:cNvSpPr txBox="1"/>
            <p:nvPr/>
          </p:nvSpPr>
          <p:spPr>
            <a:xfrm>
              <a:off x="233376" y="1273007"/>
              <a:ext cx="19707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Libre Franklin"/>
                  <a:ea typeface="Libre Franklin"/>
                  <a:cs typeface="Libre Franklin"/>
                  <a:sym typeface="Libre Franklin"/>
                </a:rPr>
                <a:t>Thank you</a:t>
              </a:r>
              <a:endParaRPr b="0" i="0" sz="2000" u="none" cap="none" strike="noStrike">
                <a:solidFill>
                  <a:srgbClr val="1F3864"/>
                </a:solidFill>
                <a:latin typeface="Libre Franklin"/>
                <a:ea typeface="Libre Franklin"/>
                <a:cs typeface="Libre Franklin"/>
                <a:sym typeface="Libre Franklin"/>
              </a:endParaRPr>
            </a:p>
          </p:txBody>
        </p:sp>
        <p:sp>
          <p:nvSpPr>
            <p:cNvPr id="148" name="Google Shape;148;g20848e50af1_0_220"/>
            <p:cNvSpPr txBox="1"/>
            <p:nvPr/>
          </p:nvSpPr>
          <p:spPr>
            <a:xfrm>
              <a:off x="233372" y="2073337"/>
              <a:ext cx="15696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Lucida Sans"/>
                  <a:ea typeface="Lucida Sans"/>
                  <a:cs typeface="Lucida Sans"/>
                  <a:sym typeface="Lucida Sans"/>
                </a:rPr>
                <a:t>Merci</a:t>
              </a:r>
              <a:endParaRPr b="0" i="0" sz="2000" u="none" cap="none" strike="noStrike">
                <a:solidFill>
                  <a:srgbClr val="1F3864"/>
                </a:solidFill>
                <a:latin typeface="Lucida Sans"/>
                <a:ea typeface="Lucida Sans"/>
                <a:cs typeface="Lucida Sans"/>
                <a:sym typeface="Lucida Sans"/>
              </a:endParaRPr>
            </a:p>
          </p:txBody>
        </p:sp>
        <p:sp>
          <p:nvSpPr>
            <p:cNvPr id="149" name="Google Shape;149;g20848e50af1_0_220"/>
            <p:cNvSpPr txBox="1"/>
            <p:nvPr/>
          </p:nvSpPr>
          <p:spPr>
            <a:xfrm>
              <a:off x="233372" y="1673172"/>
              <a:ext cx="19197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Quattrocento Sans"/>
                  <a:ea typeface="Quattrocento Sans"/>
                  <a:cs typeface="Quattrocento Sans"/>
                  <a:sym typeface="Quattrocento Sans"/>
                </a:rPr>
                <a:t>Gracias</a:t>
              </a:r>
              <a:endParaRPr b="0" i="0" sz="2000" u="none" cap="none" strike="noStrike">
                <a:solidFill>
                  <a:srgbClr val="1F3864"/>
                </a:solidFill>
                <a:latin typeface="Quattrocento Sans"/>
                <a:ea typeface="Quattrocento Sans"/>
                <a:cs typeface="Quattrocento Sans"/>
                <a:sym typeface="Quattrocento Sans"/>
              </a:endParaRPr>
            </a:p>
          </p:txBody>
        </p:sp>
        <p:sp>
          <p:nvSpPr>
            <p:cNvPr id="150" name="Google Shape;150;g20848e50af1_0_220"/>
            <p:cNvSpPr txBox="1"/>
            <p:nvPr/>
          </p:nvSpPr>
          <p:spPr>
            <a:xfrm>
              <a:off x="233373" y="872842"/>
              <a:ext cx="20883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Corbel"/>
                  <a:ea typeface="Corbel"/>
                  <a:cs typeface="Corbel"/>
                  <a:sym typeface="Corbel"/>
                </a:rPr>
                <a:t>Спасибо</a:t>
              </a:r>
              <a:endParaRPr b="0" i="0" sz="2000" u="none" cap="none" strike="noStrike">
                <a:solidFill>
                  <a:srgbClr val="1F3864"/>
                </a:solidFill>
                <a:latin typeface="Corbel"/>
                <a:ea typeface="Corbel"/>
                <a:cs typeface="Corbel"/>
                <a:sym typeface="Corbel"/>
              </a:endParaRPr>
            </a:p>
          </p:txBody>
        </p:sp>
        <p:sp>
          <p:nvSpPr>
            <p:cNvPr id="151" name="Google Shape;151;g20848e50af1_0_220"/>
            <p:cNvSpPr txBox="1"/>
            <p:nvPr/>
          </p:nvSpPr>
          <p:spPr>
            <a:xfrm>
              <a:off x="233371" y="2873669"/>
              <a:ext cx="12960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1F3864"/>
                  </a:solidFill>
                  <a:latin typeface="Calibri"/>
                  <a:ea typeface="Calibri"/>
                  <a:cs typeface="Calibri"/>
                  <a:sym typeface="Calibri"/>
                </a:rPr>
                <a:t>شُكْرًا</a:t>
              </a:r>
              <a:endParaRPr b="0" i="0" sz="2000" u="none" cap="none" strike="noStrike">
                <a:solidFill>
                  <a:srgbClr val="1F3864"/>
                </a:solidFill>
                <a:latin typeface="Corbel"/>
                <a:ea typeface="Corbel"/>
                <a:cs typeface="Corbel"/>
                <a:sym typeface="Corbel"/>
              </a:endParaRPr>
            </a:p>
          </p:txBody>
        </p:sp>
        <p:sp>
          <p:nvSpPr>
            <p:cNvPr id="152" name="Google Shape;152;g20848e50af1_0_220"/>
            <p:cNvSpPr txBox="1"/>
            <p:nvPr/>
          </p:nvSpPr>
          <p:spPr>
            <a:xfrm>
              <a:off x="233371" y="2473502"/>
              <a:ext cx="13995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Microsoft YaHei"/>
                  <a:ea typeface="Microsoft YaHei"/>
                  <a:cs typeface="Microsoft YaHei"/>
                  <a:sym typeface="Microsoft YaHei"/>
                </a:rPr>
                <a:t>谢谢</a:t>
              </a:r>
              <a:endParaRPr b="0" i="0" sz="2000" u="none" cap="none" strike="noStrike">
                <a:solidFill>
                  <a:srgbClr val="1F3864"/>
                </a:solidFill>
                <a:latin typeface="Microsoft YaHei"/>
                <a:ea typeface="Microsoft YaHei"/>
                <a:cs typeface="Microsoft YaHei"/>
                <a:sym typeface="Microsoft YaHei"/>
              </a:endParaRPr>
            </a:p>
          </p:txBody>
        </p:sp>
      </p:grpSp>
      <p:sp>
        <p:nvSpPr>
          <p:cNvPr id="153" name="Google Shape;153;g20848e50af1_0_220"/>
          <p:cNvSpPr txBox="1"/>
          <p:nvPr>
            <p:ph idx="1" type="body"/>
          </p:nvPr>
        </p:nvSpPr>
        <p:spPr>
          <a:xfrm>
            <a:off x="2317839" y="1978699"/>
            <a:ext cx="2853900" cy="140130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100"/>
              </a:spcBef>
              <a:spcAft>
                <a:spcPts val="0"/>
              </a:spcAft>
              <a:buClr>
                <a:srgbClr val="1F3864"/>
              </a:buClr>
              <a:buSzPts val="1900"/>
              <a:buNone/>
              <a:defRPr sz="1900">
                <a:solidFill>
                  <a:srgbClr val="1F3864"/>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rgbClr val="00153A"/>
              </a:buClr>
              <a:buSzPts val="1900"/>
              <a:buNone/>
              <a:defRPr/>
            </a:lvl2pPr>
            <a:lvl3pPr indent="-228600" lvl="2" marL="1371600" algn="l">
              <a:lnSpc>
                <a:spcPct val="90000"/>
              </a:lnSpc>
              <a:spcBef>
                <a:spcPts val="500"/>
              </a:spcBef>
              <a:spcAft>
                <a:spcPts val="0"/>
              </a:spcAft>
              <a:buClr>
                <a:srgbClr val="00153A"/>
              </a:buClr>
              <a:buSzPts val="1900"/>
              <a:buNone/>
              <a:defRPr/>
            </a:lvl3pPr>
            <a:lvl4pPr indent="-349250" lvl="3" marL="1828800" algn="l">
              <a:lnSpc>
                <a:spcPct val="90000"/>
              </a:lnSpc>
              <a:spcBef>
                <a:spcPts val="500"/>
              </a:spcBef>
              <a:spcAft>
                <a:spcPts val="0"/>
              </a:spcAft>
              <a:buClr>
                <a:srgbClr val="00153A"/>
              </a:buClr>
              <a:buSzPts val="1900"/>
              <a:buChar char="•"/>
              <a:defRPr/>
            </a:lvl4pPr>
            <a:lvl5pPr indent="-349250" lvl="4" marL="2286000" algn="l">
              <a:lnSpc>
                <a:spcPct val="90000"/>
              </a:lnSpc>
              <a:spcBef>
                <a:spcPts val="500"/>
              </a:spcBef>
              <a:spcAft>
                <a:spcPts val="0"/>
              </a:spcAft>
              <a:buClr>
                <a:srgbClr val="00153A"/>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id="154" name="Google Shape;154;g20848e50af1_0_220"/>
          <p:cNvPicPr preferRelativeResize="0"/>
          <p:nvPr/>
        </p:nvPicPr>
        <p:blipFill rotWithShape="1">
          <a:blip r:embed="rId2">
            <a:alphaModFix/>
          </a:blip>
          <a:srcRect b="0" l="0" r="0" t="0"/>
          <a:stretch/>
        </p:blipFill>
        <p:spPr>
          <a:xfrm>
            <a:off x="5619403" y="925824"/>
            <a:ext cx="6302887" cy="4456777"/>
          </a:xfrm>
          <a:prstGeom prst="rect">
            <a:avLst/>
          </a:prstGeom>
          <a:noFill/>
          <a:ln>
            <a:noFill/>
          </a:ln>
        </p:spPr>
      </p:pic>
      <p:pic>
        <p:nvPicPr>
          <p:cNvPr descr="A picture containing drawing&#10;&#10;Description automatically generated" id="155" name="Google Shape;155;g20848e50af1_0_220"/>
          <p:cNvPicPr preferRelativeResize="0"/>
          <p:nvPr/>
        </p:nvPicPr>
        <p:blipFill rotWithShape="1">
          <a:blip r:embed="rId3">
            <a:alphaModFix/>
          </a:blip>
          <a:srcRect b="0" l="0" r="0" t="0"/>
          <a:stretch/>
        </p:blipFill>
        <p:spPr>
          <a:xfrm>
            <a:off x="156263" y="5580230"/>
            <a:ext cx="3909190" cy="763140"/>
          </a:xfrm>
          <a:prstGeom prst="rect">
            <a:avLst/>
          </a:prstGeom>
          <a:noFill/>
          <a:ln>
            <a:noFill/>
          </a:ln>
        </p:spPr>
      </p:pic>
      <p:cxnSp>
        <p:nvCxnSpPr>
          <p:cNvPr id="156" name="Google Shape;156;g20848e50af1_0_220"/>
          <p:cNvCxnSpPr/>
          <p:nvPr/>
        </p:nvCxnSpPr>
        <p:spPr>
          <a:xfrm>
            <a:off x="5307184" y="2143379"/>
            <a:ext cx="0" cy="936000"/>
          </a:xfrm>
          <a:prstGeom prst="straightConnector1">
            <a:avLst/>
          </a:prstGeom>
          <a:noFill/>
          <a:ln cap="flat" cmpd="sng" w="25400">
            <a:solidFill>
              <a:srgbClr val="8DC5DD"/>
            </a:solidFill>
            <a:prstDash val="solid"/>
            <a:miter lim="800000"/>
            <a:headEnd len="sm" w="sm" type="none"/>
            <a:tailEnd len="sm" w="sm" type="none"/>
          </a:ln>
        </p:spPr>
      </p:cxnSp>
      <p:pic>
        <p:nvPicPr>
          <p:cNvPr descr="A picture containing food, device&#10;&#10;Description automatically generated" id="157" name="Google Shape;157;g20848e50af1_0_220"/>
          <p:cNvPicPr preferRelativeResize="0"/>
          <p:nvPr/>
        </p:nvPicPr>
        <p:blipFill rotWithShape="1">
          <a:blip r:embed="rId4">
            <a:alphaModFix/>
          </a:blip>
          <a:srcRect b="0" l="0" r="0" t="0"/>
          <a:stretch/>
        </p:blipFill>
        <p:spPr>
          <a:xfrm>
            <a:off x="156263" y="207669"/>
            <a:ext cx="1270758" cy="77097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1" name="Shape 21"/>
        <p:cNvGrpSpPr/>
        <p:nvPr/>
      </p:nvGrpSpPr>
      <p:grpSpPr>
        <a:xfrm>
          <a:off x="0" y="0"/>
          <a:ext cx="0" cy="0"/>
          <a:chOff x="0" y="0"/>
          <a:chExt cx="0" cy="0"/>
        </a:xfrm>
      </p:grpSpPr>
      <p:sp>
        <p:nvSpPr>
          <p:cNvPr id="22" name="Google Shape;22;p3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2"/>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158" name="Shape 158"/>
        <p:cNvGrpSpPr/>
        <p:nvPr/>
      </p:nvGrpSpPr>
      <p:grpSpPr>
        <a:xfrm>
          <a:off x="0" y="0"/>
          <a:ext cx="0" cy="0"/>
          <a:chOff x="0" y="0"/>
          <a:chExt cx="0" cy="0"/>
        </a:xfrm>
      </p:grpSpPr>
      <p:sp>
        <p:nvSpPr>
          <p:cNvPr id="159" name="Google Shape;159;g24470b247ac_0_37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4470b247ac_0_37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4470b247ac_0_37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24470b247ac_0_37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3" name="Google Shape;163;g24470b247ac_0_376"/>
          <p:cNvSpPr/>
          <p:nvPr>
            <p:ph idx="2" type="pic"/>
          </p:nvPr>
        </p:nvSpPr>
        <p:spPr>
          <a:xfrm>
            <a:off x="720725" y="1857600"/>
            <a:ext cx="5302800" cy="2016000"/>
          </a:xfrm>
          <a:prstGeom prst="rect">
            <a:avLst/>
          </a:prstGeom>
          <a:solidFill>
            <a:srgbClr val="D8D8D8"/>
          </a:solidFill>
          <a:ln>
            <a:noFill/>
          </a:ln>
        </p:spPr>
      </p:sp>
      <p:sp>
        <p:nvSpPr>
          <p:cNvPr id="164" name="Google Shape;164;g24470b247ac_0_376"/>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24470b247ac_0_376"/>
          <p:cNvSpPr/>
          <p:nvPr>
            <p:ph idx="3" type="pic"/>
          </p:nvPr>
        </p:nvSpPr>
        <p:spPr>
          <a:xfrm>
            <a:off x="6166888" y="1857600"/>
            <a:ext cx="5302800" cy="2016000"/>
          </a:xfrm>
          <a:prstGeom prst="rect">
            <a:avLst/>
          </a:prstGeom>
          <a:solidFill>
            <a:srgbClr val="D8D8D8"/>
          </a:solidFill>
          <a:ln>
            <a:noFill/>
          </a:ln>
        </p:spPr>
      </p:sp>
      <p:sp>
        <p:nvSpPr>
          <p:cNvPr id="166" name="Google Shape;166;g24470b247ac_0_376"/>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67" name="Shape 16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76" name="Shape 176"/>
        <p:cNvGrpSpPr/>
        <p:nvPr/>
      </p:nvGrpSpPr>
      <p:grpSpPr>
        <a:xfrm>
          <a:off x="0" y="0"/>
          <a:ext cx="0" cy="0"/>
          <a:chOff x="0" y="0"/>
          <a:chExt cx="0" cy="0"/>
        </a:xfrm>
      </p:grpSpPr>
      <p:sp>
        <p:nvSpPr>
          <p:cNvPr id="177" name="Google Shape;177;g2db715e50ea_1_1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g2db715e50ea_1_1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g2db715e50ea_1_1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80" name="Google Shape;180;g2db715e50ea_1_19"/>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g2db715e50ea_1_19"/>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g2db715e50ea_1_19"/>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83" name="Shape 183"/>
        <p:cNvGrpSpPr/>
        <p:nvPr/>
      </p:nvGrpSpPr>
      <p:grpSpPr>
        <a:xfrm>
          <a:off x="0" y="0"/>
          <a:ext cx="0" cy="0"/>
          <a:chOff x="0" y="0"/>
          <a:chExt cx="0" cy="0"/>
        </a:xfrm>
      </p:grpSpPr>
      <p:sp>
        <p:nvSpPr>
          <p:cNvPr id="184" name="Google Shape;184;g2db715e50ea_1_8"/>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 name="Google Shape;185;g2db715e50ea_1_8"/>
          <p:cNvSpPr txBox="1"/>
          <p:nvPr>
            <p:ph type="ctrTitle"/>
          </p:nvPr>
        </p:nvSpPr>
        <p:spPr>
          <a:xfrm>
            <a:off x="1367999" y="2790000"/>
            <a:ext cx="6877011"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g2db715e50ea_1_8"/>
          <p:cNvSpPr txBox="1"/>
          <p:nvPr>
            <p:ph idx="1" type="subTitle"/>
          </p:nvPr>
        </p:nvSpPr>
        <p:spPr>
          <a:xfrm>
            <a:off x="1367999" y="4597200"/>
            <a:ext cx="6877012" cy="928268"/>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87" name="Google Shape;187;g2db715e50ea_1_8"/>
          <p:cNvPicPr preferRelativeResize="0"/>
          <p:nvPr/>
        </p:nvPicPr>
        <p:blipFill rotWithShape="1">
          <a:blip r:embed="rId2">
            <a:alphaModFix/>
          </a:blip>
          <a:srcRect b="0" l="0" r="0" t="0"/>
          <a:stretch/>
        </p:blipFill>
        <p:spPr>
          <a:xfrm>
            <a:off x="1368000" y="576000"/>
            <a:ext cx="2970000" cy="8387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88" name="Shape 188"/>
        <p:cNvGrpSpPr/>
        <p:nvPr/>
      </p:nvGrpSpPr>
      <p:grpSpPr>
        <a:xfrm>
          <a:off x="0" y="0"/>
          <a:ext cx="0" cy="0"/>
          <a:chOff x="0" y="0"/>
          <a:chExt cx="0" cy="0"/>
        </a:xfrm>
      </p:grpSpPr>
      <p:sp>
        <p:nvSpPr>
          <p:cNvPr id="189" name="Google Shape;189;g2db715e50ea_1_1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g2db715e50ea_1_13"/>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g2db715e50ea_1_1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g2db715e50ea_1_1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g2db715e50ea_1_1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94" name="Shape 194"/>
        <p:cNvGrpSpPr/>
        <p:nvPr/>
      </p:nvGrpSpPr>
      <p:grpSpPr>
        <a:xfrm>
          <a:off x="0" y="0"/>
          <a:ext cx="0" cy="0"/>
          <a:chOff x="0" y="0"/>
          <a:chExt cx="0" cy="0"/>
        </a:xfrm>
      </p:grpSpPr>
      <p:sp>
        <p:nvSpPr>
          <p:cNvPr id="195" name="Google Shape;195;g2db715e50ea_1_2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g2db715e50ea_1_2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g2db715e50ea_1_2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2db715e50ea_1_2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9" name="Google Shape;199;g2db715e50ea_1_26"/>
          <p:cNvSpPr/>
          <p:nvPr>
            <p:ph idx="2" type="pic"/>
          </p:nvPr>
        </p:nvSpPr>
        <p:spPr>
          <a:xfrm>
            <a:off x="720725" y="1857600"/>
            <a:ext cx="3463200" cy="1656000"/>
          </a:xfrm>
          <a:prstGeom prst="rect">
            <a:avLst/>
          </a:prstGeom>
          <a:solidFill>
            <a:srgbClr val="D8D8D8"/>
          </a:solidFill>
          <a:ln>
            <a:noFill/>
          </a:ln>
        </p:spPr>
      </p:sp>
      <p:sp>
        <p:nvSpPr>
          <p:cNvPr id="200" name="Google Shape;200;g2db715e50ea_1_26"/>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g2db715e50ea_1_26"/>
          <p:cNvSpPr/>
          <p:nvPr>
            <p:ph idx="3" type="pic"/>
          </p:nvPr>
        </p:nvSpPr>
        <p:spPr>
          <a:xfrm>
            <a:off x="4364400" y="1857600"/>
            <a:ext cx="3463200" cy="1656000"/>
          </a:xfrm>
          <a:prstGeom prst="rect">
            <a:avLst/>
          </a:prstGeom>
          <a:solidFill>
            <a:srgbClr val="D8D8D8"/>
          </a:solidFill>
          <a:ln>
            <a:noFill/>
          </a:ln>
        </p:spPr>
      </p:sp>
      <p:sp>
        <p:nvSpPr>
          <p:cNvPr id="202" name="Google Shape;202;g2db715e50ea_1_26"/>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2db715e50ea_1_26"/>
          <p:cNvSpPr/>
          <p:nvPr>
            <p:ph idx="5" type="pic"/>
          </p:nvPr>
        </p:nvSpPr>
        <p:spPr>
          <a:xfrm>
            <a:off x="8008075" y="1857600"/>
            <a:ext cx="3463200" cy="1656000"/>
          </a:xfrm>
          <a:prstGeom prst="rect">
            <a:avLst/>
          </a:prstGeom>
          <a:solidFill>
            <a:srgbClr val="D8D8D8"/>
          </a:solidFill>
          <a:ln>
            <a:noFill/>
          </a:ln>
        </p:spPr>
      </p:sp>
      <p:sp>
        <p:nvSpPr>
          <p:cNvPr id="204" name="Google Shape;204;g2db715e50ea_1_26"/>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205" name="Shape 205"/>
        <p:cNvGrpSpPr/>
        <p:nvPr/>
      </p:nvGrpSpPr>
      <p:grpSpPr>
        <a:xfrm>
          <a:off x="0" y="0"/>
          <a:ext cx="0" cy="0"/>
          <a:chOff x="0" y="0"/>
          <a:chExt cx="0" cy="0"/>
        </a:xfrm>
      </p:grpSpPr>
      <p:sp>
        <p:nvSpPr>
          <p:cNvPr id="206" name="Google Shape;206;g2db715e50ea_1_3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2db715e50ea_1_3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g2db715e50ea_1_3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09" name="Google Shape;209;g2db715e50ea_1_37"/>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g2db715e50ea_1_37"/>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g2db715e50ea_1_37"/>
          <p:cNvSpPr/>
          <p:nvPr>
            <p:ph idx="2" type="pic"/>
          </p:nvPr>
        </p:nvSpPr>
        <p:spPr>
          <a:xfrm>
            <a:off x="5334000" y="0"/>
            <a:ext cx="6858000" cy="68580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212" name="Shape 212"/>
        <p:cNvGrpSpPr/>
        <p:nvPr/>
      </p:nvGrpSpPr>
      <p:grpSpPr>
        <a:xfrm>
          <a:off x="0" y="0"/>
          <a:ext cx="0" cy="0"/>
          <a:chOff x="0" y="0"/>
          <a:chExt cx="0" cy="0"/>
        </a:xfrm>
      </p:grpSpPr>
      <p:sp>
        <p:nvSpPr>
          <p:cNvPr id="213" name="Google Shape;213;g2db715e50ea_1_44"/>
          <p:cNvSpPr txBox="1"/>
          <p:nvPr>
            <p:ph type="ctrTitle"/>
          </p:nvPr>
        </p:nvSpPr>
        <p:spPr>
          <a:xfrm>
            <a:off x="720725" y="2854801"/>
            <a:ext cx="4073912"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g2db715e50ea_1_44"/>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5" name="Google Shape;215;g2db715e50ea_1_44"/>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216" name="Google Shape;216;g2db715e50ea_1_44"/>
          <p:cNvPicPr preferRelativeResize="0"/>
          <p:nvPr/>
        </p:nvPicPr>
        <p:blipFill rotWithShape="1">
          <a:blip r:embed="rId2">
            <a:alphaModFix/>
          </a:blip>
          <a:srcRect b="0" l="0" r="0" t="0"/>
          <a:stretch/>
        </p:blipFill>
        <p:spPr>
          <a:xfrm>
            <a:off x="720725" y="860400"/>
            <a:ext cx="2970000" cy="838750"/>
          </a:xfrm>
          <a:prstGeom prst="rect">
            <a:avLst/>
          </a:prstGeom>
          <a:noFill/>
          <a:ln>
            <a:noFill/>
          </a:ln>
        </p:spPr>
      </p:pic>
      <p:grpSp>
        <p:nvGrpSpPr>
          <p:cNvPr id="217" name="Google Shape;217;g2db715e50ea_1_44"/>
          <p:cNvGrpSpPr/>
          <p:nvPr/>
        </p:nvGrpSpPr>
        <p:grpSpPr>
          <a:xfrm>
            <a:off x="720725" y="5472000"/>
            <a:ext cx="4009268" cy="694945"/>
            <a:chOff x="720725" y="5218493"/>
            <a:chExt cx="4009268" cy="694945"/>
          </a:xfrm>
        </p:grpSpPr>
        <p:pic>
          <p:nvPicPr>
            <p:cNvPr id="218" name="Google Shape;218;g2db715e50ea_1_44"/>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219" name="Google Shape;219;g2db715e50ea_1_44"/>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220" name="Google Shape;220;g2db715e50ea_1_44"/>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221" name="Google Shape;221;g2db715e50ea_1_44"/>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22" name="Shape 222"/>
        <p:cNvGrpSpPr/>
        <p:nvPr/>
      </p:nvGrpSpPr>
      <p:grpSpPr>
        <a:xfrm>
          <a:off x="0" y="0"/>
          <a:ext cx="0" cy="0"/>
          <a:chOff x="0" y="0"/>
          <a:chExt cx="0" cy="0"/>
        </a:xfrm>
      </p:grpSpPr>
      <p:sp>
        <p:nvSpPr>
          <p:cNvPr id="223" name="Google Shape;223;g2db715e50ea_1_54"/>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g2db715e50ea_1_5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g2db715e50ea_1_5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g2db715e50ea_1_5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7" name="Google Shape;227;g2db715e50ea_1_54"/>
          <p:cNvSpPr/>
          <p:nvPr>
            <p:ph idx="2" type="pic"/>
          </p:nvPr>
        </p:nvSpPr>
        <p:spPr>
          <a:xfrm>
            <a:off x="720725" y="1857600"/>
            <a:ext cx="5302800" cy="2016000"/>
          </a:xfrm>
          <a:prstGeom prst="rect">
            <a:avLst/>
          </a:prstGeom>
          <a:solidFill>
            <a:srgbClr val="D8D8D8"/>
          </a:solidFill>
          <a:ln>
            <a:noFill/>
          </a:ln>
        </p:spPr>
      </p:sp>
      <p:sp>
        <p:nvSpPr>
          <p:cNvPr id="228" name="Google Shape;228;g2db715e50ea_1_54"/>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g2db715e50ea_1_54"/>
          <p:cNvSpPr/>
          <p:nvPr>
            <p:ph idx="3" type="pic"/>
          </p:nvPr>
        </p:nvSpPr>
        <p:spPr>
          <a:xfrm>
            <a:off x="6166888" y="1857600"/>
            <a:ext cx="5302800" cy="2016000"/>
          </a:xfrm>
          <a:prstGeom prst="rect">
            <a:avLst/>
          </a:prstGeom>
          <a:solidFill>
            <a:srgbClr val="D8D8D8"/>
          </a:solidFill>
          <a:ln>
            <a:noFill/>
          </a:ln>
        </p:spPr>
      </p:sp>
      <p:sp>
        <p:nvSpPr>
          <p:cNvPr id="230" name="Google Shape;230;g2db715e50ea_1_54"/>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31" name="Shape 231"/>
        <p:cNvGrpSpPr/>
        <p:nvPr/>
      </p:nvGrpSpPr>
      <p:grpSpPr>
        <a:xfrm>
          <a:off x="0" y="0"/>
          <a:ext cx="0" cy="0"/>
          <a:chOff x="0" y="0"/>
          <a:chExt cx="0" cy="0"/>
        </a:xfrm>
      </p:grpSpPr>
      <p:sp>
        <p:nvSpPr>
          <p:cNvPr id="232" name="Google Shape;232;g2db715e50ea_1_63"/>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3" name="Google Shape;233;g2db715e50ea_1_6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g2db715e50ea_1_6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g2db715e50ea_1_6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g2db715e50ea_1_6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7" name="Google Shape;237;g2db715e50ea_1_63"/>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g2db715e50ea_1_63"/>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g2db715e50ea_1_63"/>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g2db715e50ea_1_63"/>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1" name="Google Shape;241;g2db715e50ea_1_63"/>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7" name="Shape 27"/>
        <p:cNvGrpSpPr/>
        <p:nvPr/>
      </p:nvGrpSpPr>
      <p:grpSpPr>
        <a:xfrm>
          <a:off x="0" y="0"/>
          <a:ext cx="0" cy="0"/>
          <a:chOff x="0" y="0"/>
          <a:chExt cx="0" cy="0"/>
        </a:xfrm>
      </p:grpSpPr>
      <p:sp>
        <p:nvSpPr>
          <p:cNvPr id="28" name="Google Shape;28;p3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1" name="Google Shape;31;p31"/>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1"/>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1"/>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242" name="Shape 242"/>
        <p:cNvGrpSpPr/>
        <p:nvPr/>
      </p:nvGrpSpPr>
      <p:grpSpPr>
        <a:xfrm>
          <a:off x="0" y="0"/>
          <a:ext cx="0" cy="0"/>
          <a:chOff x="0" y="0"/>
          <a:chExt cx="0" cy="0"/>
        </a:xfrm>
      </p:grpSpPr>
      <p:sp>
        <p:nvSpPr>
          <p:cNvPr id="243" name="Google Shape;243;g2db715e50ea_1_74"/>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4" name="Google Shape;244;g2db715e50ea_1_74"/>
          <p:cNvSpPr/>
          <p:nvPr>
            <p:ph idx="2" type="pic"/>
          </p:nvPr>
        </p:nvSpPr>
        <p:spPr>
          <a:xfrm>
            <a:off x="5334000" y="0"/>
            <a:ext cx="6858000" cy="6858000"/>
          </a:xfrm>
          <a:prstGeom prst="rect">
            <a:avLst/>
          </a:prstGeom>
          <a:solidFill>
            <a:srgbClr val="D8D8D8"/>
          </a:solidFill>
          <a:ln>
            <a:noFill/>
          </a:ln>
        </p:spPr>
      </p:sp>
      <p:sp>
        <p:nvSpPr>
          <p:cNvPr id="245" name="Google Shape;245;g2db715e50ea_1_74"/>
          <p:cNvSpPr txBox="1"/>
          <p:nvPr>
            <p:ph type="title"/>
          </p:nvPr>
        </p:nvSpPr>
        <p:spPr>
          <a:xfrm>
            <a:off x="720725" y="1296988"/>
            <a:ext cx="4169327"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246" name="Shape 246"/>
        <p:cNvGrpSpPr/>
        <p:nvPr/>
      </p:nvGrpSpPr>
      <p:grpSpPr>
        <a:xfrm>
          <a:off x="0" y="0"/>
          <a:ext cx="0" cy="0"/>
          <a:chOff x="0" y="0"/>
          <a:chExt cx="0" cy="0"/>
        </a:xfrm>
      </p:grpSpPr>
      <p:sp>
        <p:nvSpPr>
          <p:cNvPr id="247" name="Google Shape;247;g2db715e50ea_1_78"/>
          <p:cNvSpPr txBox="1"/>
          <p:nvPr>
            <p:ph type="title"/>
          </p:nvPr>
        </p:nvSpPr>
        <p:spPr>
          <a:xfrm>
            <a:off x="720725" y="1296988"/>
            <a:ext cx="6155488"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g2db715e50ea_1_7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49" name="Google Shape;249;g2db715e50ea_1_78"/>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50" name="Shape 250"/>
        <p:cNvGrpSpPr/>
        <p:nvPr/>
      </p:nvGrpSpPr>
      <p:grpSpPr>
        <a:xfrm>
          <a:off x="0" y="0"/>
          <a:ext cx="0" cy="0"/>
          <a:chOff x="0" y="0"/>
          <a:chExt cx="0" cy="0"/>
        </a:xfrm>
      </p:grpSpPr>
      <p:sp>
        <p:nvSpPr>
          <p:cNvPr id="251" name="Google Shape;251;g2db715e50ea_1_82"/>
          <p:cNvSpPr txBox="1"/>
          <p:nvPr>
            <p:ph type="title"/>
          </p:nvPr>
        </p:nvSpPr>
        <p:spPr>
          <a:xfrm>
            <a:off x="720725" y="1882800"/>
            <a:ext cx="7740000" cy="2827283"/>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g2db715e50ea_1_8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g2db715e50ea_1_8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g2db715e50ea_1_8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5" name="Google Shape;255;g2db715e50ea_1_82"/>
          <p:cNvSpPr txBox="1"/>
          <p:nvPr>
            <p:ph idx="1" type="body"/>
          </p:nvPr>
        </p:nvSpPr>
        <p:spPr>
          <a:xfrm>
            <a:off x="720725" y="5065200"/>
            <a:ext cx="7740000" cy="44767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6" name="Google Shape;256;g2db715e50ea_1_82"/>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257" name="Shape 257"/>
        <p:cNvGrpSpPr/>
        <p:nvPr/>
      </p:nvGrpSpPr>
      <p:grpSpPr>
        <a:xfrm>
          <a:off x="0" y="0"/>
          <a:ext cx="0" cy="0"/>
          <a:chOff x="0" y="0"/>
          <a:chExt cx="0" cy="0"/>
        </a:xfrm>
      </p:grpSpPr>
      <p:sp>
        <p:nvSpPr>
          <p:cNvPr id="258" name="Google Shape;258;g2db715e50ea_1_89"/>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259" name="Google Shape;259;g2db715e50ea_1_8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260" name="Google Shape;260;g2db715e50ea_1_89"/>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g2db715e50ea_1_89"/>
          <p:cNvSpPr txBox="1"/>
          <p:nvPr>
            <p:ph idx="1" type="body"/>
          </p:nvPr>
        </p:nvSpPr>
        <p:spPr>
          <a:xfrm>
            <a:off x="720727" y="1296988"/>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2" name="Google Shape;262;g2db715e50ea_1_89"/>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Font typeface="Arial"/>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3" name="Google Shape;263;g2db715e50ea_1_89"/>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4" name="Shape 264"/>
        <p:cNvGrpSpPr/>
        <p:nvPr/>
      </p:nvGrpSpPr>
      <p:grpSpPr>
        <a:xfrm>
          <a:off x="0" y="0"/>
          <a:ext cx="0" cy="0"/>
          <a:chOff x="0" y="0"/>
          <a:chExt cx="0" cy="0"/>
        </a:xfrm>
      </p:grpSpPr>
      <p:sp>
        <p:nvSpPr>
          <p:cNvPr id="265" name="Google Shape;265;g2db715e50ea_1_9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g2db715e50ea_1_9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g2db715e50ea_1_9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g2db715e50ea_1_9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9" name="Google Shape;269;g2db715e50ea_1_96"/>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0" name="Shape 270"/>
        <p:cNvGrpSpPr/>
        <p:nvPr/>
      </p:nvGrpSpPr>
      <p:grpSpPr>
        <a:xfrm>
          <a:off x="0" y="0"/>
          <a:ext cx="0" cy="0"/>
          <a:chOff x="0" y="0"/>
          <a:chExt cx="0" cy="0"/>
        </a:xfrm>
      </p:grpSpPr>
      <p:sp>
        <p:nvSpPr>
          <p:cNvPr id="271" name="Google Shape;271;g2db715e50ea_1_10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g2db715e50ea_1_102"/>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g2db715e50ea_1_102"/>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g2db715e50ea_1_10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g2db715e50ea_1_10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g2db715e50ea_1_10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7" name="Shape 277"/>
        <p:cNvGrpSpPr/>
        <p:nvPr/>
      </p:nvGrpSpPr>
      <p:grpSpPr>
        <a:xfrm>
          <a:off x="0" y="0"/>
          <a:ext cx="0" cy="0"/>
          <a:chOff x="0" y="0"/>
          <a:chExt cx="0" cy="0"/>
        </a:xfrm>
      </p:grpSpPr>
      <p:sp>
        <p:nvSpPr>
          <p:cNvPr id="278" name="Google Shape;278;g2db715e50ea_1_109"/>
          <p:cNvSpPr txBox="1"/>
          <p:nvPr>
            <p:ph idx="1" type="body"/>
          </p:nvPr>
        </p:nvSpPr>
        <p:spPr>
          <a:xfrm>
            <a:off x="720726" y="1296988"/>
            <a:ext cx="81180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g2db715e50ea_1_10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g2db715e50ea_1_10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g2db715e50ea_1_10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2" name="Google Shape;282;g2db715e50ea_1_109"/>
          <p:cNvSpPr txBox="1"/>
          <p:nvPr>
            <p:ph type="title"/>
          </p:nvPr>
        </p:nvSpPr>
        <p:spPr>
          <a:xfrm>
            <a:off x="720726" y="722313"/>
            <a:ext cx="81180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283" name="Shape 283"/>
        <p:cNvGrpSpPr/>
        <p:nvPr/>
      </p:nvGrpSpPr>
      <p:grpSpPr>
        <a:xfrm>
          <a:off x="0" y="0"/>
          <a:ext cx="0" cy="0"/>
          <a:chOff x="0" y="0"/>
          <a:chExt cx="0" cy="0"/>
        </a:xfrm>
      </p:grpSpPr>
      <p:sp>
        <p:nvSpPr>
          <p:cNvPr id="284" name="Google Shape;284;g2db715e50ea_1_115"/>
          <p:cNvSpPr txBox="1"/>
          <p:nvPr>
            <p:ph type="ctrTitle"/>
          </p:nvPr>
        </p:nvSpPr>
        <p:spPr>
          <a:xfrm>
            <a:off x="1368000" y="2988000"/>
            <a:ext cx="3726761"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g2db715e50ea_1_115"/>
          <p:cNvSpPr txBox="1"/>
          <p:nvPr>
            <p:ph idx="1" type="subTitle"/>
          </p:nvPr>
        </p:nvSpPr>
        <p:spPr>
          <a:xfrm>
            <a:off x="1368000" y="4982400"/>
            <a:ext cx="3726761"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86" name="Google Shape;286;g2db715e50ea_1_115"/>
          <p:cNvPicPr preferRelativeResize="0"/>
          <p:nvPr/>
        </p:nvPicPr>
        <p:blipFill rotWithShape="1">
          <a:blip r:embed="rId2">
            <a:alphaModFix/>
          </a:blip>
          <a:srcRect b="0" l="0" r="0" t="0"/>
          <a:stretch/>
        </p:blipFill>
        <p:spPr>
          <a:xfrm>
            <a:off x="1368000" y="1202400"/>
            <a:ext cx="2970000" cy="838750"/>
          </a:xfrm>
          <a:prstGeom prst="rect">
            <a:avLst/>
          </a:prstGeom>
          <a:noFill/>
          <a:ln>
            <a:noFill/>
          </a:ln>
        </p:spPr>
      </p:pic>
      <p:sp>
        <p:nvSpPr>
          <p:cNvPr id="287" name="Google Shape;287;g2db715e50ea_1_115"/>
          <p:cNvSpPr/>
          <p:nvPr>
            <p:ph idx="2" type="pic"/>
          </p:nvPr>
        </p:nvSpPr>
        <p:spPr>
          <a:xfrm>
            <a:off x="0" y="-1"/>
            <a:ext cx="12192000" cy="6858000"/>
          </a:xfrm>
          <a:prstGeom prst="rect">
            <a:avLst/>
          </a:prstGeom>
          <a:solidFill>
            <a:srgbClr val="D8D8D8"/>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288" name="Shape 288"/>
        <p:cNvGrpSpPr/>
        <p:nvPr/>
      </p:nvGrpSpPr>
      <p:grpSpPr>
        <a:xfrm>
          <a:off x="0" y="0"/>
          <a:ext cx="0" cy="0"/>
          <a:chOff x="0" y="0"/>
          <a:chExt cx="0" cy="0"/>
        </a:xfrm>
      </p:grpSpPr>
      <p:sp>
        <p:nvSpPr>
          <p:cNvPr id="289" name="Google Shape;289;g2db715e50ea_1_120"/>
          <p:cNvSpPr/>
          <p:nvPr>
            <p:ph idx="2" type="pic"/>
          </p:nvPr>
        </p:nvSpPr>
        <p:spPr>
          <a:xfrm>
            <a:off x="0" y="0"/>
            <a:ext cx="6912000" cy="6858000"/>
          </a:xfrm>
          <a:prstGeom prst="rect">
            <a:avLst/>
          </a:prstGeom>
          <a:solidFill>
            <a:srgbClr val="D8D8D8"/>
          </a:solidFill>
          <a:ln>
            <a:noFill/>
          </a:ln>
        </p:spPr>
      </p:sp>
      <p:sp>
        <p:nvSpPr>
          <p:cNvPr id="290" name="Google Shape;290;g2db715e50ea_1_120"/>
          <p:cNvSpPr txBox="1"/>
          <p:nvPr>
            <p:ph type="ctrTitle"/>
          </p:nvPr>
        </p:nvSpPr>
        <p:spPr>
          <a:xfrm>
            <a:off x="7560000" y="3160800"/>
            <a:ext cx="3944613" cy="186615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g2db715e50ea_1_120"/>
          <p:cNvSpPr txBox="1"/>
          <p:nvPr>
            <p:ph idx="1" type="subTitle"/>
          </p:nvPr>
        </p:nvSpPr>
        <p:spPr>
          <a:xfrm>
            <a:off x="7560000" y="5162400"/>
            <a:ext cx="3944613"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92" name="Google Shape;292;g2db715e50ea_1_120"/>
          <p:cNvPicPr preferRelativeResize="0"/>
          <p:nvPr/>
        </p:nvPicPr>
        <p:blipFill rotWithShape="1">
          <a:blip r:embed="rId2">
            <a:alphaModFix/>
          </a:blip>
          <a:srcRect b="0" l="0" r="0" t="0"/>
          <a:stretch/>
        </p:blipFill>
        <p:spPr>
          <a:xfrm>
            <a:off x="7560000" y="720000"/>
            <a:ext cx="2970000" cy="8387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3" name="Shape 293"/>
        <p:cNvGrpSpPr/>
        <p:nvPr/>
      </p:nvGrpSpPr>
      <p:grpSpPr>
        <a:xfrm>
          <a:off x="0" y="0"/>
          <a:ext cx="0" cy="0"/>
          <a:chOff x="0" y="0"/>
          <a:chExt cx="0" cy="0"/>
        </a:xfrm>
      </p:grpSpPr>
      <p:sp>
        <p:nvSpPr>
          <p:cNvPr id="294" name="Google Shape;294;g2db715e50ea_1_12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g2db715e50ea_1_12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g2db715e50ea_1_12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4" name="Shape 34"/>
        <p:cNvGrpSpPr/>
        <p:nvPr/>
      </p:nvGrpSpPr>
      <p:grpSpPr>
        <a:xfrm>
          <a:off x="0" y="0"/>
          <a:ext cx="0" cy="0"/>
          <a:chOff x="0" y="0"/>
          <a:chExt cx="0" cy="0"/>
        </a:xfrm>
      </p:grpSpPr>
      <p:sp>
        <p:nvSpPr>
          <p:cNvPr id="35" name="Google Shape;35;g14bcfdec53c_0_1397"/>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14bcfdec53c_0_1397"/>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g14bcfdec53c_0_1397"/>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38" name="Google Shape;38;g14bcfdec53c_0_1397"/>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39" name="Google Shape;39;g14bcfdec53c_0_1397"/>
          <p:cNvGrpSpPr/>
          <p:nvPr/>
        </p:nvGrpSpPr>
        <p:grpSpPr>
          <a:xfrm>
            <a:off x="720725" y="5472000"/>
            <a:ext cx="4009268" cy="694945"/>
            <a:chOff x="720725" y="5218493"/>
            <a:chExt cx="4009268" cy="694945"/>
          </a:xfrm>
        </p:grpSpPr>
        <p:pic>
          <p:nvPicPr>
            <p:cNvPr id="40" name="Google Shape;40;g14bcfdec53c_0_1397"/>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41" name="Google Shape;41;g14bcfdec53c_0_1397"/>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42" name="Google Shape;42;g14bcfdec53c_0_1397"/>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43" name="Google Shape;43;g14bcfdec53c_0_1397"/>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44" name="Shape 44"/>
        <p:cNvGrpSpPr/>
        <p:nvPr/>
      </p:nvGrpSpPr>
      <p:grpSpPr>
        <a:xfrm>
          <a:off x="0" y="0"/>
          <a:ext cx="0" cy="0"/>
          <a:chOff x="0" y="0"/>
          <a:chExt cx="0" cy="0"/>
        </a:xfrm>
      </p:grpSpPr>
      <p:sp>
        <p:nvSpPr>
          <p:cNvPr id="45" name="Google Shape;45;p19"/>
          <p:cNvSpPr txBox="1"/>
          <p:nvPr>
            <p:ph type="title"/>
          </p:nvPr>
        </p:nvSpPr>
        <p:spPr>
          <a:xfrm>
            <a:off x="914400" y="304800"/>
            <a:ext cx="10363200" cy="11432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19"/>
          <p:cNvSpPr txBox="1"/>
          <p:nvPr>
            <p:ph idx="10" type="dt"/>
          </p:nvPr>
        </p:nvSpPr>
        <p:spPr>
          <a:xfrm>
            <a:off x="914400" y="6248400"/>
            <a:ext cx="2540000" cy="457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19"/>
          <p:cNvSpPr txBox="1"/>
          <p:nvPr>
            <p:ph idx="11" type="ftr"/>
          </p:nvPr>
        </p:nvSpPr>
        <p:spPr>
          <a:xfrm>
            <a:off x="4165600" y="6248400"/>
            <a:ext cx="3860800" cy="4572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 name="Google Shape;48;p19"/>
          <p:cNvSpPr txBox="1"/>
          <p:nvPr>
            <p:ph idx="12" type="sldNum"/>
          </p:nvPr>
        </p:nvSpPr>
        <p:spPr>
          <a:xfrm>
            <a:off x="8737600" y="6248400"/>
            <a:ext cx="2540000" cy="457200"/>
          </a:xfrm>
          <a:prstGeom prst="rect">
            <a:avLst/>
          </a:prstGeom>
          <a:noFill/>
          <a:ln>
            <a:noFill/>
          </a:ln>
        </p:spPr>
        <p:txBody>
          <a:bodyPr anchorCtr="0" anchor="t" bIns="34275" lIns="68575" spcFirstLastPara="1" rIns="68575" wrap="square" tIns="34275">
            <a:noAutofit/>
          </a:bodyPr>
          <a:lstStyle>
            <a:lvl1pPr indent="0" lvl="0"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3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6"/>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6"/>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56" name="Shape 56"/>
        <p:cNvGrpSpPr/>
        <p:nvPr/>
      </p:nvGrpSpPr>
      <p:grpSpPr>
        <a:xfrm>
          <a:off x="0" y="0"/>
          <a:ext cx="0" cy="0"/>
          <a:chOff x="0" y="0"/>
          <a:chExt cx="0" cy="0"/>
        </a:xfrm>
      </p:grpSpPr>
      <p:sp>
        <p:nvSpPr>
          <p:cNvPr id="57" name="Google Shape;57;p21"/>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p21"/>
          <p:cNvSpPr/>
          <p:nvPr>
            <p:ph idx="2" type="pic"/>
          </p:nvPr>
        </p:nvSpPr>
        <p:spPr>
          <a:xfrm>
            <a:off x="720725" y="1857600"/>
            <a:ext cx="3463200" cy="1656000"/>
          </a:xfrm>
          <a:prstGeom prst="rect">
            <a:avLst/>
          </a:prstGeom>
          <a:solidFill>
            <a:srgbClr val="D8D8D8"/>
          </a:solidFill>
          <a:ln>
            <a:noFill/>
          </a:ln>
        </p:spPr>
      </p:sp>
      <p:sp>
        <p:nvSpPr>
          <p:cNvPr id="62" name="Google Shape;62;p21"/>
          <p:cNvSpPr txBox="1"/>
          <p:nvPr>
            <p:ph idx="1" type="body"/>
          </p:nvPr>
        </p:nvSpPr>
        <p:spPr>
          <a:xfrm>
            <a:off x="72072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1"/>
          <p:cNvSpPr/>
          <p:nvPr>
            <p:ph idx="3" type="pic"/>
          </p:nvPr>
        </p:nvSpPr>
        <p:spPr>
          <a:xfrm>
            <a:off x="4364400" y="1857600"/>
            <a:ext cx="3463200" cy="1656000"/>
          </a:xfrm>
          <a:prstGeom prst="rect">
            <a:avLst/>
          </a:prstGeom>
          <a:solidFill>
            <a:srgbClr val="D8D8D8"/>
          </a:solidFill>
          <a:ln>
            <a:noFill/>
          </a:ln>
        </p:spPr>
      </p:sp>
      <p:sp>
        <p:nvSpPr>
          <p:cNvPr id="64" name="Google Shape;64;p21"/>
          <p:cNvSpPr txBox="1"/>
          <p:nvPr>
            <p:ph idx="4" type="body"/>
          </p:nvPr>
        </p:nvSpPr>
        <p:spPr>
          <a:xfrm>
            <a:off x="4364400"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1"/>
          <p:cNvSpPr/>
          <p:nvPr>
            <p:ph idx="5" type="pic"/>
          </p:nvPr>
        </p:nvSpPr>
        <p:spPr>
          <a:xfrm>
            <a:off x="8008075" y="1857600"/>
            <a:ext cx="3463200" cy="1656000"/>
          </a:xfrm>
          <a:prstGeom prst="rect">
            <a:avLst/>
          </a:prstGeom>
          <a:solidFill>
            <a:srgbClr val="D8D8D8"/>
          </a:solidFill>
          <a:ln>
            <a:noFill/>
          </a:ln>
        </p:spPr>
      </p:sp>
      <p:sp>
        <p:nvSpPr>
          <p:cNvPr id="66" name="Google Shape;66;p21"/>
          <p:cNvSpPr txBox="1"/>
          <p:nvPr>
            <p:ph idx="6" type="body"/>
          </p:nvPr>
        </p:nvSpPr>
        <p:spPr>
          <a:xfrm>
            <a:off x="800807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67" name="Shape 67"/>
        <p:cNvGrpSpPr/>
        <p:nvPr/>
      </p:nvGrpSpPr>
      <p:grpSpPr>
        <a:xfrm>
          <a:off x="0" y="0"/>
          <a:ext cx="0" cy="0"/>
          <a:chOff x="0" y="0"/>
          <a:chExt cx="0" cy="0"/>
        </a:xfrm>
      </p:grpSpPr>
      <p:sp>
        <p:nvSpPr>
          <p:cNvPr id="68" name="Google Shape;68;g14bcfdec53c_0_54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14bcfdec53c_0_54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70" name="Google Shape;70;g14bcfdec53c_0_54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71" name="Google Shape;71;g14bcfdec53c_0_54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14bcfdec53c_0_541"/>
          <p:cNvSpPr/>
          <p:nvPr>
            <p:ph idx="2" type="pic"/>
          </p:nvPr>
        </p:nvSpPr>
        <p:spPr>
          <a:xfrm>
            <a:off x="720725" y="1857600"/>
            <a:ext cx="3463200" cy="1656000"/>
          </a:xfrm>
          <a:prstGeom prst="rect">
            <a:avLst/>
          </a:prstGeom>
          <a:solidFill>
            <a:srgbClr val="D8D8D8"/>
          </a:solidFill>
          <a:ln>
            <a:noFill/>
          </a:ln>
        </p:spPr>
      </p:sp>
      <p:sp>
        <p:nvSpPr>
          <p:cNvPr id="73" name="Google Shape;73;g14bcfdec53c_0_541"/>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g14bcfdec53c_0_541"/>
          <p:cNvSpPr/>
          <p:nvPr>
            <p:ph idx="3" type="pic"/>
          </p:nvPr>
        </p:nvSpPr>
        <p:spPr>
          <a:xfrm>
            <a:off x="4364400" y="1857600"/>
            <a:ext cx="3463200" cy="1656000"/>
          </a:xfrm>
          <a:prstGeom prst="rect">
            <a:avLst/>
          </a:prstGeom>
          <a:solidFill>
            <a:srgbClr val="D8D8D8"/>
          </a:solidFill>
          <a:ln>
            <a:noFill/>
          </a:ln>
        </p:spPr>
      </p:sp>
      <p:sp>
        <p:nvSpPr>
          <p:cNvPr id="75" name="Google Shape;75;g14bcfdec53c_0_541"/>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g14bcfdec53c_0_541"/>
          <p:cNvSpPr/>
          <p:nvPr>
            <p:ph idx="5" type="pic"/>
          </p:nvPr>
        </p:nvSpPr>
        <p:spPr>
          <a:xfrm>
            <a:off x="8008075" y="1857600"/>
            <a:ext cx="3463200" cy="1656000"/>
          </a:xfrm>
          <a:prstGeom prst="rect">
            <a:avLst/>
          </a:prstGeom>
          <a:solidFill>
            <a:srgbClr val="D8D8D8"/>
          </a:solidFill>
          <a:ln>
            <a:noFill/>
          </a:ln>
        </p:spPr>
      </p:sp>
      <p:sp>
        <p:nvSpPr>
          <p:cNvPr id="77" name="Google Shape;77;g14bcfdec53c_0_541"/>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78" name="Shape 78"/>
        <p:cNvGrpSpPr/>
        <p:nvPr/>
      </p:nvGrpSpPr>
      <p:grpSpPr>
        <a:xfrm>
          <a:off x="0" y="0"/>
          <a:ext cx="0" cy="0"/>
          <a:chOff x="0" y="0"/>
          <a:chExt cx="0" cy="0"/>
        </a:xfrm>
      </p:grpSpPr>
      <p:sp>
        <p:nvSpPr>
          <p:cNvPr id="79" name="Google Shape;79;p2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22"/>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22"/>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p:nvPr>
            <p:ph idx="2" type="pic"/>
          </p:nvPr>
        </p:nvSpPr>
        <p:spPr>
          <a:xfrm>
            <a:off x="5334000" y="0"/>
            <a:ext cx="6858000"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image" Target="../media/image2.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0"/>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0"/>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20"/>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20"/>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g2db715e50ea_1_0"/>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0" name="Google Shape;170;g2db715e50ea_1_0"/>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1" name="Google Shape;171;g2db715e50ea_1_0"/>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2" name="Google Shape;172;g2db715e50ea_1_0"/>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3" name="Google Shape;173;g2db715e50ea_1_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74" name="Google Shape;174;g2db715e50ea_1_0"/>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75" name="Google Shape;175;g2db715e50ea_1_0"/>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29.jpg"/><Relationship Id="rId5" Type="http://schemas.openxmlformats.org/officeDocument/2006/relationships/image" Target="../media/image35.jpg"/><Relationship Id="rId6"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gif"/><Relationship Id="rId4" Type="http://schemas.openxmlformats.org/officeDocument/2006/relationships/image" Target="../media/image3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g24e328dc025_0_0"/>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302" name="Google Shape;302;g24e328dc025_0_0"/>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
        <p:nvSpPr>
          <p:cNvPr id="303" name="Google Shape;303;g24e328dc025_0_0"/>
          <p:cNvSpPr txBox="1"/>
          <p:nvPr>
            <p:ph type="ctrTitle"/>
          </p:nvPr>
        </p:nvSpPr>
        <p:spPr>
          <a:xfrm>
            <a:off x="1368000" y="2470325"/>
            <a:ext cx="9301500" cy="147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5100"/>
              <a:buNone/>
            </a:pPr>
            <a:r>
              <a:rPr lang="en-GB">
                <a:latin typeface="Barlow"/>
                <a:ea typeface="Barlow"/>
                <a:cs typeface="Barlow"/>
                <a:sym typeface="Barlow"/>
              </a:rPr>
              <a:t>Observations Coordination Group</a:t>
            </a:r>
            <a:endParaRPr>
              <a:latin typeface="Barlow"/>
              <a:ea typeface="Barlow"/>
              <a:cs typeface="Barlow"/>
              <a:sym typeface="Barlow"/>
            </a:endParaRPr>
          </a:p>
          <a:p>
            <a:pPr indent="0" lvl="0" marL="0" rtl="0" algn="l">
              <a:lnSpc>
                <a:spcPct val="90000"/>
              </a:lnSpc>
              <a:spcBef>
                <a:spcPts val="0"/>
              </a:spcBef>
              <a:spcAft>
                <a:spcPts val="0"/>
              </a:spcAft>
              <a:buSzPts val="5100"/>
              <a:buNone/>
            </a:pPr>
            <a:r>
              <a:rPr lang="en-GB">
                <a:latin typeface="Barlow"/>
                <a:ea typeface="Barlow"/>
                <a:cs typeface="Barlow"/>
                <a:sym typeface="Barlow"/>
              </a:rPr>
              <a:t>- OCG 16 -</a:t>
            </a:r>
            <a:endParaRPr>
              <a:latin typeface="Barlow"/>
              <a:ea typeface="Barlow"/>
              <a:cs typeface="Barlow"/>
              <a:sym typeface="Barlow"/>
            </a:endParaRPr>
          </a:p>
        </p:txBody>
      </p:sp>
      <p:sp>
        <p:nvSpPr>
          <p:cNvPr id="304" name="Google Shape;304;g24e328dc025_0_0"/>
          <p:cNvSpPr txBox="1"/>
          <p:nvPr>
            <p:ph idx="1" type="subTitle"/>
          </p:nvPr>
        </p:nvSpPr>
        <p:spPr>
          <a:xfrm>
            <a:off x="1368000" y="4394000"/>
            <a:ext cx="9456900" cy="17709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SzPts val="1900"/>
              <a:buNone/>
            </a:pPr>
            <a:r>
              <a:rPr b="0" lang="en-GB" sz="2000">
                <a:latin typeface="Barlow"/>
                <a:ea typeface="Barlow"/>
                <a:cs typeface="Barlow"/>
                <a:sym typeface="Barlow"/>
              </a:rPr>
              <a:t>David Legler,</a:t>
            </a:r>
            <a:r>
              <a:rPr b="0" lang="en-GB" sz="2000">
                <a:latin typeface="Barlow"/>
                <a:ea typeface="Barlow"/>
                <a:cs typeface="Barlow"/>
                <a:sym typeface="Barlow"/>
              </a:rPr>
              <a:t> NOAA (Emma Heslop, Ann-Christine Zinkann, and the OCG Executive Leadership team)</a:t>
            </a:r>
            <a:endParaRPr b="0" sz="2000">
              <a:latin typeface="Barlow"/>
              <a:ea typeface="Barlow"/>
              <a:cs typeface="Barlow"/>
              <a:sym typeface="Barlow"/>
            </a:endParaRPr>
          </a:p>
          <a:p>
            <a:pPr indent="0" lvl="0" marL="0" rtl="0" algn="l">
              <a:lnSpc>
                <a:spcPct val="105000"/>
              </a:lnSpc>
              <a:spcBef>
                <a:spcPts val="0"/>
              </a:spcBef>
              <a:spcAft>
                <a:spcPts val="0"/>
              </a:spcAft>
              <a:buSzPts val="1900"/>
              <a:buNone/>
            </a:pPr>
            <a:r>
              <a:t/>
            </a:r>
            <a:endParaRPr b="0">
              <a:latin typeface="Barlow"/>
              <a:ea typeface="Barlow"/>
              <a:cs typeface="Barlow"/>
              <a:sym typeface="Barlow"/>
            </a:endParaRPr>
          </a:p>
          <a:p>
            <a:pPr indent="0" lvl="0" marL="0" rtl="0" algn="l">
              <a:spcBef>
                <a:spcPts val="0"/>
              </a:spcBef>
              <a:spcAft>
                <a:spcPts val="0"/>
              </a:spcAft>
              <a:buNone/>
            </a:pPr>
            <a:r>
              <a:rPr b="0" lang="en-GB" sz="1600">
                <a:solidFill>
                  <a:srgbClr val="FFFFFF"/>
                </a:solidFill>
                <a:latin typeface="Barlow"/>
                <a:ea typeface="Barlow"/>
                <a:cs typeface="Barlow"/>
                <a:sym typeface="Barlow"/>
              </a:rPr>
              <a:t>OCG-16 Session, 07 - 11 April 2025</a:t>
            </a:r>
            <a:endParaRPr b="0" sz="1600">
              <a:solidFill>
                <a:srgbClr val="FFFFFF"/>
              </a:solidFill>
              <a:latin typeface="Barlow"/>
              <a:ea typeface="Barlow"/>
              <a:cs typeface="Barlow"/>
              <a:sym typeface="Barlow"/>
            </a:endParaRPr>
          </a:p>
          <a:p>
            <a:pPr indent="0" lvl="0" marL="0" rtl="0" algn="l">
              <a:spcBef>
                <a:spcPts val="0"/>
              </a:spcBef>
              <a:spcAft>
                <a:spcPts val="0"/>
              </a:spcAft>
              <a:buNone/>
            </a:pPr>
            <a:r>
              <a:rPr b="0" lang="en-GB" sz="1600">
                <a:solidFill>
                  <a:srgbClr val="FFFFFF"/>
                </a:solidFill>
                <a:latin typeface="Barlow"/>
                <a:ea typeface="Barlow"/>
                <a:cs typeface="Barlow"/>
                <a:sym typeface="Barlow"/>
              </a:rPr>
              <a:t>Ifremer, Brest, France</a:t>
            </a:r>
            <a:endParaRPr b="0" sz="1100">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347890b5837_0_403"/>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Observing Solutions for the future</a:t>
            </a:r>
            <a:endParaRPr/>
          </a:p>
        </p:txBody>
      </p:sp>
      <p:sp>
        <p:nvSpPr>
          <p:cNvPr id="383" name="Google Shape;383;g347890b5837_0_403"/>
          <p:cNvSpPr txBox="1"/>
          <p:nvPr/>
        </p:nvSpPr>
        <p:spPr>
          <a:xfrm>
            <a:off x="720725" y="1373200"/>
            <a:ext cx="6144000" cy="34542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Co-Design Program advancing </a:t>
            </a:r>
            <a:r>
              <a:rPr b="1" lang="en-GB" sz="1800">
                <a:solidFill>
                  <a:srgbClr val="184596"/>
                </a:solidFill>
                <a:latin typeface="Barlow"/>
                <a:ea typeface="Barlow"/>
                <a:cs typeface="Barlow"/>
                <a:sym typeface="Barlow"/>
              </a:rPr>
              <a:t>6 societal impact areas</a:t>
            </a:r>
            <a:endParaRPr b="1" sz="1800">
              <a:solidFill>
                <a:srgbClr val="184596"/>
              </a:solidFill>
              <a:latin typeface="Barlow"/>
              <a:ea typeface="Barlow"/>
              <a:cs typeface="Barlow"/>
              <a:sym typeface="Barlow"/>
            </a:endParaRPr>
          </a:p>
          <a:p>
            <a:pPr indent="-270000" lvl="0" marL="540000" rtl="0" algn="l">
              <a:lnSpc>
                <a:spcPct val="115000"/>
              </a:lnSpc>
              <a:spcBef>
                <a:spcPts val="0"/>
              </a:spcBef>
              <a:spcAft>
                <a:spcPts val="0"/>
              </a:spcAft>
              <a:buNone/>
            </a:pPr>
            <a:r>
              <a:t/>
            </a:r>
            <a:endParaRPr b="1" sz="1800">
              <a:solidFill>
                <a:srgbClr val="184596"/>
              </a:solidFill>
              <a:latin typeface="Barlow"/>
              <a:ea typeface="Barlow"/>
              <a:cs typeface="Barlow"/>
              <a:sym typeface="Barlow"/>
            </a:endParaRPr>
          </a:p>
          <a:p>
            <a:pPr indent="-270000" lvl="0" marL="540000" rtl="0" algn="l">
              <a:lnSpc>
                <a:spcPct val="115000"/>
              </a:lnSpc>
              <a:spcBef>
                <a:spcPts val="0"/>
              </a:spcBef>
              <a:spcAft>
                <a:spcPts val="0"/>
              </a:spcAft>
              <a:buNone/>
            </a:pPr>
            <a:r>
              <a:t/>
            </a:r>
            <a:endParaRPr b="1" sz="1800">
              <a:solidFill>
                <a:srgbClr val="184596"/>
              </a:solidFill>
              <a:latin typeface="Barlow"/>
              <a:ea typeface="Barlow"/>
              <a:cs typeface="Barlow"/>
              <a:sym typeface="Barlow"/>
            </a:endParaRPr>
          </a:p>
          <a:p>
            <a:pPr indent="-346200" lvl="0" marL="540000" rtl="0" algn="l">
              <a:lnSpc>
                <a:spcPct val="115000"/>
              </a:lnSpc>
              <a:spcBef>
                <a:spcPts val="100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Recent workshop developed requirements for a </a:t>
            </a:r>
            <a:r>
              <a:rPr b="1" lang="en-GB" sz="1800">
                <a:solidFill>
                  <a:srgbClr val="184596"/>
                </a:solidFill>
                <a:latin typeface="Barlow"/>
                <a:ea typeface="Barlow"/>
                <a:cs typeface="Barlow"/>
                <a:sym typeface="Barlow"/>
              </a:rPr>
              <a:t>backbone </a:t>
            </a:r>
            <a:r>
              <a:rPr lang="en-GB" sz="1800">
                <a:solidFill>
                  <a:srgbClr val="184596"/>
                </a:solidFill>
                <a:latin typeface="Barlow"/>
                <a:ea typeface="Barlow"/>
                <a:cs typeface="Barlow"/>
                <a:sym typeface="Barlow"/>
              </a:rPr>
              <a:t> Boundary Current (BC) system</a:t>
            </a:r>
            <a:endParaRPr sz="1800">
              <a:solidFill>
                <a:srgbClr val="184596"/>
              </a:solidFill>
              <a:latin typeface="Barlow"/>
              <a:ea typeface="Barlow"/>
              <a:cs typeface="Barlow"/>
              <a:sym typeface="Barlow"/>
            </a:endParaRPr>
          </a:p>
          <a:p>
            <a:pPr indent="-346200" lvl="0" marL="540000" rtl="0" algn="l">
              <a:lnSpc>
                <a:spcPct val="115000"/>
              </a:lnSpc>
              <a:spcBef>
                <a:spcPts val="100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Program developed a draft </a:t>
            </a:r>
            <a:r>
              <a:rPr b="1" lang="en-GB" sz="1800">
                <a:solidFill>
                  <a:srgbClr val="184596"/>
                </a:solidFill>
                <a:latin typeface="Barlow"/>
                <a:ea typeface="Barlow"/>
                <a:cs typeface="Barlow"/>
                <a:sym typeface="Barlow"/>
              </a:rPr>
              <a:t>co-design process</a:t>
            </a:r>
            <a:r>
              <a:rPr lang="en-GB" sz="1800">
                <a:solidFill>
                  <a:srgbClr val="184596"/>
                </a:solidFill>
                <a:latin typeface="Barlow"/>
                <a:ea typeface="Barlow"/>
                <a:cs typeface="Barlow"/>
                <a:sym typeface="Barlow"/>
              </a:rPr>
              <a:t> based  on the BC workshop</a:t>
            </a:r>
            <a:endParaRPr sz="1800">
              <a:solidFill>
                <a:srgbClr val="184596"/>
              </a:solidFill>
              <a:latin typeface="Barlow"/>
              <a:ea typeface="Barlow"/>
              <a:cs typeface="Barlow"/>
              <a:sym typeface="Barlow"/>
            </a:endParaRPr>
          </a:p>
          <a:p>
            <a:pPr indent="-304799" lvl="0" marL="99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Phase 1 : Engagement and Design</a:t>
            </a:r>
            <a:endParaRPr sz="1700">
              <a:solidFill>
                <a:srgbClr val="184596"/>
              </a:solidFill>
              <a:latin typeface="Barlow"/>
              <a:ea typeface="Barlow"/>
              <a:cs typeface="Barlow"/>
              <a:sym typeface="Barlow"/>
            </a:endParaRPr>
          </a:p>
          <a:p>
            <a:pPr indent="-304799" lvl="0" marL="99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Phase 2 : Pilot activity</a:t>
            </a:r>
            <a:endParaRPr sz="1800">
              <a:solidFill>
                <a:srgbClr val="184596"/>
              </a:solidFill>
              <a:latin typeface="Barlow"/>
              <a:ea typeface="Barlow"/>
              <a:cs typeface="Barlow"/>
              <a:sym typeface="Barlow"/>
            </a:endParaRPr>
          </a:p>
          <a:p>
            <a:pPr indent="-304799" lvl="0" marL="990000" rtl="0" algn="l">
              <a:lnSpc>
                <a:spcPct val="115000"/>
              </a:lnSpc>
              <a:spcBef>
                <a:spcPts val="0"/>
              </a:spcBef>
              <a:spcAft>
                <a:spcPts val="0"/>
              </a:spcAft>
              <a:buClr>
                <a:srgbClr val="F38417"/>
              </a:buClr>
              <a:buSzPts val="1200"/>
              <a:buFont typeface="Barlow"/>
              <a:buChar char="●"/>
            </a:pPr>
            <a:r>
              <a:rPr lang="en-GB" sz="1800">
                <a:solidFill>
                  <a:srgbClr val="184596"/>
                </a:solidFill>
                <a:latin typeface="Barlow"/>
                <a:ea typeface="Barlow"/>
                <a:cs typeface="Barlow"/>
                <a:sym typeface="Barlow"/>
              </a:rPr>
              <a:t>Phase 3 : Implementation</a:t>
            </a:r>
            <a:endParaRPr sz="1900">
              <a:solidFill>
                <a:schemeClr val="accent1"/>
              </a:solidFill>
              <a:latin typeface="Barlow Light"/>
              <a:ea typeface="Barlow Light"/>
              <a:cs typeface="Barlow Light"/>
              <a:sym typeface="Barlow Light"/>
            </a:endParaRPr>
          </a:p>
        </p:txBody>
      </p:sp>
      <p:pic>
        <p:nvPicPr>
          <p:cNvPr id="384" name="Google Shape;384;g347890b5837_0_403"/>
          <p:cNvPicPr preferRelativeResize="0"/>
          <p:nvPr/>
        </p:nvPicPr>
        <p:blipFill rotWithShape="1">
          <a:blip r:embed="rId3">
            <a:alphaModFix/>
          </a:blip>
          <a:srcRect b="0" l="2095" r="2238" t="0"/>
          <a:stretch/>
        </p:blipFill>
        <p:spPr>
          <a:xfrm>
            <a:off x="7051625" y="1824225"/>
            <a:ext cx="4957102" cy="2858801"/>
          </a:xfrm>
          <a:prstGeom prst="rect">
            <a:avLst/>
          </a:prstGeom>
          <a:noFill/>
          <a:ln>
            <a:noFill/>
          </a:ln>
        </p:spPr>
      </p:pic>
      <p:pic>
        <p:nvPicPr>
          <p:cNvPr id="385" name="Google Shape;385;g347890b5837_0_403"/>
          <p:cNvPicPr preferRelativeResize="0"/>
          <p:nvPr/>
        </p:nvPicPr>
        <p:blipFill rotWithShape="1">
          <a:blip r:embed="rId4">
            <a:alphaModFix/>
          </a:blip>
          <a:srcRect b="0" l="0" r="0" t="0"/>
          <a:stretch/>
        </p:blipFill>
        <p:spPr>
          <a:xfrm>
            <a:off x="9316725" y="275100"/>
            <a:ext cx="2461428" cy="318000"/>
          </a:xfrm>
          <a:prstGeom prst="rect">
            <a:avLst/>
          </a:prstGeom>
          <a:noFill/>
          <a:ln>
            <a:noFill/>
          </a:ln>
        </p:spPr>
      </p:pic>
      <p:grpSp>
        <p:nvGrpSpPr>
          <p:cNvPr id="386" name="Google Shape;386;g347890b5837_0_403"/>
          <p:cNvGrpSpPr/>
          <p:nvPr/>
        </p:nvGrpSpPr>
        <p:grpSpPr>
          <a:xfrm>
            <a:off x="1206576" y="1758300"/>
            <a:ext cx="5168575" cy="664475"/>
            <a:chOff x="1206576" y="1682100"/>
            <a:chExt cx="5168575" cy="664475"/>
          </a:xfrm>
        </p:grpSpPr>
        <p:pic>
          <p:nvPicPr>
            <p:cNvPr descr="Icon&#10;&#10;Description automatically generated" id="387" name="Google Shape;387;g347890b5837_0_403"/>
            <p:cNvPicPr preferRelativeResize="0"/>
            <p:nvPr/>
          </p:nvPicPr>
          <p:blipFill rotWithShape="1">
            <a:blip r:embed="rId5">
              <a:alphaModFix/>
            </a:blip>
            <a:srcRect b="5707" l="16114" r="0" t="84247"/>
            <a:stretch/>
          </p:blipFill>
          <p:spPr>
            <a:xfrm>
              <a:off x="5690054" y="1840871"/>
              <a:ext cx="685096" cy="384205"/>
            </a:xfrm>
            <a:prstGeom prst="rect">
              <a:avLst/>
            </a:prstGeom>
            <a:noFill/>
            <a:ln>
              <a:noFill/>
            </a:ln>
          </p:spPr>
        </p:pic>
        <p:pic>
          <p:nvPicPr>
            <p:cNvPr descr="Icon&#10;&#10;Description automatically generated" id="388" name="Google Shape;388;g347890b5837_0_403"/>
            <p:cNvPicPr preferRelativeResize="0"/>
            <p:nvPr/>
          </p:nvPicPr>
          <p:blipFill rotWithShape="1">
            <a:blip r:embed="rId5">
              <a:alphaModFix/>
            </a:blip>
            <a:srcRect b="20197" l="0" r="0" t="66770"/>
            <a:stretch/>
          </p:blipFill>
          <p:spPr>
            <a:xfrm>
              <a:off x="4792119" y="1765124"/>
              <a:ext cx="816669" cy="498455"/>
            </a:xfrm>
            <a:prstGeom prst="rect">
              <a:avLst/>
            </a:prstGeom>
            <a:noFill/>
            <a:ln>
              <a:noFill/>
            </a:ln>
          </p:spPr>
        </p:pic>
        <p:pic>
          <p:nvPicPr>
            <p:cNvPr descr="Icon&#10;&#10;Description automatically generated" id="389" name="Google Shape;389;g347890b5837_0_403"/>
            <p:cNvPicPr preferRelativeResize="0"/>
            <p:nvPr/>
          </p:nvPicPr>
          <p:blipFill rotWithShape="1">
            <a:blip r:embed="rId5">
              <a:alphaModFix/>
            </a:blip>
            <a:srcRect b="39899" l="0" r="0" t="48456"/>
            <a:stretch/>
          </p:blipFill>
          <p:spPr>
            <a:xfrm>
              <a:off x="3831496" y="1791681"/>
              <a:ext cx="816669" cy="445339"/>
            </a:xfrm>
            <a:prstGeom prst="rect">
              <a:avLst/>
            </a:prstGeom>
            <a:noFill/>
            <a:ln>
              <a:noFill/>
            </a:ln>
          </p:spPr>
        </p:pic>
        <p:pic>
          <p:nvPicPr>
            <p:cNvPr descr="Icon&#10;&#10;Description automatically generated" id="390" name="Google Shape;390;g347890b5837_0_403"/>
            <p:cNvPicPr preferRelativeResize="0"/>
            <p:nvPr/>
          </p:nvPicPr>
          <p:blipFill rotWithShape="1">
            <a:blip r:embed="rId5">
              <a:alphaModFix/>
            </a:blip>
            <a:srcRect b="55206" l="0" r="0" t="36423"/>
            <a:stretch/>
          </p:blipFill>
          <p:spPr>
            <a:xfrm>
              <a:off x="2903285" y="1872892"/>
              <a:ext cx="816669" cy="320162"/>
            </a:xfrm>
            <a:prstGeom prst="rect">
              <a:avLst/>
            </a:prstGeom>
            <a:noFill/>
            <a:ln>
              <a:noFill/>
            </a:ln>
          </p:spPr>
        </p:pic>
        <p:pic>
          <p:nvPicPr>
            <p:cNvPr descr="Icon&#10;&#10;Description automatically generated" id="391" name="Google Shape;391;g347890b5837_0_403"/>
            <p:cNvPicPr preferRelativeResize="0"/>
            <p:nvPr/>
          </p:nvPicPr>
          <p:blipFill rotWithShape="1">
            <a:blip r:embed="rId5">
              <a:alphaModFix/>
            </a:blip>
            <a:srcRect b="68810" l="0" r="0" t="19545"/>
            <a:stretch/>
          </p:blipFill>
          <p:spPr>
            <a:xfrm>
              <a:off x="2023246" y="1810298"/>
              <a:ext cx="816669" cy="445339"/>
            </a:xfrm>
            <a:prstGeom prst="rect">
              <a:avLst/>
            </a:prstGeom>
            <a:noFill/>
            <a:ln>
              <a:noFill/>
            </a:ln>
          </p:spPr>
        </p:pic>
        <p:pic>
          <p:nvPicPr>
            <p:cNvPr descr="Icon&#10;&#10;Description automatically generated" id="392" name="Google Shape;392;g347890b5837_0_403"/>
            <p:cNvPicPr preferRelativeResize="0"/>
            <p:nvPr/>
          </p:nvPicPr>
          <p:blipFill rotWithShape="1">
            <a:blip r:embed="rId5">
              <a:alphaModFix/>
            </a:blip>
            <a:srcRect b="82627" l="0" r="0" t="0"/>
            <a:stretch/>
          </p:blipFill>
          <p:spPr>
            <a:xfrm>
              <a:off x="1206576" y="1682100"/>
              <a:ext cx="816669" cy="664475"/>
            </a:xfrm>
            <a:prstGeom prst="rect">
              <a:avLst/>
            </a:prstGeom>
            <a:noFill/>
            <a:ln>
              <a:noFill/>
            </a:ln>
          </p:spPr>
        </p:pic>
      </p:grpSp>
      <p:sp>
        <p:nvSpPr>
          <p:cNvPr id="393" name="Google Shape;393;g347890b5837_0_403"/>
          <p:cNvSpPr txBox="1"/>
          <p:nvPr/>
        </p:nvSpPr>
        <p:spPr>
          <a:xfrm>
            <a:off x="914550" y="4963475"/>
            <a:ext cx="8141100" cy="99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800">
                <a:solidFill>
                  <a:schemeClr val="accent1"/>
                </a:solidFill>
                <a:latin typeface="Barlow"/>
                <a:ea typeface="Barlow"/>
                <a:cs typeface="Barlow"/>
                <a:sym typeface="Barlow"/>
              </a:rPr>
              <a:t>How do we best engage the Networks? Do they need to be engaged? These project are becoming more common and are changing the paradigm on how networks have previously operated. How do we best leverage this evolution?</a:t>
            </a:r>
            <a:endParaRPr sz="16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347890b5837_0_424"/>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Private Sector</a:t>
            </a:r>
            <a:endParaRPr/>
          </a:p>
        </p:txBody>
      </p:sp>
      <p:sp>
        <p:nvSpPr>
          <p:cNvPr id="399" name="Google Shape;399;g347890b5837_0_424"/>
          <p:cNvSpPr txBox="1"/>
          <p:nvPr/>
        </p:nvSpPr>
        <p:spPr>
          <a:xfrm>
            <a:off x="720725" y="1373200"/>
            <a:ext cx="6144000" cy="45402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Roadmap outlines a set of actions that will enhance all components of the Ocean Enterprise across the Ocean Information Value Chain.</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Engaging and guiding private sector interests?  What are the </a:t>
            </a:r>
            <a:r>
              <a:rPr b="1" lang="en-GB" sz="1800">
                <a:solidFill>
                  <a:schemeClr val="accent1"/>
                </a:solidFill>
                <a:latin typeface="Barlow"/>
                <a:ea typeface="Barlow"/>
                <a:cs typeface="Barlow"/>
                <a:sym typeface="Barlow"/>
              </a:rPr>
              <a:t>key topics </a:t>
            </a:r>
            <a:r>
              <a:rPr lang="en-GB" sz="1800">
                <a:solidFill>
                  <a:schemeClr val="accent1"/>
                </a:solidFill>
                <a:latin typeface="Barlow"/>
                <a:ea typeface="Barlow"/>
                <a:cs typeface="Barlow"/>
                <a:sym typeface="Barlow"/>
              </a:rPr>
              <a:t>we NEED to engage with the private sector? </a:t>
            </a:r>
            <a:r>
              <a:rPr b="1" lang="en-GB" sz="1800">
                <a:solidFill>
                  <a:schemeClr val="accent1"/>
                </a:solidFill>
                <a:latin typeface="Barlow"/>
                <a:ea typeface="Barlow"/>
                <a:cs typeface="Barlow"/>
                <a:sym typeface="Barlow"/>
              </a:rPr>
              <a:t>NEED </a:t>
            </a:r>
            <a:r>
              <a:rPr lang="en-GB" sz="1800">
                <a:solidFill>
                  <a:schemeClr val="accent1"/>
                </a:solidFill>
                <a:latin typeface="Barlow"/>
                <a:ea typeface="Barlow"/>
                <a:cs typeface="Barlow"/>
                <a:sym typeface="Barlow"/>
              </a:rPr>
              <a:t>to identify </a:t>
            </a:r>
            <a:r>
              <a:rPr b="1" lang="en-GB" sz="1800">
                <a:solidFill>
                  <a:schemeClr val="accent1"/>
                </a:solidFill>
                <a:latin typeface="Barlow"/>
                <a:ea typeface="Barlow"/>
                <a:cs typeface="Barlow"/>
                <a:sym typeface="Barlow"/>
              </a:rPr>
              <a:t>ACTIONS </a:t>
            </a:r>
            <a:r>
              <a:rPr lang="en-GB" sz="1800">
                <a:solidFill>
                  <a:schemeClr val="accent1"/>
                </a:solidFill>
                <a:latin typeface="Barlow"/>
                <a:ea typeface="Barlow"/>
                <a:cs typeface="Barlow"/>
                <a:sym typeface="Barlow"/>
              </a:rPr>
              <a:t>that OCG can push/lead!</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Ocean Enterprise Initiative interested in identifying opportunities for investment - what do the </a:t>
            </a:r>
            <a:r>
              <a:rPr b="1" lang="en-GB" sz="1800">
                <a:solidFill>
                  <a:schemeClr val="accent1"/>
                </a:solidFill>
                <a:latin typeface="Barlow"/>
                <a:ea typeface="Barlow"/>
                <a:cs typeface="Barlow"/>
                <a:sym typeface="Barlow"/>
              </a:rPr>
              <a:t>Networks </a:t>
            </a:r>
            <a:r>
              <a:rPr lang="en-GB" sz="1800">
                <a:solidFill>
                  <a:schemeClr val="accent1"/>
                </a:solidFill>
                <a:latin typeface="Barlow"/>
                <a:ea typeface="Barlow"/>
                <a:cs typeface="Barlow"/>
                <a:sym typeface="Barlow"/>
              </a:rPr>
              <a:t>want to see?</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1000"/>
              </a:spcAft>
              <a:buClr>
                <a:schemeClr val="accent2"/>
              </a:buClr>
              <a:buSzPts val="1200"/>
              <a:buFont typeface="Barlow"/>
              <a:buChar char="●"/>
            </a:pPr>
            <a:r>
              <a:rPr lang="en-GB" sz="1800">
                <a:solidFill>
                  <a:schemeClr val="accent1"/>
                </a:solidFill>
                <a:latin typeface="Barlow"/>
                <a:ea typeface="Barlow"/>
                <a:cs typeface="Barlow"/>
                <a:sym typeface="Barlow"/>
              </a:rPr>
              <a:t>Identify topics of </a:t>
            </a:r>
            <a:r>
              <a:rPr b="1" lang="en-GB" sz="1800">
                <a:solidFill>
                  <a:schemeClr val="accent1"/>
                </a:solidFill>
                <a:latin typeface="Barlow"/>
                <a:ea typeface="Barlow"/>
                <a:cs typeface="Barlow"/>
                <a:sym typeface="Barlow"/>
              </a:rPr>
              <a:t>common interest </a:t>
            </a:r>
            <a:r>
              <a:rPr lang="en-GB" sz="1800">
                <a:solidFill>
                  <a:schemeClr val="accent1"/>
                </a:solidFill>
                <a:latin typeface="Barlow"/>
                <a:ea typeface="Barlow"/>
                <a:cs typeface="Barlow"/>
                <a:sym typeface="Barlow"/>
              </a:rPr>
              <a:t>and identify the specific sector for engagement</a:t>
            </a:r>
            <a:endParaRPr sz="1800">
              <a:solidFill>
                <a:schemeClr val="accent1"/>
              </a:solidFill>
              <a:latin typeface="Barlow"/>
              <a:ea typeface="Barlow"/>
              <a:cs typeface="Barlow"/>
              <a:sym typeface="Barlow"/>
            </a:endParaRPr>
          </a:p>
        </p:txBody>
      </p:sp>
      <p:grpSp>
        <p:nvGrpSpPr>
          <p:cNvPr id="400" name="Google Shape;400;g347890b5837_0_424"/>
          <p:cNvGrpSpPr/>
          <p:nvPr/>
        </p:nvGrpSpPr>
        <p:grpSpPr>
          <a:xfrm>
            <a:off x="9301124" y="305367"/>
            <a:ext cx="2635250" cy="2555875"/>
            <a:chOff x="4510674" y="3608817"/>
            <a:chExt cx="2635250" cy="2555875"/>
          </a:xfrm>
        </p:grpSpPr>
        <p:sp>
          <p:nvSpPr>
            <p:cNvPr id="401" name="Google Shape;401;g347890b5837_0_424"/>
            <p:cNvSpPr/>
            <p:nvPr/>
          </p:nvSpPr>
          <p:spPr>
            <a:xfrm>
              <a:off x="4510674" y="3608817"/>
              <a:ext cx="2635250" cy="255587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402" name="Google Shape;402;g347890b5837_0_424"/>
            <p:cNvSpPr txBox="1"/>
            <p:nvPr/>
          </p:nvSpPr>
          <p:spPr>
            <a:xfrm>
              <a:off x="4887251" y="4893941"/>
              <a:ext cx="18198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GB" sz="1200" u="none" cap="none" strike="noStrike">
                  <a:solidFill>
                    <a:srgbClr val="002D6A"/>
                  </a:solidFill>
                  <a:latin typeface="Barlow"/>
                  <a:ea typeface="Barlow"/>
                  <a:cs typeface="Barlow"/>
                  <a:sym typeface="Barlow"/>
                </a:rPr>
                <a:t>focuses on improving the market visibility, aggregation of demand and rethinking risk to accelerate growth. </a:t>
              </a:r>
              <a:endParaRPr sz="1200"/>
            </a:p>
          </p:txBody>
        </p:sp>
        <p:sp>
          <p:nvSpPr>
            <p:cNvPr id="403" name="Google Shape;403;g347890b5837_0_424"/>
            <p:cNvSpPr/>
            <p:nvPr/>
          </p:nvSpPr>
          <p:spPr>
            <a:xfrm>
              <a:off x="5488065" y="3948209"/>
              <a:ext cx="619049" cy="526397"/>
            </a:xfrm>
            <a:custGeom>
              <a:rect b="b" l="l" r="r" t="t"/>
              <a:pathLst>
                <a:path extrusionOk="0" h="672712" w="766624">
                  <a:moveTo>
                    <a:pt x="0" y="0"/>
                  </a:moveTo>
                  <a:lnTo>
                    <a:pt x="766624" y="0"/>
                  </a:lnTo>
                  <a:lnTo>
                    <a:pt x="766624" y="672713"/>
                  </a:lnTo>
                  <a:lnTo>
                    <a:pt x="0" y="672713"/>
                  </a:lnTo>
                  <a:lnTo>
                    <a:pt x="0" y="0"/>
                  </a:lnTo>
                  <a:close/>
                </a:path>
              </a:pathLst>
            </a:custGeom>
            <a:blipFill rotWithShape="1">
              <a:blip r:embed="rId3">
                <a:alphaModFix/>
              </a:blip>
              <a:stretch>
                <a:fillRect b="0" l="0" r="0" t="0"/>
              </a:stretch>
            </a:blip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404" name="Google Shape;404;g347890b5837_0_424"/>
            <p:cNvSpPr txBox="1"/>
            <p:nvPr/>
          </p:nvSpPr>
          <p:spPr>
            <a:xfrm>
              <a:off x="4661785" y="4573736"/>
              <a:ext cx="2306700" cy="184800"/>
            </a:xfrm>
            <a:prstGeom prst="rect">
              <a:avLst/>
            </a:prstGeom>
            <a:noFill/>
            <a:ln>
              <a:noFill/>
            </a:ln>
          </p:spPr>
          <p:txBody>
            <a:bodyPr anchorCtr="0" anchor="t" bIns="0" lIns="0" spcFirstLastPara="1" rIns="0" wrap="square" tIns="0">
              <a:spAutoFit/>
            </a:bodyPr>
            <a:lstStyle/>
            <a:p>
              <a:pPr indent="0" lvl="0" marL="0" marR="0" rtl="0" algn="ctr">
                <a:lnSpc>
                  <a:spcPct val="109977"/>
                </a:lnSpc>
                <a:spcBef>
                  <a:spcPts val="0"/>
                </a:spcBef>
                <a:spcAft>
                  <a:spcPts val="0"/>
                </a:spcAft>
                <a:buNone/>
              </a:pPr>
              <a:r>
                <a:rPr b="1" i="1" lang="en-GB" sz="1200" u="none" cap="none" strike="noStrike">
                  <a:solidFill>
                    <a:srgbClr val="002D6A"/>
                  </a:solidFill>
                  <a:latin typeface="Barlow Condensed"/>
                  <a:ea typeface="Barlow Condensed"/>
                  <a:cs typeface="Barlow Condensed"/>
                  <a:sym typeface="Barlow Condensed"/>
                </a:rPr>
                <a:t>MARKET PLACE</a:t>
              </a:r>
              <a:endParaRPr sz="1200"/>
            </a:p>
          </p:txBody>
        </p:sp>
      </p:grpSp>
      <p:grpSp>
        <p:nvGrpSpPr>
          <p:cNvPr id="405" name="Google Shape;405;g347890b5837_0_424"/>
          <p:cNvGrpSpPr/>
          <p:nvPr/>
        </p:nvGrpSpPr>
        <p:grpSpPr>
          <a:xfrm>
            <a:off x="7373646" y="1947817"/>
            <a:ext cx="2635250" cy="2555875"/>
            <a:chOff x="6946971" y="3608817"/>
            <a:chExt cx="2635250" cy="2555875"/>
          </a:xfrm>
        </p:grpSpPr>
        <p:sp>
          <p:nvSpPr>
            <p:cNvPr id="406" name="Google Shape;406;g347890b5837_0_424"/>
            <p:cNvSpPr/>
            <p:nvPr/>
          </p:nvSpPr>
          <p:spPr>
            <a:xfrm>
              <a:off x="6946971" y="3608817"/>
              <a:ext cx="2635250" cy="255587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407" name="Google Shape;407;g347890b5837_0_424"/>
            <p:cNvSpPr/>
            <p:nvPr/>
          </p:nvSpPr>
          <p:spPr>
            <a:xfrm>
              <a:off x="7981082" y="3777333"/>
              <a:ext cx="543215" cy="526397"/>
            </a:xfrm>
            <a:custGeom>
              <a:rect b="b" l="l" r="r" t="t"/>
              <a:pathLst>
                <a:path extrusionOk="0" h="672712" w="672712">
                  <a:moveTo>
                    <a:pt x="0" y="0"/>
                  </a:moveTo>
                  <a:lnTo>
                    <a:pt x="672712" y="0"/>
                  </a:lnTo>
                  <a:lnTo>
                    <a:pt x="672712" y="672713"/>
                  </a:lnTo>
                  <a:lnTo>
                    <a:pt x="0" y="672713"/>
                  </a:lnTo>
                  <a:lnTo>
                    <a:pt x="0" y="0"/>
                  </a:lnTo>
                  <a:close/>
                </a:path>
              </a:pathLst>
            </a:custGeom>
            <a:blipFill rotWithShape="1">
              <a:blip r:embed="rId4">
                <a:alphaModFix/>
              </a:blip>
              <a:stretch>
                <a:fillRect b="0" l="0" r="0" t="0"/>
              </a:stretch>
            </a:blip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408" name="Google Shape;408;g347890b5837_0_424"/>
            <p:cNvSpPr txBox="1"/>
            <p:nvPr/>
          </p:nvSpPr>
          <p:spPr>
            <a:xfrm>
              <a:off x="7754468" y="4376200"/>
              <a:ext cx="983700" cy="184800"/>
            </a:xfrm>
            <a:prstGeom prst="rect">
              <a:avLst/>
            </a:prstGeom>
            <a:noFill/>
            <a:ln>
              <a:noFill/>
            </a:ln>
          </p:spPr>
          <p:txBody>
            <a:bodyPr anchorCtr="0" anchor="t" bIns="0" lIns="0" spcFirstLastPara="1" rIns="0" wrap="square" tIns="0">
              <a:spAutoFit/>
            </a:bodyPr>
            <a:lstStyle/>
            <a:p>
              <a:pPr indent="0" lvl="0" marL="0" marR="0" rtl="0" algn="l">
                <a:lnSpc>
                  <a:spcPct val="109977"/>
                </a:lnSpc>
                <a:spcBef>
                  <a:spcPts val="0"/>
                </a:spcBef>
                <a:spcAft>
                  <a:spcPts val="0"/>
                </a:spcAft>
                <a:buNone/>
              </a:pPr>
              <a:r>
                <a:rPr b="1" i="1" lang="en-GB" sz="1200" u="none" cap="none" strike="noStrike">
                  <a:solidFill>
                    <a:srgbClr val="FFFFFF"/>
                  </a:solidFill>
                  <a:latin typeface="Barlow Condensed"/>
                  <a:ea typeface="Barlow Condensed"/>
                  <a:cs typeface="Barlow Condensed"/>
                  <a:sym typeface="Barlow Condensed"/>
                </a:rPr>
                <a:t>COLLABORATION</a:t>
              </a:r>
              <a:endParaRPr sz="1200"/>
            </a:p>
          </p:txBody>
        </p:sp>
        <p:sp>
          <p:nvSpPr>
            <p:cNvPr id="409" name="Google Shape;409;g347890b5837_0_424"/>
            <p:cNvSpPr txBox="1"/>
            <p:nvPr/>
          </p:nvSpPr>
          <p:spPr>
            <a:xfrm>
              <a:off x="7201989" y="4723050"/>
              <a:ext cx="21156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GB" sz="1100" u="none" cap="none" strike="noStrike">
                  <a:solidFill>
                    <a:srgbClr val="FFFFFF"/>
                  </a:solidFill>
                  <a:latin typeface="Barlow"/>
                  <a:ea typeface="Barlow"/>
                  <a:cs typeface="Barlow"/>
                  <a:sym typeface="Barlow"/>
                </a:rPr>
                <a:t>focuses on data as an asset and missions as a service, private-public exchange, standards, developing intermediaries, and public and private data access. </a:t>
              </a:r>
              <a:endParaRPr sz="1100"/>
            </a:p>
          </p:txBody>
        </p:sp>
      </p:grpSp>
      <p:grpSp>
        <p:nvGrpSpPr>
          <p:cNvPr id="410" name="Google Shape;410;g347890b5837_0_424"/>
          <p:cNvGrpSpPr/>
          <p:nvPr/>
        </p:nvGrpSpPr>
        <p:grpSpPr>
          <a:xfrm>
            <a:off x="9301121" y="3616842"/>
            <a:ext cx="2635250" cy="2555875"/>
            <a:chOff x="9375771" y="3608817"/>
            <a:chExt cx="2635250" cy="2555875"/>
          </a:xfrm>
        </p:grpSpPr>
        <p:sp>
          <p:nvSpPr>
            <p:cNvPr id="411" name="Google Shape;411;g347890b5837_0_424"/>
            <p:cNvSpPr/>
            <p:nvPr/>
          </p:nvSpPr>
          <p:spPr>
            <a:xfrm>
              <a:off x="9375771" y="3608817"/>
              <a:ext cx="2635250" cy="255587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412" name="Google Shape;412;g347890b5837_0_424"/>
            <p:cNvSpPr txBox="1"/>
            <p:nvPr/>
          </p:nvSpPr>
          <p:spPr>
            <a:xfrm>
              <a:off x="9767533" y="4848260"/>
              <a:ext cx="18198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GB" sz="1200" u="none" cap="none" strike="noStrike">
                  <a:solidFill>
                    <a:srgbClr val="002D6A"/>
                  </a:solidFill>
                  <a:latin typeface="Barlow"/>
                  <a:ea typeface="Barlow"/>
                  <a:cs typeface="Barlow"/>
                  <a:sym typeface="Barlow"/>
                </a:rPr>
                <a:t>focuses on workforce development and the utilization of emerging technologies in the public sector services.</a:t>
              </a:r>
              <a:endParaRPr sz="1200"/>
            </a:p>
          </p:txBody>
        </p:sp>
        <p:sp>
          <p:nvSpPr>
            <p:cNvPr id="413" name="Google Shape;413;g347890b5837_0_424"/>
            <p:cNvSpPr/>
            <p:nvPr/>
          </p:nvSpPr>
          <p:spPr>
            <a:xfrm>
              <a:off x="10396509" y="3895391"/>
              <a:ext cx="562652" cy="526397"/>
            </a:xfrm>
            <a:custGeom>
              <a:rect b="b" l="l" r="r" t="t"/>
              <a:pathLst>
                <a:path extrusionOk="0" h="672712" w="696783">
                  <a:moveTo>
                    <a:pt x="0" y="0"/>
                  </a:moveTo>
                  <a:lnTo>
                    <a:pt x="696783" y="0"/>
                  </a:lnTo>
                  <a:lnTo>
                    <a:pt x="696783" y="672712"/>
                  </a:lnTo>
                  <a:lnTo>
                    <a:pt x="0" y="672712"/>
                  </a:lnTo>
                  <a:lnTo>
                    <a:pt x="0" y="0"/>
                  </a:lnTo>
                  <a:close/>
                </a:path>
              </a:pathLst>
            </a:custGeom>
            <a:blipFill rotWithShape="1">
              <a:blip r:embed="rId5">
                <a:alphaModFix/>
              </a:blip>
              <a:stretch>
                <a:fillRect b="0" l="0" r="0" t="0"/>
              </a:stretch>
            </a:blip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414" name="Google Shape;414;g347890b5837_0_424"/>
            <p:cNvSpPr txBox="1"/>
            <p:nvPr/>
          </p:nvSpPr>
          <p:spPr>
            <a:xfrm>
              <a:off x="9762170" y="4499495"/>
              <a:ext cx="1829400" cy="184800"/>
            </a:xfrm>
            <a:prstGeom prst="rect">
              <a:avLst/>
            </a:prstGeom>
            <a:noFill/>
            <a:ln>
              <a:noFill/>
            </a:ln>
          </p:spPr>
          <p:txBody>
            <a:bodyPr anchorCtr="0" anchor="t" bIns="0" lIns="0" spcFirstLastPara="1" rIns="0" wrap="square" tIns="0">
              <a:spAutoFit/>
            </a:bodyPr>
            <a:lstStyle/>
            <a:p>
              <a:pPr indent="0" lvl="0" marL="0" marR="0" rtl="0" algn="ctr">
                <a:lnSpc>
                  <a:spcPct val="109977"/>
                </a:lnSpc>
                <a:spcBef>
                  <a:spcPts val="0"/>
                </a:spcBef>
                <a:spcAft>
                  <a:spcPts val="0"/>
                </a:spcAft>
                <a:buNone/>
              </a:pPr>
              <a:r>
                <a:rPr b="1" i="1" lang="en-GB" sz="1200" u="none" cap="none" strike="noStrike">
                  <a:solidFill>
                    <a:srgbClr val="002D6A"/>
                  </a:solidFill>
                  <a:latin typeface="Barlow Condensed"/>
                  <a:ea typeface="Barlow Condensed"/>
                  <a:cs typeface="Barlow Condensed"/>
                  <a:sym typeface="Barlow Condensed"/>
                </a:rPr>
                <a:t>THE FUTURE</a:t>
              </a:r>
              <a:endParaRPr sz="12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347890b5837_0_418"/>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Numbers Game &amp; Growth</a:t>
            </a:r>
            <a:endParaRPr/>
          </a:p>
        </p:txBody>
      </p:sp>
      <p:sp>
        <p:nvSpPr>
          <p:cNvPr id="420" name="Google Shape;420;g347890b5837_0_418"/>
          <p:cNvSpPr txBox="1"/>
          <p:nvPr/>
        </p:nvSpPr>
        <p:spPr>
          <a:xfrm>
            <a:off x="720725" y="1373200"/>
            <a:ext cx="5998800" cy="45402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Will OCG continue to add emerging networks,  Is there a </a:t>
            </a:r>
            <a:r>
              <a:rPr b="1" lang="en-GB" sz="1800">
                <a:solidFill>
                  <a:schemeClr val="accent1"/>
                </a:solidFill>
                <a:latin typeface="Barlow"/>
                <a:ea typeface="Barlow"/>
                <a:cs typeface="Barlow"/>
                <a:sym typeface="Barlow"/>
              </a:rPr>
              <a:t>limit</a:t>
            </a:r>
            <a:r>
              <a:rPr lang="en-GB" sz="1800">
                <a:solidFill>
                  <a:schemeClr val="accent1"/>
                </a:solidFill>
                <a:latin typeface="Barlow"/>
                <a:ea typeface="Barlow"/>
                <a:cs typeface="Barlow"/>
                <a:sym typeface="Barlow"/>
              </a:rPr>
              <a:t>? </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How can OCG support more networks with no additional </a:t>
            </a:r>
            <a:r>
              <a:rPr b="1" lang="en-GB" sz="1800">
                <a:solidFill>
                  <a:schemeClr val="accent1"/>
                </a:solidFill>
                <a:latin typeface="Barlow"/>
                <a:ea typeface="Barlow"/>
                <a:cs typeface="Barlow"/>
                <a:sym typeface="Barlow"/>
              </a:rPr>
              <a:t>resources</a:t>
            </a:r>
            <a:r>
              <a:rPr lang="en-GB" sz="1800">
                <a:solidFill>
                  <a:schemeClr val="accent1"/>
                </a:solidFill>
                <a:latin typeface="Barlow"/>
                <a:ea typeface="Barlow"/>
                <a:cs typeface="Barlow"/>
                <a:sym typeface="Barlow"/>
              </a:rPr>
              <a:t>? What is the potential to</a:t>
            </a:r>
            <a:r>
              <a:rPr b="1" lang="en-GB" sz="1800">
                <a:solidFill>
                  <a:schemeClr val="accent1"/>
                </a:solidFill>
                <a:latin typeface="Barlow"/>
                <a:ea typeface="Barlow"/>
                <a:cs typeface="Barlow"/>
                <a:sym typeface="Barlow"/>
              </a:rPr>
              <a:t> seek resources</a:t>
            </a:r>
            <a:r>
              <a:rPr lang="en-GB" sz="1800">
                <a:solidFill>
                  <a:schemeClr val="accent1"/>
                </a:solidFill>
                <a:latin typeface="Barlow"/>
                <a:ea typeface="Barlow"/>
                <a:cs typeface="Barlow"/>
                <a:sym typeface="Barlow"/>
              </a:rPr>
              <a:t> and how can OCG assist in this space?</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Currently there does not seem to be a need to place a limit, new emerging networks engaged with existing networks to </a:t>
            </a:r>
            <a:r>
              <a:rPr b="1" lang="en-GB" sz="1800">
                <a:solidFill>
                  <a:schemeClr val="accent1"/>
                </a:solidFill>
                <a:latin typeface="Barlow"/>
                <a:ea typeface="Barlow"/>
                <a:cs typeface="Barlow"/>
                <a:sym typeface="Barlow"/>
              </a:rPr>
              <a:t>assess fit </a:t>
            </a:r>
            <a:r>
              <a:rPr lang="en-GB" sz="1800">
                <a:solidFill>
                  <a:schemeClr val="accent1"/>
                </a:solidFill>
                <a:latin typeface="Barlow"/>
                <a:ea typeface="Barlow"/>
                <a:cs typeface="Barlow"/>
                <a:sym typeface="Barlow"/>
              </a:rPr>
              <a:t>and </a:t>
            </a:r>
            <a:r>
              <a:rPr b="1" lang="en-GB" sz="1800">
                <a:solidFill>
                  <a:schemeClr val="accent1"/>
                </a:solidFill>
                <a:latin typeface="Barlow"/>
                <a:ea typeface="Barlow"/>
                <a:cs typeface="Barlow"/>
                <a:sym typeface="Barlow"/>
              </a:rPr>
              <a:t>connections</a:t>
            </a:r>
            <a:r>
              <a:rPr lang="en-GB" sz="1800">
                <a:solidFill>
                  <a:schemeClr val="accent1"/>
                </a:solidFill>
                <a:latin typeface="Barlow"/>
                <a:ea typeface="Barlow"/>
                <a:cs typeface="Barlow"/>
                <a:sym typeface="Barlow"/>
              </a:rPr>
              <a:t>, fulfill </a:t>
            </a:r>
            <a:r>
              <a:rPr b="1" lang="en-GB" sz="1800">
                <a:solidFill>
                  <a:schemeClr val="accent1"/>
                </a:solidFill>
                <a:latin typeface="Barlow"/>
                <a:ea typeface="Barlow"/>
                <a:cs typeface="Barlow"/>
                <a:sym typeface="Barlow"/>
              </a:rPr>
              <a:t>unique roles</a:t>
            </a:r>
            <a:r>
              <a:rPr lang="en-GB" sz="1800">
                <a:solidFill>
                  <a:schemeClr val="accent1"/>
                </a:solidFill>
                <a:latin typeface="Barlow"/>
                <a:ea typeface="Barlow"/>
                <a:cs typeface="Barlow"/>
                <a:sym typeface="Barlow"/>
              </a:rPr>
              <a:t>, have found </a:t>
            </a:r>
            <a:r>
              <a:rPr b="1" lang="en-GB" sz="1800">
                <a:solidFill>
                  <a:schemeClr val="accent1"/>
                </a:solidFill>
                <a:latin typeface="Barlow"/>
                <a:ea typeface="Barlow"/>
                <a:cs typeface="Barlow"/>
                <a:sym typeface="Barlow"/>
              </a:rPr>
              <a:t>support </a:t>
            </a:r>
            <a:r>
              <a:rPr lang="en-GB" sz="1800">
                <a:solidFill>
                  <a:schemeClr val="accent1"/>
                </a:solidFill>
                <a:latin typeface="Barlow"/>
                <a:ea typeface="Barlow"/>
                <a:cs typeface="Barlow"/>
                <a:sym typeface="Barlow"/>
              </a:rPr>
              <a:t>for their work.</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1000"/>
              </a:spcAft>
              <a:buClr>
                <a:schemeClr val="accent2"/>
              </a:buClr>
              <a:buSzPts val="1200"/>
              <a:buFont typeface="Barlow"/>
              <a:buChar char="●"/>
            </a:pPr>
            <a:r>
              <a:rPr lang="en-GB" sz="1800">
                <a:solidFill>
                  <a:schemeClr val="accent1"/>
                </a:solidFill>
                <a:latin typeface="Barlow"/>
                <a:ea typeface="Barlow"/>
                <a:cs typeface="Barlow"/>
                <a:sym typeface="Barlow"/>
              </a:rPr>
              <a:t>What about </a:t>
            </a:r>
            <a:r>
              <a:rPr b="1" lang="en-GB" sz="1800">
                <a:solidFill>
                  <a:schemeClr val="accent1"/>
                </a:solidFill>
                <a:latin typeface="Barlow"/>
                <a:ea typeface="Barlow"/>
                <a:cs typeface="Barlow"/>
                <a:sym typeface="Barlow"/>
              </a:rPr>
              <a:t>platforms </a:t>
            </a:r>
            <a:r>
              <a:rPr lang="en-GB" sz="1800">
                <a:solidFill>
                  <a:schemeClr val="accent1"/>
                </a:solidFill>
                <a:latin typeface="Barlow"/>
                <a:ea typeface="Barlow"/>
                <a:cs typeface="Barlow"/>
                <a:sym typeface="Barlow"/>
              </a:rPr>
              <a:t>that are </a:t>
            </a:r>
            <a:r>
              <a:rPr b="1" lang="en-GB" sz="1800">
                <a:solidFill>
                  <a:schemeClr val="accent1"/>
                </a:solidFill>
                <a:latin typeface="Barlow"/>
                <a:ea typeface="Barlow"/>
                <a:cs typeface="Barlow"/>
                <a:sym typeface="Barlow"/>
              </a:rPr>
              <a:t>not connected</a:t>
            </a:r>
            <a:r>
              <a:rPr lang="en-GB" sz="1800">
                <a:solidFill>
                  <a:schemeClr val="accent1"/>
                </a:solidFill>
                <a:latin typeface="Barlow"/>
                <a:ea typeface="Barlow"/>
                <a:cs typeface="Barlow"/>
                <a:sym typeface="Barlow"/>
              </a:rPr>
              <a:t> to GOOS networks? Is this the role of OCG?</a:t>
            </a:r>
            <a:endParaRPr sz="1800">
              <a:solidFill>
                <a:schemeClr val="accent1"/>
              </a:solidFill>
              <a:latin typeface="Barlow"/>
              <a:ea typeface="Barlow"/>
              <a:cs typeface="Barlow"/>
              <a:sym typeface="Barlow"/>
            </a:endParaRPr>
          </a:p>
        </p:txBody>
      </p:sp>
      <p:pic>
        <p:nvPicPr>
          <p:cNvPr id="421" name="Google Shape;421;g347890b5837_0_418"/>
          <p:cNvPicPr preferRelativeResize="0"/>
          <p:nvPr/>
        </p:nvPicPr>
        <p:blipFill rotWithShape="1">
          <a:blip r:embed="rId3">
            <a:alphaModFix/>
          </a:blip>
          <a:srcRect b="0" l="54107" r="0" t="0"/>
          <a:stretch/>
        </p:blipFill>
        <p:spPr>
          <a:xfrm>
            <a:off x="7467206" y="0"/>
            <a:ext cx="4724776"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347890b5837_0_444"/>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OCG Action Prioritizations</a:t>
            </a:r>
            <a:endParaRPr/>
          </a:p>
        </p:txBody>
      </p:sp>
      <p:sp>
        <p:nvSpPr>
          <p:cNvPr id="427" name="Google Shape;427;g347890b5837_0_444"/>
          <p:cNvSpPr txBox="1"/>
          <p:nvPr/>
        </p:nvSpPr>
        <p:spPr>
          <a:xfrm>
            <a:off x="720725" y="1373200"/>
            <a:ext cx="5237400" cy="45894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Primarily GOOS Networks have been updating OCG at the </a:t>
            </a:r>
            <a:r>
              <a:rPr b="1" lang="en-GB" sz="1800">
                <a:solidFill>
                  <a:schemeClr val="accent1"/>
                </a:solidFill>
                <a:latin typeface="Barlow"/>
                <a:ea typeface="Barlow"/>
                <a:cs typeface="Barlow"/>
                <a:sym typeface="Barlow"/>
              </a:rPr>
              <a:t>Roundtables </a:t>
            </a:r>
            <a:r>
              <a:rPr lang="en-GB" sz="1800">
                <a:solidFill>
                  <a:schemeClr val="accent1"/>
                </a:solidFill>
                <a:latin typeface="Barlow"/>
                <a:ea typeface="Barlow"/>
                <a:cs typeface="Barlow"/>
                <a:sym typeface="Barlow"/>
              </a:rPr>
              <a:t>and </a:t>
            </a:r>
            <a:r>
              <a:rPr b="1" lang="en-GB" sz="1800">
                <a:solidFill>
                  <a:schemeClr val="accent1"/>
                </a:solidFill>
                <a:latin typeface="Barlow"/>
                <a:ea typeface="Barlow"/>
                <a:cs typeface="Barlow"/>
                <a:sym typeface="Barlow"/>
              </a:rPr>
              <a:t>annual sessions </a:t>
            </a:r>
            <a:r>
              <a:rPr lang="en-GB" sz="1800">
                <a:solidFill>
                  <a:schemeClr val="accent1"/>
                </a:solidFill>
                <a:latin typeface="Barlow"/>
                <a:ea typeface="Barlow"/>
                <a:cs typeface="Barlow"/>
                <a:sym typeface="Barlow"/>
              </a:rPr>
              <a:t>through reports and posters</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Are there other ways to ensure that OCG exec is clear on Network </a:t>
            </a:r>
            <a:r>
              <a:rPr b="1" lang="en-GB" sz="1800">
                <a:solidFill>
                  <a:schemeClr val="accent1"/>
                </a:solidFill>
                <a:latin typeface="Barlow"/>
                <a:ea typeface="Barlow"/>
                <a:cs typeface="Barlow"/>
                <a:sym typeface="Barlow"/>
              </a:rPr>
              <a:t>needs </a:t>
            </a:r>
            <a:r>
              <a:rPr lang="en-GB" sz="1800">
                <a:solidFill>
                  <a:schemeClr val="accent1"/>
                </a:solidFill>
                <a:latin typeface="Barlow"/>
                <a:ea typeface="Barlow"/>
                <a:cs typeface="Barlow"/>
                <a:sym typeface="Barlow"/>
              </a:rPr>
              <a:t>and identify prioritized </a:t>
            </a:r>
            <a:r>
              <a:rPr b="1" lang="en-GB" sz="1800">
                <a:solidFill>
                  <a:schemeClr val="accent1"/>
                </a:solidFill>
                <a:latin typeface="Barlow"/>
                <a:ea typeface="Barlow"/>
                <a:cs typeface="Barlow"/>
                <a:sym typeface="Barlow"/>
              </a:rPr>
              <a:t>actions</a:t>
            </a:r>
            <a:r>
              <a:rPr lang="en-GB" sz="1800">
                <a:solidFill>
                  <a:schemeClr val="accent1"/>
                </a:solidFill>
                <a:latin typeface="Barlow"/>
                <a:ea typeface="Barlow"/>
                <a:cs typeface="Barlow"/>
                <a:sym typeface="Barlow"/>
              </a:rPr>
              <a:t>?</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1000"/>
              </a:spcAft>
              <a:buClr>
                <a:schemeClr val="accent2"/>
              </a:buClr>
              <a:buSzPts val="1200"/>
              <a:buFont typeface="Barlow"/>
              <a:buChar char="●"/>
            </a:pPr>
            <a:r>
              <a:rPr lang="en-GB" sz="1800">
                <a:solidFill>
                  <a:schemeClr val="accent1"/>
                </a:solidFill>
                <a:latin typeface="Barlow"/>
                <a:ea typeface="Barlow"/>
                <a:cs typeface="Barlow"/>
                <a:sym typeface="Barlow"/>
              </a:rPr>
              <a:t>How can we </a:t>
            </a:r>
            <a:r>
              <a:rPr b="1" lang="en-GB" sz="1800">
                <a:solidFill>
                  <a:schemeClr val="accent1"/>
                </a:solidFill>
                <a:latin typeface="Barlow"/>
                <a:ea typeface="Barlow"/>
                <a:cs typeface="Barlow"/>
                <a:sym typeface="Barlow"/>
              </a:rPr>
              <a:t>engage </a:t>
            </a:r>
            <a:r>
              <a:rPr lang="en-GB" sz="1800">
                <a:solidFill>
                  <a:schemeClr val="accent1"/>
                </a:solidFill>
                <a:latin typeface="Barlow"/>
                <a:ea typeface="Barlow"/>
                <a:cs typeface="Barlow"/>
                <a:sym typeface="Barlow"/>
              </a:rPr>
              <a:t>the networks to ensure that </a:t>
            </a:r>
            <a:r>
              <a:rPr b="1" lang="en-GB" sz="1800">
                <a:solidFill>
                  <a:schemeClr val="accent1"/>
                </a:solidFill>
                <a:latin typeface="Barlow"/>
                <a:ea typeface="Barlow"/>
                <a:cs typeface="Barlow"/>
                <a:sym typeface="Barlow"/>
              </a:rPr>
              <a:t>common needs/risks/opportunities </a:t>
            </a:r>
            <a:r>
              <a:rPr lang="en-GB" sz="1800">
                <a:solidFill>
                  <a:schemeClr val="accent1"/>
                </a:solidFill>
                <a:latin typeface="Barlow"/>
                <a:ea typeface="Barlow"/>
                <a:cs typeface="Barlow"/>
                <a:sym typeface="Barlow"/>
              </a:rPr>
              <a:t>are acted upon across all networks?</a:t>
            </a:r>
            <a:endParaRPr sz="1900">
              <a:solidFill>
                <a:schemeClr val="accent1"/>
              </a:solidFill>
              <a:latin typeface="Barlow Light"/>
              <a:ea typeface="Barlow Light"/>
              <a:cs typeface="Barlow Light"/>
              <a:sym typeface="Barlow Light"/>
            </a:endParaRPr>
          </a:p>
        </p:txBody>
      </p:sp>
      <p:pic>
        <p:nvPicPr>
          <p:cNvPr id="428" name="Google Shape;428;g347890b5837_0_444"/>
          <p:cNvPicPr preferRelativeResize="0"/>
          <p:nvPr/>
        </p:nvPicPr>
        <p:blipFill rotWithShape="1">
          <a:blip r:embed="rId3">
            <a:alphaModFix/>
          </a:blip>
          <a:srcRect b="4187" l="7905" r="11096" t="0"/>
          <a:stretch/>
        </p:blipFill>
        <p:spPr>
          <a:xfrm>
            <a:off x="6981200" y="1373200"/>
            <a:ext cx="4645075" cy="4589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14bcfdec53c_0_1266"/>
          <p:cNvSpPr txBox="1"/>
          <p:nvPr>
            <p:ph type="ctrTitle"/>
          </p:nvPr>
        </p:nvSpPr>
        <p:spPr>
          <a:xfrm>
            <a:off x="601456" y="2854801"/>
            <a:ext cx="4074000"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GB"/>
              <a:t>Thank you</a:t>
            </a:r>
            <a:endParaRPr/>
          </a:p>
        </p:txBody>
      </p:sp>
      <p:sp>
        <p:nvSpPr>
          <p:cNvPr id="434" name="Google Shape;434;g14bcfdec53c_0_1266"/>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GB"/>
              <a:t>goosocean.org</a:t>
            </a:r>
            <a:endParaRPr/>
          </a:p>
        </p:txBody>
      </p:sp>
      <p:pic>
        <p:nvPicPr>
          <p:cNvPr descr="A picture containing swimming, ocean floor&#10;&#10;Description automatically generated" id="435" name="Google Shape;435;g14bcfdec53c_0_1266"/>
          <p:cNvPicPr preferRelativeResize="0"/>
          <p:nvPr/>
        </p:nvPicPr>
        <p:blipFill rotWithShape="1">
          <a:blip r:embed="rId3">
            <a:alphaModFix/>
          </a:blip>
          <a:srcRect b="-735" l="0" r="9140" t="-80"/>
          <a:stretch/>
        </p:blipFill>
        <p:spPr>
          <a:xfrm>
            <a:off x="5003292" y="222416"/>
            <a:ext cx="3885337" cy="6458466"/>
          </a:xfrm>
          <a:prstGeom prst="rect">
            <a:avLst/>
          </a:prstGeom>
          <a:noFill/>
          <a:ln>
            <a:noFill/>
          </a:ln>
        </p:spPr>
      </p:pic>
      <p:pic>
        <p:nvPicPr>
          <p:cNvPr id="436" name="Google Shape;436;g14bcfdec53c_0_1266"/>
          <p:cNvPicPr preferRelativeResize="0"/>
          <p:nvPr/>
        </p:nvPicPr>
        <p:blipFill rotWithShape="1">
          <a:blip r:embed="rId4">
            <a:alphaModFix/>
          </a:blip>
          <a:srcRect b="8182" l="0" r="0" t="7426"/>
          <a:stretch/>
        </p:blipFill>
        <p:spPr>
          <a:xfrm>
            <a:off x="9014364" y="233724"/>
            <a:ext cx="3177633" cy="2178790"/>
          </a:xfrm>
          <a:prstGeom prst="rect">
            <a:avLst/>
          </a:prstGeom>
          <a:noFill/>
          <a:ln>
            <a:noFill/>
          </a:ln>
        </p:spPr>
      </p:pic>
      <p:pic>
        <p:nvPicPr>
          <p:cNvPr descr="A picture containing person&#10;&#10;Description automatically generated" id="437" name="Google Shape;437;g14bcfdec53c_0_1266"/>
          <p:cNvPicPr preferRelativeResize="0"/>
          <p:nvPr/>
        </p:nvPicPr>
        <p:blipFill rotWithShape="1">
          <a:blip r:embed="rId5">
            <a:alphaModFix/>
          </a:blip>
          <a:srcRect b="9016" l="0" r="0" t="1871"/>
          <a:stretch/>
        </p:blipFill>
        <p:spPr>
          <a:xfrm>
            <a:off x="9014365" y="2574207"/>
            <a:ext cx="3177637" cy="1755647"/>
          </a:xfrm>
          <a:prstGeom prst="rect">
            <a:avLst/>
          </a:prstGeom>
          <a:noFill/>
          <a:ln>
            <a:noFill/>
          </a:ln>
        </p:spPr>
      </p:pic>
      <p:pic>
        <p:nvPicPr>
          <p:cNvPr descr="A picture containing sky, outdoor, snow, seal&#10;&#10;Description automatically generated" id="438" name="Google Shape;438;g14bcfdec53c_0_1266"/>
          <p:cNvPicPr preferRelativeResize="0"/>
          <p:nvPr/>
        </p:nvPicPr>
        <p:blipFill rotWithShape="1">
          <a:blip r:embed="rId6">
            <a:alphaModFix/>
          </a:blip>
          <a:srcRect b="-1086" l="0" r="0" t="9663"/>
          <a:stretch/>
        </p:blipFill>
        <p:spPr>
          <a:xfrm>
            <a:off x="9014364" y="4486675"/>
            <a:ext cx="3177633" cy="21787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2" name="Shape 442"/>
        <p:cNvGrpSpPr/>
        <p:nvPr/>
      </p:nvGrpSpPr>
      <p:grpSpPr>
        <a:xfrm>
          <a:off x="0" y="0"/>
          <a:ext cx="0" cy="0"/>
          <a:chOff x="0" y="0"/>
          <a:chExt cx="0" cy="0"/>
        </a:xfrm>
      </p:grpSpPr>
      <p:sp>
        <p:nvSpPr>
          <p:cNvPr id="443" name="Google Shape;443;g347890b5837_0_456"/>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153A"/>
              </a:buClr>
              <a:buSzPts val="3300"/>
              <a:buFont typeface="Libre Franklin"/>
              <a:buNone/>
            </a:pPr>
            <a:r>
              <a:rPr lang="en-GB"/>
              <a:t>This Week and the Way Ahead</a:t>
            </a:r>
            <a:endParaRPr/>
          </a:p>
        </p:txBody>
      </p:sp>
      <p:sp>
        <p:nvSpPr>
          <p:cNvPr id="444" name="Google Shape;444;g347890b5837_0_456"/>
          <p:cNvSpPr txBox="1"/>
          <p:nvPr/>
        </p:nvSpPr>
        <p:spPr>
          <a:xfrm>
            <a:off x="720725" y="1373200"/>
            <a:ext cx="9277200" cy="4763100"/>
          </a:xfrm>
          <a:prstGeom prst="rect">
            <a:avLst/>
          </a:prstGeom>
          <a:noFill/>
          <a:ln>
            <a:noFill/>
          </a:ln>
        </p:spPr>
        <p:txBody>
          <a:bodyPr anchorCtr="0" anchor="t" bIns="45700" lIns="91425" spcFirstLastPara="1" rIns="91425" wrap="square" tIns="45700">
            <a:noAutofit/>
          </a:bodyPr>
          <a:lstStyle/>
          <a:p>
            <a:pPr indent="-352425" lvl="0" marL="542925" marR="0" rtl="0" algn="l">
              <a:lnSpc>
                <a:spcPct val="115000"/>
              </a:lnSpc>
              <a:spcBef>
                <a:spcPts val="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Celebrate successes</a:t>
            </a:r>
            <a:r>
              <a:rPr lang="en-GB" sz="1900">
                <a:solidFill>
                  <a:schemeClr val="accent1"/>
                </a:solidFill>
                <a:latin typeface="Barlow Light"/>
                <a:ea typeface="Barlow Light"/>
                <a:cs typeface="Barlow Light"/>
                <a:sym typeface="Barlow Light"/>
              </a:rPr>
              <a:t>!</a:t>
            </a:r>
            <a:endParaRPr sz="1900">
              <a:solidFill>
                <a:schemeClr val="accent1"/>
              </a:solidFill>
              <a:latin typeface="Barlow Light"/>
              <a:ea typeface="Barlow Light"/>
              <a:cs typeface="Barlow Light"/>
              <a:sym typeface="Barlow Light"/>
            </a:endParaRPr>
          </a:p>
          <a:p>
            <a:pPr indent="-352425" lvl="0" marL="542925"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Identify priority </a:t>
            </a:r>
            <a:r>
              <a:rPr b="1" lang="en-GB" sz="1900">
                <a:solidFill>
                  <a:schemeClr val="accent1"/>
                </a:solidFill>
                <a:latin typeface="Barlow"/>
                <a:ea typeface="Barlow"/>
                <a:cs typeface="Barlow"/>
                <a:sym typeface="Barlow"/>
              </a:rPr>
              <a:t>actions </a:t>
            </a:r>
            <a:r>
              <a:rPr lang="en-GB" sz="1900">
                <a:solidFill>
                  <a:schemeClr val="accent1"/>
                </a:solidFill>
                <a:latin typeface="Barlow"/>
                <a:ea typeface="Barlow"/>
                <a:cs typeface="Barlow"/>
                <a:sym typeface="Barlow"/>
              </a:rPr>
              <a:t>for the year &amp;</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core business </a:t>
            </a:r>
            <a:r>
              <a:rPr lang="en-GB" sz="1900">
                <a:solidFill>
                  <a:schemeClr val="accent1"/>
                </a:solidFill>
                <a:latin typeface="Barlow"/>
                <a:ea typeface="Barlow"/>
                <a:cs typeface="Barlow"/>
                <a:sym typeface="Barlow"/>
              </a:rPr>
              <a:t>surrounding our foci areas</a:t>
            </a:r>
            <a:endParaRPr sz="1900">
              <a:solidFill>
                <a:schemeClr val="accent1"/>
              </a:solidFill>
              <a:latin typeface="Barlow"/>
              <a:ea typeface="Barlow"/>
              <a:cs typeface="Barlow"/>
              <a:sym typeface="Barlow"/>
            </a:endParaRPr>
          </a:p>
          <a:p>
            <a:pPr indent="-352425" lvl="0" marL="542925" marR="0" rtl="0" algn="l">
              <a:lnSpc>
                <a:spcPct val="115000"/>
              </a:lnSpc>
              <a:spcBef>
                <a:spcPts val="100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Cross dialogue</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on Network updates, risks, opportunities and barriers</a:t>
            </a:r>
            <a:endParaRPr sz="1900">
              <a:solidFill>
                <a:schemeClr val="accent1"/>
              </a:solidFill>
              <a:latin typeface="Barlow"/>
              <a:ea typeface="Barlow"/>
              <a:cs typeface="Barlow"/>
              <a:sym typeface="Barlow"/>
            </a:endParaRPr>
          </a:p>
          <a:p>
            <a:pPr indent="-352425" lvl="0" marL="542925"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Identify data and metadata work towards th</a:t>
            </a:r>
            <a:r>
              <a:rPr lang="en-GB" sz="1900">
                <a:solidFill>
                  <a:schemeClr val="accent1"/>
                </a:solidFill>
                <a:latin typeface="Barlow Light"/>
                <a:ea typeface="Barlow Light"/>
                <a:cs typeface="Barlow Light"/>
                <a:sym typeface="Barlow Light"/>
              </a:rPr>
              <a:t>e </a:t>
            </a:r>
            <a:r>
              <a:rPr b="1" lang="en-GB" sz="1900">
                <a:solidFill>
                  <a:schemeClr val="accent1"/>
                </a:solidFill>
                <a:latin typeface="Barlow"/>
                <a:ea typeface="Barlow"/>
                <a:cs typeface="Barlow"/>
                <a:sym typeface="Barlow"/>
              </a:rPr>
              <a:t>IOC Data Architecture </a:t>
            </a:r>
            <a:r>
              <a:rPr lang="en-GB" sz="1900">
                <a:solidFill>
                  <a:schemeClr val="accent1"/>
                </a:solidFill>
                <a:latin typeface="Barlow Light"/>
                <a:ea typeface="Barlow Light"/>
                <a:cs typeface="Barlow Light"/>
                <a:sym typeface="Barlow Light"/>
              </a:rPr>
              <a:t>and </a:t>
            </a:r>
            <a:r>
              <a:rPr b="1" lang="en-GB" sz="1900">
                <a:solidFill>
                  <a:schemeClr val="accent1"/>
                </a:solidFill>
                <a:latin typeface="Barlow"/>
                <a:ea typeface="Barlow"/>
                <a:cs typeface="Barlow"/>
                <a:sym typeface="Barlow"/>
              </a:rPr>
              <a:t>WIS 2.0</a:t>
            </a:r>
            <a:endParaRPr sz="1900">
              <a:solidFill>
                <a:schemeClr val="accent1"/>
              </a:solidFill>
              <a:latin typeface="Barlow Light"/>
              <a:ea typeface="Barlow Light"/>
              <a:cs typeface="Barlow Light"/>
              <a:sym typeface="Barlow Light"/>
            </a:endParaRPr>
          </a:p>
          <a:p>
            <a:pPr indent="-352425" lvl="0" marL="542925" marR="0" rtl="0" algn="l">
              <a:lnSpc>
                <a:spcPct val="115000"/>
              </a:lnSpc>
              <a:spcBef>
                <a:spcPts val="100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Enhance engagement</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with the Networks, GOOS Panels, and network “users”</a:t>
            </a:r>
            <a:endParaRPr sz="1900">
              <a:solidFill>
                <a:schemeClr val="accent1"/>
              </a:solidFill>
              <a:latin typeface="Barlow"/>
              <a:ea typeface="Barlow"/>
              <a:cs typeface="Barlow"/>
              <a:sym typeface="Barlow"/>
            </a:endParaRPr>
          </a:p>
          <a:p>
            <a:pPr indent="-352425" lvl="0" marL="542925"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Success in advancing</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Data Task Team</a:t>
            </a:r>
            <a:endParaRPr b="1" sz="1900">
              <a:solidFill>
                <a:schemeClr val="accent1"/>
              </a:solidFill>
              <a:latin typeface="Barlow"/>
              <a:ea typeface="Barlow"/>
              <a:cs typeface="Barlow"/>
              <a:sym typeface="Barlow"/>
            </a:endParaRPr>
          </a:p>
          <a:p>
            <a:pPr indent="-352425" lvl="0" marL="542925"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OceanOPS </a:t>
            </a:r>
            <a:r>
              <a:rPr b="1" lang="en-GB" sz="1900">
                <a:solidFill>
                  <a:schemeClr val="accent1"/>
                </a:solidFill>
                <a:latin typeface="Barlow"/>
                <a:ea typeface="Barlow"/>
                <a:cs typeface="Barlow"/>
                <a:sym typeface="Barlow"/>
              </a:rPr>
              <a:t>Work Plan</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finalize</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SLA </a:t>
            </a:r>
            <a:r>
              <a:rPr lang="en-GB" sz="1900">
                <a:solidFill>
                  <a:schemeClr val="accent1"/>
                </a:solidFill>
                <a:latin typeface="Barlow"/>
                <a:ea typeface="Barlow"/>
                <a:cs typeface="Barlow"/>
                <a:sym typeface="Barlow"/>
              </a:rPr>
              <a:t>&amp; planning for new</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strategy</a:t>
            </a:r>
            <a:r>
              <a:rPr lang="en-GB" sz="1900">
                <a:solidFill>
                  <a:schemeClr val="accent1"/>
                </a:solidFill>
                <a:latin typeface="Barlow"/>
                <a:ea typeface="Barlow"/>
                <a:cs typeface="Barlow"/>
                <a:sym typeface="Barlow"/>
              </a:rPr>
              <a:t> to 2030</a:t>
            </a:r>
            <a:endParaRPr sz="1900">
              <a:solidFill>
                <a:schemeClr val="accent1"/>
              </a:solidFill>
              <a:latin typeface="Barlow Light"/>
              <a:ea typeface="Barlow Light"/>
              <a:cs typeface="Barlow Light"/>
              <a:sym typeface="Barlow Light"/>
            </a:endParaRPr>
          </a:p>
          <a:p>
            <a:pPr indent="-352425" lvl="0" marL="542925"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Discuss</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draft framework</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for assessing network maturity, health, health and risk</a:t>
            </a:r>
            <a:endParaRPr sz="1900">
              <a:solidFill>
                <a:schemeClr val="accent1"/>
              </a:solidFill>
              <a:latin typeface="Barlow Light"/>
              <a:ea typeface="Barlow Light"/>
              <a:cs typeface="Barlow Light"/>
              <a:sym typeface="Barlow Light"/>
            </a:endParaRPr>
          </a:p>
          <a:p>
            <a:pPr indent="-352425" lvl="0" marL="542925"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Planning for new</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GOOS Report Card</a:t>
            </a:r>
            <a:r>
              <a:rPr lang="en-GB" sz="1900">
                <a:solidFill>
                  <a:schemeClr val="accent1"/>
                </a:solidFill>
                <a:latin typeface="Barlow Light"/>
                <a:ea typeface="Barlow Light"/>
                <a:cs typeface="Barlow Light"/>
                <a:sym typeface="Barlow Light"/>
              </a:rPr>
              <a:t> and GOOS </a:t>
            </a:r>
            <a:r>
              <a:rPr b="1" lang="en-GB" sz="1900">
                <a:solidFill>
                  <a:schemeClr val="accent1"/>
                </a:solidFill>
                <a:latin typeface="Barlow"/>
                <a:ea typeface="Barlow"/>
                <a:cs typeface="Barlow"/>
                <a:sym typeface="Barlow"/>
              </a:rPr>
              <a:t>messaging</a:t>
            </a:r>
            <a:endParaRPr b="1" sz="1900">
              <a:solidFill>
                <a:schemeClr val="accent1"/>
              </a:solidFill>
              <a:latin typeface="Barlow"/>
              <a:ea typeface="Barlow"/>
              <a:cs typeface="Barlow"/>
              <a:sym typeface="Barlow"/>
            </a:endParaRPr>
          </a:p>
          <a:p>
            <a:pPr indent="-352425" lvl="0" marL="542925" marR="0" rtl="0" algn="l">
              <a:lnSpc>
                <a:spcPct val="115000"/>
              </a:lnSpc>
              <a:spcBef>
                <a:spcPts val="1000"/>
              </a:spcBef>
              <a:spcAft>
                <a:spcPts val="1000"/>
              </a:spcAft>
              <a:buClr>
                <a:srgbClr val="F38417"/>
              </a:buClr>
              <a:buSzPts val="1200"/>
              <a:buFont typeface="Barlow Light"/>
              <a:buChar char="●"/>
            </a:pPr>
            <a:r>
              <a:rPr lang="en-GB" sz="1900">
                <a:solidFill>
                  <a:schemeClr val="accent1"/>
                </a:solidFill>
                <a:latin typeface="Barlow"/>
                <a:ea typeface="Barlow"/>
                <a:cs typeface="Barlow"/>
                <a:sym typeface="Barlow"/>
              </a:rPr>
              <a:t>Assist IOCARIBE in planning for a</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regional ocean observing system</a:t>
            </a:r>
            <a:endParaRPr b="1" sz="1900">
              <a:solidFill>
                <a:schemeClr val="accent1"/>
              </a:solidFill>
              <a:latin typeface="Barlow"/>
              <a:ea typeface="Barlow"/>
              <a:cs typeface="Barlow"/>
              <a:sym typeface="Barlow"/>
            </a:endParaRPr>
          </a:p>
        </p:txBody>
      </p:sp>
      <p:grpSp>
        <p:nvGrpSpPr>
          <p:cNvPr id="445" name="Google Shape;445;g347890b5837_0_456"/>
          <p:cNvGrpSpPr/>
          <p:nvPr/>
        </p:nvGrpSpPr>
        <p:grpSpPr>
          <a:xfrm>
            <a:off x="10098913" y="116075"/>
            <a:ext cx="1928313" cy="6107275"/>
            <a:chOff x="10355938" y="143975"/>
            <a:chExt cx="1928313" cy="6107275"/>
          </a:xfrm>
        </p:grpSpPr>
        <p:pic>
          <p:nvPicPr>
            <p:cNvPr id="446" name="Google Shape;446;g347890b5837_0_456"/>
            <p:cNvPicPr preferRelativeResize="0"/>
            <p:nvPr/>
          </p:nvPicPr>
          <p:blipFill rotWithShape="1">
            <a:blip r:embed="rId3">
              <a:alphaModFix/>
            </a:blip>
            <a:srcRect b="54389" l="69740" r="8146" t="16514"/>
            <a:stretch/>
          </p:blipFill>
          <p:spPr>
            <a:xfrm>
              <a:off x="10355938" y="1162425"/>
              <a:ext cx="967552" cy="857600"/>
            </a:xfrm>
            <a:prstGeom prst="rect">
              <a:avLst/>
            </a:prstGeom>
            <a:noFill/>
            <a:ln>
              <a:noFill/>
            </a:ln>
          </p:spPr>
        </p:pic>
        <p:pic>
          <p:nvPicPr>
            <p:cNvPr id="447" name="Google Shape;447;g347890b5837_0_456"/>
            <p:cNvPicPr preferRelativeResize="0"/>
            <p:nvPr/>
          </p:nvPicPr>
          <p:blipFill rotWithShape="1">
            <a:blip r:embed="rId4">
              <a:alphaModFix/>
            </a:blip>
            <a:srcRect b="10743" l="2205" r="78915" t="6041"/>
            <a:stretch/>
          </p:blipFill>
          <p:spPr>
            <a:xfrm>
              <a:off x="10443275" y="5232800"/>
              <a:ext cx="747450" cy="949500"/>
            </a:xfrm>
            <a:prstGeom prst="rect">
              <a:avLst/>
            </a:prstGeom>
            <a:noFill/>
            <a:ln>
              <a:noFill/>
            </a:ln>
          </p:spPr>
        </p:pic>
        <p:pic>
          <p:nvPicPr>
            <p:cNvPr id="448" name="Google Shape;448;g347890b5837_0_456"/>
            <p:cNvPicPr preferRelativeResize="0"/>
            <p:nvPr/>
          </p:nvPicPr>
          <p:blipFill rotWithShape="1">
            <a:blip r:embed="rId3">
              <a:alphaModFix/>
            </a:blip>
            <a:srcRect b="5691" l="1660" r="76225" t="68889"/>
            <a:stretch/>
          </p:blipFill>
          <p:spPr>
            <a:xfrm>
              <a:off x="10432149" y="3112027"/>
              <a:ext cx="967552" cy="749224"/>
            </a:xfrm>
            <a:prstGeom prst="rect">
              <a:avLst/>
            </a:prstGeom>
            <a:noFill/>
            <a:ln>
              <a:noFill/>
            </a:ln>
          </p:spPr>
        </p:pic>
        <p:pic>
          <p:nvPicPr>
            <p:cNvPr id="449" name="Google Shape;449;g347890b5837_0_456"/>
            <p:cNvPicPr preferRelativeResize="0"/>
            <p:nvPr/>
          </p:nvPicPr>
          <p:blipFill rotWithShape="1">
            <a:blip r:embed="rId3">
              <a:alphaModFix/>
            </a:blip>
            <a:srcRect b="54389" l="48637" r="32743" t="16514"/>
            <a:stretch/>
          </p:blipFill>
          <p:spPr>
            <a:xfrm>
              <a:off x="11267139" y="1162425"/>
              <a:ext cx="814724" cy="857600"/>
            </a:xfrm>
            <a:prstGeom prst="rect">
              <a:avLst/>
            </a:prstGeom>
            <a:noFill/>
            <a:ln>
              <a:noFill/>
            </a:ln>
          </p:spPr>
        </p:pic>
        <p:pic>
          <p:nvPicPr>
            <p:cNvPr id="450" name="Google Shape;450;g347890b5837_0_456"/>
            <p:cNvPicPr preferRelativeResize="0"/>
            <p:nvPr/>
          </p:nvPicPr>
          <p:blipFill rotWithShape="1">
            <a:blip r:embed="rId3">
              <a:alphaModFix/>
            </a:blip>
            <a:srcRect b="54389" l="26804" r="54574" t="16514"/>
            <a:stretch/>
          </p:blipFill>
          <p:spPr>
            <a:xfrm>
              <a:off x="10432362" y="173073"/>
              <a:ext cx="814724" cy="857600"/>
            </a:xfrm>
            <a:prstGeom prst="rect">
              <a:avLst/>
            </a:prstGeom>
            <a:noFill/>
            <a:ln>
              <a:noFill/>
            </a:ln>
          </p:spPr>
        </p:pic>
        <p:pic>
          <p:nvPicPr>
            <p:cNvPr id="451" name="Google Shape;451;g347890b5837_0_456"/>
            <p:cNvPicPr preferRelativeResize="0"/>
            <p:nvPr/>
          </p:nvPicPr>
          <p:blipFill rotWithShape="1">
            <a:blip r:embed="rId3">
              <a:alphaModFix/>
            </a:blip>
            <a:srcRect b="54389" l="2770" r="78609" t="16514"/>
            <a:stretch/>
          </p:blipFill>
          <p:spPr>
            <a:xfrm>
              <a:off x="11190725" y="143975"/>
              <a:ext cx="967552" cy="1018459"/>
            </a:xfrm>
            <a:prstGeom prst="rect">
              <a:avLst/>
            </a:prstGeom>
            <a:noFill/>
            <a:ln>
              <a:noFill/>
            </a:ln>
          </p:spPr>
        </p:pic>
        <p:pic>
          <p:nvPicPr>
            <p:cNvPr id="452" name="Google Shape;452;g347890b5837_0_456"/>
            <p:cNvPicPr preferRelativeResize="0"/>
            <p:nvPr/>
          </p:nvPicPr>
          <p:blipFill rotWithShape="1">
            <a:blip r:embed="rId3">
              <a:alphaModFix/>
            </a:blip>
            <a:srcRect b="2714" l="26275" r="53108" t="68190"/>
            <a:stretch/>
          </p:blipFill>
          <p:spPr>
            <a:xfrm>
              <a:off x="11323496" y="3074000"/>
              <a:ext cx="902024" cy="857600"/>
            </a:xfrm>
            <a:prstGeom prst="rect">
              <a:avLst/>
            </a:prstGeom>
            <a:noFill/>
            <a:ln>
              <a:noFill/>
            </a:ln>
          </p:spPr>
        </p:pic>
        <p:pic>
          <p:nvPicPr>
            <p:cNvPr id="453" name="Google Shape;453;g347890b5837_0_456"/>
            <p:cNvPicPr preferRelativeResize="0"/>
            <p:nvPr/>
          </p:nvPicPr>
          <p:blipFill rotWithShape="1">
            <a:blip r:embed="rId3">
              <a:alphaModFix/>
            </a:blip>
            <a:srcRect b="3675" l="48726" r="32651" t="70904"/>
            <a:stretch/>
          </p:blipFill>
          <p:spPr>
            <a:xfrm>
              <a:off x="10432350" y="2151775"/>
              <a:ext cx="814724" cy="749224"/>
            </a:xfrm>
            <a:prstGeom prst="rect">
              <a:avLst/>
            </a:prstGeom>
            <a:noFill/>
            <a:ln>
              <a:noFill/>
            </a:ln>
          </p:spPr>
        </p:pic>
        <p:pic>
          <p:nvPicPr>
            <p:cNvPr id="454" name="Google Shape;454;g347890b5837_0_456"/>
            <p:cNvPicPr preferRelativeResize="0"/>
            <p:nvPr/>
          </p:nvPicPr>
          <p:blipFill rotWithShape="1">
            <a:blip r:embed="rId3">
              <a:alphaModFix/>
            </a:blip>
            <a:srcRect b="3675" l="70581" r="10795" t="70904"/>
            <a:stretch/>
          </p:blipFill>
          <p:spPr>
            <a:xfrm>
              <a:off x="11323500" y="2172400"/>
              <a:ext cx="814724" cy="749224"/>
            </a:xfrm>
            <a:prstGeom prst="rect">
              <a:avLst/>
            </a:prstGeom>
            <a:noFill/>
            <a:ln>
              <a:noFill/>
            </a:ln>
          </p:spPr>
        </p:pic>
        <p:pic>
          <p:nvPicPr>
            <p:cNvPr id="455" name="Google Shape;455;g347890b5837_0_456"/>
            <p:cNvPicPr preferRelativeResize="0"/>
            <p:nvPr/>
          </p:nvPicPr>
          <p:blipFill rotWithShape="1">
            <a:blip r:embed="rId4">
              <a:alphaModFix/>
            </a:blip>
            <a:srcRect b="10743" l="25176" r="54244" t="6041"/>
            <a:stretch/>
          </p:blipFill>
          <p:spPr>
            <a:xfrm>
              <a:off x="11278025" y="5301750"/>
              <a:ext cx="814727" cy="949500"/>
            </a:xfrm>
            <a:prstGeom prst="rect">
              <a:avLst/>
            </a:prstGeom>
            <a:noFill/>
            <a:ln>
              <a:noFill/>
            </a:ln>
          </p:spPr>
        </p:pic>
        <p:pic>
          <p:nvPicPr>
            <p:cNvPr id="456" name="Google Shape;456;g347890b5837_0_456"/>
            <p:cNvPicPr preferRelativeResize="0"/>
            <p:nvPr/>
          </p:nvPicPr>
          <p:blipFill rotWithShape="1">
            <a:blip r:embed="rId4">
              <a:alphaModFix/>
            </a:blip>
            <a:srcRect b="10739" l="46867" r="28695" t="8635"/>
            <a:stretch/>
          </p:blipFill>
          <p:spPr>
            <a:xfrm>
              <a:off x="10388700" y="4164174"/>
              <a:ext cx="902026" cy="857600"/>
            </a:xfrm>
            <a:prstGeom prst="rect">
              <a:avLst/>
            </a:prstGeom>
            <a:noFill/>
            <a:ln>
              <a:noFill/>
            </a:ln>
          </p:spPr>
        </p:pic>
        <p:pic>
          <p:nvPicPr>
            <p:cNvPr id="457" name="Google Shape;457;g347890b5837_0_456"/>
            <p:cNvPicPr preferRelativeResize="0"/>
            <p:nvPr/>
          </p:nvPicPr>
          <p:blipFill rotWithShape="1">
            <a:blip r:embed="rId4">
              <a:alphaModFix/>
            </a:blip>
            <a:srcRect b="14093" l="72046" r="0" t="10741"/>
            <a:stretch/>
          </p:blipFill>
          <p:spPr>
            <a:xfrm>
              <a:off x="11177475" y="4083975"/>
              <a:ext cx="1106776" cy="8576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1" name="Shape 461"/>
        <p:cNvGrpSpPr/>
        <p:nvPr/>
      </p:nvGrpSpPr>
      <p:grpSpPr>
        <a:xfrm>
          <a:off x="0" y="0"/>
          <a:ext cx="0" cy="0"/>
          <a:chOff x="0" y="0"/>
          <a:chExt cx="0" cy="0"/>
        </a:xfrm>
      </p:grpSpPr>
      <p:sp>
        <p:nvSpPr>
          <p:cNvPr id="462" name="Google Shape;462;g347890b5837_0_385"/>
          <p:cNvSpPr txBox="1"/>
          <p:nvPr>
            <p:ph type="title"/>
          </p:nvPr>
        </p:nvSpPr>
        <p:spPr>
          <a:xfrm>
            <a:off x="483775" y="511125"/>
            <a:ext cx="779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extLst>
                  <a:ext uri="http://customooxmlschemas.google.com/">
                    <go:slidesCustomData xmlns:go="http://customooxmlschemas.google.com/" textRoundtripDataId="5"/>
                  </a:ext>
                </a:extLst>
              </a:rPr>
              <a:t>Food for thought &amp; Call for Action</a:t>
            </a:r>
            <a:endParaRPr/>
          </a:p>
        </p:txBody>
      </p:sp>
      <p:sp>
        <p:nvSpPr>
          <p:cNvPr id="463" name="Google Shape;463;g347890b5837_0_385"/>
          <p:cNvSpPr txBox="1"/>
          <p:nvPr/>
        </p:nvSpPr>
        <p:spPr>
          <a:xfrm>
            <a:off x="720725" y="1373200"/>
            <a:ext cx="7340100" cy="4763100"/>
          </a:xfrm>
          <a:prstGeom prst="rect">
            <a:avLst/>
          </a:prstGeom>
          <a:noFill/>
          <a:ln>
            <a:noFill/>
          </a:ln>
        </p:spPr>
        <p:txBody>
          <a:bodyPr anchorCtr="0" anchor="t" bIns="45700" lIns="91425" spcFirstLastPara="1" rIns="91425" wrap="square" tIns="45700">
            <a:noAutofit/>
          </a:bodyPr>
          <a:lstStyle/>
          <a:p>
            <a:pPr indent="-346200" lvl="0" marL="540000" marR="0" rtl="0" algn="l">
              <a:lnSpc>
                <a:spcPct val="115000"/>
              </a:lnSpc>
              <a:spcBef>
                <a:spcPts val="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Integrated </a:t>
            </a:r>
            <a:r>
              <a:rPr lang="en-GB" sz="1900">
                <a:solidFill>
                  <a:schemeClr val="accent1"/>
                </a:solidFill>
                <a:latin typeface="Barlow"/>
                <a:ea typeface="Barlow"/>
                <a:cs typeface="Barlow"/>
                <a:sym typeface="Barlow"/>
              </a:rPr>
              <a:t>Data </a:t>
            </a:r>
            <a:r>
              <a:rPr b="1" lang="en-GB" sz="1900">
                <a:solidFill>
                  <a:schemeClr val="accent1"/>
                </a:solidFill>
                <a:latin typeface="Barlow"/>
                <a:ea typeface="Barlow"/>
                <a:cs typeface="Barlow"/>
                <a:sym typeface="Barlow"/>
              </a:rPr>
              <a:t>Infrastructure </a:t>
            </a:r>
            <a:r>
              <a:rPr lang="en-GB" sz="1900">
                <a:solidFill>
                  <a:schemeClr val="accent1"/>
                </a:solidFill>
                <a:latin typeface="Barlow"/>
                <a:ea typeface="Barlow"/>
                <a:cs typeface="Barlow"/>
                <a:sym typeface="Barlow"/>
              </a:rPr>
              <a:t>- Opportunities and risks</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EOV </a:t>
            </a:r>
            <a:r>
              <a:rPr lang="en-GB" sz="1900">
                <a:solidFill>
                  <a:schemeClr val="accent1"/>
                </a:solidFill>
                <a:latin typeface="Barlow"/>
                <a:ea typeface="Barlow"/>
                <a:cs typeface="Barlow"/>
                <a:sym typeface="Barlow"/>
              </a:rPr>
              <a:t>Framework - requirements processes and links to Networks</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Observing </a:t>
            </a:r>
            <a:r>
              <a:rPr b="1" lang="en-GB" sz="1900">
                <a:solidFill>
                  <a:schemeClr val="accent1"/>
                </a:solidFill>
                <a:latin typeface="Barlow"/>
                <a:ea typeface="Barlow"/>
                <a:cs typeface="Barlow"/>
                <a:sym typeface="Barlow"/>
              </a:rPr>
              <a:t>solutions </a:t>
            </a:r>
            <a:r>
              <a:rPr lang="en-GB" sz="1900">
                <a:solidFill>
                  <a:schemeClr val="accent1"/>
                </a:solidFill>
                <a:latin typeface="Barlow"/>
                <a:ea typeface="Barlow"/>
                <a:cs typeface="Barlow"/>
                <a:sym typeface="Barlow"/>
              </a:rPr>
              <a:t>of the future will be more integrated across platforms, providers, and communities (eg. co-design program activities, ocean carbon, marine ecology, etc)</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Strategically </a:t>
            </a:r>
            <a:r>
              <a:rPr lang="en-GB" sz="1900">
                <a:solidFill>
                  <a:schemeClr val="accent1"/>
                </a:solidFill>
                <a:latin typeface="Barlow"/>
                <a:ea typeface="Barlow"/>
                <a:cs typeface="Barlow"/>
                <a:sym typeface="Barlow"/>
              </a:rPr>
              <a:t>- thinking big and long-term to guide OCG future development</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Private Sector</a:t>
            </a:r>
            <a:r>
              <a:rPr lang="en-GB" sz="1900">
                <a:solidFill>
                  <a:schemeClr val="accent1"/>
                </a:solidFill>
                <a:latin typeface="Barlow"/>
                <a:ea typeface="Barlow"/>
                <a:cs typeface="Barlow"/>
                <a:sym typeface="Barlow"/>
              </a:rPr>
              <a:t> engagement</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1000"/>
              </a:spcAft>
              <a:buClr>
                <a:srgbClr val="F38417"/>
              </a:buClr>
              <a:buSzPts val="1200"/>
              <a:buFont typeface="Barlow"/>
              <a:buChar char="●"/>
            </a:pPr>
            <a:r>
              <a:rPr b="1" lang="en-GB" sz="1900">
                <a:solidFill>
                  <a:schemeClr val="accent1"/>
                </a:solidFill>
                <a:latin typeface="Barlow"/>
                <a:ea typeface="Barlow"/>
                <a:cs typeface="Barlow"/>
                <a:sym typeface="Barlow"/>
              </a:rPr>
              <a:t>Risk </a:t>
            </a:r>
            <a:r>
              <a:rPr lang="en-GB" sz="1900">
                <a:solidFill>
                  <a:schemeClr val="accent1"/>
                </a:solidFill>
                <a:latin typeface="Barlow"/>
                <a:ea typeface="Barlow"/>
                <a:cs typeface="Barlow"/>
                <a:sym typeface="Barlow"/>
              </a:rPr>
              <a:t>Management</a:t>
            </a:r>
            <a:endParaRPr sz="1900">
              <a:solidFill>
                <a:schemeClr val="accent1"/>
              </a:solidFill>
              <a:latin typeface="Barlow"/>
              <a:ea typeface="Barlow"/>
              <a:cs typeface="Barlow"/>
              <a:sym typeface="Barlow"/>
            </a:endParaRPr>
          </a:p>
        </p:txBody>
      </p:sp>
      <p:pic>
        <p:nvPicPr>
          <p:cNvPr id="464" name="Google Shape;464;g347890b5837_0_385" title="shutterstock_540511894.jpg"/>
          <p:cNvPicPr preferRelativeResize="0"/>
          <p:nvPr/>
        </p:nvPicPr>
        <p:blipFill rotWithShape="1">
          <a:blip r:embed="rId4">
            <a:alphaModFix/>
          </a:blip>
          <a:srcRect b="0" l="16484" r="52647" t="0"/>
          <a:stretch/>
        </p:blipFill>
        <p:spPr>
          <a:xfrm>
            <a:off x="8428500" y="0"/>
            <a:ext cx="3763502"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pic>
        <p:nvPicPr>
          <p:cNvPr id="469" name="Google Shape;469;g20848e50af1_0_7"/>
          <p:cNvPicPr preferRelativeResize="0"/>
          <p:nvPr/>
        </p:nvPicPr>
        <p:blipFill rotWithShape="1">
          <a:blip r:embed="rId3">
            <a:alphaModFix/>
          </a:blip>
          <a:srcRect b="0" l="10597" r="50610" t="0"/>
          <a:stretch/>
        </p:blipFill>
        <p:spPr>
          <a:xfrm>
            <a:off x="8428500" y="0"/>
            <a:ext cx="3763502" cy="6857999"/>
          </a:xfrm>
          <a:prstGeom prst="rect">
            <a:avLst/>
          </a:prstGeom>
          <a:noFill/>
          <a:ln>
            <a:noFill/>
          </a:ln>
        </p:spPr>
      </p:pic>
      <p:sp>
        <p:nvSpPr>
          <p:cNvPr id="470" name="Google Shape;470;g20848e50af1_0_7"/>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OCG-16 Format</a:t>
            </a:r>
            <a:endParaRPr/>
          </a:p>
        </p:txBody>
      </p:sp>
      <p:sp>
        <p:nvSpPr>
          <p:cNvPr id="471" name="Google Shape;471;g20848e50af1_0_7"/>
          <p:cNvSpPr txBox="1"/>
          <p:nvPr/>
        </p:nvSpPr>
        <p:spPr>
          <a:xfrm>
            <a:off x="720725" y="1373200"/>
            <a:ext cx="7254600" cy="4763100"/>
          </a:xfrm>
          <a:prstGeom prst="rect">
            <a:avLst/>
          </a:prstGeom>
          <a:noFill/>
          <a:ln>
            <a:noFill/>
          </a:ln>
        </p:spPr>
        <p:txBody>
          <a:bodyPr anchorCtr="0" anchor="t" bIns="45700" lIns="91425" spcFirstLastPara="1" rIns="91425" wrap="square" tIns="45700">
            <a:noAutofit/>
          </a:bodyPr>
          <a:lstStyle/>
          <a:p>
            <a:pPr indent="-346200" lvl="0" marL="540000" marR="0" rtl="0" algn="l">
              <a:lnSpc>
                <a:spcPct val="115000"/>
              </a:lnSpc>
              <a:spcBef>
                <a:spcPts val="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Meeting time</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Mo-Thur -  9 - 17:30 pm</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Annotated Agenda</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at the bottom of the timetable outlines questions and intended outcomes for each session</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Agenda topic, presenter and materials are linked in the Agenda and on the</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OCG-16 website</a:t>
            </a:r>
            <a:endParaRPr b="1"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Notes </a:t>
            </a:r>
            <a:r>
              <a:rPr lang="en-GB" sz="1900">
                <a:solidFill>
                  <a:schemeClr val="accent1"/>
                </a:solidFill>
                <a:latin typeface="Barlow"/>
                <a:ea typeface="Barlow"/>
                <a:cs typeface="Barlow"/>
                <a:sym typeface="Barlow"/>
              </a:rPr>
              <a:t>and</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Key points</a:t>
            </a:r>
            <a:r>
              <a:rPr lang="en-GB" sz="1900">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will be recorded and reviewed daily</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Light"/>
              <a:buChar char="●"/>
            </a:pPr>
            <a:r>
              <a:rPr b="1" lang="en-GB" sz="1900">
                <a:solidFill>
                  <a:schemeClr val="accent1"/>
                </a:solidFill>
                <a:latin typeface="Barlow"/>
                <a:ea typeface="Barlow"/>
                <a:cs typeface="Barlow"/>
                <a:sym typeface="Barlow"/>
              </a:rPr>
              <a:t>Interactive </a:t>
            </a:r>
            <a:r>
              <a:rPr lang="en-GB" sz="1900">
                <a:solidFill>
                  <a:schemeClr val="accent1"/>
                </a:solidFill>
                <a:latin typeface="Barlow"/>
                <a:ea typeface="Barlow"/>
                <a:cs typeface="Barlow"/>
                <a:sym typeface="Barlow"/>
              </a:rPr>
              <a:t>Network</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Poster</a:t>
            </a:r>
            <a:r>
              <a:rPr lang="en-GB" sz="1900">
                <a:solidFill>
                  <a:schemeClr val="accent1"/>
                </a:solidFill>
                <a:latin typeface="Barlow"/>
                <a:ea typeface="Barlow"/>
                <a:cs typeface="Barlow"/>
                <a:sym typeface="Barlow"/>
              </a:rPr>
              <a:t> and</a:t>
            </a:r>
            <a:r>
              <a:rPr lang="en-GB" sz="1900">
                <a:solidFill>
                  <a:schemeClr val="accent1"/>
                </a:solidFill>
                <a:latin typeface="Barlow Light"/>
                <a:ea typeface="Barlow Light"/>
                <a:cs typeface="Barlow Light"/>
                <a:sym typeface="Barlow Light"/>
              </a:rPr>
              <a:t> </a:t>
            </a:r>
            <a:r>
              <a:rPr b="1" lang="en-GB" sz="1900">
                <a:solidFill>
                  <a:schemeClr val="accent1"/>
                </a:solidFill>
                <a:latin typeface="Barlow"/>
                <a:ea typeface="Barlow"/>
                <a:cs typeface="Barlow"/>
                <a:sym typeface="Barlow"/>
              </a:rPr>
              <a:t>discussion </a:t>
            </a:r>
            <a:r>
              <a:rPr lang="en-GB" sz="1900">
                <a:solidFill>
                  <a:schemeClr val="accent1"/>
                </a:solidFill>
                <a:latin typeface="Barlow"/>
                <a:ea typeface="Barlow"/>
                <a:cs typeface="Barlow"/>
                <a:sym typeface="Barlow"/>
              </a:rPr>
              <a:t>Session</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1000"/>
              </a:spcAft>
              <a:buClr>
                <a:srgbClr val="F38417"/>
              </a:buClr>
              <a:buSzPts val="1200"/>
              <a:buFont typeface="Barlow Light"/>
              <a:buChar char="●"/>
            </a:pPr>
            <a:r>
              <a:rPr b="1" lang="en-GB" sz="1900">
                <a:solidFill>
                  <a:schemeClr val="accent1"/>
                </a:solidFill>
                <a:latin typeface="Barlow"/>
                <a:ea typeface="Barlow"/>
                <a:cs typeface="Barlow"/>
                <a:sym typeface="Barlow"/>
              </a:rPr>
              <a:t>Workshop</a:t>
            </a:r>
            <a:r>
              <a:rPr lang="en-GB" sz="1900">
                <a:solidFill>
                  <a:schemeClr val="accent1"/>
                </a:solidFill>
                <a:latin typeface="Barlow Light"/>
                <a:ea typeface="Barlow Light"/>
                <a:cs typeface="Barlow Light"/>
                <a:sym typeface="Barlow Light"/>
              </a:rPr>
              <a:t>:</a:t>
            </a:r>
            <a:r>
              <a:rPr lang="en-GB" sz="1900">
                <a:solidFill>
                  <a:schemeClr val="accent1"/>
                </a:solidFill>
                <a:latin typeface="Barlow"/>
                <a:ea typeface="Barlow"/>
                <a:cs typeface="Barlow"/>
                <a:sym typeface="Barlow"/>
              </a:rPr>
              <a:t> IOCARIBE-GOOS, supporting regional priorities (Thursday)</a:t>
            </a:r>
            <a:endParaRPr sz="1900">
              <a:solidFill>
                <a:schemeClr val="accent1"/>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 name="Shape 475"/>
        <p:cNvGrpSpPr/>
        <p:nvPr/>
      </p:nvGrpSpPr>
      <p:grpSpPr>
        <a:xfrm>
          <a:off x="0" y="0"/>
          <a:ext cx="0" cy="0"/>
          <a:chOff x="0" y="0"/>
          <a:chExt cx="0" cy="0"/>
        </a:xfrm>
      </p:grpSpPr>
      <p:sp>
        <p:nvSpPr>
          <p:cNvPr id="476" name="Google Shape;476;g20848e50af1_0_2"/>
          <p:cNvSpPr txBox="1"/>
          <p:nvPr/>
        </p:nvSpPr>
        <p:spPr>
          <a:xfrm>
            <a:off x="720725" y="1373200"/>
            <a:ext cx="7254600" cy="4763100"/>
          </a:xfrm>
          <a:prstGeom prst="rect">
            <a:avLst/>
          </a:prstGeom>
          <a:noFill/>
          <a:ln>
            <a:noFill/>
          </a:ln>
        </p:spPr>
        <p:txBody>
          <a:bodyPr anchorCtr="0" anchor="t" bIns="45700" lIns="91425" spcFirstLastPara="1" rIns="91425" wrap="square" tIns="45700">
            <a:noAutofit/>
          </a:bodyPr>
          <a:lstStyle/>
          <a:p>
            <a:pPr indent="-346200" lvl="0" marL="540000" marR="0" rtl="0" algn="l">
              <a:lnSpc>
                <a:spcPct val="115000"/>
              </a:lnSpc>
              <a:spcBef>
                <a:spcPts val="0"/>
              </a:spcBef>
              <a:spcAft>
                <a:spcPts val="0"/>
              </a:spcAft>
              <a:buClr>
                <a:srgbClr val="F38417"/>
              </a:buClr>
              <a:buSzPts val="1200"/>
              <a:buFont typeface="Barlow Light"/>
              <a:buChar char="●"/>
            </a:pPr>
            <a:r>
              <a:rPr i="0" lang="en-GB" sz="1900" u="none" cap="none" strike="noStrike">
                <a:solidFill>
                  <a:schemeClr val="accent1"/>
                </a:solidFill>
                <a:latin typeface="Barlow"/>
                <a:ea typeface="Barlow"/>
                <a:cs typeface="Barlow"/>
                <a:sym typeface="Barlow"/>
              </a:rPr>
              <a:t>Keep your</a:t>
            </a:r>
            <a:r>
              <a:rPr b="0" i="0" lang="en-GB" sz="1900" u="none" cap="none" strike="noStrike">
                <a:solidFill>
                  <a:schemeClr val="accent1"/>
                </a:solidFill>
                <a:latin typeface="Barlow Light"/>
                <a:ea typeface="Barlow Light"/>
                <a:cs typeface="Barlow Light"/>
                <a:sym typeface="Barlow Light"/>
              </a:rPr>
              <a:t> </a:t>
            </a:r>
            <a:r>
              <a:rPr b="1" i="0" lang="en-GB" sz="1900" u="none" cap="none" strike="noStrike">
                <a:solidFill>
                  <a:schemeClr val="accent1"/>
                </a:solidFill>
                <a:latin typeface="Barlow"/>
                <a:ea typeface="Barlow"/>
                <a:cs typeface="Barlow"/>
                <a:sym typeface="Barlow"/>
              </a:rPr>
              <a:t>microphone muted</a:t>
            </a:r>
            <a:r>
              <a:rPr lang="en-GB" sz="1900">
                <a:solidFill>
                  <a:schemeClr val="accent1"/>
                </a:solidFill>
                <a:latin typeface="Barlow"/>
                <a:ea typeface="Barlow"/>
                <a:cs typeface="Barlow"/>
                <a:sym typeface="Barlow"/>
              </a:rPr>
              <a:t> unless you are speaking and try to use video.</a:t>
            </a:r>
            <a:endParaRPr sz="1900">
              <a:solidFill>
                <a:schemeClr val="accent1"/>
              </a:solidFill>
              <a:latin typeface="Barlow"/>
              <a:ea typeface="Barlow"/>
              <a:cs typeface="Barlow"/>
              <a:sym typeface="Barlow"/>
            </a:endParaRPr>
          </a:p>
          <a:p>
            <a:pPr indent="-346200" lvl="0" marL="540000" marR="0" rtl="0" algn="l">
              <a:lnSpc>
                <a:spcPct val="115000"/>
              </a:lnSpc>
              <a:spcBef>
                <a:spcPts val="13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For question or comment, please use the</a:t>
            </a:r>
            <a:r>
              <a:rPr b="1" i="0" lang="en-GB" sz="1900" u="none" cap="none" strike="noStrike">
                <a:solidFill>
                  <a:schemeClr val="accent1"/>
                </a:solidFill>
                <a:latin typeface="Barlow"/>
                <a:ea typeface="Barlow"/>
                <a:cs typeface="Barlow"/>
                <a:sym typeface="Barlow"/>
              </a:rPr>
              <a:t> chat box </a:t>
            </a:r>
            <a:r>
              <a:rPr lang="en-GB" sz="1900">
                <a:solidFill>
                  <a:schemeClr val="accent1"/>
                </a:solidFill>
                <a:latin typeface="Barlow"/>
                <a:ea typeface="Barlow"/>
                <a:cs typeface="Barlow"/>
                <a:sym typeface="Barlow"/>
              </a:rPr>
              <a:t>or indicate by</a:t>
            </a:r>
            <a:r>
              <a:rPr b="0" i="0" lang="en-GB" sz="1900" u="none" cap="none" strike="noStrike">
                <a:solidFill>
                  <a:schemeClr val="accent1"/>
                </a:solidFill>
                <a:latin typeface="Barlow Light"/>
                <a:ea typeface="Barlow Light"/>
                <a:cs typeface="Barlow Light"/>
                <a:sym typeface="Barlow Light"/>
              </a:rPr>
              <a:t> </a:t>
            </a:r>
            <a:r>
              <a:rPr b="1" i="0" lang="en-GB" sz="1900" u="none" cap="none" strike="noStrike">
                <a:solidFill>
                  <a:schemeClr val="accent1"/>
                </a:solidFill>
                <a:latin typeface="Barlow"/>
                <a:ea typeface="Barlow"/>
                <a:cs typeface="Barlow"/>
                <a:sym typeface="Barlow"/>
              </a:rPr>
              <a:t>raising your hand</a:t>
            </a:r>
            <a:r>
              <a:rPr lang="en-GB" sz="1900">
                <a:solidFill>
                  <a:schemeClr val="accent1"/>
                </a:solidFill>
                <a:latin typeface="Barlow"/>
                <a:ea typeface="Barlow"/>
                <a:cs typeface="Barlow"/>
                <a:sym typeface="Barlow"/>
              </a:rPr>
              <a:t> in order to be called upon by the moderator.</a:t>
            </a:r>
            <a:endParaRPr sz="1900">
              <a:solidFill>
                <a:schemeClr val="accent1"/>
              </a:solidFill>
              <a:latin typeface="Barlow"/>
              <a:ea typeface="Barlow"/>
              <a:cs typeface="Barlow"/>
              <a:sym typeface="Barlow"/>
            </a:endParaRPr>
          </a:p>
          <a:p>
            <a:pPr indent="-346200" lvl="0" marL="540000" marR="0" rtl="0" algn="l">
              <a:lnSpc>
                <a:spcPct val="115000"/>
              </a:lnSpc>
              <a:spcBef>
                <a:spcPts val="13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Please be</a:t>
            </a:r>
            <a:r>
              <a:rPr b="0" i="0" lang="en-GB" sz="1900" u="none" cap="none" strike="noStrike">
                <a:solidFill>
                  <a:schemeClr val="accent1"/>
                </a:solidFill>
                <a:latin typeface="Barlow Light"/>
                <a:ea typeface="Barlow Light"/>
                <a:cs typeface="Barlow Light"/>
                <a:sym typeface="Barlow Light"/>
              </a:rPr>
              <a:t> </a:t>
            </a:r>
            <a:r>
              <a:rPr b="1" i="0" lang="en-GB" sz="1900" u="none" cap="none" strike="noStrike">
                <a:solidFill>
                  <a:schemeClr val="accent1"/>
                </a:solidFill>
                <a:latin typeface="Barlow"/>
                <a:ea typeface="Barlow"/>
                <a:cs typeface="Barlow"/>
                <a:sym typeface="Barlow"/>
              </a:rPr>
              <a:t>succinct </a:t>
            </a:r>
            <a:r>
              <a:rPr lang="en-GB" sz="1900">
                <a:solidFill>
                  <a:schemeClr val="accent1"/>
                </a:solidFill>
                <a:latin typeface="Barlow"/>
                <a:ea typeface="Barlow"/>
                <a:cs typeface="Barlow"/>
                <a:sym typeface="Barlow"/>
              </a:rPr>
              <a:t>in both your questions and answers.</a:t>
            </a:r>
            <a:endParaRPr sz="1900">
              <a:solidFill>
                <a:schemeClr val="accent1"/>
              </a:solidFill>
              <a:latin typeface="Barlow"/>
              <a:ea typeface="Barlow"/>
              <a:cs typeface="Barlow"/>
              <a:sym typeface="Barlow"/>
            </a:endParaRPr>
          </a:p>
          <a:p>
            <a:pPr indent="-346200" lvl="0" marL="540000" marR="0" rtl="0" algn="l">
              <a:lnSpc>
                <a:spcPct val="115000"/>
              </a:lnSpc>
              <a:spcBef>
                <a:spcPts val="1300"/>
              </a:spcBef>
              <a:spcAft>
                <a:spcPts val="0"/>
              </a:spcAft>
              <a:buClr>
                <a:srgbClr val="F38417"/>
              </a:buClr>
              <a:buSzPts val="1200"/>
              <a:buFont typeface="Barlow Light"/>
              <a:buChar char="●"/>
            </a:pPr>
            <a:r>
              <a:rPr lang="en-GB" sz="1900">
                <a:solidFill>
                  <a:schemeClr val="accent1"/>
                </a:solidFill>
                <a:latin typeface="Barlow"/>
                <a:ea typeface="Barlow"/>
                <a:cs typeface="Barlow"/>
                <a:sym typeface="Barlow"/>
              </a:rPr>
              <a:t>The sessions will be</a:t>
            </a:r>
            <a:r>
              <a:rPr b="0" i="0" lang="en-GB" sz="1900" u="none" cap="none" strike="noStrike">
                <a:solidFill>
                  <a:schemeClr val="accent1"/>
                </a:solidFill>
                <a:latin typeface="Barlow Light"/>
                <a:ea typeface="Barlow Light"/>
                <a:cs typeface="Barlow Light"/>
                <a:sym typeface="Barlow Light"/>
              </a:rPr>
              <a:t> </a:t>
            </a:r>
            <a:r>
              <a:rPr b="1" i="0" lang="en-GB" sz="1900" u="none" cap="none" strike="noStrike">
                <a:solidFill>
                  <a:schemeClr val="accent1"/>
                </a:solidFill>
                <a:latin typeface="Barlow"/>
                <a:ea typeface="Barlow"/>
                <a:cs typeface="Barlow"/>
                <a:sym typeface="Barlow"/>
              </a:rPr>
              <a:t>recorded </a:t>
            </a:r>
            <a:r>
              <a:rPr lang="en-GB" sz="1900">
                <a:solidFill>
                  <a:schemeClr val="accent1"/>
                </a:solidFill>
                <a:latin typeface="Barlow"/>
                <a:ea typeface="Barlow"/>
                <a:cs typeface="Barlow"/>
                <a:sym typeface="Barlow"/>
              </a:rPr>
              <a:t>for the purpose of writing the report, and the recordings deleted afterwards.</a:t>
            </a:r>
            <a:endParaRPr b="0" i="0" sz="1900" u="none" cap="none" strike="noStrike">
              <a:solidFill>
                <a:schemeClr val="accent1"/>
              </a:solidFill>
              <a:latin typeface="Barlow Light"/>
              <a:ea typeface="Barlow Light"/>
              <a:cs typeface="Barlow Light"/>
              <a:sym typeface="Barlow Light"/>
            </a:endParaRPr>
          </a:p>
          <a:p>
            <a:pPr indent="-346200" lvl="0" marL="540000" marR="0" rtl="0" algn="l">
              <a:lnSpc>
                <a:spcPct val="115000"/>
              </a:lnSpc>
              <a:spcBef>
                <a:spcPts val="1300"/>
              </a:spcBef>
              <a:spcAft>
                <a:spcPts val="1300"/>
              </a:spcAft>
              <a:buClr>
                <a:srgbClr val="F38417"/>
              </a:buClr>
              <a:buSzPts val="1200"/>
              <a:buFont typeface="Barlow Light"/>
              <a:buChar char="●"/>
            </a:pPr>
            <a:r>
              <a:rPr lang="en-GB" sz="1900">
                <a:solidFill>
                  <a:schemeClr val="accent1"/>
                </a:solidFill>
                <a:latin typeface="Barlow"/>
                <a:ea typeface="Barlow"/>
                <a:cs typeface="Barlow"/>
                <a:sym typeface="Barlow"/>
              </a:rPr>
              <a:t>Attendees who are joining as observers please</a:t>
            </a:r>
            <a:r>
              <a:rPr b="0" i="0" lang="en-GB" sz="1900" u="none" cap="none" strike="noStrike">
                <a:solidFill>
                  <a:schemeClr val="accent1"/>
                </a:solidFill>
                <a:latin typeface="Barlow Light"/>
                <a:ea typeface="Barlow Light"/>
                <a:cs typeface="Barlow Light"/>
                <a:sym typeface="Barlow Light"/>
              </a:rPr>
              <a:t> </a:t>
            </a:r>
            <a:r>
              <a:rPr b="1" i="0" lang="en-GB" sz="1900" u="none" cap="none" strike="noStrike">
                <a:solidFill>
                  <a:schemeClr val="accent1"/>
                </a:solidFill>
                <a:latin typeface="Barlow"/>
                <a:ea typeface="Barlow"/>
                <a:cs typeface="Barlow"/>
                <a:sym typeface="Barlow"/>
              </a:rPr>
              <a:t>edit their names and note OBS_</a:t>
            </a:r>
            <a:r>
              <a:rPr b="0" i="0" lang="en-GB" sz="1900" u="none" cap="none" strike="noStrike">
                <a:solidFill>
                  <a:schemeClr val="accent1"/>
                </a:solidFill>
                <a:latin typeface="Barlow Light"/>
                <a:ea typeface="Barlow Light"/>
                <a:cs typeface="Barlow Light"/>
                <a:sym typeface="Barlow Light"/>
              </a:rPr>
              <a:t> </a:t>
            </a:r>
            <a:r>
              <a:rPr lang="en-GB" sz="1900">
                <a:solidFill>
                  <a:schemeClr val="accent1"/>
                </a:solidFill>
                <a:latin typeface="Barlow"/>
                <a:ea typeface="Barlow"/>
                <a:cs typeface="Barlow"/>
                <a:sym typeface="Barlow"/>
              </a:rPr>
              <a:t>in front of their name.</a:t>
            </a:r>
            <a:endParaRPr sz="1900">
              <a:solidFill>
                <a:schemeClr val="accent1"/>
              </a:solidFill>
              <a:latin typeface="Barlow"/>
              <a:ea typeface="Barlow"/>
              <a:cs typeface="Barlow"/>
              <a:sym typeface="Barlow"/>
            </a:endParaRPr>
          </a:p>
        </p:txBody>
      </p:sp>
      <p:sp>
        <p:nvSpPr>
          <p:cNvPr id="477" name="Google Shape;477;g20848e50af1_0_2"/>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OCG-16 Etiquette</a:t>
            </a:r>
            <a:endParaRPr/>
          </a:p>
        </p:txBody>
      </p:sp>
      <p:pic>
        <p:nvPicPr>
          <p:cNvPr id="478" name="Google Shape;478;g20848e50af1_0_2"/>
          <p:cNvPicPr preferRelativeResize="0"/>
          <p:nvPr/>
        </p:nvPicPr>
        <p:blipFill rotWithShape="1">
          <a:blip r:embed="rId3">
            <a:alphaModFix/>
          </a:blip>
          <a:srcRect b="0" l="25057" r="33783" t="0"/>
          <a:stretch/>
        </p:blipFill>
        <p:spPr>
          <a:xfrm>
            <a:off x="8428499" y="0"/>
            <a:ext cx="3763502" cy="68580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2" name="Shape 482"/>
        <p:cNvGrpSpPr/>
        <p:nvPr/>
      </p:nvGrpSpPr>
      <p:grpSpPr>
        <a:xfrm>
          <a:off x="0" y="0"/>
          <a:ext cx="0" cy="0"/>
          <a:chOff x="0" y="0"/>
          <a:chExt cx="0" cy="0"/>
        </a:xfrm>
      </p:grpSpPr>
      <p:sp>
        <p:nvSpPr>
          <p:cNvPr id="483" name="Google Shape;483;g347890b5837_0_450"/>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Risk Management Process</a:t>
            </a:r>
            <a:endParaRPr/>
          </a:p>
        </p:txBody>
      </p:sp>
      <p:sp>
        <p:nvSpPr>
          <p:cNvPr id="484" name="Google Shape;484;g347890b5837_0_450"/>
          <p:cNvSpPr txBox="1"/>
          <p:nvPr/>
        </p:nvSpPr>
        <p:spPr>
          <a:xfrm>
            <a:off x="720725" y="1373200"/>
            <a:ext cx="7752000" cy="47334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chemeClr val="accent2"/>
              </a:buClr>
              <a:buSzPts val="1200"/>
              <a:buFont typeface="Barlow"/>
              <a:buChar char="●"/>
            </a:pPr>
            <a:r>
              <a:rPr b="1" lang="en-GB" sz="1800">
                <a:solidFill>
                  <a:schemeClr val="accent1"/>
                </a:solidFill>
                <a:latin typeface="Barlow"/>
                <a:ea typeface="Barlow"/>
                <a:cs typeface="Barlow"/>
                <a:sym typeface="Barlow"/>
              </a:rPr>
              <a:t>Continuous </a:t>
            </a:r>
            <a:r>
              <a:rPr lang="en-GB" sz="1800">
                <a:solidFill>
                  <a:schemeClr val="accent1"/>
                </a:solidFill>
                <a:latin typeface="Barlow"/>
                <a:ea typeface="Barlow"/>
                <a:cs typeface="Barlow"/>
                <a:sym typeface="Barlow"/>
              </a:rPr>
              <a:t>activities throughout life cycle to </a:t>
            </a:r>
            <a:r>
              <a:rPr b="1" lang="en-GB" sz="1800">
                <a:solidFill>
                  <a:schemeClr val="accent1"/>
                </a:solidFill>
                <a:latin typeface="Barlow"/>
                <a:ea typeface="Barlow"/>
                <a:cs typeface="Barlow"/>
                <a:sym typeface="Barlow"/>
              </a:rPr>
              <a:t>view </a:t>
            </a:r>
            <a:r>
              <a:rPr lang="en-GB" sz="1800">
                <a:solidFill>
                  <a:schemeClr val="accent1"/>
                </a:solidFill>
                <a:latin typeface="Barlow"/>
                <a:ea typeface="Barlow"/>
                <a:cs typeface="Barlow"/>
                <a:sym typeface="Barlow"/>
              </a:rPr>
              <a:t>and </a:t>
            </a:r>
            <a:r>
              <a:rPr b="1" lang="en-GB" sz="1800">
                <a:solidFill>
                  <a:schemeClr val="accent1"/>
                </a:solidFill>
                <a:latin typeface="Barlow"/>
                <a:ea typeface="Barlow"/>
                <a:cs typeface="Barlow"/>
                <a:sym typeface="Barlow"/>
              </a:rPr>
              <a:t>manage </a:t>
            </a:r>
            <a:r>
              <a:rPr lang="en-GB" sz="1800">
                <a:solidFill>
                  <a:schemeClr val="accent1"/>
                </a:solidFill>
                <a:latin typeface="Barlow"/>
                <a:ea typeface="Barlow"/>
                <a:cs typeface="Barlow"/>
                <a:sym typeface="Barlow"/>
              </a:rPr>
              <a:t>risks</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Process steps: Identify, Analyze, Plan, Track, Control, Communicate and Document</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Identifying </a:t>
            </a:r>
            <a:r>
              <a:rPr b="1" lang="en-GB" sz="1800">
                <a:solidFill>
                  <a:schemeClr val="accent1"/>
                </a:solidFill>
                <a:latin typeface="Barlow"/>
                <a:ea typeface="Barlow"/>
                <a:cs typeface="Barlow"/>
                <a:sym typeface="Barlow"/>
              </a:rPr>
              <a:t>impacts </a:t>
            </a:r>
            <a:r>
              <a:rPr lang="en-GB" sz="1800">
                <a:solidFill>
                  <a:schemeClr val="accent1"/>
                </a:solidFill>
                <a:latin typeface="Barlow"/>
                <a:ea typeface="Barlow"/>
                <a:cs typeface="Barlow"/>
                <a:sym typeface="Barlow"/>
              </a:rPr>
              <a:t>and </a:t>
            </a:r>
            <a:r>
              <a:rPr b="1" lang="en-GB" sz="1800">
                <a:solidFill>
                  <a:schemeClr val="accent1"/>
                </a:solidFill>
                <a:latin typeface="Barlow"/>
                <a:ea typeface="Barlow"/>
                <a:cs typeface="Barlow"/>
                <a:sym typeface="Barlow"/>
              </a:rPr>
              <a:t>likelihood </a:t>
            </a:r>
            <a:r>
              <a:rPr lang="en-GB" sz="1800">
                <a:solidFill>
                  <a:schemeClr val="accent1"/>
                </a:solidFill>
                <a:latin typeface="Barlow"/>
                <a:ea typeface="Barlow"/>
                <a:cs typeface="Barlow"/>
                <a:sym typeface="Barlow"/>
              </a:rPr>
              <a:t>of occurrence</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Example </a:t>
            </a:r>
            <a:r>
              <a:rPr b="1" lang="en-GB" sz="1800">
                <a:solidFill>
                  <a:schemeClr val="accent1"/>
                </a:solidFill>
                <a:latin typeface="Barlow"/>
                <a:ea typeface="Barlow"/>
                <a:cs typeface="Barlow"/>
                <a:sym typeface="Barlow"/>
              </a:rPr>
              <a:t>Metrics </a:t>
            </a:r>
            <a:r>
              <a:rPr lang="en-GB" sz="1800">
                <a:solidFill>
                  <a:schemeClr val="accent1"/>
                </a:solidFill>
                <a:latin typeface="Barlow"/>
                <a:ea typeface="Barlow"/>
                <a:cs typeface="Barlow"/>
                <a:sym typeface="Barlow"/>
              </a:rPr>
              <a:t>to monitor:</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National funding (e.g. # countries contributing)</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Data management</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Resourcing/personnel</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Ship time needs/schedules/capabilities, availability/projections</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Legal (e.g. EEZ permissions)</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Piracy/vandalism (incidents)</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Instrument and platform diversification, reliabilities</a:t>
            </a:r>
            <a:endParaRPr sz="1800">
              <a:solidFill>
                <a:schemeClr val="accent1"/>
              </a:solidFill>
              <a:latin typeface="Barlow"/>
              <a:ea typeface="Barlow"/>
              <a:cs typeface="Barlow"/>
              <a:sym typeface="Barlow"/>
            </a:endParaRPr>
          </a:p>
          <a:p>
            <a:pPr indent="-352425" lvl="0" marL="108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Resiliency (spare instruments, redundancy, etc)</a:t>
            </a:r>
            <a:endParaRPr sz="1800">
              <a:solidFill>
                <a:schemeClr val="accent1"/>
              </a:solidFill>
              <a:latin typeface="Barlow"/>
              <a:ea typeface="Barlow"/>
              <a:cs typeface="Barlow"/>
              <a:sym typeface="Barlow"/>
            </a:endParaRPr>
          </a:p>
          <a:p>
            <a:pPr indent="0" lvl="0" marL="0" rtl="0" algn="l">
              <a:lnSpc>
                <a:spcPct val="115000"/>
              </a:lnSpc>
              <a:spcBef>
                <a:spcPts val="0"/>
              </a:spcBef>
              <a:spcAft>
                <a:spcPts val="0"/>
              </a:spcAft>
              <a:buNone/>
            </a:pPr>
            <a:r>
              <a:t/>
            </a:r>
            <a:endParaRPr sz="1800">
              <a:solidFill>
                <a:schemeClr val="accent1"/>
              </a:solidFill>
              <a:latin typeface="Barlow"/>
              <a:ea typeface="Barlow"/>
              <a:cs typeface="Barlow"/>
              <a:sym typeface="Barlow"/>
            </a:endParaRPr>
          </a:p>
          <a:p>
            <a:pPr indent="0" lvl="0" marL="0" rtl="0" algn="l">
              <a:lnSpc>
                <a:spcPct val="115000"/>
              </a:lnSpc>
              <a:spcBef>
                <a:spcPts val="0"/>
              </a:spcBef>
              <a:spcAft>
                <a:spcPts val="0"/>
              </a:spcAft>
              <a:buNone/>
            </a:pPr>
            <a:r>
              <a:t/>
            </a:r>
            <a:endParaRPr sz="1800">
              <a:solidFill>
                <a:schemeClr val="accent1"/>
              </a:solidFill>
              <a:latin typeface="Barlow"/>
              <a:ea typeface="Barlow"/>
              <a:cs typeface="Barlow"/>
              <a:sym typeface="Barlow"/>
            </a:endParaRPr>
          </a:p>
        </p:txBody>
      </p:sp>
      <p:pic>
        <p:nvPicPr>
          <p:cNvPr descr="risk_instructor_cover_logo" id="485" name="Google Shape;485;g347890b5837_0_450"/>
          <p:cNvPicPr preferRelativeResize="0"/>
          <p:nvPr/>
        </p:nvPicPr>
        <p:blipFill rotWithShape="1">
          <a:blip r:embed="rId3">
            <a:alphaModFix/>
          </a:blip>
          <a:srcRect b="0" l="0" r="0" t="0"/>
          <a:stretch/>
        </p:blipFill>
        <p:spPr>
          <a:xfrm>
            <a:off x="8359624" y="1718125"/>
            <a:ext cx="3679174" cy="332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0848e50af1_0_14"/>
          <p:cNvSpPr txBox="1"/>
          <p:nvPr>
            <p:ph type="title"/>
          </p:nvPr>
        </p:nvSpPr>
        <p:spPr>
          <a:xfrm>
            <a:off x="508025" y="827950"/>
            <a:ext cx="5960100" cy="48966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sz="8100"/>
              <a:t>Welcome</a:t>
            </a:r>
            <a:endParaRPr sz="8100"/>
          </a:p>
          <a:p>
            <a:pPr indent="0" lvl="0" marL="0" rtl="0" algn="l">
              <a:lnSpc>
                <a:spcPct val="85000"/>
              </a:lnSpc>
              <a:spcBef>
                <a:spcPts val="0"/>
              </a:spcBef>
              <a:spcAft>
                <a:spcPts val="0"/>
              </a:spcAft>
              <a:buClr>
                <a:schemeClr val="accent1"/>
              </a:buClr>
              <a:buSzPts val="3600"/>
              <a:buFont typeface="Arial"/>
              <a:buNone/>
            </a:pPr>
            <a:r>
              <a:rPr lang="en-GB" sz="8100"/>
              <a:t>To</a:t>
            </a:r>
            <a:endParaRPr sz="8100"/>
          </a:p>
          <a:p>
            <a:pPr indent="0" lvl="0" marL="0" rtl="0" algn="l">
              <a:lnSpc>
                <a:spcPct val="85000"/>
              </a:lnSpc>
              <a:spcBef>
                <a:spcPts val="0"/>
              </a:spcBef>
              <a:spcAft>
                <a:spcPts val="0"/>
              </a:spcAft>
              <a:buClr>
                <a:schemeClr val="accent1"/>
              </a:buClr>
              <a:buSzPts val="3600"/>
              <a:buFont typeface="Arial"/>
              <a:buNone/>
            </a:pPr>
            <a:r>
              <a:rPr lang="en-GB" sz="8100"/>
              <a:t>Brest!</a:t>
            </a:r>
            <a:endParaRPr sz="8100"/>
          </a:p>
        </p:txBody>
      </p:sp>
      <p:pic>
        <p:nvPicPr>
          <p:cNvPr id="310" name="Google Shape;310;g20848e50af1_0_14" title="Fort-de-Bertheaume.jpg"/>
          <p:cNvPicPr preferRelativeResize="0"/>
          <p:nvPr/>
        </p:nvPicPr>
        <p:blipFill rotWithShape="1">
          <a:blip r:embed="rId3">
            <a:alphaModFix/>
          </a:blip>
          <a:srcRect b="0" l="18616" r="18616" t="0"/>
          <a:stretch/>
        </p:blipFill>
        <p:spPr>
          <a:xfrm>
            <a:off x="5738349" y="0"/>
            <a:ext cx="645365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347890b5837_0_360"/>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Recap since OCG-16</a:t>
            </a:r>
            <a:endParaRPr/>
          </a:p>
        </p:txBody>
      </p:sp>
      <p:sp>
        <p:nvSpPr>
          <p:cNvPr id="316" name="Google Shape;316;g347890b5837_0_360"/>
          <p:cNvSpPr txBox="1"/>
          <p:nvPr/>
        </p:nvSpPr>
        <p:spPr>
          <a:xfrm>
            <a:off x="720725" y="1373200"/>
            <a:ext cx="7489500" cy="4763100"/>
          </a:xfrm>
          <a:prstGeom prst="rect">
            <a:avLst/>
          </a:prstGeom>
          <a:noFill/>
          <a:ln>
            <a:noFill/>
          </a:ln>
        </p:spPr>
        <p:txBody>
          <a:bodyPr anchorCtr="0" anchor="t" bIns="45700" lIns="91425" spcFirstLastPara="1" rIns="91425" wrap="square" tIns="45700">
            <a:noAutofit/>
          </a:bodyPr>
          <a:lstStyle/>
          <a:p>
            <a:pPr indent="-346200" lvl="0" marL="540000" marR="0" rtl="0" algn="l">
              <a:lnSpc>
                <a:spcPct val="115000"/>
              </a:lnSpc>
              <a:spcBef>
                <a:spcPts val="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Observations Coordination Group/GOOS continues its </a:t>
            </a:r>
            <a:r>
              <a:rPr b="1" lang="en-GB" sz="1900">
                <a:solidFill>
                  <a:schemeClr val="accent1"/>
                </a:solidFill>
                <a:latin typeface="Barlow"/>
                <a:ea typeface="Barlow"/>
                <a:cs typeface="Barlow"/>
                <a:sym typeface="Barlow"/>
              </a:rPr>
              <a:t>core &amp; </a:t>
            </a:r>
            <a:r>
              <a:rPr b="1" lang="en-GB" sz="1900">
                <a:solidFill>
                  <a:schemeClr val="accent1"/>
                </a:solidFill>
                <a:latin typeface="Barlow"/>
                <a:ea typeface="Barlow"/>
                <a:cs typeface="Barlow"/>
                <a:sym typeface="Barlow"/>
              </a:rPr>
              <a:t>central role </a:t>
            </a:r>
            <a:r>
              <a:rPr lang="en-GB" sz="1900">
                <a:solidFill>
                  <a:schemeClr val="accent1"/>
                </a:solidFill>
                <a:latin typeface="Barlow"/>
                <a:ea typeface="Barlow"/>
                <a:cs typeface="Barlow"/>
                <a:sym typeface="Barlow"/>
              </a:rPr>
              <a:t>in GOOS developing an efficient, coordinated, and useful ocean observing system</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Data Implementation</a:t>
            </a:r>
            <a:r>
              <a:rPr lang="en-GB" sz="1900">
                <a:solidFill>
                  <a:schemeClr val="accent1"/>
                </a:solidFill>
                <a:latin typeface="Barlow"/>
                <a:ea typeface="Barlow"/>
                <a:cs typeface="Barlow"/>
                <a:sym typeface="Barlow"/>
              </a:rPr>
              <a:t> Plan is </a:t>
            </a:r>
            <a:r>
              <a:rPr b="1" lang="en-GB" sz="1900">
                <a:solidFill>
                  <a:schemeClr val="accent1"/>
                </a:solidFill>
                <a:latin typeface="Barlow"/>
                <a:ea typeface="Barlow"/>
                <a:cs typeface="Barlow"/>
                <a:sym typeface="Barlow"/>
              </a:rPr>
              <a:t>advancing </a:t>
            </a:r>
            <a:r>
              <a:rPr lang="en-GB" sz="1900">
                <a:solidFill>
                  <a:schemeClr val="accent1"/>
                </a:solidFill>
                <a:latin typeface="Barlow"/>
                <a:ea typeface="Barlow"/>
                <a:cs typeface="Barlow"/>
                <a:sym typeface="Barlow"/>
              </a:rPr>
              <a:t>and being implemented within networks</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Endorsed </a:t>
            </a:r>
            <a:r>
              <a:rPr b="1" lang="en-GB" sz="1900">
                <a:solidFill>
                  <a:schemeClr val="accent1"/>
                </a:solidFill>
                <a:latin typeface="Barlow"/>
                <a:ea typeface="Barlow"/>
                <a:cs typeface="Barlow"/>
                <a:sym typeface="Barlow"/>
              </a:rPr>
              <a:t>3 emerging networks</a:t>
            </a:r>
            <a:r>
              <a:rPr lang="en-GB" sz="1900">
                <a:solidFill>
                  <a:schemeClr val="accent1"/>
                </a:solidFill>
                <a:latin typeface="Barlow"/>
                <a:ea typeface="Barlow"/>
                <a:cs typeface="Barlow"/>
                <a:sym typeface="Barlow"/>
              </a:rPr>
              <a:t>  (FVON, SOCONET, SmartCables) and </a:t>
            </a:r>
            <a:r>
              <a:rPr b="1" lang="en-GB" sz="1900">
                <a:solidFill>
                  <a:schemeClr val="accent1"/>
                </a:solidFill>
                <a:latin typeface="Barlow"/>
                <a:ea typeface="Barlow"/>
                <a:cs typeface="Barlow"/>
                <a:sym typeface="Barlow"/>
              </a:rPr>
              <a:t>USV’s </a:t>
            </a:r>
            <a:r>
              <a:rPr lang="en-GB" sz="1900">
                <a:solidFill>
                  <a:schemeClr val="accent1"/>
                </a:solidFill>
                <a:latin typeface="Barlow"/>
                <a:ea typeface="Barlow"/>
                <a:cs typeface="Barlow"/>
                <a:sym typeface="Barlow"/>
              </a:rPr>
              <a:t>to be assessed this week</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OceanOPS IT transitioned to Ifremer and restructuring </a:t>
            </a:r>
            <a:r>
              <a:rPr b="1" lang="en-GB" sz="1900">
                <a:solidFill>
                  <a:schemeClr val="accent1"/>
                </a:solidFill>
                <a:latin typeface="Barlow"/>
                <a:ea typeface="Barlow"/>
                <a:cs typeface="Barlow"/>
                <a:sym typeface="Barlow"/>
              </a:rPr>
              <a:t>complete</a:t>
            </a:r>
            <a:endParaRPr b="1"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Finalized </a:t>
            </a:r>
            <a:r>
              <a:rPr lang="en-GB" sz="1900">
                <a:solidFill>
                  <a:schemeClr val="accent1"/>
                </a:solidFill>
                <a:latin typeface="Barlow"/>
                <a:ea typeface="Barlow"/>
                <a:cs typeface="Barlow"/>
                <a:sym typeface="Barlow"/>
              </a:rPr>
              <a:t>OceanOPS Service Level Agreements and Draft Letters of Agreements</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1000"/>
              </a:spcAft>
              <a:buClr>
                <a:srgbClr val="F38417"/>
              </a:buClr>
              <a:buSzPts val="1200"/>
              <a:buFont typeface="Barlow"/>
              <a:buChar char="●"/>
            </a:pPr>
            <a:r>
              <a:rPr lang="en-GB" sz="1900">
                <a:solidFill>
                  <a:schemeClr val="accent1"/>
                </a:solidFill>
                <a:latin typeface="Barlow"/>
                <a:ea typeface="Barlow"/>
                <a:cs typeface="Barlow"/>
                <a:sym typeface="Barlow"/>
              </a:rPr>
              <a:t>Searching for a new OCG Chair (and leadership team members)</a:t>
            </a:r>
            <a:endParaRPr sz="1900">
              <a:solidFill>
                <a:schemeClr val="accent1"/>
              </a:solidFill>
              <a:latin typeface="Barlow"/>
              <a:ea typeface="Barlow"/>
              <a:cs typeface="Barlow"/>
              <a:sym typeface="Barlow"/>
            </a:endParaRPr>
          </a:p>
        </p:txBody>
      </p:sp>
      <p:pic>
        <p:nvPicPr>
          <p:cNvPr id="317" name="Google Shape;317;g347890b5837_0_360"/>
          <p:cNvPicPr preferRelativeResize="0"/>
          <p:nvPr/>
        </p:nvPicPr>
        <p:blipFill rotWithShape="1">
          <a:blip r:embed="rId3">
            <a:alphaModFix/>
          </a:blip>
          <a:srcRect b="0" l="34568" r="34561" t="0"/>
          <a:stretch/>
        </p:blipFill>
        <p:spPr>
          <a:xfrm>
            <a:off x="8428500" y="0"/>
            <a:ext cx="3763502" cy="68579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db715e50ea_1_129"/>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Major OCG </a:t>
            </a:r>
            <a:r>
              <a:rPr lang="en-GB"/>
              <a:t>Achievements</a:t>
            </a:r>
            <a:endParaRPr/>
          </a:p>
        </p:txBody>
      </p:sp>
      <p:grpSp>
        <p:nvGrpSpPr>
          <p:cNvPr id="323" name="Google Shape;323;g2db715e50ea_1_129"/>
          <p:cNvGrpSpPr/>
          <p:nvPr/>
        </p:nvGrpSpPr>
        <p:grpSpPr>
          <a:xfrm>
            <a:off x="483775" y="1276500"/>
            <a:ext cx="3962243" cy="2512000"/>
            <a:chOff x="4098150" y="1239750"/>
            <a:chExt cx="3785100" cy="2512000"/>
          </a:xfrm>
        </p:grpSpPr>
        <p:sp>
          <p:nvSpPr>
            <p:cNvPr id="324" name="Google Shape;324;g2db715e50ea_1_129"/>
            <p:cNvSpPr/>
            <p:nvPr/>
          </p:nvSpPr>
          <p:spPr>
            <a:xfrm>
              <a:off x="4098174" y="1239750"/>
              <a:ext cx="3615900" cy="329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rPr>
                <a:t>OCG </a:t>
              </a:r>
              <a:r>
                <a:rPr b="1" i="0" lang="en-GB" sz="1600" u="none" cap="none" strike="noStrike">
                  <a:solidFill>
                    <a:schemeClr val="lt1"/>
                  </a:solidFill>
                  <a:latin typeface="Arial"/>
                  <a:ea typeface="Arial"/>
                  <a:cs typeface="Arial"/>
                  <a:sym typeface="Arial"/>
                  <a:extLst>
                    <a:ext uri="http://customooxmlschemas.google.com/">
                      <go:slidesCustomData xmlns:go="http://customooxmlschemas.google.com/" textRoundtripDataId="0"/>
                    </a:ext>
                  </a:extLst>
                </a:rPr>
                <a:t>Data</a:t>
              </a:r>
              <a:endParaRPr b="1" i="0" sz="1600" u="none" cap="none" strike="noStrike">
                <a:solidFill>
                  <a:schemeClr val="lt1"/>
                </a:solidFill>
                <a:latin typeface="Arial"/>
                <a:ea typeface="Arial"/>
                <a:cs typeface="Arial"/>
                <a:sym typeface="Arial"/>
              </a:endParaRPr>
            </a:p>
          </p:txBody>
        </p:sp>
        <p:sp>
          <p:nvSpPr>
            <p:cNvPr id="325" name="Google Shape;325;g2db715e50ea_1_129"/>
            <p:cNvSpPr txBox="1"/>
            <p:nvPr/>
          </p:nvSpPr>
          <p:spPr>
            <a:xfrm>
              <a:off x="4098150" y="1568950"/>
              <a:ext cx="3785100" cy="2182800"/>
            </a:xfrm>
            <a:prstGeom prst="rect">
              <a:avLst/>
            </a:prstGeom>
            <a:noFill/>
            <a:ln>
              <a:noFill/>
            </a:ln>
          </p:spPr>
          <p:txBody>
            <a:bodyPr anchorCtr="0" anchor="t" bIns="91425" lIns="91425" spcFirstLastPara="1" rIns="91425" wrap="square" tIns="91425">
              <a:noAutofit/>
            </a:bodyPr>
            <a:lstStyle/>
            <a:p>
              <a:pPr indent="-234950" lvl="3" marL="228600" marR="89866"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Cross-network OCG Data Task Team</a:t>
              </a:r>
              <a:endParaRPr>
                <a:solidFill>
                  <a:srgbClr val="184596"/>
                </a:solidFill>
                <a:latin typeface="Barlow"/>
                <a:ea typeface="Barlow"/>
                <a:cs typeface="Barlow"/>
                <a:sym typeface="Barlow"/>
              </a:endParaRPr>
            </a:p>
            <a:p>
              <a:pPr indent="-317500" lvl="3" marL="540000" marR="85725" rtl="0" algn="l">
                <a:spcBef>
                  <a:spcPts val="0"/>
                </a:spcBef>
                <a:spcAft>
                  <a:spcPts val="0"/>
                </a:spcAft>
                <a:buClr>
                  <a:srgbClr val="F38417"/>
                </a:buClr>
                <a:buSzPts val="1400"/>
                <a:buFont typeface="Barlow"/>
                <a:buChar char="•"/>
              </a:pPr>
              <a:r>
                <a:rPr lang="en-GB">
                  <a:solidFill>
                    <a:schemeClr val="accent1"/>
                  </a:solidFill>
                  <a:latin typeface="Barlow"/>
                  <a:ea typeface="Barlow"/>
                  <a:cs typeface="Barlow"/>
                  <a:sym typeface="Barlow"/>
                </a:rPr>
                <a:t>Minimum metadata - passport</a:t>
              </a:r>
              <a:endParaRPr>
                <a:solidFill>
                  <a:schemeClr val="accent1"/>
                </a:solidFill>
                <a:latin typeface="Barlow"/>
                <a:ea typeface="Barlow"/>
                <a:cs typeface="Barlow"/>
                <a:sym typeface="Barlow"/>
              </a:endParaRPr>
            </a:p>
            <a:p>
              <a:pPr indent="-317500" lvl="3" marL="540000" marR="89866" rtl="0" algn="l">
                <a:spcBef>
                  <a:spcPts val="0"/>
                </a:spcBef>
                <a:spcAft>
                  <a:spcPts val="0"/>
                </a:spcAft>
                <a:buClr>
                  <a:srgbClr val="F38417"/>
                </a:buClr>
                <a:buSzPts val="1400"/>
                <a:buFont typeface="Barlow"/>
                <a:buChar char="•"/>
              </a:pPr>
              <a:r>
                <a:rPr lang="en-GB">
                  <a:solidFill>
                    <a:schemeClr val="accent1"/>
                  </a:solidFill>
                  <a:latin typeface="Barlow"/>
                  <a:ea typeface="Barlow"/>
                  <a:cs typeface="Barlow"/>
                  <a:sym typeface="Barlow"/>
                </a:rPr>
                <a:t>Identify global data nodes, expand ERDDAP</a:t>
              </a:r>
              <a:endParaRPr>
                <a:solidFill>
                  <a:schemeClr val="accent1"/>
                </a:solidFill>
                <a:latin typeface="Barlow"/>
                <a:ea typeface="Barlow"/>
                <a:cs typeface="Barlow"/>
                <a:sym typeface="Barlow"/>
              </a:endParaRPr>
            </a:p>
            <a:p>
              <a:pPr indent="-317500" lvl="3" marL="540000" marR="89866" rtl="0" algn="l">
                <a:spcBef>
                  <a:spcPts val="0"/>
                </a:spcBef>
                <a:spcAft>
                  <a:spcPts val="0"/>
                </a:spcAft>
                <a:buClr>
                  <a:srgbClr val="F38417"/>
                </a:buClr>
                <a:buSzPts val="1400"/>
                <a:buFont typeface="Barlow"/>
                <a:buChar char="•"/>
              </a:pPr>
              <a:r>
                <a:rPr lang="en-GB">
                  <a:solidFill>
                    <a:schemeClr val="accent1"/>
                  </a:solidFill>
                  <a:latin typeface="Barlow"/>
                  <a:ea typeface="Barlow"/>
                  <a:cs typeface="Barlow"/>
                  <a:sym typeface="Barlow"/>
                </a:rPr>
                <a:t>Prevenance work initiated</a:t>
              </a:r>
              <a:endParaRPr>
                <a:solidFill>
                  <a:schemeClr val="accent1"/>
                </a:solidFill>
                <a:latin typeface="Barlow"/>
                <a:ea typeface="Barlow"/>
                <a:cs typeface="Barlow"/>
                <a:sym typeface="Barlow"/>
              </a:endParaRPr>
            </a:p>
            <a:p>
              <a:pPr indent="-234950" lvl="3" marL="228600" marR="89866" rtl="0" algn="l">
                <a:spcBef>
                  <a:spcPts val="1000"/>
                </a:spcBef>
                <a:spcAft>
                  <a:spcPts val="0"/>
                </a:spcAft>
                <a:buClr>
                  <a:srgbClr val="F38417"/>
                </a:buClr>
                <a:buSzPts val="1400"/>
                <a:buFont typeface="Barlow"/>
                <a:buChar char="•"/>
              </a:pPr>
              <a:r>
                <a:rPr lang="en-GB">
                  <a:solidFill>
                    <a:srgbClr val="184596"/>
                  </a:solidFill>
                  <a:latin typeface="Barlow"/>
                  <a:ea typeface="Barlow"/>
                  <a:cs typeface="Barlow"/>
                  <a:sym typeface="Barlow"/>
                </a:rPr>
                <a:t>Proposed IOC Data Architecture</a:t>
              </a:r>
              <a:endParaRPr>
                <a:solidFill>
                  <a:srgbClr val="184596"/>
                </a:solidFill>
                <a:latin typeface="Barlow"/>
                <a:ea typeface="Barlow"/>
                <a:cs typeface="Barlow"/>
                <a:sym typeface="Barlow"/>
              </a:endParaRPr>
            </a:p>
            <a:p>
              <a:pPr indent="-231775" lvl="3" marL="540000" marR="89866" rtl="0" algn="l">
                <a:spcBef>
                  <a:spcPts val="0"/>
                </a:spcBef>
                <a:spcAft>
                  <a:spcPts val="0"/>
                </a:spcAft>
                <a:buClr>
                  <a:srgbClr val="F38417"/>
                </a:buClr>
                <a:buSzPts val="1400"/>
                <a:buFont typeface="Barlow"/>
                <a:buChar char="•"/>
              </a:pPr>
              <a:r>
                <a:rPr lang="en-GB">
                  <a:solidFill>
                    <a:schemeClr val="accent1"/>
                  </a:solidFill>
                  <a:latin typeface="Barlow"/>
                  <a:ea typeface="Barlow"/>
                  <a:cs typeface="Barlow"/>
                  <a:sym typeface="Barlow"/>
                </a:rPr>
                <a:t>OCG Data Strategy and ERDDAP serves foundational component  </a:t>
              </a:r>
              <a:endParaRPr>
                <a:solidFill>
                  <a:schemeClr val="accent1"/>
                </a:solidFill>
                <a:latin typeface="Barlow"/>
                <a:ea typeface="Barlow"/>
                <a:cs typeface="Barlow"/>
                <a:sym typeface="Barlow"/>
              </a:endParaRPr>
            </a:p>
            <a:p>
              <a:pPr indent="-231775" lvl="3" marL="540000" marR="89866" rtl="0" algn="l">
                <a:spcBef>
                  <a:spcPts val="0"/>
                </a:spcBef>
                <a:spcAft>
                  <a:spcPts val="0"/>
                </a:spcAft>
                <a:buClr>
                  <a:srgbClr val="F38417"/>
                </a:buClr>
                <a:buSzPts val="1400"/>
                <a:buFont typeface="Barlow"/>
                <a:buChar char="•"/>
              </a:pPr>
              <a:r>
                <a:rPr lang="en-GB">
                  <a:solidFill>
                    <a:schemeClr val="accent1"/>
                  </a:solidFill>
                  <a:latin typeface="Barlow"/>
                  <a:ea typeface="Barlow"/>
                  <a:cs typeface="Barlow"/>
                  <a:sym typeface="Barlow"/>
                </a:rPr>
                <a:t>Crosswalk with BioEco data flows </a:t>
              </a:r>
              <a:endParaRPr>
                <a:solidFill>
                  <a:srgbClr val="184596"/>
                </a:solidFill>
                <a:latin typeface="Barlow"/>
                <a:ea typeface="Barlow"/>
                <a:cs typeface="Barlow"/>
                <a:sym typeface="Barlow"/>
              </a:endParaRPr>
            </a:p>
            <a:p>
              <a:pPr indent="0" lvl="0" marL="0" marR="89866" rtl="0" algn="l">
                <a:spcBef>
                  <a:spcPts val="0"/>
                </a:spcBef>
                <a:spcAft>
                  <a:spcPts val="0"/>
                </a:spcAft>
                <a:buNone/>
              </a:pPr>
              <a:r>
                <a:t/>
              </a:r>
              <a:endParaRPr>
                <a:solidFill>
                  <a:srgbClr val="184596"/>
                </a:solidFill>
                <a:latin typeface="Barlow"/>
                <a:ea typeface="Barlow"/>
                <a:cs typeface="Barlow"/>
                <a:sym typeface="Barlow"/>
              </a:endParaRPr>
            </a:p>
          </p:txBody>
        </p:sp>
      </p:grpSp>
      <p:grpSp>
        <p:nvGrpSpPr>
          <p:cNvPr id="326" name="Google Shape;326;g2db715e50ea_1_129"/>
          <p:cNvGrpSpPr/>
          <p:nvPr/>
        </p:nvGrpSpPr>
        <p:grpSpPr>
          <a:xfrm>
            <a:off x="8411641" y="1277275"/>
            <a:ext cx="3535294" cy="1848050"/>
            <a:chOff x="8200264" y="3677900"/>
            <a:chExt cx="3785111" cy="1848050"/>
          </a:xfrm>
        </p:grpSpPr>
        <p:sp>
          <p:nvSpPr>
            <p:cNvPr id="327" name="Google Shape;327;g2db715e50ea_1_129"/>
            <p:cNvSpPr/>
            <p:nvPr/>
          </p:nvSpPr>
          <p:spPr>
            <a:xfrm>
              <a:off x="8200264" y="3677900"/>
              <a:ext cx="3785100" cy="329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76200" marR="0" rtl="0" algn="ctr">
                <a:lnSpc>
                  <a:spcPct val="100000"/>
                </a:lnSpc>
                <a:spcBef>
                  <a:spcPts val="0"/>
                </a:spcBef>
                <a:spcAft>
                  <a:spcPts val="0"/>
                </a:spcAft>
                <a:buClr>
                  <a:srgbClr val="000000"/>
                </a:buClr>
                <a:buSzPts val="1600"/>
                <a:buFont typeface="Arial"/>
                <a:buNone/>
              </a:pPr>
              <a:r>
                <a:rPr b="1" lang="en-GB" sz="1600">
                  <a:solidFill>
                    <a:schemeClr val="lt1"/>
                  </a:solidFill>
                  <a:extLst>
                    <a:ext uri="http://customooxmlschemas.google.com/">
                      <go:slidesCustomData xmlns:go="http://customooxmlschemas.google.com/" textRoundtripDataId="1"/>
                    </a:ext>
                  </a:extLst>
                </a:rPr>
                <a:t>WMO</a:t>
              </a:r>
              <a:endParaRPr b="1" i="0" sz="1900" u="none" cap="none" strike="noStrike">
                <a:solidFill>
                  <a:schemeClr val="lt1"/>
                </a:solidFill>
                <a:latin typeface="Arial"/>
                <a:ea typeface="Arial"/>
                <a:cs typeface="Arial"/>
                <a:sym typeface="Arial"/>
              </a:endParaRPr>
            </a:p>
          </p:txBody>
        </p:sp>
        <p:sp>
          <p:nvSpPr>
            <p:cNvPr id="328" name="Google Shape;328;g2db715e50ea_1_129"/>
            <p:cNvSpPr txBox="1"/>
            <p:nvPr/>
          </p:nvSpPr>
          <p:spPr>
            <a:xfrm>
              <a:off x="8200275" y="4083550"/>
              <a:ext cx="3785100" cy="1442400"/>
            </a:xfrm>
            <a:prstGeom prst="rect">
              <a:avLst/>
            </a:prstGeom>
            <a:noFill/>
            <a:ln>
              <a:noFill/>
            </a:ln>
          </p:spPr>
          <p:txBody>
            <a:bodyPr anchorCtr="0" anchor="t" bIns="91425" lIns="91425" spcFirstLastPara="1" rIns="91425" wrap="square" tIns="91425">
              <a:noAutofit/>
            </a:bodyPr>
            <a:lstStyle/>
            <a:p>
              <a:pPr indent="-268899" lvl="3" marL="269999" marR="2376"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WMO’s WIS2.0 system (replacing the GTS in 2030) is underway</a:t>
              </a:r>
              <a:endParaRPr>
                <a:solidFill>
                  <a:srgbClr val="184596"/>
                </a:solidFill>
                <a:latin typeface="Barlow"/>
                <a:ea typeface="Barlow"/>
                <a:cs typeface="Barlow"/>
                <a:sym typeface="Barlow"/>
              </a:endParaRPr>
            </a:p>
            <a:p>
              <a:pPr indent="-234950" lvl="3" marL="228600" marR="92375"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Joint Collaborative Board re-energized &amp; established two task teams</a:t>
              </a:r>
              <a:endParaRPr>
                <a:solidFill>
                  <a:srgbClr val="184596"/>
                </a:solidFill>
                <a:latin typeface="Barlow"/>
                <a:ea typeface="Barlow"/>
                <a:cs typeface="Barlow"/>
                <a:sym typeface="Barlow"/>
              </a:endParaRPr>
            </a:p>
            <a:p>
              <a:pPr indent="-234950" lvl="3" marL="228600" marR="92375"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Developing SoG for Ocean Applications together with GOOS</a:t>
              </a:r>
              <a:endParaRPr>
                <a:solidFill>
                  <a:srgbClr val="184596"/>
                </a:solidFill>
                <a:latin typeface="Barlow"/>
                <a:ea typeface="Barlow"/>
                <a:cs typeface="Barlow"/>
                <a:sym typeface="Barlow"/>
              </a:endParaRPr>
            </a:p>
          </p:txBody>
        </p:sp>
      </p:grpSp>
      <p:grpSp>
        <p:nvGrpSpPr>
          <p:cNvPr id="329" name="Google Shape;329;g2db715e50ea_1_129"/>
          <p:cNvGrpSpPr/>
          <p:nvPr/>
        </p:nvGrpSpPr>
        <p:grpSpPr>
          <a:xfrm>
            <a:off x="483771" y="4188180"/>
            <a:ext cx="3785105" cy="1771595"/>
            <a:chOff x="8060496" y="3033255"/>
            <a:chExt cx="3785105" cy="1771595"/>
          </a:xfrm>
        </p:grpSpPr>
        <p:sp>
          <p:nvSpPr>
            <p:cNvPr id="330" name="Google Shape;330;g2db715e50ea_1_129"/>
            <p:cNvSpPr/>
            <p:nvPr/>
          </p:nvSpPr>
          <p:spPr>
            <a:xfrm>
              <a:off x="8060496" y="3033255"/>
              <a:ext cx="3785105" cy="329192"/>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Network readiness level</a:t>
              </a:r>
              <a:endParaRPr b="1" i="0" sz="1600" u="none" cap="none" strike="noStrike">
                <a:solidFill>
                  <a:schemeClr val="lt1"/>
                </a:solidFill>
                <a:latin typeface="Arial"/>
                <a:ea typeface="Arial"/>
                <a:cs typeface="Arial"/>
                <a:sym typeface="Arial"/>
              </a:endParaRPr>
            </a:p>
          </p:txBody>
        </p:sp>
        <p:sp>
          <p:nvSpPr>
            <p:cNvPr id="331" name="Google Shape;331;g2db715e50ea_1_129"/>
            <p:cNvSpPr txBox="1"/>
            <p:nvPr/>
          </p:nvSpPr>
          <p:spPr>
            <a:xfrm>
              <a:off x="8060500" y="3362450"/>
              <a:ext cx="3785100" cy="1442400"/>
            </a:xfrm>
            <a:prstGeom prst="rect">
              <a:avLst/>
            </a:prstGeom>
            <a:noFill/>
            <a:ln>
              <a:noFill/>
            </a:ln>
          </p:spPr>
          <p:txBody>
            <a:bodyPr anchorCtr="0" anchor="t" bIns="91425" lIns="91425" spcFirstLastPara="1" rIns="91425" wrap="square" tIns="91425">
              <a:noAutofit/>
            </a:bodyPr>
            <a:lstStyle/>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Task Team on Maturity and Metrics continues, supported by Signe (see POSTER - give feedback)</a:t>
              </a:r>
              <a:endParaRPr>
                <a:solidFill>
                  <a:srgbClr val="184596"/>
                </a:solidFill>
                <a:highlight>
                  <a:srgbClr val="FFFF00"/>
                </a:highlight>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Metrics for data, metadata, and other attributes developed as network ‘health’ index</a:t>
              </a:r>
              <a:endParaRPr>
                <a:solidFill>
                  <a:srgbClr val="184596"/>
                </a:solidFill>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Metrics to be linked to OBIS/BioEco Portal</a:t>
              </a:r>
              <a:endParaRPr>
                <a:solidFill>
                  <a:srgbClr val="184596"/>
                </a:solidFill>
                <a:latin typeface="Barlow"/>
                <a:ea typeface="Barlow"/>
                <a:cs typeface="Barlow"/>
                <a:sym typeface="Barlow"/>
              </a:endParaRPr>
            </a:p>
          </p:txBody>
        </p:sp>
      </p:grpSp>
      <p:grpSp>
        <p:nvGrpSpPr>
          <p:cNvPr id="332" name="Google Shape;332;g2db715e50ea_1_129"/>
          <p:cNvGrpSpPr/>
          <p:nvPr/>
        </p:nvGrpSpPr>
        <p:grpSpPr>
          <a:xfrm>
            <a:off x="4652106" y="1276505"/>
            <a:ext cx="3507320" cy="1894295"/>
            <a:chOff x="4098150" y="3033255"/>
            <a:chExt cx="3785150" cy="1894295"/>
          </a:xfrm>
        </p:grpSpPr>
        <p:sp>
          <p:nvSpPr>
            <p:cNvPr id="333" name="Google Shape;333;g2db715e50ea_1_129"/>
            <p:cNvSpPr/>
            <p:nvPr/>
          </p:nvSpPr>
          <p:spPr>
            <a:xfrm>
              <a:off x="4098195" y="3033255"/>
              <a:ext cx="3785105" cy="329192"/>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OceanOPS</a:t>
              </a:r>
              <a:endParaRPr b="1" i="0" sz="1600" u="none" cap="none" strike="noStrike">
                <a:solidFill>
                  <a:schemeClr val="lt1"/>
                </a:solidFill>
                <a:latin typeface="Arial"/>
                <a:ea typeface="Arial"/>
                <a:cs typeface="Arial"/>
                <a:sym typeface="Arial"/>
              </a:endParaRPr>
            </a:p>
          </p:txBody>
        </p:sp>
        <p:sp>
          <p:nvSpPr>
            <p:cNvPr id="334" name="Google Shape;334;g2db715e50ea_1_129"/>
            <p:cNvSpPr txBox="1"/>
            <p:nvPr/>
          </p:nvSpPr>
          <p:spPr>
            <a:xfrm>
              <a:off x="4098150" y="3362450"/>
              <a:ext cx="3785100" cy="1565100"/>
            </a:xfrm>
            <a:prstGeom prst="rect">
              <a:avLst/>
            </a:prstGeom>
            <a:noFill/>
            <a:ln>
              <a:noFill/>
            </a:ln>
          </p:spPr>
          <p:txBody>
            <a:bodyPr anchorCtr="0" anchor="t" bIns="91425" lIns="91425" spcFirstLastPara="1" rIns="91425" wrap="square" tIns="91425">
              <a:noAutofit/>
            </a:bodyPr>
            <a:lstStyle/>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OceanOPS restructuring completed</a:t>
              </a:r>
              <a:endParaRPr>
                <a:solidFill>
                  <a:srgbClr val="184596"/>
                </a:solidFill>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OceanOPS services are back online</a:t>
              </a:r>
              <a:endParaRPr>
                <a:solidFill>
                  <a:srgbClr val="184596"/>
                </a:solidFill>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Service Level Agreement paradigm </a:t>
              </a:r>
              <a:endParaRPr>
                <a:solidFill>
                  <a:srgbClr val="184596"/>
                </a:solidFill>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Consultation with </a:t>
              </a:r>
              <a:r>
                <a:rPr lang="en-GB">
                  <a:solidFill>
                    <a:srgbClr val="184596"/>
                  </a:solidFill>
                  <a:latin typeface="Barlow"/>
                  <a:ea typeface="Barlow"/>
                  <a:cs typeface="Barlow"/>
                  <a:sym typeface="Barlow"/>
                </a:rPr>
                <a:t>Networks is </a:t>
              </a:r>
              <a:r>
                <a:rPr lang="en-GB">
                  <a:solidFill>
                    <a:srgbClr val="184596"/>
                  </a:solidFill>
                  <a:latin typeface="Barlow"/>
                  <a:ea typeface="Barlow"/>
                  <a:cs typeface="Barlow"/>
                  <a:sym typeface="Barlow"/>
                </a:rPr>
                <a:t>underway</a:t>
              </a:r>
              <a:endParaRPr>
                <a:solidFill>
                  <a:srgbClr val="184596"/>
                </a:solidFill>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Letters of Agreement to be signed after OCG-16</a:t>
              </a:r>
              <a:endParaRPr>
                <a:solidFill>
                  <a:srgbClr val="184596"/>
                </a:solidFill>
                <a:latin typeface="Barlow"/>
                <a:ea typeface="Barlow"/>
                <a:cs typeface="Barlow"/>
                <a:sym typeface="Barlow"/>
              </a:endParaRPr>
            </a:p>
          </p:txBody>
        </p:sp>
      </p:grpSp>
      <p:grpSp>
        <p:nvGrpSpPr>
          <p:cNvPr id="335" name="Google Shape;335;g2db715e50ea_1_129"/>
          <p:cNvGrpSpPr/>
          <p:nvPr/>
        </p:nvGrpSpPr>
        <p:grpSpPr>
          <a:xfrm>
            <a:off x="4773474" y="4192493"/>
            <a:ext cx="3507315" cy="1894295"/>
            <a:chOff x="4098150" y="3033255"/>
            <a:chExt cx="3785145" cy="1894295"/>
          </a:xfrm>
        </p:grpSpPr>
        <p:sp>
          <p:nvSpPr>
            <p:cNvPr id="336" name="Google Shape;336;g2db715e50ea_1_129"/>
            <p:cNvSpPr/>
            <p:nvPr/>
          </p:nvSpPr>
          <p:spPr>
            <a:xfrm>
              <a:off x="4098195" y="3033255"/>
              <a:ext cx="3785100" cy="329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rPr>
                <a:t>Best Practices</a:t>
              </a:r>
              <a:endParaRPr b="1" sz="1600">
                <a:solidFill>
                  <a:schemeClr val="lt1"/>
                </a:solidFill>
              </a:endParaRPr>
            </a:p>
          </p:txBody>
        </p:sp>
        <p:sp>
          <p:nvSpPr>
            <p:cNvPr id="337" name="Google Shape;337;g2db715e50ea_1_129"/>
            <p:cNvSpPr txBox="1"/>
            <p:nvPr/>
          </p:nvSpPr>
          <p:spPr>
            <a:xfrm>
              <a:off x="4098150" y="3362450"/>
              <a:ext cx="3785100" cy="1565100"/>
            </a:xfrm>
            <a:prstGeom prst="rect">
              <a:avLst/>
            </a:prstGeom>
            <a:noFill/>
            <a:ln>
              <a:noFill/>
            </a:ln>
          </p:spPr>
          <p:txBody>
            <a:bodyPr anchorCtr="0" anchor="t" bIns="91425" lIns="91425" spcFirstLastPara="1" rIns="91425" wrap="square" tIns="91425">
              <a:noAutofit/>
            </a:bodyPr>
            <a:lstStyle/>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More GOOS Endorsed Best Practices</a:t>
              </a:r>
              <a:endParaRPr>
                <a:solidFill>
                  <a:srgbClr val="184596"/>
                </a:solidFill>
                <a:latin typeface="Barlow"/>
                <a:ea typeface="Barlow"/>
                <a:cs typeface="Barlow"/>
                <a:sym typeface="Barlow"/>
              </a:endParaRPr>
            </a:p>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GOOS SC recognized relevance of OBPS to all IOC programmes, called on IOC to consider OBPS as an IOC-wide activity</a:t>
              </a:r>
              <a:endParaRPr>
                <a:solidFill>
                  <a:srgbClr val="184596"/>
                </a:solidFill>
                <a:latin typeface="Barlow"/>
                <a:ea typeface="Barlow"/>
                <a:cs typeface="Barlow"/>
                <a:sym typeface="Barlow"/>
              </a:endParaRPr>
            </a:p>
          </p:txBody>
        </p:sp>
      </p:grpSp>
      <p:grpSp>
        <p:nvGrpSpPr>
          <p:cNvPr id="338" name="Google Shape;338;g2db715e50ea_1_129"/>
          <p:cNvGrpSpPr/>
          <p:nvPr/>
        </p:nvGrpSpPr>
        <p:grpSpPr>
          <a:xfrm>
            <a:off x="8436703" y="4198351"/>
            <a:ext cx="3535325" cy="1894295"/>
            <a:chOff x="4098150" y="3830451"/>
            <a:chExt cx="3785145" cy="1894295"/>
          </a:xfrm>
        </p:grpSpPr>
        <p:sp>
          <p:nvSpPr>
            <p:cNvPr id="339" name="Google Shape;339;g2db715e50ea_1_129"/>
            <p:cNvSpPr/>
            <p:nvPr/>
          </p:nvSpPr>
          <p:spPr>
            <a:xfrm>
              <a:off x="4098195" y="3830451"/>
              <a:ext cx="3785100" cy="329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rPr>
                <a:t>OCG Business</a:t>
              </a:r>
              <a:endParaRPr b="1" sz="1600">
                <a:solidFill>
                  <a:schemeClr val="lt1"/>
                </a:solidFill>
              </a:endParaRPr>
            </a:p>
          </p:txBody>
        </p:sp>
        <p:sp>
          <p:nvSpPr>
            <p:cNvPr id="340" name="Google Shape;340;g2db715e50ea_1_129"/>
            <p:cNvSpPr txBox="1"/>
            <p:nvPr/>
          </p:nvSpPr>
          <p:spPr>
            <a:xfrm>
              <a:off x="4098150" y="4159646"/>
              <a:ext cx="3785100" cy="1565100"/>
            </a:xfrm>
            <a:prstGeom prst="rect">
              <a:avLst/>
            </a:prstGeom>
            <a:noFill/>
            <a:ln>
              <a:noFill/>
            </a:ln>
          </p:spPr>
          <p:txBody>
            <a:bodyPr anchorCtr="0" anchor="t" bIns="91425" lIns="91425" spcFirstLastPara="1" rIns="91425" wrap="square" tIns="91425">
              <a:noAutofit/>
            </a:bodyPr>
            <a:lstStyle/>
            <a:p>
              <a:pPr indent="-234950" lvl="3" marL="228600" marR="85954" rtl="0" algn="l">
                <a:spcBef>
                  <a:spcPts val="0"/>
                </a:spcBef>
                <a:spcAft>
                  <a:spcPts val="0"/>
                </a:spcAft>
                <a:buClr>
                  <a:srgbClr val="F38417"/>
                </a:buClr>
                <a:buSzPts val="1400"/>
                <a:buFont typeface="Barlow"/>
                <a:buChar char="•"/>
              </a:pPr>
              <a:r>
                <a:rPr lang="en-GB">
                  <a:solidFill>
                    <a:srgbClr val="184596"/>
                  </a:solidFill>
                  <a:latin typeface="Barlow"/>
                  <a:ea typeface="Barlow"/>
                  <a:cs typeface="Barlow"/>
                  <a:sym typeface="Barlow"/>
                </a:rPr>
                <a:t>3 Task Teams in operation, tacking core issues, a tremendous amount of work and progress</a:t>
              </a:r>
              <a:endParaRPr>
                <a:solidFill>
                  <a:srgbClr val="184596"/>
                </a:solidFill>
                <a:latin typeface="Barlow"/>
                <a:ea typeface="Barlow"/>
                <a:cs typeface="Barlow"/>
                <a:sym typeface="Barlow"/>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47890b5837_0_366"/>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153A"/>
              </a:buClr>
              <a:buSzPts val="3300"/>
              <a:buFont typeface="Libre Franklin"/>
              <a:buNone/>
            </a:pPr>
            <a:r>
              <a:rPr lang="en-GB"/>
              <a:t>Major Challenges</a:t>
            </a:r>
            <a:endParaRPr/>
          </a:p>
        </p:txBody>
      </p:sp>
      <p:sp>
        <p:nvSpPr>
          <p:cNvPr id="346" name="Google Shape;346;g347890b5837_0_366"/>
          <p:cNvSpPr txBox="1"/>
          <p:nvPr/>
        </p:nvSpPr>
        <p:spPr>
          <a:xfrm>
            <a:off x="720725" y="1373200"/>
            <a:ext cx="7108500" cy="4763100"/>
          </a:xfrm>
          <a:prstGeom prst="rect">
            <a:avLst/>
          </a:prstGeom>
          <a:noFill/>
          <a:ln>
            <a:noFill/>
          </a:ln>
        </p:spPr>
        <p:txBody>
          <a:bodyPr anchorCtr="0" anchor="t" bIns="45700" lIns="91425" spcFirstLastPara="1" rIns="91425" wrap="square" tIns="45700">
            <a:noAutofit/>
          </a:bodyPr>
          <a:lstStyle/>
          <a:p>
            <a:pPr indent="-352425" lvl="0" marL="542925" marR="0" rtl="0" algn="l">
              <a:lnSpc>
                <a:spcPct val="115000"/>
              </a:lnSpc>
              <a:spcBef>
                <a:spcPts val="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Continued erosion of </a:t>
            </a:r>
            <a:r>
              <a:rPr b="1" lang="en-GB" sz="1900">
                <a:solidFill>
                  <a:schemeClr val="accent1"/>
                </a:solidFill>
                <a:latin typeface="Barlow"/>
                <a:ea typeface="Barlow"/>
                <a:cs typeface="Barlow"/>
                <a:sym typeface="Barlow"/>
              </a:rPr>
              <a:t>resourcing </a:t>
            </a:r>
            <a:r>
              <a:rPr lang="en-GB" sz="1900">
                <a:solidFill>
                  <a:schemeClr val="accent1"/>
                </a:solidFill>
                <a:latin typeface="Barlow"/>
                <a:ea typeface="Barlow"/>
                <a:cs typeface="Barlow"/>
                <a:sym typeface="Barlow"/>
              </a:rPr>
              <a:t>of many ocean observations</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b="1" lang="en-GB" sz="1900">
                <a:solidFill>
                  <a:schemeClr val="accent1"/>
                </a:solidFill>
                <a:latin typeface="Barlow"/>
                <a:ea typeface="Barlow"/>
                <a:cs typeface="Barlow"/>
                <a:sym typeface="Barlow"/>
              </a:rPr>
              <a:t>No guidance</a:t>
            </a:r>
            <a:r>
              <a:rPr lang="en-GB" sz="1900">
                <a:solidFill>
                  <a:schemeClr val="accent1"/>
                </a:solidFill>
                <a:latin typeface="Barlow"/>
                <a:ea typeface="Barlow"/>
                <a:cs typeface="Barlow"/>
                <a:sym typeface="Barlow"/>
              </a:rPr>
              <a:t> or </a:t>
            </a:r>
            <a:r>
              <a:rPr b="1" lang="en-GB" sz="1900">
                <a:solidFill>
                  <a:schemeClr val="accent1"/>
                </a:solidFill>
                <a:latin typeface="Barlow"/>
                <a:ea typeface="Barlow"/>
                <a:cs typeface="Barlow"/>
                <a:sym typeface="Barlow"/>
              </a:rPr>
              <a:t>process </a:t>
            </a:r>
            <a:r>
              <a:rPr lang="en-GB" sz="1900">
                <a:solidFill>
                  <a:schemeClr val="accent1"/>
                </a:solidFill>
                <a:latin typeface="Barlow"/>
                <a:ea typeface="Barlow"/>
                <a:cs typeface="Barlow"/>
                <a:sym typeface="Barlow"/>
              </a:rPr>
              <a:t>to integrate and/or prioritize observing activities. How? And around what areas (e.g., platform? Need? EOV?). Who? GOOS-wide challenge</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Engaging and guiding </a:t>
            </a:r>
            <a:r>
              <a:rPr b="1" lang="en-GB" sz="1900">
                <a:solidFill>
                  <a:schemeClr val="accent1"/>
                </a:solidFill>
                <a:latin typeface="Barlow"/>
                <a:ea typeface="Barlow"/>
                <a:cs typeface="Barlow"/>
                <a:sym typeface="Barlow"/>
              </a:rPr>
              <a:t>private sector</a:t>
            </a:r>
            <a:r>
              <a:rPr lang="en-GB" sz="1900">
                <a:solidFill>
                  <a:schemeClr val="accent1"/>
                </a:solidFill>
                <a:latin typeface="Barlow"/>
                <a:ea typeface="Barlow"/>
                <a:cs typeface="Barlow"/>
                <a:sym typeface="Barlow"/>
              </a:rPr>
              <a:t> interests?  Talk -&gt; Action</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Are there opportunities to </a:t>
            </a:r>
            <a:r>
              <a:rPr b="1" lang="en-GB" sz="1900">
                <a:solidFill>
                  <a:schemeClr val="accent1"/>
                </a:solidFill>
                <a:latin typeface="Barlow"/>
                <a:ea typeface="Barlow"/>
                <a:cs typeface="Barlow"/>
                <a:sym typeface="Barlow"/>
              </a:rPr>
              <a:t>increase efficiencies </a:t>
            </a:r>
            <a:r>
              <a:rPr lang="en-GB" sz="1900">
                <a:solidFill>
                  <a:schemeClr val="accent1"/>
                </a:solidFill>
                <a:latin typeface="Barlow"/>
                <a:ea typeface="Barlow"/>
                <a:cs typeface="Barlow"/>
                <a:sym typeface="Barlow"/>
              </a:rPr>
              <a:t>through new technologies, AI, etc?</a:t>
            </a:r>
            <a:endParaRPr sz="1900">
              <a:solidFill>
                <a:schemeClr val="accent1"/>
              </a:solidFill>
              <a:latin typeface="Barlow"/>
              <a:ea typeface="Barlow"/>
              <a:cs typeface="Barlow"/>
              <a:sym typeface="Barlow"/>
            </a:endParaRPr>
          </a:p>
          <a:p>
            <a:pPr indent="-346200" lvl="0" marL="540000" marR="0" rtl="0" algn="l">
              <a:lnSpc>
                <a:spcPct val="115000"/>
              </a:lnSpc>
              <a:spcBef>
                <a:spcPts val="1000"/>
              </a:spcBef>
              <a:spcAft>
                <a:spcPts val="0"/>
              </a:spcAft>
              <a:buClr>
                <a:srgbClr val="F38417"/>
              </a:buClr>
              <a:buSzPts val="1200"/>
              <a:buFont typeface="Barlow"/>
              <a:buChar char="●"/>
            </a:pPr>
            <a:r>
              <a:rPr lang="en-GB" sz="1900">
                <a:solidFill>
                  <a:schemeClr val="accent1"/>
                </a:solidFill>
                <a:latin typeface="Barlow"/>
                <a:ea typeface="Barlow"/>
                <a:cs typeface="Barlow"/>
                <a:sym typeface="Barlow"/>
              </a:rPr>
              <a:t>Specific guiding processes to </a:t>
            </a:r>
            <a:r>
              <a:rPr b="1" lang="en-GB" sz="1900">
                <a:solidFill>
                  <a:schemeClr val="accent1"/>
                </a:solidFill>
                <a:latin typeface="Barlow"/>
                <a:ea typeface="Barlow"/>
                <a:cs typeface="Barlow"/>
                <a:sym typeface="Barlow"/>
              </a:rPr>
              <a:t>mature </a:t>
            </a:r>
            <a:r>
              <a:rPr lang="en-GB" sz="1900">
                <a:solidFill>
                  <a:schemeClr val="accent1"/>
                </a:solidFill>
                <a:latin typeface="Barlow"/>
                <a:ea typeface="Barlow"/>
                <a:cs typeface="Barlow"/>
                <a:sym typeface="Barlow"/>
              </a:rPr>
              <a:t>as a network</a:t>
            </a:r>
            <a:endParaRPr sz="1900">
              <a:solidFill>
                <a:schemeClr val="accent1"/>
              </a:solidFill>
              <a:latin typeface="Barlow"/>
              <a:ea typeface="Barlow"/>
              <a:cs typeface="Barlow"/>
              <a:sym typeface="Barlow"/>
            </a:endParaRPr>
          </a:p>
          <a:p>
            <a:pPr indent="-352425" lvl="0" marL="540000" rtl="0" algn="l">
              <a:lnSpc>
                <a:spcPct val="115000"/>
              </a:lnSpc>
              <a:spcBef>
                <a:spcPts val="1000"/>
              </a:spcBef>
              <a:spcAft>
                <a:spcPts val="0"/>
              </a:spcAft>
              <a:buClr>
                <a:schemeClr val="accent2"/>
              </a:buClr>
              <a:buSzPts val="1200"/>
              <a:buFont typeface="Barlow"/>
              <a:buChar char="●"/>
            </a:pPr>
            <a:r>
              <a:rPr b="1" lang="en-GB" sz="1900">
                <a:solidFill>
                  <a:schemeClr val="accent1"/>
                </a:solidFill>
                <a:latin typeface="Barlow"/>
                <a:ea typeface="Barlow"/>
                <a:cs typeface="Barlow"/>
                <a:sym typeface="Barlow"/>
              </a:rPr>
              <a:t>Valuation </a:t>
            </a:r>
            <a:r>
              <a:rPr lang="en-GB" sz="1900">
                <a:solidFill>
                  <a:schemeClr val="accent1"/>
                </a:solidFill>
                <a:latin typeface="Barlow"/>
                <a:ea typeface="Barlow"/>
                <a:cs typeface="Barlow"/>
                <a:sym typeface="Barlow"/>
              </a:rPr>
              <a:t>of ocean observing remains a challenge</a:t>
            </a:r>
            <a:endParaRPr sz="1900">
              <a:solidFill>
                <a:schemeClr val="accent1"/>
              </a:solidFill>
              <a:latin typeface="Barlow"/>
              <a:ea typeface="Barlow"/>
              <a:cs typeface="Barlow"/>
              <a:sym typeface="Barlow"/>
            </a:endParaRPr>
          </a:p>
          <a:p>
            <a:pPr indent="-304800" lvl="0" marL="540000" rtl="0" algn="l">
              <a:lnSpc>
                <a:spcPct val="115000"/>
              </a:lnSpc>
              <a:spcBef>
                <a:spcPts val="1000"/>
              </a:spcBef>
              <a:spcAft>
                <a:spcPts val="1000"/>
              </a:spcAft>
              <a:buClr>
                <a:srgbClr val="F38417"/>
              </a:buClr>
              <a:buSzPts val="1200"/>
              <a:buFont typeface="Barlow"/>
              <a:buChar char="●"/>
            </a:pPr>
            <a:r>
              <a:rPr lang="en-GB" sz="1900">
                <a:solidFill>
                  <a:schemeClr val="accent1"/>
                </a:solidFill>
                <a:latin typeface="Barlow"/>
                <a:ea typeface="Barlow"/>
                <a:cs typeface="Barlow"/>
                <a:sym typeface="Barlow"/>
              </a:rPr>
              <a:t>More efficiently </a:t>
            </a:r>
            <a:r>
              <a:rPr b="1" lang="en-GB" sz="1900">
                <a:solidFill>
                  <a:schemeClr val="accent1"/>
                </a:solidFill>
                <a:latin typeface="Barlow"/>
                <a:ea typeface="Barlow"/>
                <a:cs typeface="Barlow"/>
                <a:sym typeface="Barlow"/>
              </a:rPr>
              <a:t>identify </a:t>
            </a:r>
            <a:r>
              <a:rPr lang="en-GB" sz="1900">
                <a:solidFill>
                  <a:schemeClr val="accent1"/>
                </a:solidFill>
                <a:latin typeface="Barlow"/>
                <a:ea typeface="Barlow"/>
                <a:cs typeface="Barlow"/>
                <a:sym typeface="Barlow"/>
              </a:rPr>
              <a:t>and </a:t>
            </a:r>
            <a:r>
              <a:rPr b="1" lang="en-GB" sz="1900">
                <a:solidFill>
                  <a:schemeClr val="accent1"/>
                </a:solidFill>
                <a:latin typeface="Barlow"/>
                <a:ea typeface="Barlow"/>
                <a:cs typeface="Barlow"/>
                <a:sym typeface="Barlow"/>
              </a:rPr>
              <a:t>manage risks</a:t>
            </a:r>
            <a:endParaRPr sz="1900">
              <a:solidFill>
                <a:schemeClr val="accent1"/>
              </a:solidFill>
              <a:latin typeface="Barlow"/>
              <a:ea typeface="Barlow"/>
              <a:cs typeface="Barlow"/>
              <a:sym typeface="Barlow"/>
            </a:endParaRPr>
          </a:p>
        </p:txBody>
      </p:sp>
      <p:pic>
        <p:nvPicPr>
          <p:cNvPr id="347" name="Google Shape;347;g347890b5837_0_366" title="shutterstock_712542334.jpg"/>
          <p:cNvPicPr preferRelativeResize="0"/>
          <p:nvPr/>
        </p:nvPicPr>
        <p:blipFill rotWithShape="1">
          <a:blip r:embed="rId3">
            <a:alphaModFix/>
          </a:blip>
          <a:srcRect b="0" l="36279" r="36282" t="0"/>
          <a:stretch/>
        </p:blipFill>
        <p:spPr>
          <a:xfrm>
            <a:off x="8428500" y="0"/>
            <a:ext cx="3763502" cy="6857999"/>
          </a:xfrm>
          <a:prstGeom prst="rect">
            <a:avLst/>
          </a:prstGeom>
          <a:solidFill>
            <a:srgbClr val="D8D8D8"/>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347890b5837_0_372"/>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153A"/>
              </a:buClr>
              <a:buSzPts val="3300"/>
              <a:buFont typeface="Libre Franklin"/>
              <a:buNone/>
            </a:pPr>
            <a:r>
              <a:rPr lang="en-GB"/>
              <a:t>Opportunities</a:t>
            </a:r>
            <a:endParaRPr/>
          </a:p>
        </p:txBody>
      </p:sp>
      <p:sp>
        <p:nvSpPr>
          <p:cNvPr id="353" name="Google Shape;353;g347890b5837_0_372"/>
          <p:cNvSpPr txBox="1"/>
          <p:nvPr/>
        </p:nvSpPr>
        <p:spPr>
          <a:xfrm>
            <a:off x="720725" y="1373200"/>
            <a:ext cx="7108500" cy="4763100"/>
          </a:xfrm>
          <a:prstGeom prst="rect">
            <a:avLst/>
          </a:prstGeom>
          <a:noFill/>
          <a:ln>
            <a:noFill/>
          </a:ln>
        </p:spPr>
        <p:txBody>
          <a:bodyPr anchorCtr="0" anchor="t" bIns="45700" lIns="91425" spcFirstLastPara="1" rIns="91425" wrap="square" tIns="45700">
            <a:noAutofit/>
          </a:bodyPr>
          <a:lstStyle/>
          <a:p>
            <a:pPr indent="-298450" lvl="0" marL="542925" rtl="0" algn="l">
              <a:lnSpc>
                <a:spcPct val="100000"/>
              </a:lnSpc>
              <a:spcBef>
                <a:spcPts val="0"/>
              </a:spcBef>
              <a:spcAft>
                <a:spcPts val="0"/>
              </a:spcAft>
              <a:buClr>
                <a:srgbClr val="F38417"/>
              </a:buClr>
              <a:buSzPts val="1100"/>
              <a:buFont typeface="Barlow"/>
              <a:buChar char="●"/>
            </a:pPr>
            <a:r>
              <a:rPr lang="en-GB" sz="1800">
                <a:solidFill>
                  <a:schemeClr val="accent1"/>
                </a:solidFill>
                <a:latin typeface="Barlow"/>
                <a:ea typeface="Barlow"/>
                <a:cs typeface="Barlow"/>
                <a:sym typeface="Barlow"/>
              </a:rPr>
              <a:t>Sub-group under JCB to develop guidance on expanding WMO GBON into </a:t>
            </a:r>
            <a:r>
              <a:rPr b="1" lang="en-GB" sz="1800">
                <a:solidFill>
                  <a:schemeClr val="accent1"/>
                </a:solidFill>
                <a:latin typeface="Barlow"/>
                <a:ea typeface="Barlow"/>
                <a:cs typeface="Barlow"/>
                <a:sym typeface="Barlow"/>
              </a:rPr>
              <a:t>ocean-based observations</a:t>
            </a:r>
            <a:endParaRPr b="1" sz="1800">
              <a:solidFill>
                <a:schemeClr val="accent1"/>
              </a:solidFill>
              <a:latin typeface="Barlow"/>
              <a:ea typeface="Barlow"/>
              <a:cs typeface="Barlow"/>
              <a:sym typeface="Barlow"/>
            </a:endParaRPr>
          </a:p>
          <a:p>
            <a:pPr indent="-298450" lvl="0" marL="540000" marR="0" rtl="0" algn="l">
              <a:lnSpc>
                <a:spcPct val="100000"/>
              </a:lnSpc>
              <a:spcBef>
                <a:spcPts val="1000"/>
              </a:spcBef>
              <a:spcAft>
                <a:spcPts val="0"/>
              </a:spcAft>
              <a:buClr>
                <a:srgbClr val="F38417"/>
              </a:buClr>
              <a:buSzPts val="1100"/>
              <a:buFont typeface="Barlow"/>
              <a:buChar char="●"/>
            </a:pPr>
            <a:r>
              <a:rPr b="1" lang="en-GB" sz="1800">
                <a:solidFill>
                  <a:schemeClr val="accent1"/>
                </a:solidFill>
                <a:latin typeface="Barlow"/>
                <a:ea typeface="Barlow"/>
                <a:cs typeface="Barlow"/>
                <a:sym typeface="Barlow"/>
              </a:rPr>
              <a:t>Public/Private Partnerships</a:t>
            </a:r>
            <a:r>
              <a:rPr lang="en-GB" sz="1800">
                <a:solidFill>
                  <a:schemeClr val="accent1"/>
                </a:solidFill>
                <a:latin typeface="Barlow"/>
                <a:ea typeface="Barlow"/>
                <a:cs typeface="Barlow"/>
                <a:sym typeface="Barlow"/>
              </a:rPr>
              <a:t> - Ocean Enterprise Initiative</a:t>
            </a:r>
            <a:r>
              <a:rPr baseline="30000" lang="en-GB" sz="2100">
                <a:solidFill>
                  <a:schemeClr val="accent1"/>
                </a:solidFill>
                <a:latin typeface="Barlow"/>
                <a:ea typeface="Barlow"/>
                <a:cs typeface="Barlow"/>
                <a:sym typeface="Barlow"/>
              </a:rPr>
              <a:t>+</a:t>
            </a:r>
            <a:endParaRPr baseline="30000" sz="2100">
              <a:solidFill>
                <a:schemeClr val="accent1"/>
              </a:solidFill>
              <a:latin typeface="Barlow"/>
              <a:ea typeface="Barlow"/>
              <a:cs typeface="Barlow"/>
              <a:sym typeface="Barlow"/>
            </a:endParaRPr>
          </a:p>
          <a:p>
            <a:pPr indent="-298450" lvl="0" marL="540000" marR="0" rtl="0" algn="l">
              <a:lnSpc>
                <a:spcPct val="100000"/>
              </a:lnSpc>
              <a:spcBef>
                <a:spcPts val="1000"/>
              </a:spcBef>
              <a:spcAft>
                <a:spcPts val="0"/>
              </a:spcAft>
              <a:buClr>
                <a:srgbClr val="F38417"/>
              </a:buClr>
              <a:buSzPts val="1100"/>
              <a:buFont typeface="Barlow"/>
              <a:buChar char="●"/>
            </a:pPr>
            <a:r>
              <a:rPr lang="en-GB" sz="1800">
                <a:solidFill>
                  <a:schemeClr val="accent1"/>
                </a:solidFill>
                <a:latin typeface="Barlow"/>
                <a:ea typeface="Barlow"/>
                <a:cs typeface="Barlow"/>
                <a:sym typeface="Barlow"/>
              </a:rPr>
              <a:t>Developing of </a:t>
            </a:r>
            <a:r>
              <a:rPr b="1" lang="en-GB" sz="1800">
                <a:solidFill>
                  <a:schemeClr val="accent1"/>
                </a:solidFill>
                <a:latin typeface="Barlow"/>
                <a:ea typeface="Barlow"/>
                <a:cs typeface="Barlow"/>
                <a:sym typeface="Barlow"/>
              </a:rPr>
              <a:t>metrics </a:t>
            </a:r>
            <a:r>
              <a:rPr lang="en-GB" sz="1800">
                <a:solidFill>
                  <a:schemeClr val="accent1"/>
                </a:solidFill>
                <a:latin typeface="Barlow"/>
                <a:ea typeface="Barlow"/>
                <a:cs typeface="Barlow"/>
                <a:sym typeface="Barlow"/>
              </a:rPr>
              <a:t>(measures) to track and clarify OCG network maturity and status - ongoing - </a:t>
            </a:r>
            <a:r>
              <a:rPr lang="en-GB" sz="1800">
                <a:solidFill>
                  <a:schemeClr val="accent1"/>
                </a:solidFill>
                <a:latin typeface="Barlow"/>
                <a:ea typeface="Barlow"/>
                <a:cs typeface="Barlow"/>
                <a:sym typeface="Barlow"/>
              </a:rPr>
              <a:t>definition</a:t>
            </a:r>
            <a:r>
              <a:rPr lang="en-GB" sz="1800">
                <a:solidFill>
                  <a:schemeClr val="accent1"/>
                </a:solidFill>
                <a:latin typeface="Barlow"/>
                <a:ea typeface="Barlow"/>
                <a:cs typeface="Barlow"/>
                <a:sym typeface="Barlow"/>
              </a:rPr>
              <a:t> of maturity and network health index - ongoing work - </a:t>
            </a:r>
            <a:r>
              <a:rPr b="1" lang="en-GB" sz="1800">
                <a:solidFill>
                  <a:schemeClr val="accent1"/>
                </a:solidFill>
                <a:latin typeface="Barlow"/>
                <a:ea typeface="Barlow"/>
                <a:cs typeface="Barlow"/>
                <a:sym typeface="Barlow"/>
              </a:rPr>
              <a:t>POSTER </a:t>
            </a:r>
            <a:r>
              <a:rPr lang="en-GB" sz="1800">
                <a:solidFill>
                  <a:schemeClr val="accent1"/>
                </a:solidFill>
                <a:latin typeface="Barlow"/>
                <a:ea typeface="Barlow"/>
                <a:cs typeface="Barlow"/>
                <a:sym typeface="Barlow"/>
              </a:rPr>
              <a:t>for input</a:t>
            </a:r>
            <a:endParaRPr sz="1800">
              <a:solidFill>
                <a:schemeClr val="accent1"/>
              </a:solidFill>
              <a:latin typeface="Barlow"/>
              <a:ea typeface="Barlow"/>
              <a:cs typeface="Barlow"/>
              <a:sym typeface="Barlow"/>
            </a:endParaRPr>
          </a:p>
          <a:p>
            <a:pPr indent="-298450" lvl="0" marL="540000" marR="0" rtl="0" algn="l">
              <a:lnSpc>
                <a:spcPct val="100000"/>
              </a:lnSpc>
              <a:spcBef>
                <a:spcPts val="1000"/>
              </a:spcBef>
              <a:spcAft>
                <a:spcPts val="0"/>
              </a:spcAft>
              <a:buClr>
                <a:srgbClr val="F38417"/>
              </a:buClr>
              <a:buSzPts val="1100"/>
              <a:buFont typeface="Barlow"/>
              <a:buChar char="●"/>
            </a:pPr>
            <a:r>
              <a:rPr lang="en-GB" sz="1800">
                <a:solidFill>
                  <a:schemeClr val="accent1"/>
                </a:solidFill>
                <a:latin typeface="Barlow"/>
                <a:ea typeface="Barlow"/>
                <a:cs typeface="Barlow"/>
                <a:sym typeface="Barlow"/>
                <a:extLst>
                  <a:ext uri="http://customooxmlschemas.google.com/">
                    <go:slidesCustomData xmlns:go="http://customooxmlschemas.google.com/" textRoundtripDataId="2"/>
                  </a:ext>
                </a:extLst>
              </a:rPr>
              <a:t>Observing </a:t>
            </a:r>
            <a:r>
              <a:rPr b="1" lang="en-GB" sz="1800">
                <a:solidFill>
                  <a:schemeClr val="accent1"/>
                </a:solidFill>
                <a:latin typeface="Barlow"/>
                <a:ea typeface="Barlow"/>
                <a:cs typeface="Barlow"/>
                <a:sym typeface="Barlow"/>
                <a:extLst>
                  <a:ext uri="http://customooxmlschemas.google.com/">
                    <go:slidesCustomData xmlns:go="http://customooxmlschemas.google.com/" textRoundtripDataId="3"/>
                  </a:ext>
                </a:extLst>
              </a:rPr>
              <a:t>technology development</a:t>
            </a:r>
            <a:r>
              <a:rPr lang="en-GB" sz="1800">
                <a:solidFill>
                  <a:schemeClr val="accent1"/>
                </a:solidFill>
                <a:latin typeface="Barlow"/>
                <a:ea typeface="Barlow"/>
                <a:cs typeface="Barlow"/>
                <a:sym typeface="Barlow"/>
              </a:rPr>
              <a:t>:</a:t>
            </a:r>
            <a:r>
              <a:rPr lang="en-GB" sz="1800">
                <a:solidFill>
                  <a:schemeClr val="accent1"/>
                </a:solidFill>
                <a:latin typeface="Barlow"/>
                <a:ea typeface="Barlow"/>
                <a:cs typeface="Barlow"/>
                <a:sym typeface="Barlow"/>
              </a:rPr>
              <a:t> OCG/network roles in assessing/testing/ and infusing new technologies (eg sensors, platforms, AI). </a:t>
            </a:r>
            <a:endParaRPr sz="1800">
              <a:solidFill>
                <a:schemeClr val="accent1"/>
              </a:solidFill>
              <a:latin typeface="Barlow"/>
              <a:ea typeface="Barlow"/>
              <a:cs typeface="Barlow"/>
              <a:sym typeface="Barlow"/>
            </a:endParaRPr>
          </a:p>
          <a:p>
            <a:pPr indent="-298450" lvl="0" marL="540000" marR="0" rtl="0" algn="l">
              <a:lnSpc>
                <a:spcPct val="100000"/>
              </a:lnSpc>
              <a:spcBef>
                <a:spcPts val="1000"/>
              </a:spcBef>
              <a:spcAft>
                <a:spcPts val="0"/>
              </a:spcAft>
              <a:buClr>
                <a:srgbClr val="F38417"/>
              </a:buClr>
              <a:buSzPts val="1100"/>
              <a:buFont typeface="Barlow"/>
              <a:buChar char="●"/>
            </a:pPr>
            <a:r>
              <a:rPr b="1" lang="en-GB" sz="1800">
                <a:solidFill>
                  <a:schemeClr val="accent1"/>
                </a:solidFill>
                <a:latin typeface="Barlow"/>
                <a:ea typeface="Barlow"/>
                <a:cs typeface="Barlow"/>
                <a:sym typeface="Barlow"/>
              </a:rPr>
              <a:t>Implementation </a:t>
            </a:r>
            <a:r>
              <a:rPr lang="en-GB" sz="1800">
                <a:solidFill>
                  <a:schemeClr val="accent1"/>
                </a:solidFill>
                <a:latin typeface="Barlow"/>
                <a:ea typeface="Barlow"/>
                <a:cs typeface="Barlow"/>
                <a:sym typeface="Barlow"/>
              </a:rPr>
              <a:t>of OCG </a:t>
            </a:r>
            <a:r>
              <a:rPr b="1" lang="en-GB" sz="1800">
                <a:solidFill>
                  <a:schemeClr val="accent1"/>
                </a:solidFill>
                <a:latin typeface="Barlow"/>
                <a:ea typeface="Barlow"/>
                <a:cs typeface="Barlow"/>
                <a:sym typeface="Barlow"/>
              </a:rPr>
              <a:t>data </a:t>
            </a:r>
            <a:r>
              <a:rPr lang="en-GB" sz="1800">
                <a:solidFill>
                  <a:schemeClr val="accent1"/>
                </a:solidFill>
                <a:latin typeface="Barlow"/>
                <a:ea typeface="Barlow"/>
                <a:cs typeface="Barlow"/>
                <a:sym typeface="Barlow"/>
              </a:rPr>
              <a:t>strategy and integration into a larger IOC-wide infrastructure - is there a resource need?</a:t>
            </a:r>
            <a:endParaRPr sz="1800">
              <a:solidFill>
                <a:schemeClr val="accent1"/>
              </a:solidFill>
              <a:latin typeface="Barlow"/>
              <a:ea typeface="Barlow"/>
              <a:cs typeface="Barlow"/>
              <a:sym typeface="Barlow"/>
            </a:endParaRPr>
          </a:p>
          <a:p>
            <a:pPr indent="-298450" lvl="0" marL="540000" marR="0" rtl="0" algn="l">
              <a:lnSpc>
                <a:spcPct val="100000"/>
              </a:lnSpc>
              <a:spcBef>
                <a:spcPts val="1000"/>
              </a:spcBef>
              <a:spcAft>
                <a:spcPts val="1000"/>
              </a:spcAft>
              <a:buClr>
                <a:srgbClr val="F38417"/>
              </a:buClr>
              <a:buSzPts val="1100"/>
              <a:buFont typeface="Barlow"/>
              <a:buChar char="●"/>
            </a:pPr>
            <a:r>
              <a:rPr lang="en-GB" sz="1800">
                <a:solidFill>
                  <a:schemeClr val="accent1"/>
                </a:solidFill>
                <a:latin typeface="Barlow"/>
                <a:ea typeface="Barlow"/>
                <a:cs typeface="Barlow"/>
                <a:sym typeface="Barlow"/>
              </a:rPr>
              <a:t>Improving </a:t>
            </a:r>
            <a:r>
              <a:rPr b="1" lang="en-GB" sz="1800">
                <a:solidFill>
                  <a:schemeClr val="accent1"/>
                </a:solidFill>
                <a:latin typeface="Barlow"/>
                <a:ea typeface="Barlow"/>
                <a:cs typeface="Barlow"/>
                <a:sym typeface="Barlow"/>
              </a:rPr>
              <a:t>engagement </a:t>
            </a:r>
            <a:r>
              <a:rPr lang="en-GB" sz="1800">
                <a:solidFill>
                  <a:schemeClr val="accent1"/>
                </a:solidFill>
                <a:latin typeface="Barlow"/>
                <a:ea typeface="Barlow"/>
                <a:cs typeface="Barlow"/>
                <a:sym typeface="Barlow"/>
              </a:rPr>
              <a:t>with other </a:t>
            </a:r>
            <a:r>
              <a:rPr b="1" lang="en-GB" sz="1800">
                <a:solidFill>
                  <a:schemeClr val="accent1"/>
                </a:solidFill>
                <a:latin typeface="Barlow"/>
                <a:ea typeface="Barlow"/>
                <a:cs typeface="Barlow"/>
                <a:sym typeface="Barlow"/>
              </a:rPr>
              <a:t>initiatives </a:t>
            </a:r>
            <a:r>
              <a:rPr lang="en-GB" sz="1800">
                <a:solidFill>
                  <a:schemeClr val="accent1"/>
                </a:solidFill>
                <a:latin typeface="Barlow"/>
                <a:ea typeface="Barlow"/>
                <a:cs typeface="Barlow"/>
                <a:sym typeface="Barlow"/>
              </a:rPr>
              <a:t>(e.g., Ocean Observing Co-Design) to strengthen value chains for impact</a:t>
            </a:r>
            <a:endParaRPr sz="1800">
              <a:solidFill>
                <a:schemeClr val="accent1"/>
              </a:solidFill>
              <a:latin typeface="Barlow"/>
              <a:ea typeface="Barlow"/>
              <a:cs typeface="Barlow"/>
              <a:sym typeface="Barlow"/>
            </a:endParaRPr>
          </a:p>
        </p:txBody>
      </p:sp>
      <p:pic>
        <p:nvPicPr>
          <p:cNvPr id="354" name="Google Shape;354;g347890b5837_0_372"/>
          <p:cNvPicPr preferRelativeResize="0"/>
          <p:nvPr/>
        </p:nvPicPr>
        <p:blipFill rotWithShape="1">
          <a:blip r:embed="rId3">
            <a:alphaModFix/>
          </a:blip>
          <a:srcRect b="9" l="11290" r="21905" t="9"/>
          <a:stretch/>
        </p:blipFill>
        <p:spPr>
          <a:xfrm>
            <a:off x="8428500" y="0"/>
            <a:ext cx="3763501"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3483b75500c_0_340"/>
          <p:cNvSpPr txBox="1"/>
          <p:nvPr>
            <p:ph type="title"/>
          </p:nvPr>
        </p:nvSpPr>
        <p:spPr>
          <a:xfrm>
            <a:off x="1243550" y="655625"/>
            <a:ext cx="3790500" cy="19452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sz="6700"/>
              <a:t>Food for </a:t>
            </a:r>
            <a:endParaRPr sz="6700"/>
          </a:p>
          <a:p>
            <a:pPr indent="0" lvl="0" marL="0" rtl="0" algn="l">
              <a:lnSpc>
                <a:spcPct val="85000"/>
              </a:lnSpc>
              <a:spcBef>
                <a:spcPts val="0"/>
              </a:spcBef>
              <a:spcAft>
                <a:spcPts val="0"/>
              </a:spcAft>
              <a:buClr>
                <a:schemeClr val="accent1"/>
              </a:buClr>
              <a:buSzPts val="3600"/>
              <a:buFont typeface="Arial"/>
              <a:buNone/>
            </a:pPr>
            <a:r>
              <a:rPr lang="en-GB" sz="6700"/>
              <a:t>Thought</a:t>
            </a:r>
            <a:endParaRPr sz="6700"/>
          </a:p>
        </p:txBody>
      </p:sp>
      <p:pic>
        <p:nvPicPr>
          <p:cNvPr id="360" name="Google Shape;360;g3483b75500c_0_340" title="something-to-think-about-catherine-ohara.gif"/>
          <p:cNvPicPr preferRelativeResize="0"/>
          <p:nvPr/>
        </p:nvPicPr>
        <p:blipFill>
          <a:blip r:embed="rId3">
            <a:alphaModFix/>
          </a:blip>
          <a:stretch>
            <a:fillRect/>
          </a:stretch>
        </p:blipFill>
        <p:spPr>
          <a:xfrm>
            <a:off x="1370800" y="2748225"/>
            <a:ext cx="3535700" cy="3535700"/>
          </a:xfrm>
          <a:prstGeom prst="rect">
            <a:avLst/>
          </a:prstGeom>
          <a:noFill/>
          <a:ln>
            <a:noFill/>
          </a:ln>
        </p:spPr>
      </p:pic>
      <p:sp>
        <p:nvSpPr>
          <p:cNvPr id="361" name="Google Shape;361;g3483b75500c_0_340"/>
          <p:cNvSpPr txBox="1"/>
          <p:nvPr>
            <p:ph type="title"/>
          </p:nvPr>
        </p:nvSpPr>
        <p:spPr>
          <a:xfrm>
            <a:off x="6919650" y="4436750"/>
            <a:ext cx="3790500" cy="19452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Clr>
                <a:schemeClr val="accent1"/>
              </a:buClr>
              <a:buSzPts val="3600"/>
              <a:buFont typeface="Arial"/>
              <a:buNone/>
            </a:pPr>
            <a:r>
              <a:rPr lang="en-GB" sz="6700"/>
              <a:t>Call for Action</a:t>
            </a:r>
            <a:endParaRPr sz="6700"/>
          </a:p>
        </p:txBody>
      </p:sp>
      <p:pic>
        <p:nvPicPr>
          <p:cNvPr descr="a man in a striped shirt stands in front of a white board that says you have to do something (Provided by Tenor)" id="362" name="Google Shape;362;g3483b75500c_0_340"/>
          <p:cNvPicPr preferRelativeResize="0"/>
          <p:nvPr/>
        </p:nvPicPr>
        <p:blipFill>
          <a:blip r:embed="rId4">
            <a:alphaModFix/>
          </a:blip>
          <a:stretch>
            <a:fillRect/>
          </a:stretch>
        </p:blipFill>
        <p:spPr>
          <a:xfrm>
            <a:off x="7046912" y="665777"/>
            <a:ext cx="3535700" cy="3535724"/>
          </a:xfrm>
          <a:prstGeom prst="rect">
            <a:avLst/>
          </a:prstGeom>
          <a:noFill/>
          <a:ln>
            <a:noFill/>
          </a:ln>
        </p:spPr>
      </p:pic>
      <p:sp>
        <p:nvSpPr>
          <p:cNvPr id="363" name="Google Shape;363;g3483b75500c_0_340"/>
          <p:cNvSpPr/>
          <p:nvPr/>
        </p:nvSpPr>
        <p:spPr>
          <a:xfrm>
            <a:off x="126350" y="6085475"/>
            <a:ext cx="12065700" cy="526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347890b5837_0_391"/>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extLst>
                  <a:ext uri="http://customooxmlschemas.google.com/">
                    <go:slidesCustomData xmlns:go="http://customooxmlschemas.google.com/" textRoundtripDataId="4"/>
                  </a:ext>
                </a:extLst>
              </a:rPr>
              <a:t>Integrated </a:t>
            </a:r>
            <a:r>
              <a:rPr lang="en-GB"/>
              <a:t>Data Infrastructure</a:t>
            </a:r>
            <a:endParaRPr/>
          </a:p>
        </p:txBody>
      </p:sp>
      <p:sp>
        <p:nvSpPr>
          <p:cNvPr id="369" name="Google Shape;369;g347890b5837_0_391"/>
          <p:cNvSpPr txBox="1"/>
          <p:nvPr/>
        </p:nvSpPr>
        <p:spPr>
          <a:xfrm>
            <a:off x="720725" y="1373200"/>
            <a:ext cx="5722800" cy="45894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A IOC Data Architecture was discussed at a joint meeting with experts from  ODIS, OBIS, OceanOPS, GOOS, SDG, IOCCP, IODE, DCC/DCO</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Draft structure is being developed for review at 2025 EC</a:t>
            </a:r>
            <a:endParaRPr sz="1800">
              <a:solidFill>
                <a:schemeClr val="accent1"/>
              </a:solidFill>
              <a:latin typeface="Barlow"/>
              <a:ea typeface="Barlow"/>
              <a:cs typeface="Barlow"/>
              <a:sym typeface="Barlow"/>
            </a:endParaRPr>
          </a:p>
          <a:p>
            <a:pPr indent="-346200" lvl="0" marL="540000" rtl="0" algn="l">
              <a:lnSpc>
                <a:spcPct val="115000"/>
              </a:lnSpc>
              <a:spcBef>
                <a:spcPts val="100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Establishment of a working group to devise vision, governance, technical aspects, deliverables, risk, resource needs etc.</a:t>
            </a:r>
            <a:endParaRPr sz="1800">
              <a:solidFill>
                <a:schemeClr val="accent1"/>
              </a:solidFill>
              <a:latin typeface="Barlow"/>
              <a:ea typeface="Barlow"/>
              <a:cs typeface="Barlow"/>
              <a:sym typeface="Barlow"/>
            </a:endParaRPr>
          </a:p>
          <a:p>
            <a:pPr indent="0" lvl="0" marL="0" rtl="0" algn="l">
              <a:lnSpc>
                <a:spcPct val="115000"/>
              </a:lnSpc>
              <a:spcBef>
                <a:spcPts val="0"/>
              </a:spcBef>
              <a:spcAft>
                <a:spcPts val="0"/>
              </a:spcAft>
              <a:buNone/>
            </a:pPr>
            <a:r>
              <a:t/>
            </a:r>
            <a:endParaRPr sz="1800">
              <a:solidFill>
                <a:schemeClr val="accent1"/>
              </a:solidFill>
              <a:latin typeface="Barlow"/>
              <a:ea typeface="Barlow"/>
              <a:cs typeface="Barlow"/>
              <a:sym typeface="Barlow"/>
            </a:endParaRPr>
          </a:p>
          <a:p>
            <a:pPr indent="0" lvl="0" marL="0" rtl="0" algn="l">
              <a:lnSpc>
                <a:spcPct val="115000"/>
              </a:lnSpc>
              <a:spcBef>
                <a:spcPts val="0"/>
              </a:spcBef>
              <a:spcAft>
                <a:spcPts val="0"/>
              </a:spcAft>
              <a:buNone/>
            </a:pPr>
            <a:r>
              <a:t/>
            </a:r>
            <a:endParaRPr sz="1800">
              <a:solidFill>
                <a:schemeClr val="accent1"/>
              </a:solidFill>
              <a:latin typeface="Barlow"/>
              <a:ea typeface="Barlow"/>
              <a:cs typeface="Barlow"/>
              <a:sym typeface="Barlow"/>
            </a:endParaRPr>
          </a:p>
          <a:p>
            <a:pPr indent="0" lvl="0" marL="0" rtl="0" algn="just">
              <a:lnSpc>
                <a:spcPct val="115000"/>
              </a:lnSpc>
              <a:spcBef>
                <a:spcPts val="0"/>
              </a:spcBef>
              <a:spcAft>
                <a:spcPts val="0"/>
              </a:spcAft>
              <a:buNone/>
            </a:pPr>
            <a:r>
              <a:rPr lang="en-GB" sz="1800">
                <a:solidFill>
                  <a:schemeClr val="accent1"/>
                </a:solidFill>
                <a:latin typeface="Barlow"/>
                <a:ea typeface="Barlow"/>
                <a:cs typeface="Barlow"/>
                <a:sym typeface="Barlow"/>
              </a:rPr>
              <a:t>How will this effort affect GOOS Networks? How can plans best be communicated to the Networks?</a:t>
            </a:r>
            <a:endParaRPr sz="1900">
              <a:solidFill>
                <a:schemeClr val="accent1"/>
              </a:solidFill>
              <a:latin typeface="Barlow Light"/>
              <a:ea typeface="Barlow Light"/>
              <a:cs typeface="Barlow Light"/>
              <a:sym typeface="Barlow Light"/>
            </a:endParaRPr>
          </a:p>
        </p:txBody>
      </p:sp>
      <p:pic>
        <p:nvPicPr>
          <p:cNvPr descr="A diagram of a company&#10;&#10;Description automatically generated" id="370" name="Google Shape;370;g347890b5837_0_391"/>
          <p:cNvPicPr preferRelativeResize="0"/>
          <p:nvPr/>
        </p:nvPicPr>
        <p:blipFill rotWithShape="1">
          <a:blip r:embed="rId3">
            <a:alphaModFix/>
          </a:blip>
          <a:srcRect b="0" l="0" r="13292" t="4370"/>
          <a:stretch/>
        </p:blipFill>
        <p:spPr>
          <a:xfrm>
            <a:off x="6597400" y="1663775"/>
            <a:ext cx="5488400" cy="3600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347890b5837_0_397"/>
          <p:cNvSpPr txBox="1"/>
          <p:nvPr>
            <p:ph type="title"/>
          </p:nvPr>
        </p:nvSpPr>
        <p:spPr>
          <a:xfrm>
            <a:off x="483776" y="5111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EOV Framework</a:t>
            </a:r>
            <a:endParaRPr/>
          </a:p>
        </p:txBody>
      </p:sp>
      <p:sp>
        <p:nvSpPr>
          <p:cNvPr id="376" name="Google Shape;376;g347890b5837_0_397"/>
          <p:cNvSpPr txBox="1"/>
          <p:nvPr/>
        </p:nvSpPr>
        <p:spPr>
          <a:xfrm>
            <a:off x="720725" y="1373200"/>
            <a:ext cx="5611200" cy="4540200"/>
          </a:xfrm>
          <a:prstGeom prst="rect">
            <a:avLst/>
          </a:prstGeom>
          <a:noFill/>
          <a:ln>
            <a:noFill/>
          </a:ln>
        </p:spPr>
        <p:txBody>
          <a:bodyPr anchorCtr="0" anchor="t" bIns="45700" lIns="91425" spcFirstLastPara="1" rIns="91425" wrap="square" tIns="45700">
            <a:noAutofit/>
          </a:bodyPr>
          <a:lstStyle/>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WMO RRR have a process around assessing observations requirements</a:t>
            </a:r>
            <a:endParaRPr sz="1800">
              <a:solidFill>
                <a:schemeClr val="accent1"/>
              </a:solidFill>
              <a:latin typeface="Barlow"/>
              <a:ea typeface="Barlow"/>
              <a:cs typeface="Barlow"/>
              <a:sym typeface="Barlow"/>
            </a:endParaRPr>
          </a:p>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GOOS Decade programs utilize EOVs and requirements processes to define observational needs</a:t>
            </a:r>
            <a:endParaRPr sz="1800">
              <a:solidFill>
                <a:schemeClr val="accent1"/>
              </a:solidFill>
              <a:latin typeface="Barlow"/>
              <a:ea typeface="Barlow"/>
              <a:cs typeface="Barlow"/>
              <a:sym typeface="Barlow"/>
            </a:endParaRPr>
          </a:p>
          <a:p>
            <a:pPr indent="-346200" lvl="0" marL="540000" rtl="0" algn="l">
              <a:lnSpc>
                <a:spcPct val="115000"/>
              </a:lnSpc>
              <a:spcBef>
                <a:spcPts val="0"/>
              </a:spcBef>
              <a:spcAft>
                <a:spcPts val="0"/>
              </a:spcAft>
              <a:buClr>
                <a:schemeClr val="accent2"/>
              </a:buClr>
              <a:buSzPts val="1200"/>
              <a:buFont typeface="Barlow"/>
              <a:buChar char="●"/>
            </a:pPr>
            <a:r>
              <a:rPr lang="en-GB" sz="1800">
                <a:solidFill>
                  <a:schemeClr val="accent1"/>
                </a:solidFill>
                <a:latin typeface="Barlow"/>
                <a:ea typeface="Barlow"/>
                <a:cs typeface="Barlow"/>
                <a:sym typeface="Barlow"/>
              </a:rPr>
              <a:t>EU projects aimed to improve the delivery of essential ocean variables and enhance operational global observing and forecasting systems</a:t>
            </a:r>
            <a:endParaRPr sz="1800">
              <a:solidFill>
                <a:schemeClr val="accent1"/>
              </a:solidFill>
              <a:latin typeface="Barlow"/>
              <a:ea typeface="Barlow"/>
              <a:cs typeface="Barlow"/>
              <a:sym typeface="Barlow"/>
            </a:endParaRPr>
          </a:p>
          <a:p>
            <a:pPr indent="0" lvl="0" marL="0" rtl="0" algn="l">
              <a:lnSpc>
                <a:spcPct val="100000"/>
              </a:lnSpc>
              <a:spcBef>
                <a:spcPts val="0"/>
              </a:spcBef>
              <a:spcAft>
                <a:spcPts val="0"/>
              </a:spcAft>
              <a:buNone/>
            </a:pPr>
            <a:r>
              <a:t/>
            </a:r>
            <a:endParaRPr>
              <a:solidFill>
                <a:schemeClr val="accent1"/>
              </a:solidFill>
              <a:latin typeface="Barlow"/>
              <a:ea typeface="Barlow"/>
              <a:cs typeface="Barlow"/>
              <a:sym typeface="Barlow"/>
            </a:endParaRPr>
          </a:p>
          <a:p>
            <a:pPr indent="0" lvl="0" marL="0" rtl="0" algn="l">
              <a:lnSpc>
                <a:spcPct val="100000"/>
              </a:lnSpc>
              <a:spcBef>
                <a:spcPts val="0"/>
              </a:spcBef>
              <a:spcAft>
                <a:spcPts val="0"/>
              </a:spcAft>
              <a:buNone/>
            </a:pPr>
            <a:r>
              <a:t/>
            </a:r>
            <a:endParaRPr>
              <a:solidFill>
                <a:schemeClr val="accent1"/>
              </a:solidFill>
              <a:latin typeface="Barlow"/>
              <a:ea typeface="Barlow"/>
              <a:cs typeface="Barlow"/>
              <a:sym typeface="Barlow"/>
            </a:endParaRPr>
          </a:p>
          <a:p>
            <a:pPr indent="0" lvl="0" marL="0" rtl="0" algn="just">
              <a:lnSpc>
                <a:spcPct val="115000"/>
              </a:lnSpc>
              <a:spcBef>
                <a:spcPts val="0"/>
              </a:spcBef>
              <a:spcAft>
                <a:spcPts val="0"/>
              </a:spcAft>
              <a:buNone/>
            </a:pPr>
            <a:r>
              <a:rPr lang="en-GB" sz="1800">
                <a:solidFill>
                  <a:schemeClr val="accent1"/>
                </a:solidFill>
                <a:latin typeface="Barlow"/>
                <a:ea typeface="Barlow"/>
                <a:cs typeface="Barlow"/>
                <a:sym typeface="Barlow"/>
              </a:rPr>
              <a:t>What are the opportunities for Networks in this context? How are they already engaging in these efforts? How can OCG assist in advancing the Networks in these engagements?</a:t>
            </a:r>
            <a:endParaRPr sz="1900">
              <a:solidFill>
                <a:schemeClr val="accent1"/>
              </a:solidFill>
              <a:latin typeface="Barlow Light"/>
              <a:ea typeface="Barlow Light"/>
              <a:cs typeface="Barlow Light"/>
              <a:sym typeface="Barlow Light"/>
            </a:endParaRPr>
          </a:p>
        </p:txBody>
      </p:sp>
      <p:pic>
        <p:nvPicPr>
          <p:cNvPr id="377" name="Google Shape;377;g347890b5837_0_397"/>
          <p:cNvPicPr preferRelativeResize="0"/>
          <p:nvPr/>
        </p:nvPicPr>
        <p:blipFill rotWithShape="1">
          <a:blip r:embed="rId3">
            <a:alphaModFix/>
          </a:blip>
          <a:srcRect b="19833" l="0" r="0" t="0"/>
          <a:stretch/>
        </p:blipFill>
        <p:spPr>
          <a:xfrm>
            <a:off x="6503075" y="980885"/>
            <a:ext cx="5467276" cy="4382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2022-03-29T09:34:04Z</dcterms:created>
  <dc:creator>Laura Stukonyte</dc:creator>
</cp:coreProperties>
</file>