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Barlow"/>
      <p:regular r:id="rId22"/>
      <p:bold r:id="rId23"/>
      <p:italic r:id="rId24"/>
      <p:boldItalic r:id="rId25"/>
    </p:embeddedFont>
    <p:embeddedFont>
      <p:font typeface="Barlow Light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Barlow-regular.fntdata"/><Relationship Id="rId21" Type="http://schemas.openxmlformats.org/officeDocument/2006/relationships/slide" Target="slides/slide15.xml"/><Relationship Id="rId24" Type="http://schemas.openxmlformats.org/officeDocument/2006/relationships/font" Target="fonts/Barlow-italic.fntdata"/><Relationship Id="rId23" Type="http://schemas.openxmlformats.org/officeDocument/2006/relationships/font" Target="fonts/Barlow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arlowLight-regular.fntdata"/><Relationship Id="rId25" Type="http://schemas.openxmlformats.org/officeDocument/2006/relationships/font" Target="fonts/Barlow-boldItalic.fntdata"/><Relationship Id="rId28" Type="http://schemas.openxmlformats.org/officeDocument/2006/relationships/font" Target="fonts/BarlowLight-italic.fntdata"/><Relationship Id="rId27" Type="http://schemas.openxmlformats.org/officeDocument/2006/relationships/font" Target="fonts/BarlowLigh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840aa8b8f_3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4840aa8b8f_3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47d649b6f3_0_3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347d649b6f3_0_3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47d649b6f3_0_5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g347d649b6f3_0_5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4840aa8b8f_3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g34840aa8b8f_3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4840aa8b8f_3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5" name="Google Shape;345;g34840aa8b8f_3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4840aa8b8f_3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4840aa8b8f_3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7b0095ac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7b0095ac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47d649b6f3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47d649b6f3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Ann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7d649b6f3_0_3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g347d649b6f3_0_3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47d649b6f3_0_3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347d649b6f3_0_3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459ca174b7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459ca174b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4112aece77_0_3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g34112aece77_0_3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47d649b6f3_0_5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347d649b6f3_0_5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4840aa8b8f_3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6" name="Google Shape;306;g34840aa8b8f_3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025999" y="2092500"/>
            <a:ext cx="51579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025999" y="3447900"/>
            <a:ext cx="5157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22160" l="0" r="0" t="0"/>
          <a:stretch/>
        </p:blipFill>
        <p:spPr>
          <a:xfrm>
            <a:off x="4782125" y="270800"/>
            <a:ext cx="3903525" cy="79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540543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3272399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4" type="body"/>
          </p:nvPr>
        </p:nvSpPr>
        <p:spPr>
          <a:xfrm>
            <a:off x="6004255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9" name="Google Shape;89;p11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Wide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3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540544" y="972741"/>
            <a:ext cx="31269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  <a:defRPr sz="37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540544" y="972741"/>
            <a:ext cx="46167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6"/>
          <p:cNvSpPr txBox="1"/>
          <p:nvPr>
            <p:ph idx="1" type="subTitle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0" sz="18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4" name="Google Shape;114;p16"/>
          <p:cNvSpPr/>
          <p:nvPr>
            <p:ph idx="2" type="pic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115" name="Google Shape;1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6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117" name="Google Shape;11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17"/>
          <p:cNvSpPr txBox="1"/>
          <p:nvPr>
            <p:ph idx="1" type="body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18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18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1026000" y="2241000"/>
            <a:ext cx="27951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026000" y="3736800"/>
            <a:ext cx="27951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9018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>
            <p:ph idx="2" type="pic"/>
          </p:nvPr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and Image">
  <p:cSld name="1_Content and Imag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1"/>
          <p:cNvSpPr txBox="1"/>
          <p:nvPr>
            <p:ph idx="1" type="body"/>
          </p:nvPr>
        </p:nvSpPr>
        <p:spPr>
          <a:xfrm>
            <a:off x="540545" y="972742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04800" lvl="3" marL="18288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Char char="•"/>
              <a:defRPr/>
            </a:lvl4pPr>
            <a:lvl5pPr indent="-304800" lvl="4" marL="228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1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0" y="1393200"/>
            <a:ext cx="9144000" cy="3750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3"/>
          <p:cNvSpPr txBox="1"/>
          <p:nvPr>
            <p:ph type="ctrTitle"/>
          </p:nvPr>
        </p:nvSpPr>
        <p:spPr>
          <a:xfrm>
            <a:off x="1025999" y="2092500"/>
            <a:ext cx="5157900" cy="11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sz="3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" type="subTitle"/>
          </p:nvPr>
        </p:nvSpPr>
        <p:spPr>
          <a:xfrm>
            <a:off x="1025999" y="3447900"/>
            <a:ext cx="51579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 sz="14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 sz="1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156" name="Google Shape;15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432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24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4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6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26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5" name="Google Shape;175;p26"/>
          <p:cNvSpPr/>
          <p:nvPr>
            <p:ph idx="2" type="pic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6"/>
          <p:cNvSpPr/>
          <p:nvPr>
            <p:ph idx="3" type="pic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78" name="Google Shape;178;p26"/>
          <p:cNvSpPr txBox="1"/>
          <p:nvPr>
            <p:ph idx="4" type="body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27"/>
          <p:cNvSpPr txBox="1"/>
          <p:nvPr>
            <p:ph idx="1" type="body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2" type="body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2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ctrTitle"/>
          </p:nvPr>
        </p:nvSpPr>
        <p:spPr>
          <a:xfrm>
            <a:off x="540544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1" type="subTitle"/>
          </p:nvPr>
        </p:nvSpPr>
        <p:spPr>
          <a:xfrm>
            <a:off x="540544" y="2905200"/>
            <a:ext cx="30555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0" sz="18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b="1" sz="18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9" name="Google Shape;189;p28"/>
          <p:cNvSpPr/>
          <p:nvPr>
            <p:ph idx="2" type="pic"/>
          </p:nvPr>
        </p:nvSpPr>
        <p:spPr>
          <a:xfrm>
            <a:off x="39654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190" name="Google Shape;19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0544" y="645300"/>
            <a:ext cx="2227500" cy="6290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28"/>
          <p:cNvGrpSpPr/>
          <p:nvPr/>
        </p:nvGrpSpPr>
        <p:grpSpPr>
          <a:xfrm>
            <a:off x="540544" y="4104000"/>
            <a:ext cx="3006951" cy="521209"/>
            <a:chOff x="720725" y="5218493"/>
            <a:chExt cx="4009268" cy="694945"/>
          </a:xfrm>
        </p:grpSpPr>
        <p:pic>
          <p:nvPicPr>
            <p:cNvPr id="192" name="Google Shape;192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/>
          <p:nvPr>
            <p:ph type="title"/>
          </p:nvPr>
        </p:nvSpPr>
        <p:spPr>
          <a:xfrm>
            <a:off x="540544" y="972741"/>
            <a:ext cx="46167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  <a:defRPr sz="3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29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9" name="Google Shape;199;p29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30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30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4" name="Google Shape;204;p30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30"/>
          <p:cNvSpPr txBox="1"/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>
            <p:ph type="ctrTitle"/>
          </p:nvPr>
        </p:nvSpPr>
        <p:spPr>
          <a:xfrm>
            <a:off x="1026000" y="2241000"/>
            <a:ext cx="2795100" cy="1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31"/>
          <p:cNvSpPr txBox="1"/>
          <p:nvPr>
            <p:ph idx="1" type="subTitle"/>
          </p:nvPr>
        </p:nvSpPr>
        <p:spPr>
          <a:xfrm>
            <a:off x="1026000" y="3736800"/>
            <a:ext cx="27951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209" name="Google Shape;20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6000" y="9018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/>
          <p:nvPr>
            <p:ph idx="2" type="pic"/>
          </p:nvPr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>
            <p:ph idx="2" type="pic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8" name="Google Shape;28;p4"/>
          <p:cNvSpPr txBox="1"/>
          <p:nvPr>
            <p:ph type="ctrTitle"/>
          </p:nvPr>
        </p:nvSpPr>
        <p:spPr>
          <a:xfrm>
            <a:off x="5670000" y="2370600"/>
            <a:ext cx="29586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5670000" y="3871800"/>
            <a:ext cx="29586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 sz="1300">
                <a:solidFill>
                  <a:schemeClr val="dk2"/>
                </a:solidFill>
              </a:defRPr>
            </a:lvl1pPr>
            <a:lvl2pPr lvl="1">
              <a:buNone/>
              <a:defRPr sz="1300">
                <a:solidFill>
                  <a:schemeClr val="dk2"/>
                </a:solidFill>
              </a:defRPr>
            </a:lvl2pPr>
            <a:lvl3pPr lvl="2">
              <a:buNone/>
              <a:defRPr sz="1300">
                <a:solidFill>
                  <a:schemeClr val="dk2"/>
                </a:solidFill>
              </a:defRPr>
            </a:lvl3pPr>
            <a:lvl4pPr lvl="3">
              <a:buNone/>
              <a:defRPr sz="1300">
                <a:solidFill>
                  <a:schemeClr val="dk2"/>
                </a:solidFill>
              </a:defRPr>
            </a:lvl4pPr>
            <a:lvl5pPr lvl="4">
              <a:buNone/>
              <a:defRPr sz="1300">
                <a:solidFill>
                  <a:schemeClr val="dk2"/>
                </a:solidFill>
              </a:defRPr>
            </a:lvl5pPr>
            <a:lvl6pPr lvl="5">
              <a:buNone/>
              <a:defRPr sz="1300">
                <a:solidFill>
                  <a:schemeClr val="dk2"/>
                </a:solidFill>
              </a:defRPr>
            </a:lvl6pPr>
            <a:lvl7pPr lvl="6">
              <a:buNone/>
              <a:defRPr sz="1300">
                <a:solidFill>
                  <a:schemeClr val="dk2"/>
                </a:solidFill>
              </a:defRPr>
            </a:lvl7pPr>
            <a:lvl8pPr lvl="7">
              <a:buNone/>
              <a:defRPr sz="1300">
                <a:solidFill>
                  <a:schemeClr val="dk2"/>
                </a:solidFill>
              </a:defRPr>
            </a:lvl8pPr>
            <a:lvl9pPr lvl="8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/>
          <p:nvPr>
            <p:ph idx="2" type="pic"/>
          </p:nvPr>
        </p:nvSpPr>
        <p:spPr>
          <a:xfrm>
            <a:off x="0" y="0"/>
            <a:ext cx="518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13" name="Google Shape;213;p32"/>
          <p:cNvSpPr txBox="1"/>
          <p:nvPr>
            <p:ph type="ctrTitle"/>
          </p:nvPr>
        </p:nvSpPr>
        <p:spPr>
          <a:xfrm>
            <a:off x="5670000" y="2370600"/>
            <a:ext cx="29586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32"/>
          <p:cNvSpPr txBox="1"/>
          <p:nvPr>
            <p:ph idx="1" type="subTitle"/>
          </p:nvPr>
        </p:nvSpPr>
        <p:spPr>
          <a:xfrm>
            <a:off x="5670000" y="3871800"/>
            <a:ext cx="29586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descr="Logo&#10;&#10;Description automatically generated" id="215" name="Google Shape;2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0000" y="540000"/>
            <a:ext cx="2227500" cy="629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33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33"/>
          <p:cNvSpPr txBox="1"/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33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0"/>
            <a:ext cx="9144000" cy="173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5100" lIns="67500" spcFirstLastPara="1" rIns="67500" wrap="square" tIns="351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34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7" name="Google Shape;227;p34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3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9" name="Google Shape;229;p34"/>
          <p:cNvSpPr txBox="1"/>
          <p:nvPr>
            <p:ph idx="1" type="body"/>
          </p:nvPr>
        </p:nvSpPr>
        <p:spPr>
          <a:xfrm>
            <a:off x="540544" y="972741"/>
            <a:ext cx="5011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0" name="Google Shape;230;p34"/>
          <p:cNvSpPr txBox="1"/>
          <p:nvPr>
            <p:ph idx="2" type="body"/>
          </p:nvPr>
        </p:nvSpPr>
        <p:spPr>
          <a:xfrm>
            <a:off x="540543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1" name="Google Shape;231;p34"/>
          <p:cNvSpPr txBox="1"/>
          <p:nvPr>
            <p:ph idx="3" type="body"/>
          </p:nvPr>
        </p:nvSpPr>
        <p:spPr>
          <a:xfrm>
            <a:off x="3272399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34"/>
          <p:cNvSpPr txBox="1"/>
          <p:nvPr>
            <p:ph idx="4" type="body"/>
          </p:nvPr>
        </p:nvSpPr>
        <p:spPr>
          <a:xfrm>
            <a:off x="6004255" y="2046600"/>
            <a:ext cx="2598000" cy="23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33" name="Google Shape;233;p34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6" name="Google Shape;236;p35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37" name="Google Shape;237;p35"/>
          <p:cNvSpPr txBox="1"/>
          <p:nvPr>
            <p:ph type="title"/>
          </p:nvPr>
        </p:nvSpPr>
        <p:spPr>
          <a:xfrm>
            <a:off x="540544" y="972741"/>
            <a:ext cx="31269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Arial"/>
              <a:buNone/>
              <a:defRPr sz="37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540544" y="1412100"/>
            <a:ext cx="5805000" cy="21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0" name="Google Shape;240;p36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36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p36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36"/>
          <p:cNvSpPr txBox="1"/>
          <p:nvPr>
            <p:ph idx="1" type="body"/>
          </p:nvPr>
        </p:nvSpPr>
        <p:spPr>
          <a:xfrm>
            <a:off x="540544" y="3798900"/>
            <a:ext cx="58050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–"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44" name="Google Shape;244;p36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3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3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40544" y="972741"/>
            <a:ext cx="60885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 txBox="1"/>
          <p:nvPr>
            <p:ph type="title"/>
          </p:nvPr>
        </p:nvSpPr>
        <p:spPr>
          <a:xfrm>
            <a:off x="540544" y="541735"/>
            <a:ext cx="608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540542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4572000" y="972741"/>
            <a:ext cx="3546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540545" y="972741"/>
            <a:ext cx="41391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7"/>
          <p:cNvSpPr/>
          <p:nvPr>
            <p:ph idx="2" type="pic"/>
          </p:nvPr>
        </p:nvSpPr>
        <p:spPr>
          <a:xfrm>
            <a:off x="5175000" y="0"/>
            <a:ext cx="3969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540545" y="972741"/>
            <a:ext cx="29349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/>
            </a:lvl3pPr>
            <a:lvl4pPr indent="-317500" lvl="3" marL="182880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>
            <a:off x="540545" y="541735"/>
            <a:ext cx="2934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8"/>
          <p:cNvSpPr/>
          <p:nvPr>
            <p:ph idx="2" type="pic"/>
          </p:nvPr>
        </p:nvSpPr>
        <p:spPr>
          <a:xfrm>
            <a:off x="4000500" y="0"/>
            <a:ext cx="51435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with Images">
  <p:cSld name="Three Columns with Image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9"/>
          <p:cNvSpPr/>
          <p:nvPr>
            <p:ph idx="2" type="pic"/>
          </p:nvPr>
        </p:nvSpPr>
        <p:spPr>
          <a:xfrm>
            <a:off x="540544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540544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9"/>
          <p:cNvSpPr/>
          <p:nvPr>
            <p:ph idx="3" type="pic"/>
          </p:nvPr>
        </p:nvSpPr>
        <p:spPr>
          <a:xfrm>
            <a:off x="3273300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7" name="Google Shape;67;p9"/>
          <p:cNvSpPr txBox="1"/>
          <p:nvPr>
            <p:ph idx="4" type="body"/>
          </p:nvPr>
        </p:nvSpPr>
        <p:spPr>
          <a:xfrm>
            <a:off x="3273300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" name="Google Shape;68;p9"/>
          <p:cNvSpPr/>
          <p:nvPr>
            <p:ph idx="5" type="pic"/>
          </p:nvPr>
        </p:nvSpPr>
        <p:spPr>
          <a:xfrm>
            <a:off x="6006056" y="1393200"/>
            <a:ext cx="2597400" cy="124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9" name="Google Shape;69;p9"/>
          <p:cNvSpPr txBox="1"/>
          <p:nvPr>
            <p:ph idx="6" type="body"/>
          </p:nvPr>
        </p:nvSpPr>
        <p:spPr>
          <a:xfrm>
            <a:off x="6006056" y="2635200"/>
            <a:ext cx="2597400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lnSpc>
                <a:spcPct val="90000"/>
              </a:lnSpc>
              <a:spcBef>
                <a:spcPts val="0"/>
              </a:spcBef>
              <a:buNone/>
              <a:defRPr/>
            </a:lvl1pPr>
            <a:lvl2pPr indent="0" lvl="1" marL="0" algn="r">
              <a:lnSpc>
                <a:spcPct val="90000"/>
              </a:lnSpc>
              <a:spcBef>
                <a:spcPts val="0"/>
              </a:spcBef>
              <a:buNone/>
              <a:defRPr/>
            </a:lvl2pPr>
            <a:lvl3pPr indent="0" lvl="2" marL="0" algn="r">
              <a:lnSpc>
                <a:spcPct val="90000"/>
              </a:lnSpc>
              <a:spcBef>
                <a:spcPts val="0"/>
              </a:spcBef>
              <a:buNone/>
              <a:defRPr/>
            </a:lvl3pPr>
            <a:lvl4pPr indent="0" lvl="3" marL="0" algn="r">
              <a:lnSpc>
                <a:spcPct val="90000"/>
              </a:lnSpc>
              <a:spcBef>
                <a:spcPts val="0"/>
              </a:spcBef>
              <a:buNone/>
              <a:defRPr/>
            </a:lvl4pPr>
            <a:lvl5pPr indent="0" lvl="4" marL="0" algn="r">
              <a:lnSpc>
                <a:spcPct val="90000"/>
              </a:lnSpc>
              <a:spcBef>
                <a:spcPts val="0"/>
              </a:spcBef>
              <a:buNone/>
              <a:defRPr/>
            </a:lvl5pPr>
            <a:lvl6pPr indent="0" lvl="5" marL="0" algn="r">
              <a:lnSpc>
                <a:spcPct val="90000"/>
              </a:lnSpc>
              <a:spcBef>
                <a:spcPts val="0"/>
              </a:spcBef>
              <a:buNone/>
              <a:defRPr/>
            </a:lvl6pPr>
            <a:lvl7pPr indent="0" lvl="6" marL="0" algn="r">
              <a:lnSpc>
                <a:spcPct val="90000"/>
              </a:lnSpc>
              <a:spcBef>
                <a:spcPts val="0"/>
              </a:spcBef>
              <a:buNone/>
              <a:defRPr/>
            </a:lvl7pPr>
            <a:lvl8pPr indent="0" lvl="7" marL="0" algn="r">
              <a:lnSpc>
                <a:spcPct val="90000"/>
              </a:lnSpc>
              <a:spcBef>
                <a:spcPts val="0"/>
              </a:spcBef>
              <a:buNone/>
              <a:defRPr/>
            </a:lvl8pPr>
            <a:lvl9pPr indent="0" lvl="8" marL="0" algn="r">
              <a:lnSpc>
                <a:spcPct val="90000"/>
              </a:lnSpc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0"/>
          <p:cNvSpPr/>
          <p:nvPr>
            <p:ph idx="2" type="pic"/>
          </p:nvPr>
        </p:nvSpPr>
        <p:spPr>
          <a:xfrm>
            <a:off x="540544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540544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0"/>
          <p:cNvSpPr/>
          <p:nvPr>
            <p:ph idx="3" type="pic"/>
          </p:nvPr>
        </p:nvSpPr>
        <p:spPr>
          <a:xfrm>
            <a:off x="4625166" y="1393200"/>
            <a:ext cx="3977100" cy="1512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8" name="Google Shape;78;p10"/>
          <p:cNvSpPr txBox="1"/>
          <p:nvPr>
            <p:ph idx="4" type="body"/>
          </p:nvPr>
        </p:nvSpPr>
        <p:spPr>
          <a:xfrm>
            <a:off x="4625166" y="2904179"/>
            <a:ext cx="3977100" cy="15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62000" lIns="162000" spcFirstLastPara="1" rIns="162000" wrap="square" tIns="16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theme" Target="../theme/theme3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540544" y="972741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22"/>
          <p:cNvSpPr txBox="1"/>
          <p:nvPr>
            <p:ph idx="10" type="dt"/>
          </p:nvPr>
        </p:nvSpPr>
        <p:spPr>
          <a:xfrm>
            <a:off x="6061472" y="4869656"/>
            <a:ext cx="20574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11" type="ftr"/>
          </p:nvPr>
        </p:nvSpPr>
        <p:spPr>
          <a:xfrm>
            <a:off x="1324800" y="4869656"/>
            <a:ext cx="30861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0" name="Google Shape;150;p22"/>
          <p:cNvCxnSpPr/>
          <p:nvPr/>
        </p:nvCxnSpPr>
        <p:spPr>
          <a:xfrm>
            <a:off x="1324800" y="4771287"/>
            <a:ext cx="78192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2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40544" y="4646699"/>
            <a:ext cx="674371" cy="2491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341">
          <p15:clr>
            <a:srgbClr val="F26B43"/>
          </p15:clr>
        </p15:guide>
        <p15:guide id="4" pos="5114">
          <p15:clr>
            <a:srgbClr val="F26B43"/>
          </p15:clr>
        </p15:guide>
        <p15:guide id="5" orient="horz" pos="341">
          <p15:clr>
            <a:srgbClr val="F26B43"/>
          </p15:clr>
        </p15:guide>
        <p15:guide id="6" orient="horz" pos="2794">
          <p15:clr>
            <a:srgbClr val="F26B43"/>
          </p15:clr>
        </p15:guide>
        <p15:guide id="7" orient="horz" pos="613">
          <p15:clr>
            <a:srgbClr val="F26B43"/>
          </p15:clr>
        </p15:guide>
        <p15:guide id="8" orient="horz" pos="970">
          <p15:clr>
            <a:srgbClr val="F26B43"/>
          </p15:clr>
        </p15:guide>
        <p15:guide id="9" pos="54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Relationship Id="rId4" Type="http://schemas.openxmlformats.org/officeDocument/2006/relationships/image" Target="../media/image25.jpg"/><Relationship Id="rId5" Type="http://schemas.openxmlformats.org/officeDocument/2006/relationships/image" Target="../media/image22.jpg"/><Relationship Id="rId6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iro.com/fr/signup/" TargetMode="External"/><Relationship Id="rId4" Type="http://schemas.openxmlformats.org/officeDocument/2006/relationships/hyperlink" Target="https://miro.com/welcomeonboard/cDdTL2lOcEVibE5wM01yS0tQNHJuQUtKUVJmVlJTSXRtQUVTVmdWYlozWHJhRHJTZ2tYOWdMdWNrT2daRDlqMkUwY05nQzNLdzh2aFp4RXcxaysxK2Fpb01kYlMvZGhwbE14bXZtbHR1SUNVYVBlZ0IwMTMxN2VvcnZVOGtIZG1hWWluRVAxeXRuUUgwWDl3Mk1qRGVRPT0hdjE=?share_link_id=493339431312" TargetMode="External"/><Relationship Id="rId5" Type="http://schemas.openxmlformats.org/officeDocument/2006/relationships/hyperlink" Target="https://miro.com/welcomeonboard/TENKWkZMMVUxQXp1TUpRdWU4WUZoNWZhRGFRL1lPV0FTdFlYQmJXTEhZMVBKTEJiR0k0OUxYRlUxQlF3OVpQeHJlWEY4VW9IZGZLVjhJV1phQ29kV01NZldOcTI3TzBwdnFtM214L016OFJobW94ME5mRCtka2c4SEk1NG1PbzNNakdSWkpBejJWRjJhRnhhb1UwcS9BPT0hdjE=?share_link_id=84370625193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XJtB86vd8xhyyApwgySK4Ob6Moe9FHz3Qjkn-zTa3Nc/edit?gid=0#gid=0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erusciano@wmo.int" TargetMode="External"/><Relationship Id="rId4" Type="http://schemas.openxmlformats.org/officeDocument/2006/relationships/hyperlink" Target="mailto:l.blezat@unesco.or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oceanexpert.org/event/4656#agenda" TargetMode="External"/><Relationship Id="rId4" Type="http://schemas.openxmlformats.org/officeDocument/2006/relationships/hyperlink" Target="https://us06web.zoom.us/j/83813576343" TargetMode="External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miro.com/fr/signup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/>
          <p:nvPr>
            <p:ph type="ctrTitle"/>
          </p:nvPr>
        </p:nvSpPr>
        <p:spPr>
          <a:xfrm>
            <a:off x="1026000" y="2018250"/>
            <a:ext cx="7776900" cy="110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0: Introduction slides	</a:t>
            </a:r>
            <a:endParaRPr/>
          </a:p>
        </p:txBody>
      </p:sp>
      <p:sp>
        <p:nvSpPr>
          <p:cNvPr id="254" name="Google Shape;254;p38"/>
          <p:cNvSpPr txBox="1"/>
          <p:nvPr>
            <p:ph idx="1" type="subTitle"/>
          </p:nvPr>
        </p:nvSpPr>
        <p:spPr>
          <a:xfrm>
            <a:off x="1026000" y="3447900"/>
            <a:ext cx="6558600" cy="5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Sixte</a:t>
            </a:r>
            <a:r>
              <a:rPr lang="en"/>
              <a:t>enth Observations Coordination Group Meeting (OCG-16)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7-10 April 2025, IFREMER, Brest, France.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7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 - IOCARIBE-GOOS</a:t>
            </a:r>
            <a:endParaRPr/>
          </a:p>
        </p:txBody>
      </p:sp>
      <p:pic>
        <p:nvPicPr>
          <p:cNvPr id="316" name="Google Shape;316;p47" title="oceanops-carribea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50" y="1157050"/>
            <a:ext cx="4128302" cy="291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7"/>
          <p:cNvSpPr txBox="1"/>
          <p:nvPr/>
        </p:nvSpPr>
        <p:spPr>
          <a:xfrm>
            <a:off x="2805550" y="4142350"/>
            <a:ext cx="426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Session 9 on Wednesday morning (Day 3)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News OCG Co-Chair </a:t>
            </a:r>
            <a:endParaRPr/>
          </a:p>
        </p:txBody>
      </p:sp>
      <p:sp>
        <p:nvSpPr>
          <p:cNvPr id="323" name="Google Shape;323;p48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4" name="Google Shape;324;p48"/>
          <p:cNvSpPr txBox="1"/>
          <p:nvPr>
            <p:ph idx="1" type="body"/>
          </p:nvPr>
        </p:nvSpPr>
        <p:spPr>
          <a:xfrm>
            <a:off x="540550" y="972775"/>
            <a:ext cx="8183700" cy="13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Laurent Mortier - professor physical oceanography, gliders, and leading AMRIT and 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working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with OceanOPS 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Hopefully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joining in 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about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2 months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Looking for co-chair - different geographic area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LAURENT MORTIER is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Professor of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Physical Oceanography at ENSTA-ParisTech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.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He has played a major role to develop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the French glider national facility and the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European coordination for gliders since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2003. He is now Principal Investigator of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the French Mediterranean Ocean Observing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System (MOOSE).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25" name="Google Shape;325;p48" title="Screenshot 2025-04-06 at 18.31.5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750" y="2234175"/>
            <a:ext cx="2390853" cy="22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/>
          <p:nvPr>
            <p:ph type="ctrTitle"/>
          </p:nvPr>
        </p:nvSpPr>
        <p:spPr>
          <a:xfrm>
            <a:off x="451092" y="2141101"/>
            <a:ext cx="30555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500"/>
              <a:buFont typeface="Arial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331" name="Google Shape;331;p49"/>
          <p:cNvSpPr txBox="1"/>
          <p:nvPr>
            <p:ph idx="1" type="subTitle"/>
          </p:nvPr>
        </p:nvSpPr>
        <p:spPr>
          <a:xfrm>
            <a:off x="451108" y="2820600"/>
            <a:ext cx="2291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</a:pPr>
            <a:r>
              <a:rPr lang="en"/>
              <a:t>goosocean.org</a:t>
            </a:r>
            <a:endParaRPr/>
          </a:p>
        </p:txBody>
      </p:sp>
      <p:pic>
        <p:nvPicPr>
          <p:cNvPr descr="A picture containing swimming, ocean floor&#10;&#10;Description automatically generated" id="332" name="Google Shape;332;p49"/>
          <p:cNvPicPr preferRelativeResize="0"/>
          <p:nvPr/>
        </p:nvPicPr>
        <p:blipFill rotWithShape="1">
          <a:blip r:embed="rId3">
            <a:alphaModFix/>
          </a:blip>
          <a:srcRect b="-735" l="0" r="9140" t="-80"/>
          <a:stretch/>
        </p:blipFill>
        <p:spPr>
          <a:xfrm>
            <a:off x="3752469" y="166812"/>
            <a:ext cx="2914002" cy="484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9"/>
          <p:cNvPicPr preferRelativeResize="0"/>
          <p:nvPr/>
        </p:nvPicPr>
        <p:blipFill rotWithShape="1">
          <a:blip r:embed="rId4">
            <a:alphaModFix/>
          </a:blip>
          <a:srcRect b="8185" l="0" r="0" t="7426"/>
          <a:stretch/>
        </p:blipFill>
        <p:spPr>
          <a:xfrm>
            <a:off x="6760773" y="175293"/>
            <a:ext cx="2383225" cy="1634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&#10;&#10;Description automatically generated" id="334" name="Google Shape;334;p49"/>
          <p:cNvPicPr preferRelativeResize="0"/>
          <p:nvPr/>
        </p:nvPicPr>
        <p:blipFill rotWithShape="1">
          <a:blip r:embed="rId5">
            <a:alphaModFix/>
          </a:blip>
          <a:srcRect b="9017" l="0" r="0" t="1871"/>
          <a:stretch/>
        </p:blipFill>
        <p:spPr>
          <a:xfrm>
            <a:off x="6760774" y="1930655"/>
            <a:ext cx="2383231" cy="13167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ky, outdoor, snow, seal&#10;&#10;Description automatically generated" id="335" name="Google Shape;335;p49"/>
          <p:cNvPicPr preferRelativeResize="0"/>
          <p:nvPr/>
        </p:nvPicPr>
        <p:blipFill rotWithShape="1">
          <a:blip r:embed="rId6">
            <a:alphaModFix/>
          </a:blip>
          <a:srcRect b="-1087" l="0" r="0" t="9663"/>
          <a:stretch/>
        </p:blipFill>
        <p:spPr>
          <a:xfrm>
            <a:off x="6760773" y="3365006"/>
            <a:ext cx="2383225" cy="163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0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Miro Boards - brainstorming/online work</a:t>
            </a:r>
            <a:endParaRPr/>
          </a:p>
        </p:txBody>
      </p:sp>
      <p:sp>
        <p:nvSpPr>
          <p:cNvPr id="341" name="Google Shape;341;p50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2" name="Google Shape;342;p50"/>
          <p:cNvSpPr txBox="1"/>
          <p:nvPr>
            <p:ph idx="1" type="body"/>
          </p:nvPr>
        </p:nvSpPr>
        <p:spPr>
          <a:xfrm>
            <a:off x="540550" y="972775"/>
            <a:ext cx="72729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To save time please sign up to Miro - </a:t>
            </a:r>
            <a:r>
              <a:rPr lang="en" sz="16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here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We will be using this afternoon:  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○"/>
            </a:pPr>
            <a:r>
              <a:rPr b="0" lang="en"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Session 6 Networks posters </a:t>
            </a:r>
            <a:endParaRPr b="0"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3020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■"/>
            </a:pPr>
            <a:r>
              <a:rPr b="0" lang="en" sz="1600">
                <a:latin typeface="Barlow"/>
                <a:ea typeface="Barlow"/>
                <a:cs typeface="Barlow"/>
                <a:sym typeface="Barlow"/>
              </a:rPr>
              <a:t>Brainstorming on the poster on Maturity and Metrics TT</a:t>
            </a:r>
            <a:r>
              <a:rPr b="0" lang="en" sz="1600">
                <a:latin typeface="Barlow"/>
                <a:ea typeface="Barlow"/>
                <a:cs typeface="Barlow"/>
                <a:sym typeface="Barlow"/>
              </a:rPr>
              <a:t> - </a:t>
            </a:r>
            <a:r>
              <a:rPr b="0" lang="en" sz="16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4"/>
              </a:rPr>
              <a:t>here</a:t>
            </a:r>
            <a:endParaRPr b="0" sz="1600">
              <a:latin typeface="Barlow"/>
              <a:ea typeface="Barlow"/>
              <a:cs typeface="Barlow"/>
              <a:sym typeface="Barlow"/>
            </a:endParaRPr>
          </a:p>
          <a:p>
            <a:pPr indent="-330200" lvl="2" marL="1371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■"/>
            </a:pPr>
            <a:r>
              <a:rPr b="0" lang="en" sz="1600">
                <a:latin typeface="Barlow"/>
                <a:ea typeface="Barlow"/>
                <a:cs typeface="Barlow"/>
                <a:sym typeface="Barlow"/>
              </a:rPr>
              <a:t>Brainstorming on the Network posters - </a:t>
            </a:r>
            <a:r>
              <a:rPr b="0" lang="en" sz="16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5"/>
              </a:rPr>
              <a:t>here</a:t>
            </a:r>
            <a:endParaRPr b="0" sz="16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1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Table on OCG Networks</a:t>
            </a:r>
            <a:endParaRPr/>
          </a:p>
        </p:txBody>
      </p:sp>
      <p:sp>
        <p:nvSpPr>
          <p:cNvPr id="348" name="Google Shape;348;p5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9" name="Google Shape;349;p51"/>
          <p:cNvSpPr txBox="1"/>
          <p:nvPr>
            <p:ph idx="1" type="body"/>
          </p:nvPr>
        </p:nvSpPr>
        <p:spPr>
          <a:xfrm>
            <a:off x="540550" y="1104350"/>
            <a:ext cx="7272900" cy="16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GOOS (OCG) Networks - List and attributes:</a:t>
            </a:r>
            <a:r>
              <a:rPr lang="en" sz="16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 here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2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WORKSHOP - IOCARIBE-GOOS</a:t>
            </a:r>
            <a:endParaRPr/>
          </a:p>
        </p:txBody>
      </p:sp>
      <p:pic>
        <p:nvPicPr>
          <p:cNvPr id="355" name="Google Shape;355;p52" title="oceanops-carribea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50" y="1157050"/>
            <a:ext cx="4128302" cy="291882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52"/>
          <p:cNvSpPr txBox="1"/>
          <p:nvPr/>
        </p:nvSpPr>
        <p:spPr>
          <a:xfrm>
            <a:off x="2805550" y="4142350"/>
            <a:ext cx="426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Session 9 on Wednesday morning (Day 3)  </a:t>
            </a:r>
            <a:endParaRPr/>
          </a:p>
        </p:txBody>
      </p:sp>
      <p:pic>
        <p:nvPicPr>
          <p:cNvPr id="357" name="Google Shape;357;p52" title="oceanops-carribean_country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850" y="1251500"/>
            <a:ext cx="3873152" cy="27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/>
          <p:nvPr>
            <p:ph idx="1" type="body"/>
          </p:nvPr>
        </p:nvSpPr>
        <p:spPr>
          <a:xfrm>
            <a:off x="540550" y="972750"/>
            <a:ext cx="8416200" cy="3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 sz="1400">
                <a:latin typeface="Barlow"/>
                <a:ea typeface="Barlow"/>
                <a:cs typeface="Barlow"/>
                <a:sym typeface="Barlow"/>
              </a:rPr>
              <a:t>Access for Ifremer visitors</a:t>
            </a:r>
            <a:r>
              <a:rPr lang="en" sz="1400">
                <a:latin typeface="Barlow"/>
                <a:ea typeface="Barlow"/>
                <a:cs typeface="Barlow"/>
                <a:sym typeface="Barlow"/>
              </a:rPr>
              <a:t>: 8:00 AM – 6:00 PM. </a:t>
            </a:r>
            <a:r>
              <a:rPr b="1" lang="en" sz="1400">
                <a:latin typeface="Barlow"/>
                <a:ea typeface="Barlow"/>
                <a:cs typeface="Barlow"/>
                <a:sym typeface="Barlow"/>
              </a:rPr>
              <a:t>Don’t forget your passport!</a:t>
            </a:r>
            <a:endParaRPr b="1" sz="1400"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Meeting rooms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plenary &amp; poster area “Salon de l”Océan”, 2 breakout rooms if needed 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for side conversations and small group discussions.</a:t>
            </a:r>
            <a:endParaRPr b="1" sz="1400">
              <a:solidFill>
                <a:srgbClr val="0E28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Limited</a:t>
            </a: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 power strips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Please do not stack power strips on top of each other. </a:t>
            </a:r>
            <a:endParaRPr b="1" sz="1400">
              <a:solidFill>
                <a:srgbClr val="0E28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Restrooms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: located outside the plenary room and in front of the restaurant entrance. </a:t>
            </a:r>
            <a:endParaRPr sz="1400">
              <a:solidFill>
                <a:srgbClr val="0E28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Wi-Fi:</a:t>
            </a:r>
            <a:endParaRPr b="1" sz="1400">
              <a:solidFill>
                <a:srgbClr val="0E28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</a:pPr>
            <a:r>
              <a:rPr lang="en" sz="1400">
                <a:latin typeface="Barlow"/>
                <a:ea typeface="Barlow"/>
                <a:cs typeface="Barlow"/>
                <a:sym typeface="Barlow"/>
              </a:rPr>
              <a:t>Network: ifrcaptif</a:t>
            </a:r>
            <a:endParaRPr sz="140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</a:pPr>
            <a:r>
              <a:rPr lang="en" sz="1400">
                <a:latin typeface="Barlow"/>
                <a:ea typeface="Barlow"/>
                <a:cs typeface="Barlow"/>
                <a:sym typeface="Barlow"/>
              </a:rPr>
              <a:t>Login: oceanops</a:t>
            </a:r>
            <a:endParaRPr sz="140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</a:pPr>
            <a:r>
              <a:rPr lang="en" sz="1400">
                <a:latin typeface="Barlow"/>
                <a:ea typeface="Barlow"/>
                <a:cs typeface="Barlow"/>
                <a:sym typeface="Barlow"/>
              </a:rPr>
              <a:t>Password: 6pGC86fm</a:t>
            </a:r>
            <a:endParaRPr sz="1400">
              <a:solidFill>
                <a:srgbClr val="0E28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Coffee breaks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: served between the meeting rooms, </a:t>
            </a: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sponsored by ARMINES (Laurent Mortier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).</a:t>
            </a:r>
            <a:endParaRPr sz="1400">
              <a:solidFill>
                <a:srgbClr val="0E28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Lunch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: self-funded at 1:00 PM under the meeting room (€12.40). </a:t>
            </a: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Payment by credit card preferred 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to speed up checkout.</a:t>
            </a:r>
            <a:endParaRPr sz="1400">
              <a:solidFill>
                <a:srgbClr val="0E28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Group dinner (Tuesday):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 self-funded </a:t>
            </a: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at 7:30 PM at Le Vauban 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(downtown).</a:t>
            </a:r>
            <a:endParaRPr sz="1400">
              <a:solidFill>
                <a:srgbClr val="0E28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E2841"/>
              </a:buClr>
              <a:buSzPts val="1400"/>
              <a:buChar char="●"/>
            </a:pP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Pre-dinner activity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: a short sightseeing hike to the </a:t>
            </a:r>
            <a:r>
              <a:rPr b="1"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lighthouse and Petit Minou beach</a:t>
            </a:r>
            <a:r>
              <a:rPr lang="en" sz="1400">
                <a:solidFill>
                  <a:srgbClr val="0E284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endParaRPr sz="1400">
              <a:solidFill>
                <a:srgbClr val="0E28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</a:pPr>
            <a:r>
              <a:rPr b="0" lang="en" sz="1400">
                <a:latin typeface="Barlow"/>
                <a:ea typeface="Barlow"/>
                <a:cs typeface="Barlow"/>
                <a:sym typeface="Barlow"/>
              </a:rPr>
              <a:t>After the meeting, we will go together to the Ifremer entrance to take a private bus </a:t>
            </a:r>
            <a:endParaRPr b="0" sz="1400">
              <a:latin typeface="Barlow"/>
              <a:ea typeface="Barlow"/>
              <a:cs typeface="Barlow"/>
              <a:sym typeface="Barlow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rPr>
              <a:t>to Petit Minou. After the hike, or swim, the bus will take us to the restaurant. </a:t>
            </a:r>
            <a:endParaRPr b="0" sz="1400">
              <a:solidFill>
                <a:srgbClr val="0E284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1300"/>
              </a:spcAft>
              <a:buNone/>
            </a:pPr>
            <a:r>
              <a:t/>
            </a:r>
            <a:endParaRPr sz="14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0" name="Google Shape;260;p39"/>
          <p:cNvSpPr txBox="1"/>
          <p:nvPr>
            <p:ph type="title"/>
          </p:nvPr>
        </p:nvSpPr>
        <p:spPr>
          <a:xfrm>
            <a:off x="540554" y="541725"/>
            <a:ext cx="68349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Housekeeping </a:t>
            </a:r>
            <a:endParaRPr/>
          </a:p>
        </p:txBody>
      </p:sp>
      <p:pic>
        <p:nvPicPr>
          <p:cNvPr id="261" name="Google Shape;261;p39" title="625470.png"/>
          <p:cNvPicPr preferRelativeResize="0"/>
          <p:nvPr/>
        </p:nvPicPr>
        <p:blipFill rotWithShape="1">
          <a:blip r:embed="rId3">
            <a:alphaModFix/>
          </a:blip>
          <a:srcRect b="14045" l="0" r="0" t="0"/>
          <a:stretch/>
        </p:blipFill>
        <p:spPr>
          <a:xfrm>
            <a:off x="7857650" y="4140275"/>
            <a:ext cx="1210150" cy="104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/>
        </p:nvSpPr>
        <p:spPr>
          <a:xfrm>
            <a:off x="540544" y="1029900"/>
            <a:ext cx="5441100" cy="35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60350" lvl="0" marL="406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8417"/>
              </a:buClr>
              <a:buSzPts val="900"/>
              <a:buFont typeface="Barlow Light"/>
              <a:buChar char="●"/>
            </a:pPr>
            <a:r>
              <a:rPr i="0" lang="en" sz="14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Keep your</a:t>
            </a:r>
            <a:r>
              <a:rPr b="0" i="0" lang="en" sz="14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i="0" lang="en" sz="14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microphone muted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unless you are speaking and try to use video.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38417"/>
              </a:buClr>
              <a:buSzPts val="900"/>
              <a:buFont typeface="Barlow Light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For question or comment, please use the</a:t>
            </a:r>
            <a:r>
              <a:rPr b="1" i="0" lang="en" sz="14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chat box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or indicate by</a:t>
            </a:r>
            <a:r>
              <a:rPr b="0" i="0" lang="en" sz="14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i="0" lang="en" sz="14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raising your hand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in order to be called upon by the moderator.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38417"/>
              </a:buClr>
              <a:buSzPts val="900"/>
              <a:buFont typeface="Barlow Light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Please be</a:t>
            </a:r>
            <a:r>
              <a:rPr b="0" i="0" lang="en" sz="14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i="0" lang="en" sz="14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succinct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 both your questions and answers.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60350" lvl="0" marL="406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38417"/>
              </a:buClr>
              <a:buSzPts val="900"/>
              <a:buFont typeface="Barlow Light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The sessions will be</a:t>
            </a:r>
            <a:r>
              <a:rPr b="0" i="0" lang="en" sz="14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i="0" lang="en" sz="14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recorded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for the purpose of writing the report, and the recordings deleted afterwards.</a:t>
            </a:r>
            <a:endParaRPr b="0" i="0" sz="1400" u="none" cap="none" strike="noStrike">
              <a:solidFill>
                <a:schemeClr val="accent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indent="-260350" lvl="0" marL="4064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38417"/>
              </a:buClr>
              <a:buSzPts val="900"/>
              <a:buFont typeface="Barlow Light"/>
              <a:buChar char="●"/>
            </a:pP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Attendees who are joining as observers please</a:t>
            </a:r>
            <a:r>
              <a:rPr b="0" i="0" lang="en" sz="14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b="1" i="0" lang="en" sz="14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edit their names and note OBS_</a:t>
            </a:r>
            <a:r>
              <a:rPr b="0" i="0" lang="en" sz="1400" u="none" cap="none" strike="noStrike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rPr>
              <a:t> </a:t>
            </a:r>
            <a:r>
              <a:rPr lang="en" sz="14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 front of their name.</a:t>
            </a:r>
            <a:endParaRPr sz="14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7" name="Google Shape;267;p40"/>
          <p:cNvSpPr txBox="1"/>
          <p:nvPr>
            <p:ph type="title"/>
          </p:nvPr>
        </p:nvSpPr>
        <p:spPr>
          <a:xfrm>
            <a:off x="362832" y="3833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</a:pPr>
            <a:r>
              <a:rPr lang="en"/>
              <a:t>OCG-16 Etiquette</a:t>
            </a:r>
            <a:endParaRPr/>
          </a:p>
        </p:txBody>
      </p:sp>
      <p:pic>
        <p:nvPicPr>
          <p:cNvPr id="268" name="Google Shape;268;p40"/>
          <p:cNvPicPr preferRelativeResize="0"/>
          <p:nvPr/>
        </p:nvPicPr>
        <p:blipFill rotWithShape="1">
          <a:blip r:embed="rId3">
            <a:alphaModFix/>
          </a:blip>
          <a:srcRect b="0" l="25058" r="33780" t="0"/>
          <a:stretch/>
        </p:blipFill>
        <p:spPr>
          <a:xfrm>
            <a:off x="6321374" y="0"/>
            <a:ext cx="2822625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Meeting roles - quick resume</a:t>
            </a:r>
            <a:endParaRPr/>
          </a:p>
        </p:txBody>
      </p:sp>
      <p:sp>
        <p:nvSpPr>
          <p:cNvPr id="274" name="Google Shape;274;p41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41"/>
          <p:cNvSpPr txBox="1"/>
          <p:nvPr>
            <p:ph idx="1" type="body"/>
          </p:nvPr>
        </p:nvSpPr>
        <p:spPr>
          <a:xfrm>
            <a:off x="540550" y="972775"/>
            <a:ext cx="8511600" cy="29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Chairs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</a:t>
            </a:r>
            <a:endParaRPr b="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</a:pPr>
            <a:r>
              <a:rPr b="0" lang="en" sz="1400">
                <a:latin typeface="Barlow"/>
                <a:ea typeface="Barlow"/>
                <a:cs typeface="Barlow"/>
                <a:sym typeface="Barlow"/>
              </a:rPr>
              <a:t>Engage in and guide the discussion</a:t>
            </a:r>
            <a:endParaRPr b="0" sz="140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</a:pPr>
            <a:r>
              <a:rPr b="0" lang="en" sz="1400">
                <a:latin typeface="Barlow"/>
                <a:ea typeface="Barlow"/>
                <a:cs typeface="Barlow"/>
                <a:sym typeface="Barlow"/>
              </a:rPr>
              <a:t>Make sure</a:t>
            </a:r>
            <a:r>
              <a:rPr lang="en" sz="1400"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b="0" lang="en" sz="1400">
                <a:latin typeface="Barlow"/>
                <a:ea typeface="Barlow"/>
                <a:cs typeface="Barlow"/>
                <a:sym typeface="Barlow"/>
              </a:rPr>
              <a:t>questions are addressed</a:t>
            </a:r>
            <a:endParaRPr b="0" sz="140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</a:pPr>
            <a:r>
              <a:rPr b="0" lang="en" sz="1400">
                <a:latin typeface="Barlow"/>
                <a:ea typeface="Barlow"/>
                <a:cs typeface="Barlow"/>
                <a:sym typeface="Barlow"/>
              </a:rPr>
              <a:t>Wrap up with outcomes and actions, summary of key points  &amp; seek consensus </a:t>
            </a:r>
            <a:endParaRPr b="0" sz="1400"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</a:pPr>
            <a:r>
              <a:rPr b="0" lang="en" sz="1400">
                <a:latin typeface="Barlow"/>
                <a:ea typeface="Barlow"/>
                <a:cs typeface="Barlow"/>
                <a:sym typeface="Barlow"/>
              </a:rPr>
              <a:t>Keep agenda on track</a:t>
            </a:r>
            <a:endParaRPr b="0" sz="1400"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OCG Members -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networks and Exec - actively participate in the discussion &amp; decisions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Observers and experts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-  participate in discussion as relevant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Rapporteurs 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indicated in detailed agenda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175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○"/>
            </a:pPr>
            <a:r>
              <a:rPr b="0" lang="en" sz="1400">
                <a:latin typeface="Barlow"/>
                <a:ea typeface="Barlow"/>
                <a:cs typeface="Barlow"/>
                <a:sym typeface="Barlow"/>
              </a:rPr>
              <a:t>Summary key discussion points (AI help), ensure decisions/recommendations noted</a:t>
            </a:r>
            <a:endParaRPr b="0" sz="1400"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Online moderator 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- Louise will be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the interface for online participants 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PPTs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 - </a:t>
            </a:r>
            <a:r>
              <a:rPr lang="en">
                <a:latin typeface="Barlow"/>
                <a:ea typeface="Barlow"/>
                <a:cs typeface="Barlow"/>
                <a:sym typeface="Barlow"/>
              </a:rPr>
              <a:t>Emanuela will facilitate getting PPTs on screen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For help - </a:t>
            </a:r>
            <a:r>
              <a:rPr lang="en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erusciano@ocean-ops.org</a:t>
            </a:r>
            <a:r>
              <a:rPr lang="en">
                <a:solidFill>
                  <a:schemeClr val="accent3"/>
                </a:solidFill>
              </a:rPr>
              <a:t>  : Emanuela Rusciano / </a:t>
            </a:r>
            <a:r>
              <a:rPr lang="en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l.blezat@unesco.org</a:t>
            </a:r>
            <a:r>
              <a:rPr lang="en">
                <a:solidFill>
                  <a:schemeClr val="accent3"/>
                </a:solidFill>
              </a:rPr>
              <a:t> : Louise Blezat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OCG-16 Objectives</a:t>
            </a:r>
            <a:endParaRPr/>
          </a:p>
        </p:txBody>
      </p:sp>
      <p:sp>
        <p:nvSpPr>
          <p:cNvPr id="281" name="Google Shape;281;p42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2" name="Google Shape;282;p42"/>
          <p:cNvSpPr txBox="1"/>
          <p:nvPr>
            <p:ph idx="1" type="body"/>
          </p:nvPr>
        </p:nvSpPr>
        <p:spPr>
          <a:xfrm>
            <a:off x="540550" y="972775"/>
            <a:ext cx="80628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Identify </a:t>
            </a:r>
            <a:r>
              <a:rPr b="1" lang="en" sz="1600">
                <a:latin typeface="Barlow"/>
                <a:ea typeface="Barlow"/>
                <a:cs typeface="Barlow"/>
                <a:sym typeface="Barlow"/>
              </a:rPr>
              <a:t>actions and major lines of work for OCG 2025-2027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, with resource required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b="1" lang="en" sz="1600">
                <a:latin typeface="Barlow"/>
                <a:ea typeface="Barlow"/>
                <a:cs typeface="Barlow"/>
                <a:sym typeface="Barlow"/>
              </a:rPr>
              <a:t>Agree OceanOPS Work Plan,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SLA framework &amp; planning for new strategy to 2030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Assess development of networks and emerging </a:t>
            </a:r>
            <a:r>
              <a:rPr b="1" lang="en" sz="1600">
                <a:latin typeface="Barlow"/>
                <a:ea typeface="Barlow"/>
                <a:cs typeface="Barlow"/>
                <a:sym typeface="Barlow"/>
              </a:rPr>
              <a:t>networks, identify key issues for 2025-2027</a:t>
            </a:r>
            <a:endParaRPr b="1"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Develop the framework for </a:t>
            </a:r>
            <a:r>
              <a:rPr b="1" lang="en" sz="1600">
                <a:latin typeface="Barlow"/>
                <a:ea typeface="Barlow"/>
                <a:cs typeface="Barlow"/>
                <a:sym typeface="Barlow"/>
              </a:rPr>
              <a:t>assessing network maturity, health and  risk,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agree the OCG network/subnetwork list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Identify the </a:t>
            </a:r>
            <a:r>
              <a:rPr b="1" lang="en" sz="1600">
                <a:latin typeface="Barlow"/>
                <a:ea typeface="Barlow"/>
                <a:cs typeface="Barlow"/>
                <a:sym typeface="Barlow"/>
              </a:rPr>
              <a:t>data and metadata work t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owards the IOC Data Architecture and WIS2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Assist </a:t>
            </a:r>
            <a:r>
              <a:rPr b="1" lang="en" sz="1600">
                <a:latin typeface="Barlow"/>
                <a:ea typeface="Barlow"/>
                <a:cs typeface="Barlow"/>
                <a:sym typeface="Barlow"/>
              </a:rPr>
              <a:t>IOCARIBE in planning for a regional ocean observing system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. Using the Caribbean as a test case to look at the connection between GOOS OCG networks and GOOS Regional Associations - addressing priorities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 txBox="1"/>
          <p:nvPr>
            <p:ph idx="1" type="body"/>
          </p:nvPr>
        </p:nvSpPr>
        <p:spPr>
          <a:xfrm>
            <a:off x="540550" y="972750"/>
            <a:ext cx="27900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Link</a:t>
            </a:r>
            <a:r>
              <a:rPr lang="en"/>
              <a:t> to the Agenda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4"/>
              </a:rPr>
              <a:t>Link</a:t>
            </a:r>
            <a:r>
              <a:rPr lang="en"/>
              <a:t> to the Zoom</a:t>
            </a:r>
            <a:endParaRPr/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3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3"/>
          <p:cNvSpPr txBox="1"/>
          <p:nvPr>
            <p:ph type="title"/>
          </p:nvPr>
        </p:nvSpPr>
        <p:spPr>
          <a:xfrm>
            <a:off x="540545" y="541735"/>
            <a:ext cx="41391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73763"/>
                </a:solidFill>
              </a:rPr>
              <a:t>Detailed Agenda OCG-16</a:t>
            </a:r>
            <a:endParaRPr>
              <a:solidFill>
                <a:srgbClr val="073763"/>
              </a:solidFill>
            </a:endParaRPr>
          </a:p>
        </p:txBody>
      </p:sp>
      <p:pic>
        <p:nvPicPr>
          <p:cNvPr id="289" name="Google Shape;289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2220" y="972750"/>
            <a:ext cx="5194854" cy="367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Miro Boards - brainstorming/online work</a:t>
            </a:r>
            <a:endParaRPr/>
          </a:p>
        </p:txBody>
      </p:sp>
      <p:sp>
        <p:nvSpPr>
          <p:cNvPr id="295" name="Google Shape;295;p44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44"/>
          <p:cNvSpPr txBox="1"/>
          <p:nvPr>
            <p:ph idx="1" type="body"/>
          </p:nvPr>
        </p:nvSpPr>
        <p:spPr>
          <a:xfrm>
            <a:off x="540550" y="972775"/>
            <a:ext cx="7272900" cy="16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To save time please sign up to Miro - </a:t>
            </a:r>
            <a:r>
              <a:rPr lang="en" sz="1600" u="sng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here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We will be using this afternoon - Session  6 networks session, Session OceanOPS and  for the 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TT 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Metrics and Maturity Poster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5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2" name="Google Shape;30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5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6"/>
          <p:cNvSpPr txBox="1"/>
          <p:nvPr>
            <p:ph type="title"/>
          </p:nvPr>
        </p:nvSpPr>
        <p:spPr>
          <a:xfrm>
            <a:off x="540545" y="541735"/>
            <a:ext cx="8062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</a:pPr>
            <a:r>
              <a:rPr lang="en"/>
              <a:t>USV ‘emerging OCG network’ decision</a:t>
            </a:r>
            <a:endParaRPr/>
          </a:p>
        </p:txBody>
      </p:sp>
      <p:sp>
        <p:nvSpPr>
          <p:cNvPr id="309" name="Google Shape;309;p46"/>
          <p:cNvSpPr txBox="1"/>
          <p:nvPr>
            <p:ph idx="12" type="sldNum"/>
          </p:nvPr>
        </p:nvSpPr>
        <p:spPr>
          <a:xfrm>
            <a:off x="8437613" y="4869656"/>
            <a:ext cx="193200" cy="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0" name="Google Shape;310;p46"/>
          <p:cNvSpPr txBox="1"/>
          <p:nvPr>
            <p:ph idx="1" type="body"/>
          </p:nvPr>
        </p:nvSpPr>
        <p:spPr>
          <a:xfrm>
            <a:off x="540550" y="1125175"/>
            <a:ext cx="7272900" cy="16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Progress - background paper and 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presentation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in session 6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Opportunity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to ask questions and discuss -in 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sessions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and across  next 2 days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-3302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●"/>
            </a:pPr>
            <a:r>
              <a:rPr lang="en" sz="1600">
                <a:latin typeface="Barlow"/>
                <a:ea typeface="Barlow"/>
                <a:cs typeface="Barlow"/>
                <a:sym typeface="Barlow"/>
              </a:rPr>
              <a:t>Take the decision on Wednesday (end of day) - all OCG members 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eligible to take part in the decision (OCG network lead and OCG exec) - with a ’any objections to endorsing USVs  as an OCG emerging network’ approach, noting </a:t>
            </a:r>
            <a:r>
              <a:rPr b="0" lang="en" sz="1600">
                <a:latin typeface="Barlow"/>
                <a:ea typeface="Barlow"/>
                <a:cs typeface="Barlow"/>
                <a:sym typeface="Barlow"/>
              </a:rPr>
              <a:t>any recommendations</a:t>
            </a:r>
            <a:r>
              <a:rPr lang="en" sz="1600">
                <a:latin typeface="Barlow"/>
                <a:ea typeface="Barlow"/>
                <a:cs typeface="Barlow"/>
                <a:sym typeface="Barlow"/>
              </a:rPr>
              <a:t> </a:t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