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Play"/>
      <p:regular r:id="rId11"/>
      <p:bold r:id="rId12"/>
    </p:embeddedFont>
    <p:embeddedFont>
      <p:font typeface="Libre Franklin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8yLrOKmwTHlKyMlVDLdgs8fn1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LibreFranklin-regular.fntdata"/><Relationship Id="rId12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Roboto-regular.fntdata"/><Relationship Id="rId16" Type="http://schemas.openxmlformats.org/officeDocument/2006/relationships/font" Target="fonts/LibreFranklin-boldItalic.fntdata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Libre Franklin"/>
                <a:ea typeface="Libre Franklin"/>
                <a:cs typeface="Libre Franklin"/>
                <a:sym typeface="Libre Franklin"/>
              </a:rPr>
              <a:t>Data is avbialgble either through the traditional GTS, but also through interoperable data services, thanks to the ERDDAP server.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Libre Franklin"/>
                <a:ea typeface="Libre Franklin"/>
                <a:cs typeface="Libre Franklin"/>
                <a:sym typeface="Libre Franklin"/>
              </a:rPr>
              <a:t>Data is avbialgble either through the traditional GTS, but also through interoperable data services, thanks to the ERDDAP server.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" name="Google Shape;13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 txBox="1"/>
          <p:nvPr>
            <p:ph type="ctrTitle"/>
          </p:nvPr>
        </p:nvSpPr>
        <p:spPr>
          <a:xfrm>
            <a:off x="1367999" y="2790000"/>
            <a:ext cx="68772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50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1367999" y="4597200"/>
            <a:ext cx="6877200" cy="9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867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867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1"/>
            <a:ext cx="2970000" cy="83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3">
            <a:alphaModFix/>
          </a:blip>
          <a:srcRect b="22160" l="0" r="0" t="0"/>
          <a:stretch/>
        </p:blipFill>
        <p:spPr>
          <a:xfrm>
            <a:off x="6376167" y="361067"/>
            <a:ext cx="5204700" cy="1053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720727" y="722313"/>
            <a:ext cx="107504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720725" y="1296988"/>
            <a:ext cx="107504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8081963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11250151" y="6492875"/>
            <a:ext cx="2576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67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367999" y="2691000"/>
            <a:ext cx="910652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Session 7: ERDDAP and WIS 2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68000" y="4597200"/>
            <a:ext cx="8744800" cy="2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Kevin O’Brien, OCG Vice-chair for Data, University of Washington/CICOES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Sixteenth Observations Coordination Group Meeting (OCG-16)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7-10 April 2025, IFREMER, Brest, France.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8"/>
          <p:cNvPicPr preferRelativeResize="0"/>
          <p:nvPr/>
        </p:nvPicPr>
        <p:blipFill rotWithShape="1">
          <a:blip r:embed="rId3">
            <a:alphaModFix/>
          </a:blip>
          <a:srcRect b="0" l="0" r="9632" t="10785"/>
          <a:stretch/>
        </p:blipFill>
        <p:spPr>
          <a:xfrm>
            <a:off x="7268006" y="4447307"/>
            <a:ext cx="3648973" cy="19512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 txBox="1"/>
          <p:nvPr/>
        </p:nvSpPr>
        <p:spPr>
          <a:xfrm>
            <a:off x="886700" y="249434"/>
            <a:ext cx="111100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GOOS Open-GTS Data Exchange Workflow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 rot="-5400000">
            <a:off x="733079" y="2438069"/>
            <a:ext cx="2316400" cy="804400"/>
          </a:xfrm>
          <a:prstGeom prst="ellipse">
            <a:avLst/>
          </a:prstGeom>
          <a:solidFill>
            <a:srgbClr val="BAD1F6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 rot="-5400000">
            <a:off x="2355599" y="2348369"/>
            <a:ext cx="808000" cy="808000"/>
          </a:xfrm>
          <a:prstGeom prst="ellipse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 txBox="1"/>
          <p:nvPr/>
        </p:nvSpPr>
        <p:spPr>
          <a:xfrm>
            <a:off x="2473925" y="2466841"/>
            <a:ext cx="656486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Platform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 rot="-5400000">
            <a:off x="1749429" y="2926527"/>
            <a:ext cx="808000" cy="808000"/>
          </a:xfrm>
          <a:prstGeom prst="ellipse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8"/>
          <p:cNvSpPr txBox="1"/>
          <p:nvPr/>
        </p:nvSpPr>
        <p:spPr>
          <a:xfrm>
            <a:off x="1785664" y="3045067"/>
            <a:ext cx="6532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Platform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/>
          <p:nvPr/>
        </p:nvSpPr>
        <p:spPr>
          <a:xfrm rot="-5400000">
            <a:off x="1554076" y="2100587"/>
            <a:ext cx="808000" cy="808000"/>
          </a:xfrm>
          <a:prstGeom prst="ellipse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8"/>
          <p:cNvSpPr txBox="1"/>
          <p:nvPr/>
        </p:nvSpPr>
        <p:spPr>
          <a:xfrm>
            <a:off x="1672400" y="2219067"/>
            <a:ext cx="6532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Platform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/>
          <p:nvPr/>
        </p:nvSpPr>
        <p:spPr>
          <a:xfrm rot="-5400000">
            <a:off x="1097121" y="1891663"/>
            <a:ext cx="2513600" cy="2010800"/>
          </a:xfrm>
          <a:custGeom>
            <a:rect b="b" l="l" r="r" t="t"/>
            <a:pathLst>
              <a:path extrusionOk="0" h="120000" w="120000">
                <a:moveTo>
                  <a:pt x="584" y="34175"/>
                </a:moveTo>
                <a:lnTo>
                  <a:pt x="584" y="34175"/>
                </a:lnTo>
                <a:cubicBezTo>
                  <a:pt x="-2679" y="22567"/>
                  <a:pt x="7879" y="11072"/>
                  <a:pt x="27615" y="4745"/>
                </a:cubicBezTo>
                <a:cubicBezTo>
                  <a:pt x="47351" y="-1582"/>
                  <a:pt x="72649" y="-1582"/>
                  <a:pt x="92385" y="4745"/>
                </a:cubicBezTo>
                <a:cubicBezTo>
                  <a:pt x="112121" y="11072"/>
                  <a:pt x="122679" y="22567"/>
                  <a:pt x="119416" y="34175"/>
                </a:cubicBezTo>
                <a:lnTo>
                  <a:pt x="74854" y="113544"/>
                </a:lnTo>
                <a:cubicBezTo>
                  <a:pt x="73813" y="117246"/>
                  <a:pt x="67478" y="120000"/>
                  <a:pt x="60000" y="120000"/>
                </a:cubicBezTo>
                <a:cubicBezTo>
                  <a:pt x="52522" y="120000"/>
                  <a:pt x="46187" y="117246"/>
                  <a:pt x="45146" y="113544"/>
                </a:cubicBezTo>
                <a:close/>
                <a:moveTo>
                  <a:pt x="4800" y="30000"/>
                </a:moveTo>
                <a:lnTo>
                  <a:pt x="4800" y="30000"/>
                </a:lnTo>
                <a:cubicBezTo>
                  <a:pt x="4800" y="43255"/>
                  <a:pt x="29514" y="54000"/>
                  <a:pt x="60000" y="54000"/>
                </a:cubicBezTo>
                <a:cubicBezTo>
                  <a:pt x="90486" y="54000"/>
                  <a:pt x="115200" y="43255"/>
                  <a:pt x="115200" y="30000"/>
                </a:cubicBezTo>
                <a:cubicBezTo>
                  <a:pt x="115200" y="16745"/>
                  <a:pt x="90486" y="6000"/>
                  <a:pt x="60000" y="6000"/>
                </a:cubicBezTo>
                <a:cubicBezTo>
                  <a:pt x="29514" y="6000"/>
                  <a:pt x="4800" y="16745"/>
                  <a:pt x="4800" y="3000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8"/>
          <p:cNvSpPr/>
          <p:nvPr/>
        </p:nvSpPr>
        <p:spPr>
          <a:xfrm rot="-5400000">
            <a:off x="3749752" y="2484451"/>
            <a:ext cx="277600" cy="736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28"/>
          <p:cNvSpPr/>
          <p:nvPr/>
        </p:nvSpPr>
        <p:spPr>
          <a:xfrm rot="-5400000">
            <a:off x="5734003" y="2537851"/>
            <a:ext cx="277600" cy="62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07" name="Google Shape;107;p28"/>
          <p:cNvGrpSpPr/>
          <p:nvPr/>
        </p:nvGrpSpPr>
        <p:grpSpPr>
          <a:xfrm>
            <a:off x="6337181" y="2256585"/>
            <a:ext cx="930713" cy="1192375"/>
            <a:chOff x="1694594" y="1296538"/>
            <a:chExt cx="1735541" cy="1737817"/>
          </a:xfrm>
        </p:grpSpPr>
        <p:sp>
          <p:nvSpPr>
            <p:cNvPr id="108" name="Google Shape;108;p28"/>
            <p:cNvSpPr/>
            <p:nvPr/>
          </p:nvSpPr>
          <p:spPr>
            <a:xfrm>
              <a:off x="1710517" y="2488444"/>
              <a:ext cx="1719618" cy="545911"/>
            </a:xfrm>
            <a:prstGeom prst="flowChartMagneticDisk">
              <a:avLst/>
            </a:pr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 rot="10800000">
              <a:off x="1710514" y="2324668"/>
              <a:ext cx="1719618" cy="259312"/>
            </a:xfrm>
            <a:prstGeom prst="flowChartMagneticDisk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1708244" y="1912964"/>
              <a:ext cx="1719618" cy="545911"/>
            </a:xfrm>
            <a:prstGeom prst="flowChartMagneticDisk">
              <a:avLst/>
            </a:pr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 rot="10800000">
              <a:off x="1708242" y="1749186"/>
              <a:ext cx="1719618" cy="259312"/>
            </a:xfrm>
            <a:prstGeom prst="flowChartMagneticDisk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1694594" y="1296538"/>
              <a:ext cx="1719618" cy="545911"/>
            </a:xfrm>
            <a:prstGeom prst="flowChartMagneticDisk">
              <a:avLst/>
            </a:prstGeom>
            <a:solidFill>
              <a:srgbClr val="4472C4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2084832" y="2084832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2441448" y="2081287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FF99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2084832" y="2606040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2085832" y="1523999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2441448" y="2604454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2445224" y="1527048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d" id="119" name="Google Shape;119;p28"/>
          <p:cNvPicPr preferRelativeResize="0"/>
          <p:nvPr/>
        </p:nvPicPr>
        <p:blipFill rotWithShape="1">
          <a:blip r:embed="rId4">
            <a:alphaModFix/>
          </a:blip>
          <a:srcRect b="38969" l="26537" r="27491" t="22428"/>
          <a:stretch/>
        </p:blipFill>
        <p:spPr>
          <a:xfrm>
            <a:off x="9820499" y="2154750"/>
            <a:ext cx="1919421" cy="14068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20" name="Google Shape;120;p28"/>
          <p:cNvSpPr/>
          <p:nvPr/>
        </p:nvSpPr>
        <p:spPr>
          <a:xfrm rot="-5400000">
            <a:off x="7486603" y="2537851"/>
            <a:ext cx="277600" cy="62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28"/>
          <p:cNvSpPr/>
          <p:nvPr/>
        </p:nvSpPr>
        <p:spPr>
          <a:xfrm rot="-5400000">
            <a:off x="9239203" y="2537851"/>
            <a:ext cx="277600" cy="62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28"/>
          <p:cNvSpPr/>
          <p:nvPr/>
        </p:nvSpPr>
        <p:spPr>
          <a:xfrm rot="-2878924">
            <a:off x="6831327" y="3442121"/>
            <a:ext cx="277279" cy="62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6228551" y="2991451"/>
            <a:ext cx="1198400" cy="37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ERDDAP*</a:t>
            </a:r>
            <a:endParaRPr b="0" i="0" sz="1733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28"/>
          <p:cNvSpPr/>
          <p:nvPr/>
        </p:nvSpPr>
        <p:spPr>
          <a:xfrm>
            <a:off x="7909125" y="2436075"/>
            <a:ext cx="1198512" cy="835632"/>
          </a:xfrm>
          <a:prstGeom prst="cloud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7730063" y="2545651"/>
            <a:ext cx="1572800" cy="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Harvest and encode</a:t>
            </a:r>
            <a:endParaRPr b="1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10217375" y="1633851"/>
            <a:ext cx="914800" cy="46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GTS</a:t>
            </a:r>
            <a:endParaRPr b="0" i="0" sz="18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7561288" y="1640263"/>
            <a:ext cx="1766800" cy="46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NOAA/NDBC</a:t>
            </a:r>
            <a:endParaRPr b="0" i="0" sz="18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4337417" y="2348501"/>
            <a:ext cx="987451" cy="807900"/>
          </a:xfrm>
          <a:prstGeom prst="flowChartMagneticDisk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473625" y="1567951"/>
            <a:ext cx="1863600" cy="46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NOAA/PMEL</a:t>
            </a:r>
            <a:endParaRPr b="0" i="0" sz="18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4231900" y="2529213"/>
            <a:ext cx="1198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 storage</a:t>
            </a:r>
            <a:endParaRPr b="0" i="0" sz="1733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5067013" y="2761300"/>
            <a:ext cx="221600" cy="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3848963" y="3169837"/>
            <a:ext cx="2344400" cy="73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*Supports many data formats</a:t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3" name="Google Shape;133;p28"/>
          <p:cNvPicPr preferRelativeResize="0"/>
          <p:nvPr/>
        </p:nvPicPr>
        <p:blipFill rotWithShape="1">
          <a:blip r:embed="rId5">
            <a:alphaModFix/>
          </a:blip>
          <a:srcRect b="3323" l="1787" r="0" t="8492"/>
          <a:stretch/>
        </p:blipFill>
        <p:spPr>
          <a:xfrm>
            <a:off x="129725" y="6014175"/>
            <a:ext cx="1973475" cy="7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764375" y="965676"/>
            <a:ext cx="114716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Open-GTS currently uses the GTS for exchanging data in near real-time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3261775" y="4492900"/>
            <a:ext cx="38324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the ERDDAP data/metadata endpoints are available to the public.</a:t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/>
          <p:nvPr/>
        </p:nvSpPr>
        <p:spPr>
          <a:xfrm>
            <a:off x="7659500" y="2207475"/>
            <a:ext cx="1448064" cy="1192320"/>
          </a:xfrm>
          <a:prstGeom prst="cloud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/>
          <p:nvPr/>
        </p:nvSpPr>
        <p:spPr>
          <a:xfrm rot="-5400000">
            <a:off x="6852800" y="2257251"/>
            <a:ext cx="277600" cy="1190800"/>
          </a:xfrm>
          <a:prstGeom prst="downArrow">
            <a:avLst>
              <a:gd fmla="val 11532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29"/>
          <p:cNvSpPr/>
          <p:nvPr/>
        </p:nvSpPr>
        <p:spPr>
          <a:xfrm rot="-5400000">
            <a:off x="733079" y="2438069"/>
            <a:ext cx="2316400" cy="804400"/>
          </a:xfrm>
          <a:prstGeom prst="ellipse">
            <a:avLst/>
          </a:prstGeom>
          <a:solidFill>
            <a:srgbClr val="BAD1F6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 rot="-5400000">
            <a:off x="2355599" y="2348369"/>
            <a:ext cx="808000" cy="808000"/>
          </a:xfrm>
          <a:prstGeom prst="ellipse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2473925" y="2466841"/>
            <a:ext cx="655826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Platform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/>
          <p:nvPr/>
        </p:nvSpPr>
        <p:spPr>
          <a:xfrm rot="-5400000">
            <a:off x="1749429" y="2926527"/>
            <a:ext cx="808000" cy="808000"/>
          </a:xfrm>
          <a:prstGeom prst="ellipse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1839765" y="3044933"/>
            <a:ext cx="596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Platform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9"/>
          <p:cNvSpPr/>
          <p:nvPr/>
        </p:nvSpPr>
        <p:spPr>
          <a:xfrm rot="-5400000">
            <a:off x="1554076" y="2100587"/>
            <a:ext cx="808000" cy="808000"/>
          </a:xfrm>
          <a:prstGeom prst="ellipse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1608799" y="2219067"/>
            <a:ext cx="73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Platform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/>
          <p:nvPr/>
        </p:nvSpPr>
        <p:spPr>
          <a:xfrm rot="-5400000">
            <a:off x="1096513" y="1834869"/>
            <a:ext cx="2513600" cy="2010800"/>
          </a:xfrm>
          <a:custGeom>
            <a:rect b="b" l="l" r="r" t="t"/>
            <a:pathLst>
              <a:path extrusionOk="0" h="120000" w="120000">
                <a:moveTo>
                  <a:pt x="584" y="34175"/>
                </a:moveTo>
                <a:lnTo>
                  <a:pt x="584" y="34175"/>
                </a:lnTo>
                <a:cubicBezTo>
                  <a:pt x="-2679" y="22567"/>
                  <a:pt x="7879" y="11072"/>
                  <a:pt x="27615" y="4745"/>
                </a:cubicBezTo>
                <a:cubicBezTo>
                  <a:pt x="47351" y="-1582"/>
                  <a:pt x="72649" y="-1582"/>
                  <a:pt x="92385" y="4745"/>
                </a:cubicBezTo>
                <a:cubicBezTo>
                  <a:pt x="112121" y="11072"/>
                  <a:pt x="122679" y="22567"/>
                  <a:pt x="119416" y="34175"/>
                </a:cubicBezTo>
                <a:lnTo>
                  <a:pt x="74854" y="113544"/>
                </a:lnTo>
                <a:cubicBezTo>
                  <a:pt x="73813" y="117246"/>
                  <a:pt x="67478" y="120000"/>
                  <a:pt x="60000" y="120000"/>
                </a:cubicBezTo>
                <a:cubicBezTo>
                  <a:pt x="52522" y="120000"/>
                  <a:pt x="46187" y="117246"/>
                  <a:pt x="45146" y="113544"/>
                </a:cubicBezTo>
                <a:close/>
                <a:moveTo>
                  <a:pt x="4800" y="30000"/>
                </a:moveTo>
                <a:lnTo>
                  <a:pt x="4800" y="30000"/>
                </a:lnTo>
                <a:cubicBezTo>
                  <a:pt x="4800" y="43255"/>
                  <a:pt x="29514" y="54000"/>
                  <a:pt x="60000" y="54000"/>
                </a:cubicBezTo>
                <a:cubicBezTo>
                  <a:pt x="90486" y="54000"/>
                  <a:pt x="115200" y="43255"/>
                  <a:pt x="115200" y="30000"/>
                </a:cubicBezTo>
                <a:cubicBezTo>
                  <a:pt x="115200" y="16745"/>
                  <a:pt x="90486" y="6000"/>
                  <a:pt x="60000" y="6000"/>
                </a:cubicBezTo>
                <a:cubicBezTo>
                  <a:pt x="29514" y="6000"/>
                  <a:pt x="4800" y="16745"/>
                  <a:pt x="4800" y="3000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9"/>
          <p:cNvSpPr/>
          <p:nvPr/>
        </p:nvSpPr>
        <p:spPr>
          <a:xfrm rot="-5400000">
            <a:off x="3749752" y="2484451"/>
            <a:ext cx="277600" cy="736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1" name="Google Shape;151;p29"/>
          <p:cNvSpPr/>
          <p:nvPr/>
        </p:nvSpPr>
        <p:spPr>
          <a:xfrm rot="-5400000">
            <a:off x="5505403" y="2537851"/>
            <a:ext cx="277600" cy="62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52" name="Google Shape;152;p29"/>
          <p:cNvGrpSpPr/>
          <p:nvPr/>
        </p:nvGrpSpPr>
        <p:grpSpPr>
          <a:xfrm>
            <a:off x="6032381" y="2256585"/>
            <a:ext cx="930713" cy="1192375"/>
            <a:chOff x="1694594" y="1296538"/>
            <a:chExt cx="1735541" cy="1737817"/>
          </a:xfrm>
        </p:grpSpPr>
        <p:sp>
          <p:nvSpPr>
            <p:cNvPr id="153" name="Google Shape;153;p29"/>
            <p:cNvSpPr/>
            <p:nvPr/>
          </p:nvSpPr>
          <p:spPr>
            <a:xfrm>
              <a:off x="1710517" y="2488444"/>
              <a:ext cx="1719618" cy="545911"/>
            </a:xfrm>
            <a:prstGeom prst="flowChartMagneticDisk">
              <a:avLst/>
            </a:pr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 rot="10800000">
              <a:off x="1710514" y="2324668"/>
              <a:ext cx="1719618" cy="259312"/>
            </a:xfrm>
            <a:prstGeom prst="flowChartMagneticDisk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1708244" y="1912964"/>
              <a:ext cx="1719618" cy="545911"/>
            </a:xfrm>
            <a:prstGeom prst="flowChartMagneticDisk">
              <a:avLst/>
            </a:prstGeom>
            <a:solidFill>
              <a:srgbClr val="4472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 rot="10800000">
              <a:off x="1708242" y="1749186"/>
              <a:ext cx="1719618" cy="259312"/>
            </a:xfrm>
            <a:prstGeom prst="flowChartMagneticDisk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1694594" y="1296538"/>
              <a:ext cx="1719618" cy="545911"/>
            </a:xfrm>
            <a:prstGeom prst="flowChartMagneticDisk">
              <a:avLst/>
            </a:prstGeom>
            <a:solidFill>
              <a:srgbClr val="4472C4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2084832" y="2084832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441448" y="2081287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FF99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084832" y="2606040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2085832" y="1523999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2441448" y="2604454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2445224" y="1527048"/>
              <a:ext cx="274200" cy="274200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49ED0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29"/>
          <p:cNvSpPr txBox="1"/>
          <p:nvPr/>
        </p:nvSpPr>
        <p:spPr>
          <a:xfrm>
            <a:off x="5923751" y="3067651"/>
            <a:ext cx="1198400" cy="37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ERDDAP*</a:t>
            </a:r>
            <a:endParaRPr b="0" i="0" sz="1733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7577663" y="2545651"/>
            <a:ext cx="1572800" cy="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Pub/sub</a:t>
            </a:r>
            <a:endParaRPr b="1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broker</a:t>
            </a:r>
            <a:endParaRPr b="1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4337417" y="2348501"/>
            <a:ext cx="987451" cy="807900"/>
          </a:xfrm>
          <a:prstGeom prst="flowChartMagneticDisk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4231900" y="2529213"/>
            <a:ext cx="1198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 storage</a:t>
            </a:r>
            <a:endParaRPr b="0" i="0" sz="1733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5067013" y="2761300"/>
            <a:ext cx="221600" cy="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3544163" y="3322237"/>
            <a:ext cx="2344400" cy="73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*Supports many data formats</a:t>
            </a:r>
            <a:endParaRPr b="0" i="0" sz="1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3">
            <a:alphaModFix/>
          </a:blip>
          <a:srcRect b="3323" l="1787" r="0" t="8492"/>
          <a:stretch/>
        </p:blipFill>
        <p:spPr>
          <a:xfrm>
            <a:off x="129725" y="6014175"/>
            <a:ext cx="1973475" cy="7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914400" y="304801"/>
            <a:ext cx="82748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Open-GTS, WMO and WIS 2.0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1501" y="1256751"/>
            <a:ext cx="629700" cy="84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2551" y="2637751"/>
            <a:ext cx="629700" cy="84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6887000" y="2436451"/>
            <a:ext cx="987600" cy="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Publish</a:t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29"/>
          <p:cNvSpPr/>
          <p:nvPr/>
        </p:nvSpPr>
        <p:spPr>
          <a:xfrm rot="-7440648">
            <a:off x="9572858" y="1575308"/>
            <a:ext cx="277465" cy="1421384"/>
          </a:xfrm>
          <a:prstGeom prst="downArrow">
            <a:avLst>
              <a:gd fmla="val 11532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29"/>
          <p:cNvSpPr/>
          <p:nvPr/>
        </p:nvSpPr>
        <p:spPr>
          <a:xfrm rot="-5002622">
            <a:off x="9782389" y="2223095"/>
            <a:ext cx="277452" cy="1421492"/>
          </a:xfrm>
          <a:prstGeom prst="downArrow">
            <a:avLst>
              <a:gd fmla="val 11532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29"/>
          <p:cNvSpPr/>
          <p:nvPr/>
        </p:nvSpPr>
        <p:spPr>
          <a:xfrm rot="3401954">
            <a:off x="9505436" y="1218774"/>
            <a:ext cx="277579" cy="1421388"/>
          </a:xfrm>
          <a:prstGeom prst="downArrow">
            <a:avLst>
              <a:gd fmla="val 11532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9"/>
          <p:cNvSpPr/>
          <p:nvPr/>
        </p:nvSpPr>
        <p:spPr>
          <a:xfrm rot="6017405">
            <a:off x="9691468" y="2509880"/>
            <a:ext cx="277665" cy="1421352"/>
          </a:xfrm>
          <a:prstGeom prst="downArrow">
            <a:avLst>
              <a:gd fmla="val 11532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 rot="-2103138">
            <a:off x="8974457" y="1429804"/>
            <a:ext cx="1339313" cy="277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Subscribe</a:t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 rot="575503">
            <a:off x="9251190" y="3290307"/>
            <a:ext cx="1339527" cy="277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Subscribe</a:t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 rot="496517">
            <a:off x="9387947" y="2613734"/>
            <a:ext cx="1339548" cy="2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Retrieve</a:t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 rot="-1930007">
            <a:off x="9124738" y="1829582"/>
            <a:ext cx="1339631" cy="320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Retrieve</a:t>
            </a:r>
            <a:endParaRPr b="0" i="0" sz="14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5">
            <a:alphaModFix/>
          </a:blip>
          <a:srcRect b="0" l="0" r="9632" t="10785"/>
          <a:stretch/>
        </p:blipFill>
        <p:spPr>
          <a:xfrm>
            <a:off x="3045131" y="4282081"/>
            <a:ext cx="3648973" cy="195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/>
          <p:nvPr/>
        </p:nvSpPr>
        <p:spPr>
          <a:xfrm rot="2186421">
            <a:off x="6180621" y="3538639"/>
            <a:ext cx="277448" cy="62962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4925">
            <a:solidFill>
              <a:srgbClr val="006B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7304035" y="3871933"/>
            <a:ext cx="4308000" cy="129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User might receive:</a:t>
            </a:r>
            <a:endParaRPr b="0" i="0" sz="18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8658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</a:pPr>
            <a:r>
              <a:rPr b="0" i="0" lang="en-US" sz="18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CSV/NCCSV file</a:t>
            </a:r>
            <a:endParaRPr b="0" i="0" sz="18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8658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</a:pPr>
            <a:r>
              <a:rPr b="0" i="0" lang="en-US" sz="18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NetCDF file</a:t>
            </a:r>
            <a:endParaRPr b="0" i="0" sz="18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8658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</a:pPr>
            <a:r>
              <a:rPr b="0" i="0" lang="en-US" sz="1867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Service URL to access the data</a:t>
            </a:r>
            <a:endParaRPr b="0" i="0" sz="1867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234227" y="2515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/>
              <a:t>ERDDAP and WIS 2 - Challenges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-33650" y="576900"/>
            <a:ext cx="8254800" cy="59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791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-425450" lvl="0" marL="64769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2700"/>
              <a:t>ERDDAP does not currently have native mqtt* supprt</a:t>
            </a:r>
            <a:endParaRPr sz="2700"/>
          </a:p>
          <a:p>
            <a:pPr indent="-539750" lvl="1" marL="1371578" rtl="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2700"/>
              <a:t>Solution:  Wrap ERDDAP with mqtt services utilizing ERDDAPs other notification options (RSS, API, etc)</a:t>
            </a:r>
            <a:endParaRPr sz="2700"/>
          </a:p>
          <a:p>
            <a:pPr indent="-539750" lvl="1" marL="1371578" rtl="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2700"/>
              <a:t>Solution:  Integrate mqtt support into ERDDAP – already a ticket for this task in ERDDAP github</a:t>
            </a:r>
            <a:endParaRPr sz="2700"/>
          </a:p>
          <a:p>
            <a:pPr indent="-539750" lvl="1" marL="1371578" rtl="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2700"/>
              <a:t>Solution:  ODIS could potentially act as a mqtt broker for the community</a:t>
            </a:r>
            <a:endParaRPr sz="2700"/>
          </a:p>
          <a:p>
            <a:pPr indent="-539750" lvl="2" marL="1981162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2700"/>
              <a:t>Useful for others in the ocean community who cannot set up WIS 2 node</a:t>
            </a:r>
            <a:endParaRPr sz="2700"/>
          </a:p>
        </p:txBody>
      </p:sp>
      <p:sp>
        <p:nvSpPr>
          <p:cNvPr id="192" name="Google Shape;192;p30"/>
          <p:cNvSpPr txBox="1"/>
          <p:nvPr/>
        </p:nvSpPr>
        <p:spPr>
          <a:xfrm>
            <a:off x="8474450" y="2217900"/>
            <a:ext cx="3609600" cy="3714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*MQTT (Message Queuing Telemetry Transport) is a lightweight, publish-subscribe based messaging protocol designed for resource-constrained devices and low-bandwidth, high-latency, or unreliable networks, making it ideal for IoT applications. 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595175" y="1120799"/>
            <a:ext cx="10750500" cy="4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76199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ERDDAP does not support BUFR format</a:t>
            </a:r>
            <a:endParaRPr/>
          </a:p>
          <a:p>
            <a:pPr indent="-457200" lvl="1" marL="1371578" rtl="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/>
              <a:t>Solution: None</a:t>
            </a:r>
            <a:endParaRPr/>
          </a:p>
          <a:p>
            <a:pPr indent="-457200" lvl="2" marL="1981162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/>
              <a:t>ERDDAP will not (most likely) ever integrate BUFR support</a:t>
            </a:r>
            <a:endParaRPr/>
          </a:p>
          <a:p>
            <a:pPr indent="-368300" lvl="2" marL="1981162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000"/>
          </a:p>
          <a:p>
            <a:pPr indent="-457200" lvl="0" marL="76199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However, exchanging NetCDF (or json) across WIS 2 is gaining traction</a:t>
            </a:r>
            <a:endParaRPr/>
          </a:p>
          <a:p>
            <a:pPr indent="0" lvl="0" marL="30479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-457200" lvl="0" marL="76199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Can also “exchange” access URLs that will allow user to choose their own access format – ERDDAP excels at this.</a:t>
            </a:r>
            <a:endParaRPr/>
          </a:p>
        </p:txBody>
      </p:sp>
      <p:sp>
        <p:nvSpPr>
          <p:cNvPr id="198" name="Google Shape;198;p31"/>
          <p:cNvSpPr txBox="1"/>
          <p:nvPr>
            <p:ph type="title"/>
          </p:nvPr>
        </p:nvSpPr>
        <p:spPr>
          <a:xfrm>
            <a:off x="234227" y="2515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/>
              <a:t>ERDDAP and WIS 2 - Challenges</a:t>
            </a:r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113212" y="5647350"/>
            <a:ext cx="11958000" cy="737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lt1"/>
                </a:solidFill>
              </a:rPr>
              <a:t>Things will be simpler for GOOS if we can leverage ERDDAP for WIS2</a:t>
            </a:r>
            <a:endParaRPr b="1" i="1"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ctrTitle"/>
          </p:nvPr>
        </p:nvSpPr>
        <p:spPr>
          <a:xfrm>
            <a:off x="1367999" y="2691000"/>
            <a:ext cx="910652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Session 7: ERDDAP and WIS 2</a:t>
            </a:r>
            <a:br>
              <a:rPr lang="en-US"/>
            </a:br>
            <a:r>
              <a:rPr lang="en-US"/>
              <a:t>Thank you!</a:t>
            </a:r>
            <a:endParaRPr/>
          </a:p>
        </p:txBody>
      </p:sp>
      <p:sp>
        <p:nvSpPr>
          <p:cNvPr id="205" name="Google Shape;205;p32"/>
          <p:cNvSpPr txBox="1"/>
          <p:nvPr>
            <p:ph idx="1" type="subTitle"/>
          </p:nvPr>
        </p:nvSpPr>
        <p:spPr>
          <a:xfrm>
            <a:off x="1368000" y="4597200"/>
            <a:ext cx="8744800" cy="2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Kevin O’Brien, OCG Vice-chair for Data, University of Washington/CICOES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Sixteenth Observations Coordination Group Meeting (OCG-16)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7-10 April 2025, IFREMER, Brest, France.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2025-04-05T13:53:27Z</dcterms:created>
  <dc:creator>Kevin O'Brien</dc:creator>
</cp:coreProperties>
</file>