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6" r:id="rId4"/>
    <p:sldMasterId id="214748366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6858000" cx="12192000"/>
  <p:notesSz cx="6858000" cy="9144000"/>
  <p:embeddedFontLst>
    <p:embeddedFont>
      <p:font typeface="Play"/>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iliyueaH8F7GbgtW4RVZgBeQLD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lay-regular.fntdata"/><Relationship Id="rId16" Type="http://schemas.openxmlformats.org/officeDocument/2006/relationships/slide" Target="slides/slide10.xml"/><Relationship Id="rId5" Type="http://schemas.openxmlformats.org/officeDocument/2006/relationships/slideMaster" Target="slideMasters/slideMaster3.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font" Target="fonts/Play-bold.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8" name="Shape 8"/>
        <p:cNvGrpSpPr/>
        <p:nvPr/>
      </p:nvGrpSpPr>
      <p:grpSpPr>
        <a:xfrm>
          <a:off x="0" y="0"/>
          <a:ext cx="0" cy="0"/>
          <a:chOff x="0" y="0"/>
          <a:chExt cx="0" cy="0"/>
        </a:xfrm>
      </p:grpSpPr>
      <p:sp>
        <p:nvSpPr>
          <p:cNvPr id="9" name="Google Shape;9;p12"/>
          <p:cNvSpPr txBox="1"/>
          <p:nvPr>
            <p:ph type="title"/>
          </p:nvPr>
        </p:nvSpPr>
        <p:spPr>
          <a:xfrm>
            <a:off x="838200" y="755543"/>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 name="Google Shape;10;p12"/>
          <p:cNvSpPr txBox="1"/>
          <p:nvPr>
            <p:ph idx="1" type="body"/>
          </p:nvPr>
        </p:nvSpPr>
        <p:spPr>
          <a:xfrm>
            <a:off x="838200" y="2216043"/>
            <a:ext cx="10515600" cy="4351338"/>
          </a:xfrm>
          <a:prstGeom prst="rect">
            <a:avLst/>
          </a:prstGeom>
          <a:noFill/>
          <a:ln>
            <a:noFill/>
          </a:ln>
        </p:spPr>
        <p:txBody>
          <a:bodyPr anchorCtr="0" anchor="t" bIns="45700" lIns="91425" spcFirstLastPara="1" rIns="91425" wrap="square" tIns="45700">
            <a:normAutofit/>
          </a:bodyPr>
          <a:lstStyle>
            <a:lvl1pPr indent="-228600" lvl="0" marL="45720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bullet points slide">
  <p:cSld name="Text with bullet points slide">
    <p:spTree>
      <p:nvGrpSpPr>
        <p:cNvPr id="40" name="Shape 40"/>
        <p:cNvGrpSpPr/>
        <p:nvPr/>
      </p:nvGrpSpPr>
      <p:grpSpPr>
        <a:xfrm>
          <a:off x="0" y="0"/>
          <a:ext cx="0" cy="0"/>
          <a:chOff x="0" y="0"/>
          <a:chExt cx="0" cy="0"/>
        </a:xfrm>
      </p:grpSpPr>
      <p:sp>
        <p:nvSpPr>
          <p:cNvPr id="41" name="Google Shape;41;p17"/>
          <p:cNvSpPr txBox="1"/>
          <p:nvPr>
            <p:ph type="title"/>
          </p:nvPr>
        </p:nvSpPr>
        <p:spPr>
          <a:xfrm>
            <a:off x="838200" y="660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BAA"/>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7"/>
          <p:cNvSpPr txBox="1"/>
          <p:nvPr>
            <p:ph idx="1" type="body"/>
          </p:nvPr>
        </p:nvSpPr>
        <p:spPr>
          <a:xfrm>
            <a:off x="838200" y="2195584"/>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rgbClr val="757575"/>
              </a:buClr>
              <a:buSzPts val="2000"/>
              <a:buFont typeface="Arial"/>
              <a:buNone/>
              <a:defRPr b="0" i="0" sz="2000" u="none" cap="none" strike="noStrike">
                <a:solidFill>
                  <a:srgbClr val="757575"/>
                </a:solidFill>
                <a:latin typeface="Arial"/>
                <a:ea typeface="Arial"/>
                <a:cs typeface="Arial"/>
                <a:sym typeface="Arial"/>
              </a:defRPr>
            </a:lvl2pPr>
            <a:lvl3pPr indent="-228600" lvl="2" marL="1371600" marR="0" rtl="0" algn="ctr">
              <a:lnSpc>
                <a:spcPct val="90000"/>
              </a:lnSpc>
              <a:spcBef>
                <a:spcPts val="500"/>
              </a:spcBef>
              <a:spcAft>
                <a:spcPts val="0"/>
              </a:spcAft>
              <a:buClr>
                <a:srgbClr val="757575"/>
              </a:buClr>
              <a:buSzPts val="1800"/>
              <a:buFont typeface="Arial"/>
              <a:buNone/>
              <a:defRPr b="0" i="0" sz="1800" u="none" cap="none" strike="noStrike">
                <a:solidFill>
                  <a:srgbClr val="757575"/>
                </a:solidFill>
                <a:latin typeface="Arial"/>
                <a:ea typeface="Arial"/>
                <a:cs typeface="Arial"/>
                <a:sym typeface="Arial"/>
              </a:defRPr>
            </a:lvl3pPr>
            <a:lvl4pPr indent="-228600" lvl="3" marL="1828800" marR="0" rtl="0" algn="ctr">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4pPr>
            <a:lvl5pPr indent="-228600" lvl="4" marL="2286000" marR="0" rtl="0" algn="ctr">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5pPr>
            <a:lvl6pPr indent="-228600" lvl="5" marL="27432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6pPr>
            <a:lvl7pPr indent="-228600" lvl="6" marL="32004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7pPr>
            <a:lvl8pPr indent="-228600" lvl="7" marL="36576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8pPr>
            <a:lvl9pPr indent="-228600" lvl="8" marL="41148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ientific Slide with Graph/Image">
  <p:cSld name="Scientific Slide with Graph/Image">
    <p:spTree>
      <p:nvGrpSpPr>
        <p:cNvPr id="43" name="Shape 43"/>
        <p:cNvGrpSpPr/>
        <p:nvPr/>
      </p:nvGrpSpPr>
      <p:grpSpPr>
        <a:xfrm>
          <a:off x="0" y="0"/>
          <a:ext cx="0" cy="0"/>
          <a:chOff x="0" y="0"/>
          <a:chExt cx="0" cy="0"/>
        </a:xfrm>
      </p:grpSpPr>
      <p:sp>
        <p:nvSpPr>
          <p:cNvPr id="44" name="Google Shape;44;p18"/>
          <p:cNvSpPr/>
          <p:nvPr>
            <p:ph idx="2" type="pic"/>
          </p:nvPr>
        </p:nvSpPr>
        <p:spPr>
          <a:xfrm>
            <a:off x="6250112" y="1059400"/>
            <a:ext cx="5664915" cy="4560994"/>
          </a:xfrm>
          <a:prstGeom prst="rect">
            <a:avLst/>
          </a:prstGeom>
          <a:noFill/>
          <a:ln>
            <a:noFill/>
          </a:ln>
        </p:spPr>
      </p:sp>
      <p:sp>
        <p:nvSpPr>
          <p:cNvPr id="45" name="Google Shape;45;p18"/>
          <p:cNvSpPr txBox="1"/>
          <p:nvPr>
            <p:ph idx="1" type="body"/>
          </p:nvPr>
        </p:nvSpPr>
        <p:spPr>
          <a:xfrm>
            <a:off x="585197" y="1460093"/>
            <a:ext cx="5240250" cy="83565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5BAA"/>
              </a:buClr>
              <a:buSzPts val="4400"/>
              <a:buFont typeface="Arial"/>
              <a:buNone/>
              <a:defRPr b="1" i="0" sz="4400" u="none" cap="none" strike="noStrike">
                <a:solidFill>
                  <a:srgbClr val="005BAA"/>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46" name="Google Shape;46;p18"/>
          <p:cNvSpPr txBox="1"/>
          <p:nvPr>
            <p:ph idx="3" type="body"/>
          </p:nvPr>
        </p:nvSpPr>
        <p:spPr>
          <a:xfrm>
            <a:off x="585197" y="2434976"/>
            <a:ext cx="5240250" cy="3185418"/>
          </a:xfrm>
          <a:prstGeom prst="rect">
            <a:avLst/>
          </a:prstGeom>
          <a:noFill/>
          <a:ln>
            <a:noFill/>
          </a:ln>
        </p:spPr>
        <p:txBody>
          <a:bodyPr anchorCtr="0" anchor="t" bIns="45700" lIns="91425" spcFirstLastPara="1" rIns="91425" wrap="square" tIns="45700">
            <a:noAutofit/>
          </a:bodyPr>
          <a:lstStyle>
            <a:lvl1pPr indent="-368300" lvl="0" marL="457200" marR="0" rtl="0" algn="ctr">
              <a:lnSpc>
                <a:spcPct val="90000"/>
              </a:lnSpc>
              <a:spcBef>
                <a:spcPts val="10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1pPr>
            <a:lvl2pPr indent="-368300" lvl="1" marL="914400" marR="0" rtl="0" algn="ctr">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2pPr>
            <a:lvl3pPr indent="-368300" lvl="2" marL="1371600" marR="0" rtl="0" algn="ctr">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3pPr>
            <a:lvl4pPr indent="-368300" lvl="3" marL="1828800" marR="0" rtl="0" algn="ctr">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4pPr>
            <a:lvl5pPr indent="-368300" lvl="4" marL="2286000" marR="0" rtl="0" algn="ctr">
              <a:lnSpc>
                <a:spcPct val="90000"/>
              </a:lnSpc>
              <a:spcBef>
                <a:spcPts val="500"/>
              </a:spcBef>
              <a:spcAft>
                <a:spcPts val="0"/>
              </a:spcAft>
              <a:buClr>
                <a:schemeClr val="dk1"/>
              </a:buClr>
              <a:buSzPts val="2200"/>
              <a:buFont typeface="Arial"/>
              <a:buChar char="•"/>
              <a:defRPr b="0" i="0" sz="2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type="twoTxTwoObj">
  <p:cSld name="TWO_OBJECTS_WITH_TEXT">
    <p:spTree>
      <p:nvGrpSpPr>
        <p:cNvPr id="47" name="Shape 47"/>
        <p:cNvGrpSpPr/>
        <p:nvPr/>
      </p:nvGrpSpPr>
      <p:grpSpPr>
        <a:xfrm>
          <a:off x="0" y="0"/>
          <a:ext cx="0" cy="0"/>
          <a:chOff x="0" y="0"/>
          <a:chExt cx="0" cy="0"/>
        </a:xfrm>
      </p:grpSpPr>
      <p:sp>
        <p:nvSpPr>
          <p:cNvPr id="48" name="Google Shape;48;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4400"/>
              <a:buFont typeface="Arial"/>
              <a:buNone/>
              <a:defRPr b="1">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0" name="Google Shape;50;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52" name="Google Shape;52;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53" name="Shape 53"/>
        <p:cNvGrpSpPr/>
        <p:nvPr/>
      </p:nvGrpSpPr>
      <p:grpSpPr>
        <a:xfrm>
          <a:off x="0" y="0"/>
          <a:ext cx="0" cy="0"/>
          <a:chOff x="0" y="0"/>
          <a:chExt cx="0" cy="0"/>
        </a:xfrm>
      </p:grpSpPr>
      <p:sp>
        <p:nvSpPr>
          <p:cNvPr id="54" name="Google Shape;54;p20"/>
          <p:cNvSpPr txBox="1"/>
          <p:nvPr>
            <p:ph type="title"/>
          </p:nvPr>
        </p:nvSpPr>
        <p:spPr>
          <a:xfrm>
            <a:off x="0" y="2103437"/>
            <a:ext cx="12192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4400"/>
              <a:buFont typeface="Arial"/>
              <a:buNone/>
              <a:defRPr>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0"/>
          <p:cNvSpPr txBox="1"/>
          <p:nvPr/>
        </p:nvSpPr>
        <p:spPr>
          <a:xfrm>
            <a:off x="3824879" y="4572080"/>
            <a:ext cx="4542242" cy="52392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baseline="30000" i="0" lang="en-US" sz="3200" u="none" strike="noStrike">
                <a:solidFill>
                  <a:srgbClr val="005BAA"/>
                </a:solidFill>
                <a:latin typeface="Arial"/>
                <a:ea typeface="Arial"/>
                <a:cs typeface="Arial"/>
                <a:sym typeface="Arial"/>
              </a:rPr>
              <a:t>wmo.int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56" name="Shape 5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dge to Edge Photo Slide with Text">
  <p:cSld name="Edge to Edge Photo Slide with Text">
    <p:spTree>
      <p:nvGrpSpPr>
        <p:cNvPr id="60" name="Shape 60"/>
        <p:cNvGrpSpPr/>
        <p:nvPr/>
      </p:nvGrpSpPr>
      <p:grpSpPr>
        <a:xfrm>
          <a:off x="0" y="0"/>
          <a:ext cx="0" cy="0"/>
          <a:chOff x="0" y="0"/>
          <a:chExt cx="0" cy="0"/>
        </a:xfrm>
      </p:grpSpPr>
      <p:sp>
        <p:nvSpPr>
          <p:cNvPr id="61" name="Google Shape;61;p28"/>
          <p:cNvSpPr txBox="1"/>
          <p:nvPr>
            <p:ph type="title"/>
          </p:nvPr>
        </p:nvSpPr>
        <p:spPr>
          <a:xfrm>
            <a:off x="7238078" y="1013439"/>
            <a:ext cx="4274474"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400"/>
              <a:buFont typeface="Play"/>
              <a:buNone/>
              <a:defRPr b="1"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8"/>
          <p:cNvSpPr/>
          <p:nvPr>
            <p:ph idx="2" type="pic"/>
          </p:nvPr>
        </p:nvSpPr>
        <p:spPr>
          <a:xfrm>
            <a:off x="0" y="0"/>
            <a:ext cx="6900530" cy="6858000"/>
          </a:xfrm>
          <a:prstGeom prst="rect">
            <a:avLst/>
          </a:prstGeom>
          <a:noFill/>
          <a:ln>
            <a:noFill/>
          </a:ln>
        </p:spPr>
      </p:sp>
      <p:sp>
        <p:nvSpPr>
          <p:cNvPr id="63" name="Google Shape;63;p28"/>
          <p:cNvSpPr txBox="1"/>
          <p:nvPr>
            <p:ph idx="1" type="body"/>
          </p:nvPr>
        </p:nvSpPr>
        <p:spPr>
          <a:xfrm>
            <a:off x="7238078" y="2941814"/>
            <a:ext cx="4274474" cy="26678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0"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ientific Slide with Graph/Image">
  <p:cSld name="Scientific Slide with Graph/Image">
    <p:spTree>
      <p:nvGrpSpPr>
        <p:cNvPr id="11" name="Shape 11"/>
        <p:cNvGrpSpPr/>
        <p:nvPr/>
      </p:nvGrpSpPr>
      <p:grpSpPr>
        <a:xfrm>
          <a:off x="0" y="0"/>
          <a:ext cx="0" cy="0"/>
          <a:chOff x="0" y="0"/>
          <a:chExt cx="0" cy="0"/>
        </a:xfrm>
      </p:grpSpPr>
      <p:sp>
        <p:nvSpPr>
          <p:cNvPr id="12" name="Google Shape;12;p15"/>
          <p:cNvSpPr/>
          <p:nvPr>
            <p:ph idx="2" type="pic"/>
          </p:nvPr>
        </p:nvSpPr>
        <p:spPr>
          <a:xfrm>
            <a:off x="6096000" y="884739"/>
            <a:ext cx="5664915" cy="4560994"/>
          </a:xfrm>
          <a:prstGeom prst="rect">
            <a:avLst/>
          </a:prstGeom>
          <a:noFill/>
          <a:ln>
            <a:noFill/>
          </a:ln>
        </p:spPr>
      </p:sp>
      <p:sp>
        <p:nvSpPr>
          <p:cNvPr id="13" name="Google Shape;13;p15"/>
          <p:cNvSpPr txBox="1"/>
          <p:nvPr>
            <p:ph idx="1" type="body"/>
          </p:nvPr>
        </p:nvSpPr>
        <p:spPr>
          <a:xfrm>
            <a:off x="431085" y="1285432"/>
            <a:ext cx="5240250" cy="835650"/>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rgbClr val="005BAA"/>
              </a:buClr>
              <a:buSzPts val="4400"/>
              <a:buFont typeface="Arial"/>
              <a:buNone/>
              <a:defRPr b="1" i="0" sz="4400" u="none" cap="none" strike="noStrike">
                <a:solidFill>
                  <a:srgbClr val="005BAA"/>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14" name="Google Shape;14;p15"/>
          <p:cNvSpPr txBox="1"/>
          <p:nvPr>
            <p:ph idx="3" type="body"/>
          </p:nvPr>
        </p:nvSpPr>
        <p:spPr>
          <a:xfrm>
            <a:off x="431085" y="2260315"/>
            <a:ext cx="5240250" cy="318541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type="title">
  <p:cSld name="TITLE">
    <p:spTree>
      <p:nvGrpSpPr>
        <p:cNvPr id="15" name="Shape 15"/>
        <p:cNvGrpSpPr/>
        <p:nvPr/>
      </p:nvGrpSpPr>
      <p:grpSpPr>
        <a:xfrm>
          <a:off x="0" y="0"/>
          <a:ext cx="0" cy="0"/>
          <a:chOff x="0" y="0"/>
          <a:chExt cx="0" cy="0"/>
        </a:xfrm>
      </p:grpSpPr>
      <p:sp>
        <p:nvSpPr>
          <p:cNvPr id="16" name="Google Shape;16;p22"/>
          <p:cNvSpPr txBox="1"/>
          <p:nvPr>
            <p:ph type="ctrTitle"/>
          </p:nvPr>
        </p:nvSpPr>
        <p:spPr>
          <a:xfrm>
            <a:off x="1524000" y="1122363"/>
            <a:ext cx="9144000" cy="68517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5BAA"/>
              </a:buClr>
              <a:buSzPts val="4400"/>
              <a:buFont typeface="Arial"/>
              <a:buNone/>
              <a:defRPr sz="4400">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2"/>
          <p:cNvSpPr txBox="1"/>
          <p:nvPr>
            <p:ph idx="1" type="subTitle"/>
          </p:nvPr>
        </p:nvSpPr>
        <p:spPr>
          <a:xfrm>
            <a:off x="1524000" y="2041451"/>
            <a:ext cx="9144000" cy="32269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bullet points slide">
  <p:cSld name="Text with bullet points slide">
    <p:spTree>
      <p:nvGrpSpPr>
        <p:cNvPr id="18" name="Shape 18"/>
        <p:cNvGrpSpPr/>
        <p:nvPr/>
      </p:nvGrpSpPr>
      <p:grpSpPr>
        <a:xfrm>
          <a:off x="0" y="0"/>
          <a:ext cx="0" cy="0"/>
          <a:chOff x="0" y="0"/>
          <a:chExt cx="0" cy="0"/>
        </a:xfrm>
      </p:grpSpPr>
      <p:sp>
        <p:nvSpPr>
          <p:cNvPr id="19" name="Google Shape;19;p23"/>
          <p:cNvSpPr txBox="1"/>
          <p:nvPr>
            <p:ph type="title"/>
          </p:nvPr>
        </p:nvSpPr>
        <p:spPr>
          <a:xfrm>
            <a:off x="838200" y="660902"/>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5BAA"/>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3"/>
          <p:cNvSpPr txBox="1"/>
          <p:nvPr>
            <p:ph idx="1" type="body"/>
          </p:nvPr>
        </p:nvSpPr>
        <p:spPr>
          <a:xfrm>
            <a:off x="838200" y="2195584"/>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200"/>
              <a:buFont typeface="Arial"/>
              <a:buNone/>
              <a:defRPr b="0" i="0" sz="22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rgbClr val="757575"/>
              </a:buClr>
              <a:buSzPts val="2000"/>
              <a:buFont typeface="Arial"/>
              <a:buNone/>
              <a:defRPr b="0" i="0" sz="2000" u="none" cap="none" strike="noStrike">
                <a:solidFill>
                  <a:srgbClr val="757575"/>
                </a:solidFill>
                <a:latin typeface="Arial"/>
                <a:ea typeface="Arial"/>
                <a:cs typeface="Arial"/>
                <a:sym typeface="Arial"/>
              </a:defRPr>
            </a:lvl2pPr>
            <a:lvl3pPr indent="-228600" lvl="2" marL="1371600" marR="0" rtl="0" algn="ctr">
              <a:lnSpc>
                <a:spcPct val="90000"/>
              </a:lnSpc>
              <a:spcBef>
                <a:spcPts val="500"/>
              </a:spcBef>
              <a:spcAft>
                <a:spcPts val="0"/>
              </a:spcAft>
              <a:buClr>
                <a:srgbClr val="757575"/>
              </a:buClr>
              <a:buSzPts val="1800"/>
              <a:buFont typeface="Arial"/>
              <a:buNone/>
              <a:defRPr b="0" i="0" sz="1800" u="none" cap="none" strike="noStrike">
                <a:solidFill>
                  <a:srgbClr val="757575"/>
                </a:solidFill>
                <a:latin typeface="Arial"/>
                <a:ea typeface="Arial"/>
                <a:cs typeface="Arial"/>
                <a:sym typeface="Arial"/>
              </a:defRPr>
            </a:lvl3pPr>
            <a:lvl4pPr indent="-228600" lvl="3" marL="1828800" marR="0" rtl="0" algn="ctr">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4pPr>
            <a:lvl5pPr indent="-228600" lvl="4" marL="2286000" marR="0" rtl="0" algn="ctr">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5pPr>
            <a:lvl6pPr indent="-228600" lvl="5" marL="27432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6pPr>
            <a:lvl7pPr indent="-228600" lvl="6" marL="32004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7pPr>
            <a:lvl8pPr indent="-228600" lvl="7" marL="36576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8pPr>
            <a:lvl9pPr indent="-228600" lvl="8" marL="4114800" marR="0" rtl="0" algn="l">
              <a:lnSpc>
                <a:spcPct val="90000"/>
              </a:lnSpc>
              <a:spcBef>
                <a:spcPts val="500"/>
              </a:spcBef>
              <a:spcAft>
                <a:spcPts val="0"/>
              </a:spcAft>
              <a:buClr>
                <a:srgbClr val="757575"/>
              </a:buClr>
              <a:buSzPts val="1600"/>
              <a:buFont typeface="Arial"/>
              <a:buNone/>
              <a:defRPr b="0" i="0" sz="1600" u="none" cap="none" strike="noStrike">
                <a:solidFill>
                  <a:srgbClr val="757575"/>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p:cSld name="Comparison Slide">
    <p:spTree>
      <p:nvGrpSpPr>
        <p:cNvPr id="21" name="Shape 21"/>
        <p:cNvGrpSpPr/>
        <p:nvPr/>
      </p:nvGrpSpPr>
      <p:grpSpPr>
        <a:xfrm>
          <a:off x="0" y="0"/>
          <a:ext cx="0" cy="0"/>
          <a:chOff x="0" y="0"/>
          <a:chExt cx="0" cy="0"/>
        </a:xfrm>
      </p:grpSpPr>
      <p:sp>
        <p:nvSpPr>
          <p:cNvPr id="22" name="Google Shape;22;p2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4" name="Google Shape;24;p2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5" name="Google Shape;25;p2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1"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6" name="Google Shape;26;p2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ctr">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Slide">
  <p:cSld name="Thank you Slide">
    <p:spTree>
      <p:nvGrpSpPr>
        <p:cNvPr id="27" name="Shape 27"/>
        <p:cNvGrpSpPr/>
        <p:nvPr/>
      </p:nvGrpSpPr>
      <p:grpSpPr>
        <a:xfrm>
          <a:off x="0" y="0"/>
          <a:ext cx="0" cy="0"/>
          <a:chOff x="0" y="0"/>
          <a:chExt cx="0" cy="0"/>
        </a:xfrm>
      </p:grpSpPr>
      <p:sp>
        <p:nvSpPr>
          <p:cNvPr id="28" name="Google Shape;28;p25"/>
          <p:cNvSpPr txBox="1"/>
          <p:nvPr>
            <p:ph type="title"/>
          </p:nvPr>
        </p:nvSpPr>
        <p:spPr>
          <a:xfrm>
            <a:off x="0" y="2103437"/>
            <a:ext cx="121920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4400"/>
              <a:buFont typeface="Arial"/>
              <a:buNone/>
              <a:defRPr>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5"/>
          <p:cNvSpPr txBox="1"/>
          <p:nvPr/>
        </p:nvSpPr>
        <p:spPr>
          <a:xfrm>
            <a:off x="3824879" y="5024143"/>
            <a:ext cx="4542242" cy="52392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baseline="30000" i="0" lang="en-US" sz="3200" u="none" strike="noStrike">
                <a:solidFill>
                  <a:srgbClr val="005BAA"/>
                </a:solidFill>
                <a:latin typeface="Arial"/>
                <a:ea typeface="Arial"/>
                <a:cs typeface="Arial"/>
                <a:sym typeface="Arial"/>
              </a:rPr>
              <a:t>wmo.int</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30" name="Shape 3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34" name="Shape 34"/>
        <p:cNvGrpSpPr/>
        <p:nvPr/>
      </p:nvGrpSpPr>
      <p:grpSpPr>
        <a:xfrm>
          <a:off x="0" y="0"/>
          <a:ext cx="0" cy="0"/>
          <a:chOff x="0" y="0"/>
          <a:chExt cx="0" cy="0"/>
        </a:xfrm>
      </p:grpSpPr>
      <p:sp>
        <p:nvSpPr>
          <p:cNvPr id="35" name="Google Shape;35;p14"/>
          <p:cNvSpPr txBox="1"/>
          <p:nvPr>
            <p:ph type="ctrTitle"/>
          </p:nvPr>
        </p:nvSpPr>
        <p:spPr>
          <a:xfrm>
            <a:off x="1524000" y="1122363"/>
            <a:ext cx="9144000" cy="685172"/>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rgbClr val="005BAA"/>
              </a:buClr>
              <a:buSzPts val="4400"/>
              <a:buFont typeface="Arial"/>
              <a:buNone/>
              <a:defRPr sz="4400">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4"/>
          <p:cNvSpPr txBox="1"/>
          <p:nvPr>
            <p:ph idx="1" type="subTitle"/>
          </p:nvPr>
        </p:nvSpPr>
        <p:spPr>
          <a:xfrm>
            <a:off x="1524000" y="2041451"/>
            <a:ext cx="9144000" cy="322698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16"/>
          <p:cNvSpPr txBox="1"/>
          <p:nvPr>
            <p:ph type="title"/>
          </p:nvPr>
        </p:nvSpPr>
        <p:spPr>
          <a:xfrm>
            <a:off x="838200" y="755543"/>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5BAA"/>
              </a:buClr>
              <a:buSzPts val="4400"/>
              <a:buFont typeface="Arial"/>
              <a:buNone/>
              <a:defRPr b="1">
                <a:solidFill>
                  <a:srgbClr val="005BA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838200" y="2216043"/>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ct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406400" lvl="1" marL="914400" marR="0" rtl="0" algn="ctr">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55600" lvl="2" marL="1371600" marR="0" rtl="0" algn="ct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ct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9" Type="http://schemas.openxmlformats.org/officeDocument/2006/relationships/theme" Target="../theme/theme3.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5.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1"/>
          <p:cNvPicPr preferRelativeResize="0"/>
          <p:nvPr/>
        </p:nvPicPr>
        <p:blipFill rotWithShape="1">
          <a:blip r:embed="rId1">
            <a:alphaModFix/>
          </a:blip>
          <a:srcRect b="0" l="0" r="0" t="0"/>
          <a:stretch/>
        </p:blipFill>
        <p:spPr>
          <a:xfrm>
            <a:off x="0" y="5776713"/>
            <a:ext cx="12195019" cy="1081287"/>
          </a:xfrm>
          <a:prstGeom prst="rect">
            <a:avLst/>
          </a:prstGeom>
          <a:noFill/>
          <a:ln>
            <a:noFill/>
          </a:ln>
        </p:spPr>
      </p:pic>
      <p:sp>
        <p:nvSpPr>
          <p:cNvPr id="7" name="Google Shape;7;p11"/>
          <p:cNvSpPr txBox="1"/>
          <p:nvPr>
            <p:ph type="title"/>
          </p:nvPr>
        </p:nvSpPr>
        <p:spPr>
          <a:xfrm>
            <a:off x="836690" y="2204199"/>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005BAA"/>
              </a:buClr>
              <a:buSzPts val="4400"/>
              <a:buFont typeface="Arial"/>
              <a:buNone/>
              <a:defRPr b="1" i="0" sz="4400" u="none" cap="none" strike="noStrike">
                <a:solidFill>
                  <a:srgbClr val="005B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 name="Shape 31"/>
        <p:cNvGrpSpPr/>
        <p:nvPr/>
      </p:nvGrpSpPr>
      <p:grpSpPr>
        <a:xfrm>
          <a:off x="0" y="0"/>
          <a:ext cx="0" cy="0"/>
          <a:chOff x="0" y="0"/>
          <a:chExt cx="0" cy="0"/>
        </a:xfrm>
      </p:grpSpPr>
      <p:pic>
        <p:nvPicPr>
          <p:cNvPr id="32" name="Google Shape;32;p13"/>
          <p:cNvPicPr preferRelativeResize="0"/>
          <p:nvPr/>
        </p:nvPicPr>
        <p:blipFill rotWithShape="1">
          <a:blip r:embed="rId1">
            <a:alphaModFix/>
          </a:blip>
          <a:srcRect b="0" l="0" r="0" t="0"/>
          <a:stretch/>
        </p:blipFill>
        <p:spPr>
          <a:xfrm>
            <a:off x="0" y="3477952"/>
            <a:ext cx="12192000" cy="3380048"/>
          </a:xfrm>
          <a:prstGeom prst="rect">
            <a:avLst/>
          </a:prstGeom>
          <a:noFill/>
          <a:ln>
            <a:noFill/>
          </a:ln>
        </p:spPr>
      </p:pic>
      <p:sp>
        <p:nvSpPr>
          <p:cNvPr id="33" name="Google Shape;33;p13"/>
          <p:cNvSpPr txBox="1"/>
          <p:nvPr>
            <p:ph type="title"/>
          </p:nvPr>
        </p:nvSpPr>
        <p:spPr>
          <a:xfrm>
            <a:off x="836690" y="2204199"/>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005BAA"/>
              </a:buClr>
              <a:buSzPts val="4400"/>
              <a:buFont typeface="Arial"/>
              <a:buNone/>
              <a:defRPr b="1" i="0" sz="4400" u="none" cap="none" strike="noStrike">
                <a:solidFill>
                  <a:srgbClr val="005BAA"/>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57" r:id="rId2"/>
    <p:sldLayoutId id="2147483658" r:id="rId3"/>
    <p:sldLayoutId id="2147483659" r:id="rId4"/>
    <p:sldLayoutId id="2147483660" r:id="rId5"/>
    <p:sldLayoutId id="2147483661" r:id="rId6"/>
    <p:sldLayoutId id="2147483662" r:id="rId7"/>
    <p:sldLayoutId id="214748366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 name="Shape 57"/>
        <p:cNvGrpSpPr/>
        <p:nvPr/>
      </p:nvGrpSpPr>
      <p:grpSpPr>
        <a:xfrm>
          <a:off x="0" y="0"/>
          <a:ext cx="0" cy="0"/>
          <a:chOff x="0" y="0"/>
          <a:chExt cx="0" cy="0"/>
        </a:xfrm>
      </p:grpSpPr>
      <p:sp>
        <p:nvSpPr>
          <p:cNvPr id="58" name="Google Shape;5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9" name="Google Shape;59;p27"/>
          <p:cNvPicPr preferRelativeResize="0"/>
          <p:nvPr/>
        </p:nvPicPr>
        <p:blipFill rotWithShape="1">
          <a:blip r:embed="rId1">
            <a:alphaModFix/>
          </a:blip>
          <a:srcRect b="0" l="0" r="0" t="0"/>
          <a:stretch/>
        </p:blipFill>
        <p:spPr>
          <a:xfrm>
            <a:off x="331" y="0"/>
            <a:ext cx="12191338"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
          <p:cNvSpPr txBox="1"/>
          <p:nvPr>
            <p:ph type="title"/>
          </p:nvPr>
        </p:nvSpPr>
        <p:spPr>
          <a:xfrm>
            <a:off x="838200" y="75554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5BAA"/>
              </a:buClr>
              <a:buSzPts val="4400"/>
              <a:buFont typeface="Arial"/>
              <a:buNone/>
            </a:pPr>
            <a:r>
              <a:rPr lang="en-US"/>
              <a:t>Marine Climate Data System Update</a:t>
            </a:r>
            <a:endParaRPr/>
          </a:p>
        </p:txBody>
      </p:sp>
      <p:sp>
        <p:nvSpPr>
          <p:cNvPr id="69" name="Google Shape;69;p1"/>
          <p:cNvSpPr txBox="1"/>
          <p:nvPr>
            <p:ph idx="1" type="body"/>
          </p:nvPr>
        </p:nvSpPr>
        <p:spPr>
          <a:xfrm>
            <a:off x="838200" y="2216043"/>
            <a:ext cx="10515600" cy="1756867"/>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lang="en-US"/>
              <a:t>David I. Berry, Champika Gallage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0"/>
          <p:cNvSpPr txBox="1"/>
          <p:nvPr>
            <p:ph type="ctrTitle"/>
          </p:nvPr>
        </p:nvSpPr>
        <p:spPr>
          <a:xfrm>
            <a:off x="1524000" y="1122363"/>
            <a:ext cx="9144000"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400"/>
              <a:buFont typeface="Arial"/>
              <a:buNone/>
            </a:pPr>
            <a:r>
              <a:rPr lang="en-US"/>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2"/>
          <p:cNvSpPr txBox="1"/>
          <p:nvPr>
            <p:ph type="ctrTitle"/>
          </p:nvPr>
        </p:nvSpPr>
        <p:spPr>
          <a:xfrm>
            <a:off x="1030012" y="649388"/>
            <a:ext cx="10289627"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400"/>
              <a:buFont typeface="Arial"/>
              <a:buNone/>
            </a:pPr>
            <a:r>
              <a:rPr lang="en-US"/>
              <a:t>Background</a:t>
            </a:r>
            <a:endParaRPr/>
          </a:p>
        </p:txBody>
      </p:sp>
      <p:sp>
        <p:nvSpPr>
          <p:cNvPr id="75" name="Google Shape;75;p2"/>
          <p:cNvSpPr txBox="1"/>
          <p:nvPr>
            <p:ph idx="1" type="subTitle"/>
          </p:nvPr>
        </p:nvSpPr>
        <p:spPr>
          <a:xfrm>
            <a:off x="641131" y="1567075"/>
            <a:ext cx="4929352" cy="3723849"/>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1800"/>
              <a:buFont typeface="Arial"/>
              <a:buChar char="•"/>
            </a:pPr>
            <a:r>
              <a:rPr lang="en-US" sz="1800"/>
              <a:t>The value of marine meteorological and oceanographic data has long been recognised, both economically and from a safety of life at sea perspective</a:t>
            </a:r>
            <a:endParaRPr/>
          </a:p>
          <a:p>
            <a:pPr indent="-342900" lvl="0" marL="342900" rtl="0" algn="just">
              <a:lnSpc>
                <a:spcPct val="90000"/>
              </a:lnSpc>
              <a:spcBef>
                <a:spcPts val="1000"/>
              </a:spcBef>
              <a:spcAft>
                <a:spcPts val="0"/>
              </a:spcAft>
              <a:buClr>
                <a:schemeClr val="dk1"/>
              </a:buClr>
              <a:buSzPts val="1800"/>
              <a:buFont typeface="Arial"/>
              <a:buChar char="•"/>
            </a:pPr>
            <a:r>
              <a:rPr lang="en-US" sz="1800"/>
              <a:t>International coordination from at least 1853, e.g. first international maritime conference</a:t>
            </a:r>
            <a:endParaRPr/>
          </a:p>
          <a:p>
            <a:pPr indent="-342900" lvl="0" marL="342900" rtl="0" algn="just">
              <a:lnSpc>
                <a:spcPct val="90000"/>
              </a:lnSpc>
              <a:spcBef>
                <a:spcPts val="1000"/>
              </a:spcBef>
              <a:spcAft>
                <a:spcPts val="0"/>
              </a:spcAft>
              <a:buClr>
                <a:schemeClr val="dk1"/>
              </a:buClr>
              <a:buSzPts val="1800"/>
              <a:buFont typeface="Arial"/>
              <a:buChar char="•"/>
            </a:pPr>
            <a:r>
              <a:rPr lang="en-US" sz="1800"/>
              <a:t>WMO Marine Climatological Summary Scheme (MCSS) established in 1963 by the Commission for Marine Meteorology</a:t>
            </a:r>
            <a:endParaRPr/>
          </a:p>
          <a:p>
            <a:pPr indent="-342900" lvl="0" marL="342900" rtl="0" algn="just">
              <a:lnSpc>
                <a:spcPct val="90000"/>
              </a:lnSpc>
              <a:spcBef>
                <a:spcPts val="1000"/>
              </a:spcBef>
              <a:spcAft>
                <a:spcPts val="0"/>
              </a:spcAft>
              <a:buClr>
                <a:schemeClr val="dk1"/>
              </a:buClr>
              <a:buSzPts val="1800"/>
              <a:buFont typeface="Arial"/>
              <a:buChar char="•"/>
            </a:pPr>
            <a:r>
              <a:rPr lang="en-US" sz="1800"/>
              <a:t>Global Collecting Centres (GCCs) established in 1994 (hosted by UKMO and DWD)</a:t>
            </a:r>
            <a:endParaRPr/>
          </a:p>
          <a:p>
            <a:pPr indent="-228600" lvl="0" marL="342900" rtl="0" algn="just">
              <a:lnSpc>
                <a:spcPct val="90000"/>
              </a:lnSpc>
              <a:spcBef>
                <a:spcPts val="1000"/>
              </a:spcBef>
              <a:spcAft>
                <a:spcPts val="0"/>
              </a:spcAft>
              <a:buClr>
                <a:schemeClr val="dk1"/>
              </a:buClr>
              <a:buSzPts val="1800"/>
              <a:buFont typeface="Arial"/>
              <a:buNone/>
            </a:pPr>
            <a:r>
              <a:t/>
            </a:r>
            <a:endParaRPr sz="1800"/>
          </a:p>
          <a:p>
            <a:pPr indent="-228600" lvl="0" marL="342900" rtl="0" algn="just">
              <a:lnSpc>
                <a:spcPct val="90000"/>
              </a:lnSpc>
              <a:spcBef>
                <a:spcPts val="1000"/>
              </a:spcBef>
              <a:spcAft>
                <a:spcPts val="0"/>
              </a:spcAft>
              <a:buClr>
                <a:schemeClr val="dk1"/>
              </a:buClr>
              <a:buSzPts val="1800"/>
              <a:buFont typeface="Arial"/>
              <a:buNone/>
            </a:pPr>
            <a:r>
              <a:t/>
            </a:r>
            <a:endParaRPr sz="1800"/>
          </a:p>
          <a:p>
            <a:pPr indent="-228600" lvl="0" marL="342900" rtl="0" algn="just">
              <a:lnSpc>
                <a:spcPct val="90000"/>
              </a:lnSpc>
              <a:spcBef>
                <a:spcPts val="1000"/>
              </a:spcBef>
              <a:spcAft>
                <a:spcPts val="0"/>
              </a:spcAft>
              <a:buClr>
                <a:schemeClr val="dk1"/>
              </a:buClr>
              <a:buSzPts val="1800"/>
              <a:buFont typeface="Arial"/>
              <a:buNone/>
            </a:pPr>
            <a:r>
              <a:t/>
            </a:r>
            <a:endParaRPr sz="1800"/>
          </a:p>
        </p:txBody>
      </p:sp>
      <p:pic>
        <p:nvPicPr>
          <p:cNvPr descr="Screen Shot 2017-01-13 at 11.27.02.png" id="76" name="Google Shape;76;p2"/>
          <p:cNvPicPr preferRelativeResize="0"/>
          <p:nvPr/>
        </p:nvPicPr>
        <p:blipFill rotWithShape="1">
          <a:blip r:embed="rId3">
            <a:alphaModFix/>
          </a:blip>
          <a:srcRect b="0" l="0" r="0" t="0"/>
          <a:stretch/>
        </p:blipFill>
        <p:spPr>
          <a:xfrm>
            <a:off x="5651514" y="1747082"/>
            <a:ext cx="6540486" cy="3905113"/>
          </a:xfrm>
          <a:prstGeom prst="rect">
            <a:avLst/>
          </a:prstGeom>
          <a:noFill/>
          <a:ln>
            <a:noFill/>
          </a:ln>
        </p:spPr>
      </p:pic>
      <p:sp>
        <p:nvSpPr>
          <p:cNvPr id="77" name="Google Shape;77;p2"/>
          <p:cNvSpPr txBox="1"/>
          <p:nvPr/>
        </p:nvSpPr>
        <p:spPr>
          <a:xfrm>
            <a:off x="5952584" y="1545017"/>
            <a:ext cx="5938345" cy="455509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Arial"/>
                <a:ea typeface="Arial"/>
                <a:cs typeface="Arial"/>
                <a:sym typeface="Arial"/>
              </a:rPr>
              <a:t>“I am officially informed that it was stated, in a paper read before the British Association last year, </a:t>
            </a:r>
            <a:r>
              <a:rPr b="0" i="0" lang="en-US" sz="1600" u="none" cap="none" strike="noStrike">
                <a:solidFill>
                  <a:srgbClr val="FF0000"/>
                </a:solidFill>
                <a:latin typeface="Arial"/>
                <a:ea typeface="Arial"/>
                <a:cs typeface="Arial"/>
                <a:sym typeface="Arial"/>
              </a:rPr>
              <a:t>that it was estimated in India that a set of wind and current charts of the Indian Ocean, like those that have been constructed at this office for the Atlantic Ocean, would produce an annual saving to British commerce, in those seas alone, of not less than $1,000,000 a year (250,000 pounds), and for British commerce in all seas of $10,000,000 a year. </a:t>
            </a:r>
            <a:r>
              <a:rPr b="0" i="0" lang="en-US" sz="1600" u="none" cap="none" strike="noStrike">
                <a:solidFill>
                  <a:schemeClr val="accent1"/>
                </a:solidFill>
                <a:latin typeface="Arial"/>
                <a:ea typeface="Arial"/>
                <a:cs typeface="Arial"/>
                <a:sym typeface="Arial"/>
              </a:rPr>
              <a:t>This </a:t>
            </a:r>
            <a:r>
              <a:rPr b="0" i="0" lang="en-US" sz="1600" u="none" cap="none" strike="noStrike">
                <a:solidFill>
                  <a:schemeClr val="dk1"/>
                </a:solidFill>
                <a:latin typeface="Arial"/>
                <a:ea typeface="Arial"/>
                <a:cs typeface="Arial"/>
                <a:sym typeface="Arial"/>
              </a:rPr>
              <a:t>estimate was based on the condition of shortening the voyage only one tenth (whereas the average length of the passage to all places beyond the equator has been shortened much more); and the estimate was again repeated at the last meeting of the Association in Liverpool. It has also been estimated that the value of these charts to the commerce and navigation of the United States is equivalent, in the saving of time, to several millions a year.’</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0"/>
              </a:spcBef>
              <a:spcAft>
                <a:spcPts val="0"/>
              </a:spcAft>
              <a:buNone/>
            </a:pPr>
            <a:r>
              <a:rPr lang="en-US" sz="1600">
                <a:solidFill>
                  <a:schemeClr val="dk1"/>
                </a:solidFill>
                <a:latin typeface="Arial"/>
                <a:ea typeface="Arial"/>
                <a:cs typeface="Arial"/>
                <a:sym typeface="Arial"/>
              </a:rPr>
              <a:t>(Annual Report of the Secretary of the Navy, December 4th, 1854.)</a:t>
            </a:r>
            <a:endParaRPr/>
          </a:p>
          <a:p>
            <a:pPr indent="0" lvl="0" marL="0" marR="0" rtl="0" algn="l">
              <a:spcBef>
                <a:spcPts val="0"/>
              </a:spcBef>
              <a:spcAft>
                <a:spcPts val="0"/>
              </a:spcAft>
              <a:buNone/>
            </a:pPr>
            <a:r>
              <a:t/>
            </a:r>
            <a:endParaRPr sz="1600">
              <a:solidFill>
                <a:schemeClr val="dk1"/>
              </a:solidFill>
              <a:latin typeface="Arial"/>
              <a:ea typeface="Arial"/>
              <a:cs typeface="Arial"/>
              <a:sym typeface="Arial"/>
            </a:endParaRPr>
          </a:p>
        </p:txBody>
      </p:sp>
      <p:pic>
        <p:nvPicPr>
          <p:cNvPr id="78" name="Google Shape;78;p2"/>
          <p:cNvPicPr preferRelativeResize="0"/>
          <p:nvPr/>
        </p:nvPicPr>
        <p:blipFill rotWithShape="1">
          <a:blip r:embed="rId4">
            <a:alphaModFix/>
          </a:blip>
          <a:srcRect b="0" l="0" r="0" t="0"/>
          <a:stretch/>
        </p:blipFill>
        <p:spPr>
          <a:xfrm>
            <a:off x="5871553" y="1343337"/>
            <a:ext cx="5938346" cy="47035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
          <p:cNvSpPr txBox="1"/>
          <p:nvPr>
            <p:ph type="ctrTitle"/>
          </p:nvPr>
        </p:nvSpPr>
        <p:spPr>
          <a:xfrm>
            <a:off x="1030012" y="649388"/>
            <a:ext cx="10289627"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400"/>
              <a:buFont typeface="Arial"/>
              <a:buNone/>
            </a:pPr>
            <a:r>
              <a:rPr lang="en-US"/>
              <a:t>Background - MCSS</a:t>
            </a:r>
            <a:endParaRPr/>
          </a:p>
        </p:txBody>
      </p:sp>
      <p:sp>
        <p:nvSpPr>
          <p:cNvPr id="84" name="Google Shape;84;p3"/>
          <p:cNvSpPr txBox="1"/>
          <p:nvPr/>
        </p:nvSpPr>
        <p:spPr>
          <a:xfrm>
            <a:off x="1477106" y="2188054"/>
            <a:ext cx="651140" cy="369332"/>
          </a:xfrm>
          <a:prstGeom prst="rect">
            <a:avLst/>
          </a:prstGeom>
          <a:solidFill>
            <a:srgbClr val="E96A6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CM1</a:t>
            </a:r>
            <a:endParaRPr sz="1800">
              <a:solidFill>
                <a:schemeClr val="dk1"/>
              </a:solidFill>
              <a:latin typeface="Arial"/>
              <a:ea typeface="Arial"/>
              <a:cs typeface="Arial"/>
              <a:sym typeface="Arial"/>
            </a:endParaRPr>
          </a:p>
        </p:txBody>
      </p:sp>
      <p:sp>
        <p:nvSpPr>
          <p:cNvPr id="85" name="Google Shape;85;p3"/>
          <p:cNvSpPr txBox="1"/>
          <p:nvPr/>
        </p:nvSpPr>
        <p:spPr>
          <a:xfrm>
            <a:off x="2758547" y="2188054"/>
            <a:ext cx="651140" cy="369332"/>
          </a:xfrm>
          <a:prstGeom prst="rect">
            <a:avLst/>
          </a:prstGeom>
          <a:solidFill>
            <a:srgbClr val="E96A6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CM2</a:t>
            </a:r>
            <a:endParaRPr sz="1800">
              <a:solidFill>
                <a:schemeClr val="dk1"/>
              </a:solidFill>
              <a:latin typeface="Arial"/>
              <a:ea typeface="Arial"/>
              <a:cs typeface="Arial"/>
              <a:sym typeface="Arial"/>
            </a:endParaRPr>
          </a:p>
        </p:txBody>
      </p:sp>
      <p:sp>
        <p:nvSpPr>
          <p:cNvPr id="86" name="Google Shape;86;p3"/>
          <p:cNvSpPr txBox="1"/>
          <p:nvPr/>
        </p:nvSpPr>
        <p:spPr>
          <a:xfrm>
            <a:off x="5321429" y="2188054"/>
            <a:ext cx="774571" cy="369332"/>
          </a:xfrm>
          <a:prstGeom prst="rect">
            <a:avLst/>
          </a:prstGeom>
          <a:solidFill>
            <a:srgbClr val="E96A6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CM26</a:t>
            </a:r>
            <a:endParaRPr sz="1800">
              <a:solidFill>
                <a:schemeClr val="dk1"/>
              </a:solidFill>
              <a:latin typeface="Arial"/>
              <a:ea typeface="Arial"/>
              <a:cs typeface="Arial"/>
              <a:sym typeface="Arial"/>
            </a:endParaRPr>
          </a:p>
        </p:txBody>
      </p:sp>
      <p:sp>
        <p:nvSpPr>
          <p:cNvPr id="87" name="Google Shape;87;p3"/>
          <p:cNvSpPr txBox="1"/>
          <p:nvPr/>
        </p:nvSpPr>
        <p:spPr>
          <a:xfrm>
            <a:off x="2128246" y="3140554"/>
            <a:ext cx="630301" cy="369332"/>
          </a:xfrm>
          <a:prstGeom prst="rect">
            <a:avLst/>
          </a:prstGeom>
          <a:solidFill>
            <a:srgbClr val="FBDA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RM1</a:t>
            </a:r>
            <a:endParaRPr sz="1800">
              <a:solidFill>
                <a:schemeClr val="dk1"/>
              </a:solidFill>
              <a:latin typeface="Arial"/>
              <a:ea typeface="Arial"/>
              <a:cs typeface="Arial"/>
              <a:sym typeface="Arial"/>
            </a:endParaRPr>
          </a:p>
        </p:txBody>
      </p:sp>
      <p:sp>
        <p:nvSpPr>
          <p:cNvPr id="88" name="Google Shape;88;p3"/>
          <p:cNvSpPr txBox="1"/>
          <p:nvPr/>
        </p:nvSpPr>
        <p:spPr>
          <a:xfrm>
            <a:off x="3409687" y="3140554"/>
            <a:ext cx="381836" cy="369332"/>
          </a:xfrm>
          <a:prstGeom prst="rect">
            <a:avLst/>
          </a:prstGeom>
          <a:solidFill>
            <a:srgbClr val="FBDA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89" name="Google Shape;89;p3"/>
          <p:cNvSpPr txBox="1"/>
          <p:nvPr/>
        </p:nvSpPr>
        <p:spPr>
          <a:xfrm>
            <a:off x="4695639" y="3140554"/>
            <a:ext cx="630301" cy="369332"/>
          </a:xfrm>
          <a:prstGeom prst="rect">
            <a:avLst/>
          </a:prstGeom>
          <a:solidFill>
            <a:srgbClr val="FBDA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RM8</a:t>
            </a:r>
            <a:endParaRPr sz="1800">
              <a:solidFill>
                <a:schemeClr val="dk1"/>
              </a:solidFill>
              <a:latin typeface="Arial"/>
              <a:ea typeface="Arial"/>
              <a:cs typeface="Arial"/>
              <a:sym typeface="Arial"/>
            </a:endParaRPr>
          </a:p>
        </p:txBody>
      </p:sp>
      <p:sp>
        <p:nvSpPr>
          <p:cNvPr id="90" name="Google Shape;90;p3"/>
          <p:cNvSpPr txBox="1"/>
          <p:nvPr/>
        </p:nvSpPr>
        <p:spPr>
          <a:xfrm>
            <a:off x="2566186" y="4093054"/>
            <a:ext cx="1035861" cy="369332"/>
          </a:xfrm>
          <a:prstGeom prst="rect">
            <a:avLst/>
          </a:prstGeom>
          <a:solidFill>
            <a:srgbClr val="B3E5A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GCC-UK</a:t>
            </a:r>
            <a:endParaRPr sz="1800">
              <a:solidFill>
                <a:schemeClr val="dk1"/>
              </a:solidFill>
              <a:latin typeface="Arial"/>
              <a:ea typeface="Arial"/>
              <a:cs typeface="Arial"/>
              <a:sym typeface="Arial"/>
            </a:endParaRPr>
          </a:p>
        </p:txBody>
      </p:sp>
      <p:sp>
        <p:nvSpPr>
          <p:cNvPr id="91" name="Google Shape;91;p3"/>
          <p:cNvSpPr txBox="1"/>
          <p:nvPr/>
        </p:nvSpPr>
        <p:spPr>
          <a:xfrm>
            <a:off x="3848429" y="4093054"/>
            <a:ext cx="1034257" cy="369332"/>
          </a:xfrm>
          <a:prstGeom prst="rect">
            <a:avLst/>
          </a:prstGeom>
          <a:solidFill>
            <a:srgbClr val="B3E5A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GCC-DE</a:t>
            </a:r>
            <a:endParaRPr sz="1800">
              <a:solidFill>
                <a:schemeClr val="dk1"/>
              </a:solidFill>
              <a:latin typeface="Arial"/>
              <a:ea typeface="Arial"/>
              <a:cs typeface="Arial"/>
              <a:sym typeface="Arial"/>
            </a:endParaRPr>
          </a:p>
        </p:txBody>
      </p:sp>
      <p:sp>
        <p:nvSpPr>
          <p:cNvPr id="92" name="Google Shape;92;p3"/>
          <p:cNvSpPr txBox="1"/>
          <p:nvPr/>
        </p:nvSpPr>
        <p:spPr>
          <a:xfrm>
            <a:off x="4039988" y="2188054"/>
            <a:ext cx="381836" cy="369332"/>
          </a:xfrm>
          <a:prstGeom prst="rect">
            <a:avLst/>
          </a:prstGeom>
          <a:solidFill>
            <a:srgbClr val="E96A6E"/>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sz="1800">
              <a:solidFill>
                <a:schemeClr val="dk1"/>
              </a:solidFill>
              <a:latin typeface="Arial"/>
              <a:ea typeface="Arial"/>
              <a:cs typeface="Arial"/>
              <a:sym typeface="Arial"/>
            </a:endParaRPr>
          </a:p>
        </p:txBody>
      </p:sp>
      <p:cxnSp>
        <p:nvCxnSpPr>
          <p:cNvPr id="93" name="Google Shape;93;p3"/>
          <p:cNvCxnSpPr>
            <a:stCxn id="84" idx="2"/>
            <a:endCxn id="87" idx="0"/>
          </p:cNvCxnSpPr>
          <p:nvPr/>
        </p:nvCxnSpPr>
        <p:spPr>
          <a:xfrm>
            <a:off x="1802676" y="2557386"/>
            <a:ext cx="6408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4" name="Google Shape;94;p3"/>
          <p:cNvCxnSpPr>
            <a:stCxn id="85" idx="2"/>
            <a:endCxn id="87" idx="0"/>
          </p:cNvCxnSpPr>
          <p:nvPr/>
        </p:nvCxnSpPr>
        <p:spPr>
          <a:xfrm flipH="1">
            <a:off x="2443317" y="2557386"/>
            <a:ext cx="6408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5" name="Google Shape;95;p3"/>
          <p:cNvCxnSpPr>
            <a:stCxn id="92" idx="2"/>
            <a:endCxn id="88" idx="0"/>
          </p:cNvCxnSpPr>
          <p:nvPr/>
        </p:nvCxnSpPr>
        <p:spPr>
          <a:xfrm flipH="1">
            <a:off x="3600606" y="2557386"/>
            <a:ext cx="6303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6" name="Google Shape;96;p3"/>
          <p:cNvCxnSpPr>
            <a:stCxn id="86" idx="2"/>
            <a:endCxn id="89" idx="0"/>
          </p:cNvCxnSpPr>
          <p:nvPr/>
        </p:nvCxnSpPr>
        <p:spPr>
          <a:xfrm flipH="1">
            <a:off x="5010915" y="2557386"/>
            <a:ext cx="6978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7" name="Google Shape;97;p3"/>
          <p:cNvCxnSpPr>
            <a:stCxn id="87" idx="2"/>
            <a:endCxn id="90" idx="0"/>
          </p:cNvCxnSpPr>
          <p:nvPr/>
        </p:nvCxnSpPr>
        <p:spPr>
          <a:xfrm>
            <a:off x="2443397" y="3509886"/>
            <a:ext cx="6408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8" name="Google Shape;98;p3"/>
          <p:cNvCxnSpPr>
            <a:stCxn id="87" idx="2"/>
            <a:endCxn id="91" idx="0"/>
          </p:cNvCxnSpPr>
          <p:nvPr/>
        </p:nvCxnSpPr>
        <p:spPr>
          <a:xfrm>
            <a:off x="2443396" y="3509886"/>
            <a:ext cx="19221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99" name="Google Shape;99;p3"/>
          <p:cNvCxnSpPr>
            <a:stCxn id="88" idx="2"/>
            <a:endCxn id="90" idx="0"/>
          </p:cNvCxnSpPr>
          <p:nvPr/>
        </p:nvCxnSpPr>
        <p:spPr>
          <a:xfrm flipH="1">
            <a:off x="3084005" y="3509886"/>
            <a:ext cx="5166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00" name="Google Shape;100;p3"/>
          <p:cNvCxnSpPr>
            <a:stCxn id="88" idx="2"/>
            <a:endCxn id="91" idx="0"/>
          </p:cNvCxnSpPr>
          <p:nvPr/>
        </p:nvCxnSpPr>
        <p:spPr>
          <a:xfrm>
            <a:off x="3600605" y="3509886"/>
            <a:ext cx="7650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01" name="Google Shape;101;p3"/>
          <p:cNvCxnSpPr>
            <a:stCxn id="89" idx="2"/>
            <a:endCxn id="90" idx="0"/>
          </p:cNvCxnSpPr>
          <p:nvPr/>
        </p:nvCxnSpPr>
        <p:spPr>
          <a:xfrm flipH="1">
            <a:off x="3084189" y="3509886"/>
            <a:ext cx="19266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02" name="Google Shape;102;p3"/>
          <p:cNvCxnSpPr>
            <a:stCxn id="89" idx="2"/>
            <a:endCxn id="91" idx="0"/>
          </p:cNvCxnSpPr>
          <p:nvPr/>
        </p:nvCxnSpPr>
        <p:spPr>
          <a:xfrm flipH="1">
            <a:off x="4365490" y="3509886"/>
            <a:ext cx="645300" cy="583200"/>
          </a:xfrm>
          <a:prstGeom prst="straightConnector1">
            <a:avLst/>
          </a:prstGeom>
          <a:noFill/>
          <a:ln cap="flat" cmpd="sng" w="19050">
            <a:solidFill>
              <a:schemeClr val="accent1"/>
            </a:solidFill>
            <a:prstDash val="solid"/>
            <a:miter lim="800000"/>
            <a:headEnd len="sm" w="sm" type="none"/>
            <a:tailEnd len="med" w="med" type="triangle"/>
          </a:ln>
        </p:spPr>
      </p:cxnSp>
      <p:cxnSp>
        <p:nvCxnSpPr>
          <p:cNvPr id="103" name="Google Shape;103;p3"/>
          <p:cNvCxnSpPr>
            <a:stCxn id="91" idx="1"/>
            <a:endCxn id="90" idx="3"/>
          </p:cNvCxnSpPr>
          <p:nvPr/>
        </p:nvCxnSpPr>
        <p:spPr>
          <a:xfrm rot="10800000">
            <a:off x="3602129" y="4277720"/>
            <a:ext cx="246300" cy="0"/>
          </a:xfrm>
          <a:prstGeom prst="straightConnector1">
            <a:avLst/>
          </a:prstGeom>
          <a:noFill/>
          <a:ln cap="flat" cmpd="sng" w="19050">
            <a:solidFill>
              <a:schemeClr val="accent1"/>
            </a:solidFill>
            <a:prstDash val="solid"/>
            <a:miter lim="800000"/>
            <a:headEnd len="med" w="med" type="triangle"/>
            <a:tailEnd len="med" w="med" type="triangle"/>
          </a:ln>
        </p:spPr>
      </p:cxnSp>
      <p:sp>
        <p:nvSpPr>
          <p:cNvPr id="104" name="Google Shape;104;p3"/>
          <p:cNvSpPr txBox="1"/>
          <p:nvPr/>
        </p:nvSpPr>
        <p:spPr>
          <a:xfrm>
            <a:off x="5445198" y="5750000"/>
            <a:ext cx="1161000" cy="369300"/>
          </a:xfrm>
          <a:prstGeom prst="rect">
            <a:avLst/>
          </a:prstGeom>
          <a:noFill/>
          <a:ln cap="flat" cmpd="sng" w="9525">
            <a:solidFill>
              <a:srgbClr val="0828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ICOADS</a:t>
            </a:r>
            <a:endParaRPr sz="1800">
              <a:solidFill>
                <a:schemeClr val="dk1"/>
              </a:solidFill>
              <a:latin typeface="Arial"/>
              <a:ea typeface="Arial"/>
              <a:cs typeface="Arial"/>
              <a:sym typeface="Arial"/>
            </a:endParaRPr>
          </a:p>
        </p:txBody>
      </p:sp>
      <p:sp>
        <p:nvSpPr>
          <p:cNvPr id="105" name="Google Shape;105;p3"/>
          <p:cNvSpPr txBox="1"/>
          <p:nvPr/>
        </p:nvSpPr>
        <p:spPr>
          <a:xfrm>
            <a:off x="7445802" y="1703900"/>
            <a:ext cx="1811700" cy="369300"/>
          </a:xfrm>
          <a:prstGeom prst="rect">
            <a:avLst/>
          </a:prstGeom>
          <a:noFill/>
          <a:ln cap="flat" cmpd="sng" w="9525">
            <a:solidFill>
              <a:srgbClr val="0828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Moored buoys</a:t>
            </a:r>
            <a:endParaRPr sz="1800">
              <a:solidFill>
                <a:schemeClr val="dk1"/>
              </a:solidFill>
              <a:latin typeface="Arial"/>
              <a:ea typeface="Arial"/>
              <a:cs typeface="Arial"/>
              <a:sym typeface="Arial"/>
            </a:endParaRPr>
          </a:p>
        </p:txBody>
      </p:sp>
      <p:sp>
        <p:nvSpPr>
          <p:cNvPr id="106" name="Google Shape;106;p3"/>
          <p:cNvSpPr txBox="1"/>
          <p:nvPr/>
        </p:nvSpPr>
        <p:spPr>
          <a:xfrm>
            <a:off x="8548477" y="2798150"/>
            <a:ext cx="1811700" cy="369300"/>
          </a:xfrm>
          <a:prstGeom prst="rect">
            <a:avLst/>
          </a:prstGeom>
          <a:noFill/>
          <a:ln cap="flat" cmpd="sng" w="9525">
            <a:solidFill>
              <a:srgbClr val="0828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Drifting buoys</a:t>
            </a:r>
            <a:endParaRPr sz="1800">
              <a:solidFill>
                <a:schemeClr val="dk1"/>
              </a:solidFill>
              <a:latin typeface="Arial"/>
              <a:ea typeface="Arial"/>
              <a:cs typeface="Arial"/>
              <a:sym typeface="Arial"/>
            </a:endParaRPr>
          </a:p>
        </p:txBody>
      </p:sp>
      <p:sp>
        <p:nvSpPr>
          <p:cNvPr id="107" name="Google Shape;107;p3"/>
          <p:cNvSpPr txBox="1"/>
          <p:nvPr/>
        </p:nvSpPr>
        <p:spPr>
          <a:xfrm>
            <a:off x="9200469" y="3777586"/>
            <a:ext cx="1811586" cy="369332"/>
          </a:xfrm>
          <a:prstGeom prst="rect">
            <a:avLst/>
          </a:prstGeom>
          <a:noFill/>
          <a:ln cap="flat" cmpd="sng" w="9525">
            <a:solidFill>
              <a:srgbClr val="082836"/>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Coastal stations</a:t>
            </a:r>
            <a:endParaRPr sz="1800">
              <a:solidFill>
                <a:schemeClr val="dk1"/>
              </a:solidFill>
              <a:latin typeface="Arial"/>
              <a:ea typeface="Arial"/>
              <a:cs typeface="Arial"/>
              <a:sym typeface="Arial"/>
            </a:endParaRPr>
          </a:p>
        </p:txBody>
      </p:sp>
      <p:cxnSp>
        <p:nvCxnSpPr>
          <p:cNvPr id="108" name="Google Shape;108;p3"/>
          <p:cNvCxnSpPr>
            <a:stCxn id="90" idx="2"/>
            <a:endCxn id="104" idx="0"/>
          </p:cNvCxnSpPr>
          <p:nvPr/>
        </p:nvCxnSpPr>
        <p:spPr>
          <a:xfrm>
            <a:off x="3084117" y="4462386"/>
            <a:ext cx="2941500" cy="1287600"/>
          </a:xfrm>
          <a:prstGeom prst="straightConnector1">
            <a:avLst/>
          </a:prstGeom>
          <a:noFill/>
          <a:ln cap="flat" cmpd="sng" w="19050">
            <a:solidFill>
              <a:schemeClr val="accent1"/>
            </a:solidFill>
            <a:prstDash val="dash"/>
            <a:miter lim="800000"/>
            <a:headEnd len="sm" w="sm" type="none"/>
            <a:tailEnd len="med" w="med" type="triangle"/>
          </a:ln>
        </p:spPr>
      </p:cxnSp>
      <p:cxnSp>
        <p:nvCxnSpPr>
          <p:cNvPr id="109" name="Google Shape;109;p3"/>
          <p:cNvCxnSpPr>
            <a:stCxn id="91" idx="2"/>
            <a:endCxn id="104" idx="0"/>
          </p:cNvCxnSpPr>
          <p:nvPr/>
        </p:nvCxnSpPr>
        <p:spPr>
          <a:xfrm>
            <a:off x="4365558" y="4462386"/>
            <a:ext cx="1660200" cy="1287600"/>
          </a:xfrm>
          <a:prstGeom prst="straightConnector1">
            <a:avLst/>
          </a:prstGeom>
          <a:noFill/>
          <a:ln cap="flat" cmpd="sng" w="19050">
            <a:solidFill>
              <a:schemeClr val="accent1"/>
            </a:solidFill>
            <a:prstDash val="dash"/>
            <a:miter lim="800000"/>
            <a:headEnd len="sm" w="sm" type="none"/>
            <a:tailEnd len="med" w="med" type="triangle"/>
          </a:ln>
        </p:spPr>
      </p:cxnSp>
      <p:cxnSp>
        <p:nvCxnSpPr>
          <p:cNvPr id="110" name="Google Shape;110;p3"/>
          <p:cNvCxnSpPr>
            <a:stCxn id="105" idx="2"/>
            <a:endCxn id="104" idx="0"/>
          </p:cNvCxnSpPr>
          <p:nvPr/>
        </p:nvCxnSpPr>
        <p:spPr>
          <a:xfrm flipH="1">
            <a:off x="6025752" y="2073200"/>
            <a:ext cx="2325900" cy="3676800"/>
          </a:xfrm>
          <a:prstGeom prst="straightConnector1">
            <a:avLst/>
          </a:prstGeom>
          <a:noFill/>
          <a:ln cap="flat" cmpd="sng" w="19050">
            <a:solidFill>
              <a:schemeClr val="accent1"/>
            </a:solidFill>
            <a:prstDash val="dash"/>
            <a:miter lim="800000"/>
            <a:headEnd len="sm" w="sm" type="none"/>
            <a:tailEnd len="med" w="med" type="triangle"/>
          </a:ln>
        </p:spPr>
      </p:cxnSp>
      <p:cxnSp>
        <p:nvCxnSpPr>
          <p:cNvPr id="111" name="Google Shape;111;p3"/>
          <p:cNvCxnSpPr>
            <a:stCxn id="106" idx="2"/>
            <a:endCxn id="104" idx="0"/>
          </p:cNvCxnSpPr>
          <p:nvPr/>
        </p:nvCxnSpPr>
        <p:spPr>
          <a:xfrm flipH="1">
            <a:off x="6025627" y="3167450"/>
            <a:ext cx="3428700" cy="2582700"/>
          </a:xfrm>
          <a:prstGeom prst="straightConnector1">
            <a:avLst/>
          </a:prstGeom>
          <a:noFill/>
          <a:ln cap="flat" cmpd="sng" w="19050">
            <a:solidFill>
              <a:schemeClr val="accent1"/>
            </a:solidFill>
            <a:prstDash val="dash"/>
            <a:miter lim="800000"/>
            <a:headEnd len="sm" w="sm" type="none"/>
            <a:tailEnd len="med" w="med" type="triangle"/>
          </a:ln>
        </p:spPr>
      </p:cxnSp>
      <p:cxnSp>
        <p:nvCxnSpPr>
          <p:cNvPr id="112" name="Google Shape;112;p3"/>
          <p:cNvCxnSpPr>
            <a:stCxn id="107" idx="2"/>
            <a:endCxn id="104" idx="0"/>
          </p:cNvCxnSpPr>
          <p:nvPr/>
        </p:nvCxnSpPr>
        <p:spPr>
          <a:xfrm flipH="1">
            <a:off x="6025662" y="4146918"/>
            <a:ext cx="4080600" cy="1603200"/>
          </a:xfrm>
          <a:prstGeom prst="straightConnector1">
            <a:avLst/>
          </a:prstGeom>
          <a:noFill/>
          <a:ln cap="flat" cmpd="sng" w="19050">
            <a:solidFill>
              <a:schemeClr val="accent1"/>
            </a:solidFill>
            <a:prstDash val="dash"/>
            <a:miter lim="800000"/>
            <a:headEnd len="sm" w="sm" type="none"/>
            <a:tailEnd len="med" w="med" type="triangle"/>
          </a:ln>
        </p:spPr>
      </p:cxnSp>
      <p:sp>
        <p:nvSpPr>
          <p:cNvPr id="113" name="Google Shape;113;p3"/>
          <p:cNvSpPr/>
          <p:nvPr/>
        </p:nvSpPr>
        <p:spPr>
          <a:xfrm>
            <a:off x="1120346" y="1804086"/>
            <a:ext cx="5238961" cy="3072714"/>
          </a:xfrm>
          <a:prstGeom prst="rect">
            <a:avLst/>
          </a:prstGeom>
          <a:noFill/>
          <a:ln cap="flat" cmpd="sng" w="19050">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ph type="ctrTitle"/>
          </p:nvPr>
        </p:nvSpPr>
        <p:spPr>
          <a:xfrm>
            <a:off x="1030012" y="286923"/>
            <a:ext cx="10289627"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3200"/>
              <a:buFont typeface="Arial"/>
              <a:buNone/>
            </a:pPr>
            <a:r>
              <a:rPr lang="en-US" sz="3200"/>
              <a:t>Development of the Marine Climate Data System</a:t>
            </a:r>
            <a:endParaRPr/>
          </a:p>
        </p:txBody>
      </p:sp>
      <p:sp>
        <p:nvSpPr>
          <p:cNvPr id="119" name="Google Shape;119;p4"/>
          <p:cNvSpPr txBox="1"/>
          <p:nvPr>
            <p:ph idx="1" type="subTitle"/>
          </p:nvPr>
        </p:nvSpPr>
        <p:spPr>
          <a:xfrm>
            <a:off x="1030012" y="1587060"/>
            <a:ext cx="5733253" cy="4225158"/>
          </a:xfrm>
          <a:prstGeom prst="rect">
            <a:avLst/>
          </a:prstGeom>
          <a:noFill/>
          <a:ln>
            <a:noFill/>
          </a:ln>
        </p:spPr>
        <p:txBody>
          <a:bodyPr anchorCtr="0" anchor="t" bIns="45700" lIns="91425" spcFirstLastPara="1" rIns="91425" wrap="square" tIns="45700">
            <a:noAutofit/>
          </a:bodyPr>
          <a:lstStyle/>
          <a:p>
            <a:pPr indent="-342900" lvl="0" marL="342900" rtl="0" algn="just">
              <a:lnSpc>
                <a:spcPct val="90000"/>
              </a:lnSpc>
              <a:spcBef>
                <a:spcPts val="0"/>
              </a:spcBef>
              <a:spcAft>
                <a:spcPts val="0"/>
              </a:spcAft>
              <a:buClr>
                <a:schemeClr val="dk1"/>
              </a:buClr>
              <a:buSzPts val="1800"/>
              <a:buFont typeface="Arial"/>
              <a:buChar char="•"/>
            </a:pPr>
            <a:r>
              <a:rPr lang="en-US" sz="1800"/>
              <a:t>Recognising:</a:t>
            </a:r>
            <a:endParaRPr/>
          </a:p>
          <a:p>
            <a:pPr indent="-342900" lvl="1" marL="800100" rtl="0" algn="just">
              <a:lnSpc>
                <a:spcPct val="90000"/>
              </a:lnSpc>
              <a:spcBef>
                <a:spcPts val="500"/>
              </a:spcBef>
              <a:spcAft>
                <a:spcPts val="0"/>
              </a:spcAft>
              <a:buClr>
                <a:schemeClr val="dk1"/>
              </a:buClr>
              <a:buSzPts val="1600"/>
              <a:buFont typeface="Arial"/>
              <a:buChar char="•"/>
            </a:pPr>
            <a:r>
              <a:rPr lang="en-US" sz="1600"/>
              <a:t>the increasing number and complexity of data types; </a:t>
            </a:r>
            <a:endParaRPr/>
          </a:p>
          <a:p>
            <a:pPr indent="-342900" lvl="1" marL="800100" rtl="0" algn="just">
              <a:lnSpc>
                <a:spcPct val="90000"/>
              </a:lnSpc>
              <a:spcBef>
                <a:spcPts val="500"/>
              </a:spcBef>
              <a:spcAft>
                <a:spcPts val="0"/>
              </a:spcAft>
              <a:buClr>
                <a:schemeClr val="dk1"/>
              </a:buClr>
              <a:buSzPts val="1600"/>
              <a:buFont typeface="Arial"/>
              <a:buChar char="•"/>
            </a:pPr>
            <a:r>
              <a:rPr lang="en-US" sz="1600"/>
              <a:t>the need for more timely data; </a:t>
            </a:r>
            <a:endParaRPr/>
          </a:p>
          <a:p>
            <a:pPr indent="-342900" lvl="1" marL="800100" rtl="0" algn="just">
              <a:lnSpc>
                <a:spcPct val="90000"/>
              </a:lnSpc>
              <a:spcBef>
                <a:spcPts val="500"/>
              </a:spcBef>
              <a:spcAft>
                <a:spcPts val="0"/>
              </a:spcAft>
              <a:buClr>
                <a:schemeClr val="dk1"/>
              </a:buClr>
              <a:buSzPts val="1600"/>
              <a:buFont typeface="Arial"/>
              <a:buChar char="•"/>
            </a:pPr>
            <a:r>
              <a:rPr lang="en-US" sz="1600"/>
              <a:t>and to meet the developing needs of climate services </a:t>
            </a:r>
            <a:endParaRPr/>
          </a:p>
          <a:p>
            <a:pPr indent="-342900" lvl="0" marL="342900" rtl="0" algn="just">
              <a:lnSpc>
                <a:spcPct val="90000"/>
              </a:lnSpc>
              <a:spcBef>
                <a:spcPts val="1000"/>
              </a:spcBef>
              <a:spcAft>
                <a:spcPts val="0"/>
              </a:spcAft>
              <a:buClr>
                <a:schemeClr val="dk1"/>
              </a:buClr>
              <a:buSzPts val="1800"/>
              <a:buFont typeface="Arial"/>
              <a:buChar char="•"/>
            </a:pPr>
            <a:r>
              <a:rPr lang="en-US" sz="1800"/>
              <a:t>JCOMM approved the modernisation of the MCSS, forming the Marine Climate Data System (MCDS)</a:t>
            </a:r>
            <a:endParaRPr/>
          </a:p>
          <a:p>
            <a:pPr indent="-342900" lvl="0" marL="342900" rtl="0" algn="just">
              <a:lnSpc>
                <a:spcPct val="90000"/>
              </a:lnSpc>
              <a:spcBef>
                <a:spcPts val="1000"/>
              </a:spcBef>
              <a:spcAft>
                <a:spcPts val="0"/>
              </a:spcAft>
              <a:buClr>
                <a:schemeClr val="dk1"/>
              </a:buClr>
              <a:buSzPts val="1800"/>
              <a:buFont typeface="Arial"/>
              <a:buChar char="•"/>
            </a:pPr>
            <a:r>
              <a:rPr lang="en-US" sz="1800"/>
              <a:t>MCDS expanded to include both oceanographic and meteorological data, noting many similarities between the two domains</a:t>
            </a:r>
            <a:endParaRPr/>
          </a:p>
          <a:p>
            <a:pPr indent="-342900" lvl="0" marL="342900" rtl="0" algn="just">
              <a:lnSpc>
                <a:spcPct val="90000"/>
              </a:lnSpc>
              <a:spcBef>
                <a:spcPts val="1000"/>
              </a:spcBef>
              <a:spcAft>
                <a:spcPts val="0"/>
              </a:spcAft>
              <a:buClr>
                <a:schemeClr val="dk1"/>
              </a:buClr>
              <a:buSzPts val="1800"/>
              <a:buFont typeface="Arial"/>
              <a:buChar char="•"/>
            </a:pPr>
            <a:r>
              <a:rPr lang="en-US" sz="1800"/>
              <a:t>Design and governance of the MCDS coordinated between the WMO and IOC/IODE under JCOMM Data Management Coordination Group (DMCG) and Expert Teams</a:t>
            </a:r>
            <a:endParaRPr/>
          </a:p>
          <a:p>
            <a:pPr indent="-228600" lvl="0" marL="342900" rtl="0" algn="just">
              <a:lnSpc>
                <a:spcPct val="90000"/>
              </a:lnSpc>
              <a:spcBef>
                <a:spcPts val="1000"/>
              </a:spcBef>
              <a:spcAft>
                <a:spcPts val="0"/>
              </a:spcAft>
              <a:buClr>
                <a:schemeClr val="dk1"/>
              </a:buClr>
              <a:buSzPts val="1800"/>
              <a:buFont typeface="Arial"/>
              <a:buNone/>
            </a:pPr>
            <a:r>
              <a:t/>
            </a:r>
            <a:endParaRPr sz="1800"/>
          </a:p>
        </p:txBody>
      </p:sp>
      <p:pic>
        <p:nvPicPr>
          <p:cNvPr id="120" name="Google Shape;120;p4"/>
          <p:cNvPicPr preferRelativeResize="0"/>
          <p:nvPr/>
        </p:nvPicPr>
        <p:blipFill rotWithShape="1">
          <a:blip r:embed="rId3">
            <a:alphaModFix/>
          </a:blip>
          <a:srcRect b="0" l="0" r="0" t="0"/>
          <a:stretch/>
        </p:blipFill>
        <p:spPr>
          <a:xfrm>
            <a:off x="7822239" y="1162400"/>
            <a:ext cx="3242027" cy="50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type="ctrTitle"/>
          </p:nvPr>
        </p:nvSpPr>
        <p:spPr>
          <a:xfrm>
            <a:off x="683740" y="446860"/>
            <a:ext cx="9144000"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000"/>
              <a:buFont typeface="Arial"/>
              <a:buNone/>
            </a:pPr>
            <a:r>
              <a:rPr lang="en-US" sz="4000"/>
              <a:t>Current status</a:t>
            </a:r>
            <a:endParaRPr sz="4000"/>
          </a:p>
        </p:txBody>
      </p:sp>
      <p:sp>
        <p:nvSpPr>
          <p:cNvPr id="126" name="Google Shape;126;p5"/>
          <p:cNvSpPr txBox="1"/>
          <p:nvPr>
            <p:ph idx="1" type="subTitle"/>
          </p:nvPr>
        </p:nvSpPr>
        <p:spPr>
          <a:xfrm>
            <a:off x="749643" y="1555419"/>
            <a:ext cx="4597057" cy="4095738"/>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000"/>
              <a:buFont typeface="Arial"/>
              <a:buChar char="•"/>
            </a:pPr>
            <a:r>
              <a:rPr lang="en-US" sz="2000"/>
              <a:t>Data Assembly Centres (DACs)</a:t>
            </a:r>
            <a:endParaRPr/>
          </a:p>
          <a:p>
            <a:pPr indent="-342900" lvl="1" marL="800100" rtl="0" algn="l">
              <a:lnSpc>
                <a:spcPct val="90000"/>
              </a:lnSpc>
              <a:spcBef>
                <a:spcPts val="500"/>
              </a:spcBef>
              <a:spcAft>
                <a:spcPts val="0"/>
              </a:spcAft>
              <a:buClr>
                <a:schemeClr val="dk1"/>
              </a:buClr>
              <a:buSzPts val="1800"/>
              <a:buFont typeface="Arial"/>
              <a:buChar char="•"/>
            </a:pPr>
            <a:r>
              <a:rPr lang="en-US" sz="1800"/>
              <a:t>Germany (VOS)</a:t>
            </a:r>
            <a:endParaRPr/>
          </a:p>
          <a:p>
            <a:pPr indent="-342900" lvl="1" marL="800100" rtl="0" algn="l">
              <a:lnSpc>
                <a:spcPct val="90000"/>
              </a:lnSpc>
              <a:spcBef>
                <a:spcPts val="500"/>
              </a:spcBef>
              <a:spcAft>
                <a:spcPts val="0"/>
              </a:spcAft>
              <a:buClr>
                <a:schemeClr val="dk1"/>
              </a:buClr>
              <a:buSzPts val="1800"/>
              <a:buFont typeface="Arial"/>
              <a:buChar char="•"/>
            </a:pPr>
            <a:r>
              <a:rPr lang="en-US" sz="1800"/>
              <a:t>Hong Kong, China (VOS)</a:t>
            </a:r>
            <a:endParaRPr/>
          </a:p>
          <a:p>
            <a:pPr indent="-342900" lvl="1" marL="800100" rtl="0" algn="l">
              <a:lnSpc>
                <a:spcPct val="90000"/>
              </a:lnSpc>
              <a:spcBef>
                <a:spcPts val="500"/>
              </a:spcBef>
              <a:spcAft>
                <a:spcPts val="0"/>
              </a:spcAft>
              <a:buClr>
                <a:schemeClr val="dk1"/>
              </a:buClr>
              <a:buSzPts val="1800"/>
              <a:buFont typeface="Arial"/>
              <a:buChar char="•"/>
            </a:pPr>
            <a:r>
              <a:rPr lang="en-US" sz="1800"/>
              <a:t>India (VOS)</a:t>
            </a:r>
            <a:endParaRPr/>
          </a:p>
          <a:p>
            <a:pPr indent="-342900" lvl="1" marL="800100" rtl="0" algn="l">
              <a:lnSpc>
                <a:spcPct val="90000"/>
              </a:lnSpc>
              <a:spcBef>
                <a:spcPts val="500"/>
              </a:spcBef>
              <a:spcAft>
                <a:spcPts val="0"/>
              </a:spcAft>
              <a:buClr>
                <a:schemeClr val="dk1"/>
              </a:buClr>
              <a:buSzPts val="1800"/>
              <a:buFont typeface="Arial"/>
              <a:buChar char="•"/>
            </a:pPr>
            <a:r>
              <a:rPr lang="en-US" sz="1800"/>
              <a:t>Japan (VOS)</a:t>
            </a:r>
            <a:endParaRPr/>
          </a:p>
          <a:p>
            <a:pPr indent="-342900" lvl="1" marL="800100" rtl="0" algn="l">
              <a:lnSpc>
                <a:spcPct val="90000"/>
              </a:lnSpc>
              <a:spcBef>
                <a:spcPts val="500"/>
              </a:spcBef>
              <a:spcAft>
                <a:spcPts val="0"/>
              </a:spcAft>
              <a:buClr>
                <a:schemeClr val="dk1"/>
              </a:buClr>
              <a:buSzPts val="1800"/>
              <a:buFont typeface="Arial"/>
              <a:buChar char="•"/>
            </a:pPr>
            <a:r>
              <a:rPr lang="en-US" sz="1800"/>
              <a:t>Russian Federation (VOS)</a:t>
            </a:r>
            <a:endParaRPr/>
          </a:p>
          <a:p>
            <a:pPr indent="-342900" lvl="1" marL="800100" rtl="0" algn="l">
              <a:lnSpc>
                <a:spcPct val="90000"/>
              </a:lnSpc>
              <a:spcBef>
                <a:spcPts val="500"/>
              </a:spcBef>
              <a:spcAft>
                <a:spcPts val="0"/>
              </a:spcAft>
              <a:buClr>
                <a:schemeClr val="dk1"/>
              </a:buClr>
              <a:buSzPts val="1800"/>
              <a:buFont typeface="Arial"/>
              <a:buChar char="•"/>
            </a:pPr>
            <a:r>
              <a:rPr lang="en-US" sz="1800"/>
              <a:t>United kingdom (VOS)</a:t>
            </a:r>
            <a:endParaRPr/>
          </a:p>
          <a:p>
            <a:pPr indent="-342900" lvl="1" marL="800100" rtl="0" algn="l">
              <a:lnSpc>
                <a:spcPct val="90000"/>
              </a:lnSpc>
              <a:spcBef>
                <a:spcPts val="500"/>
              </a:spcBef>
              <a:spcAft>
                <a:spcPts val="0"/>
              </a:spcAft>
              <a:buClr>
                <a:schemeClr val="dk1"/>
              </a:buClr>
              <a:buSzPts val="1800"/>
              <a:buFont typeface="Arial"/>
              <a:buChar char="•"/>
            </a:pPr>
            <a:r>
              <a:rPr lang="en-US" sz="1800"/>
              <a:t>Lagrangian Drifter Laboratory(LDL), SIO, USA (Global Drifter Program)</a:t>
            </a:r>
            <a:endParaRPr/>
          </a:p>
          <a:p>
            <a:pPr indent="-342900" lvl="1" marL="800100" rtl="0" algn="l">
              <a:lnSpc>
                <a:spcPct val="90000"/>
              </a:lnSpc>
              <a:spcBef>
                <a:spcPts val="500"/>
              </a:spcBef>
              <a:spcAft>
                <a:spcPts val="0"/>
              </a:spcAft>
              <a:buClr>
                <a:schemeClr val="dk1"/>
              </a:buClr>
              <a:buSzPts val="1800"/>
              <a:buFont typeface="Arial"/>
              <a:buChar char="•"/>
            </a:pPr>
            <a:r>
              <a:rPr lang="en-US" sz="1800"/>
              <a:t>Atlantic Oceanographic and Meteorological Laboratory (AOML), NOAA, USA (drifting buoys)</a:t>
            </a:r>
            <a:endParaRPr/>
          </a:p>
          <a:p>
            <a:pPr indent="0" lvl="0" marL="0" rtl="0" algn="l">
              <a:lnSpc>
                <a:spcPct val="90000"/>
              </a:lnSpc>
              <a:spcBef>
                <a:spcPts val="1000"/>
              </a:spcBef>
              <a:spcAft>
                <a:spcPts val="0"/>
              </a:spcAft>
              <a:buClr>
                <a:schemeClr val="dk1"/>
              </a:buClr>
              <a:buSzPts val="2000"/>
              <a:buNone/>
            </a:pPr>
            <a:r>
              <a:t/>
            </a:r>
            <a:endParaRPr sz="2000"/>
          </a:p>
        </p:txBody>
      </p:sp>
      <p:sp>
        <p:nvSpPr>
          <p:cNvPr id="127" name="Google Shape;127;p5"/>
          <p:cNvSpPr txBox="1"/>
          <p:nvPr/>
        </p:nvSpPr>
        <p:spPr>
          <a:xfrm>
            <a:off x="6096000" y="1555419"/>
            <a:ext cx="4953000" cy="4095738"/>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Global Data Assembly Centres (GDACs)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Germany (VOS)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United Kingdom (VOS)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Coriolis, France (Moored buoys)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Coriolis, France (Drifting buoys)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MEDS, Canada (Drifting buoys)</a:t>
            </a:r>
            <a:endParaRPr/>
          </a:p>
          <a:p>
            <a:pPr indent="-215900" lvl="0" marL="342900" marR="0" rtl="0" algn="l">
              <a:lnSpc>
                <a:spcPct val="90000"/>
              </a:lnSpc>
              <a:spcBef>
                <a:spcPts val="100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a:p>
            <a:pPr indent="-342900" lvl="0" marL="342900" marR="0" rtl="0" algn="l">
              <a:lnSpc>
                <a:spcPct val="90000"/>
              </a:lnSpc>
              <a:spcBef>
                <a:spcPts val="1000"/>
              </a:spcBef>
              <a:spcAft>
                <a:spcPts val="0"/>
              </a:spcAft>
              <a:buClr>
                <a:schemeClr val="dk1"/>
              </a:buClr>
              <a:buSzPts val="2000"/>
              <a:buFont typeface="Arial"/>
              <a:buChar char="•"/>
            </a:pPr>
            <a:r>
              <a:rPr lang="en-US" sz="2000">
                <a:solidFill>
                  <a:schemeClr val="dk1"/>
                </a:solidFill>
                <a:latin typeface="Arial"/>
                <a:ea typeface="Arial"/>
                <a:cs typeface="Arial"/>
                <a:sym typeface="Arial"/>
              </a:rPr>
              <a:t>Centres for marine Meteorological and Oceanographic Climate data (CMOCs)</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NEMDIS, China</a:t>
            </a:r>
            <a:endParaRPr/>
          </a:p>
          <a:p>
            <a:pPr indent="-342900" lvl="1" marL="800100" marR="0" rtl="0" algn="l">
              <a:lnSpc>
                <a:spcPct val="90000"/>
              </a:lnSpc>
              <a:spcBef>
                <a:spcPts val="5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WOD, NCEI, USA</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type="ctrTitle"/>
          </p:nvPr>
        </p:nvSpPr>
        <p:spPr>
          <a:xfrm>
            <a:off x="779955" y="524831"/>
            <a:ext cx="9144000"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400"/>
              <a:buFont typeface="Arial"/>
              <a:buNone/>
            </a:pPr>
            <a:r>
              <a:rPr lang="en-US"/>
              <a:t>Issues</a:t>
            </a:r>
            <a:endParaRPr/>
          </a:p>
        </p:txBody>
      </p:sp>
      <p:sp>
        <p:nvSpPr>
          <p:cNvPr id="133" name="Google Shape;133;p6"/>
          <p:cNvSpPr txBox="1"/>
          <p:nvPr>
            <p:ph idx="1" type="subTitle"/>
          </p:nvPr>
        </p:nvSpPr>
        <p:spPr>
          <a:xfrm>
            <a:off x="1886607" y="1415754"/>
            <a:ext cx="8418786" cy="402649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en-US"/>
              <a:t>Governance</a:t>
            </a:r>
            <a:endParaRPr/>
          </a:p>
          <a:p>
            <a:pPr indent="-342900" lvl="1" marL="800100" rtl="0" algn="l">
              <a:lnSpc>
                <a:spcPct val="90000"/>
              </a:lnSpc>
              <a:spcBef>
                <a:spcPts val="500"/>
              </a:spcBef>
              <a:spcAft>
                <a:spcPts val="0"/>
              </a:spcAft>
              <a:buClr>
                <a:schemeClr val="dk1"/>
              </a:buClr>
              <a:buSzPts val="2000"/>
              <a:buFont typeface="Arial"/>
              <a:buChar char="•"/>
            </a:pPr>
            <a:r>
              <a:rPr lang="en-US"/>
              <a:t>Following WMO reform and disbandment of JCOMM, governance and monitoring of MCDS has been unclear</a:t>
            </a:r>
            <a:endParaRPr/>
          </a:p>
          <a:p>
            <a:pPr indent="-342900" lvl="1" marL="800100" rtl="0" algn="l">
              <a:lnSpc>
                <a:spcPct val="90000"/>
              </a:lnSpc>
              <a:spcBef>
                <a:spcPts val="500"/>
              </a:spcBef>
              <a:spcAft>
                <a:spcPts val="0"/>
              </a:spcAft>
              <a:buClr>
                <a:schemeClr val="dk1"/>
              </a:buClr>
              <a:buSzPts val="2000"/>
              <a:buFont typeface="Arial"/>
              <a:buChar char="•"/>
            </a:pPr>
            <a:r>
              <a:rPr lang="en-US"/>
              <a:t>Recognition and approval process for centres ad-hoc</a:t>
            </a:r>
            <a:endParaRPr/>
          </a:p>
          <a:p>
            <a:pPr indent="-342900" lvl="1" marL="800100" rtl="0" algn="l">
              <a:lnSpc>
                <a:spcPct val="90000"/>
              </a:lnSpc>
              <a:spcBef>
                <a:spcPts val="500"/>
              </a:spcBef>
              <a:spcAft>
                <a:spcPts val="0"/>
              </a:spcAft>
              <a:buClr>
                <a:schemeClr val="dk1"/>
              </a:buClr>
              <a:buSzPts val="2000"/>
              <a:buFont typeface="Arial"/>
              <a:buChar char="•"/>
            </a:pPr>
            <a:r>
              <a:rPr lang="en-US"/>
              <a:t>Limited coordination between IODE and WMO, no formal mechanisms</a:t>
            </a:r>
            <a:endParaRPr/>
          </a:p>
          <a:p>
            <a:pPr indent="-342900" lvl="1" marL="800100" rtl="0" algn="l">
              <a:lnSpc>
                <a:spcPct val="90000"/>
              </a:lnSpc>
              <a:spcBef>
                <a:spcPts val="500"/>
              </a:spcBef>
              <a:spcAft>
                <a:spcPts val="0"/>
              </a:spcAft>
              <a:buClr>
                <a:schemeClr val="dk1"/>
              </a:buClr>
              <a:buSzPts val="2000"/>
              <a:buFont typeface="Arial"/>
              <a:buChar char="•"/>
            </a:pPr>
            <a:r>
              <a:rPr lang="en-US"/>
              <a:t>WMO Unified Data Policy approved, IOC equivalent?</a:t>
            </a:r>
            <a:endParaRPr/>
          </a:p>
          <a:p>
            <a:pPr indent="-342900" lvl="1" marL="800100" rtl="0" algn="l">
              <a:lnSpc>
                <a:spcPct val="90000"/>
              </a:lnSpc>
              <a:spcBef>
                <a:spcPts val="500"/>
              </a:spcBef>
              <a:spcAft>
                <a:spcPts val="0"/>
              </a:spcAft>
              <a:buClr>
                <a:schemeClr val="dk1"/>
              </a:buClr>
              <a:buSzPts val="2000"/>
              <a:buFont typeface="Arial"/>
              <a:buChar char="•"/>
            </a:pPr>
            <a:r>
              <a:rPr lang="en-US"/>
              <a:t>Parallel developments?</a:t>
            </a:r>
            <a:endParaRPr/>
          </a:p>
          <a:p>
            <a:pPr indent="-342900" lvl="0" marL="342900" rtl="0" algn="l">
              <a:lnSpc>
                <a:spcPct val="90000"/>
              </a:lnSpc>
              <a:spcBef>
                <a:spcPts val="1000"/>
              </a:spcBef>
              <a:spcAft>
                <a:spcPts val="0"/>
              </a:spcAft>
              <a:buClr>
                <a:schemeClr val="dk1"/>
              </a:buClr>
              <a:buSzPts val="2400"/>
              <a:buFont typeface="Arial"/>
              <a:buChar char="•"/>
            </a:pPr>
            <a:r>
              <a:rPr lang="en-US"/>
              <a:t>WIS2.0 / ODIS</a:t>
            </a:r>
            <a:endParaRPr/>
          </a:p>
          <a:p>
            <a:pPr indent="-342900" lvl="1" marL="800100" rtl="0" algn="l">
              <a:lnSpc>
                <a:spcPct val="90000"/>
              </a:lnSpc>
              <a:spcBef>
                <a:spcPts val="500"/>
              </a:spcBef>
              <a:spcAft>
                <a:spcPts val="0"/>
              </a:spcAft>
              <a:buClr>
                <a:schemeClr val="dk1"/>
              </a:buClr>
              <a:buSzPts val="2000"/>
              <a:buFont typeface="Arial"/>
              <a:buChar char="•"/>
            </a:pPr>
            <a:r>
              <a:rPr lang="en-US"/>
              <a:t>Since design of MCDS, WIS and ODP have both evolved to WIS2.0 and ODIS</a:t>
            </a:r>
            <a:endParaRPr/>
          </a:p>
          <a:p>
            <a:pPr indent="-342900" lvl="1" marL="800100" rtl="0" algn="l">
              <a:lnSpc>
                <a:spcPct val="90000"/>
              </a:lnSpc>
              <a:spcBef>
                <a:spcPts val="500"/>
              </a:spcBef>
              <a:spcAft>
                <a:spcPts val="0"/>
              </a:spcAft>
              <a:buClr>
                <a:schemeClr val="dk1"/>
              </a:buClr>
              <a:buSzPts val="2000"/>
              <a:buFont typeface="Arial"/>
              <a:buChar char="•"/>
            </a:pPr>
            <a:r>
              <a:rPr lang="en-US"/>
              <a:t>New requirements for both systems, not recongised in WMO Technical Regulations or Manuals</a:t>
            </a:r>
            <a:endParaRPr/>
          </a:p>
          <a:p>
            <a:pPr indent="-215900" lvl="1" marL="800100" rtl="0" algn="l">
              <a:lnSpc>
                <a:spcPct val="90000"/>
              </a:lnSpc>
              <a:spcBef>
                <a:spcPts val="500"/>
              </a:spcBef>
              <a:spcAft>
                <a:spcPts val="0"/>
              </a:spcAft>
              <a:buClr>
                <a:schemeClr val="dk1"/>
              </a:buClr>
              <a:buSzPts val="2000"/>
              <a:buFont typeface="Arial"/>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7"/>
          <p:cNvPicPr preferRelativeResize="0"/>
          <p:nvPr/>
        </p:nvPicPr>
        <p:blipFill rotWithShape="1">
          <a:blip r:embed="rId3">
            <a:alphaModFix/>
          </a:blip>
          <a:srcRect b="0" l="0" r="0" t="0"/>
          <a:stretch/>
        </p:blipFill>
        <p:spPr>
          <a:xfrm>
            <a:off x="1923261" y="935421"/>
            <a:ext cx="8124629" cy="5762148"/>
          </a:xfrm>
          <a:prstGeom prst="rect">
            <a:avLst/>
          </a:prstGeom>
          <a:noFill/>
          <a:ln>
            <a:noFill/>
          </a:ln>
        </p:spPr>
      </p:pic>
      <p:sp>
        <p:nvSpPr>
          <p:cNvPr id="139" name="Google Shape;139;p7"/>
          <p:cNvSpPr txBox="1"/>
          <p:nvPr/>
        </p:nvSpPr>
        <p:spPr>
          <a:xfrm>
            <a:off x="4403825" y="294300"/>
            <a:ext cx="971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DACs?</a:t>
            </a:r>
            <a:endParaRPr sz="1800">
              <a:solidFill>
                <a:schemeClr val="dk1"/>
              </a:solidFill>
              <a:latin typeface="Arial"/>
              <a:ea typeface="Arial"/>
              <a:cs typeface="Arial"/>
              <a:sym typeface="Arial"/>
            </a:endParaRPr>
          </a:p>
        </p:txBody>
      </p:sp>
      <p:sp>
        <p:nvSpPr>
          <p:cNvPr id="140" name="Google Shape;140;p7"/>
          <p:cNvSpPr txBox="1"/>
          <p:nvPr/>
        </p:nvSpPr>
        <p:spPr>
          <a:xfrm>
            <a:off x="6096000" y="294300"/>
            <a:ext cx="10551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GDACs</a:t>
            </a:r>
            <a:endParaRPr sz="1800">
              <a:solidFill>
                <a:schemeClr val="dk1"/>
              </a:solidFill>
              <a:latin typeface="Arial"/>
              <a:ea typeface="Arial"/>
              <a:cs typeface="Arial"/>
              <a:sym typeface="Arial"/>
            </a:endParaRPr>
          </a:p>
        </p:txBody>
      </p:sp>
      <p:sp>
        <p:nvSpPr>
          <p:cNvPr id="141" name="Google Shape;141;p7"/>
          <p:cNvSpPr txBox="1"/>
          <p:nvPr/>
        </p:nvSpPr>
        <p:spPr>
          <a:xfrm>
            <a:off x="7840876" y="295750"/>
            <a:ext cx="1250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CMOC?</a:t>
            </a:r>
            <a:endParaRPr sz="1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8"/>
          <p:cNvSpPr txBox="1"/>
          <p:nvPr>
            <p:ph type="ctrTitle"/>
          </p:nvPr>
        </p:nvSpPr>
        <p:spPr>
          <a:xfrm>
            <a:off x="779955" y="524831"/>
            <a:ext cx="9144000" cy="685172"/>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005BAA"/>
              </a:buClr>
              <a:buSzPts val="4400"/>
              <a:buFont typeface="Arial"/>
              <a:buNone/>
            </a:pPr>
            <a:r>
              <a:rPr lang="en-US"/>
              <a:t>Future</a:t>
            </a:r>
            <a:endParaRPr/>
          </a:p>
        </p:txBody>
      </p:sp>
      <p:sp>
        <p:nvSpPr>
          <p:cNvPr id="147" name="Google Shape;147;p8"/>
          <p:cNvSpPr txBox="1"/>
          <p:nvPr>
            <p:ph idx="1" type="subTitle"/>
          </p:nvPr>
        </p:nvSpPr>
        <p:spPr>
          <a:xfrm>
            <a:off x="1886607" y="1415754"/>
            <a:ext cx="8418786" cy="402649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Font typeface="Arial"/>
              <a:buChar char="•"/>
            </a:pPr>
            <a:r>
              <a:rPr lang="en-US"/>
              <a:t>Issues around MCDS governance recognised</a:t>
            </a:r>
            <a:endParaRPr/>
          </a:p>
          <a:p>
            <a:pPr indent="-342900" lvl="0" marL="342900" rtl="0" algn="l">
              <a:lnSpc>
                <a:spcPct val="90000"/>
              </a:lnSpc>
              <a:spcBef>
                <a:spcPts val="1000"/>
              </a:spcBef>
              <a:spcAft>
                <a:spcPts val="0"/>
              </a:spcAft>
              <a:buClr>
                <a:schemeClr val="dk1"/>
              </a:buClr>
              <a:buSzPts val="2400"/>
              <a:buFont typeface="Arial"/>
              <a:buChar char="•"/>
            </a:pPr>
            <a:r>
              <a:rPr lang="en-US"/>
              <a:t>New JCB sub-group on data management approved at last JCB session</a:t>
            </a:r>
            <a:endParaRPr/>
          </a:p>
          <a:p>
            <a:pPr indent="-342900" lvl="0" marL="342900" rtl="0" algn="l">
              <a:lnSpc>
                <a:spcPct val="90000"/>
              </a:lnSpc>
              <a:spcBef>
                <a:spcPts val="1000"/>
              </a:spcBef>
              <a:spcAft>
                <a:spcPts val="0"/>
              </a:spcAft>
              <a:buClr>
                <a:schemeClr val="dk1"/>
              </a:buClr>
              <a:buSzPts val="2400"/>
              <a:buFont typeface="Arial"/>
              <a:buChar char="•"/>
            </a:pPr>
            <a:r>
              <a:rPr lang="en-US"/>
              <a:t>ToR include (next slide):</a:t>
            </a:r>
            <a:endParaRPr/>
          </a:p>
          <a:p>
            <a:pPr indent="-342900" lvl="1" marL="800100" rtl="0" algn="l">
              <a:lnSpc>
                <a:spcPct val="90000"/>
              </a:lnSpc>
              <a:spcBef>
                <a:spcPts val="500"/>
              </a:spcBef>
              <a:spcAft>
                <a:spcPts val="0"/>
              </a:spcAft>
              <a:buClr>
                <a:schemeClr val="dk1"/>
              </a:buClr>
              <a:buSzPts val="2000"/>
              <a:buFont typeface="Arial"/>
              <a:buChar char="•"/>
            </a:pPr>
            <a:r>
              <a:rPr lang="en-US"/>
              <a:t>WIS2.0 / ODIS inter-operability</a:t>
            </a:r>
            <a:endParaRPr/>
          </a:p>
          <a:p>
            <a:pPr indent="-342900" lvl="1" marL="800100" rtl="0" algn="l">
              <a:lnSpc>
                <a:spcPct val="90000"/>
              </a:lnSpc>
              <a:spcBef>
                <a:spcPts val="500"/>
              </a:spcBef>
              <a:spcAft>
                <a:spcPts val="0"/>
              </a:spcAft>
              <a:buClr>
                <a:schemeClr val="dk1"/>
              </a:buClr>
              <a:buSzPts val="2000"/>
              <a:buFont typeface="Arial"/>
              <a:buChar char="•"/>
            </a:pPr>
            <a:r>
              <a:rPr lang="en-US"/>
              <a:t>WIS2.0 topic hierarchy</a:t>
            </a:r>
            <a:endParaRPr/>
          </a:p>
          <a:p>
            <a:pPr indent="-342900" lvl="1" marL="800100" rtl="0" algn="l">
              <a:lnSpc>
                <a:spcPct val="90000"/>
              </a:lnSpc>
              <a:spcBef>
                <a:spcPts val="500"/>
              </a:spcBef>
              <a:spcAft>
                <a:spcPts val="0"/>
              </a:spcAft>
              <a:buClr>
                <a:schemeClr val="dk1"/>
              </a:buClr>
              <a:buSzPts val="2000"/>
              <a:buFont typeface="Arial"/>
              <a:buChar char="•"/>
            </a:pPr>
            <a:r>
              <a:rPr lang="en-US"/>
              <a:t>MCDS governance</a:t>
            </a:r>
            <a:endParaRPr/>
          </a:p>
          <a:p>
            <a:pPr indent="-342900" lvl="1" marL="800100" rtl="0" algn="l">
              <a:lnSpc>
                <a:spcPct val="90000"/>
              </a:lnSpc>
              <a:spcBef>
                <a:spcPts val="500"/>
              </a:spcBef>
              <a:spcAft>
                <a:spcPts val="0"/>
              </a:spcAft>
              <a:buClr>
                <a:schemeClr val="dk1"/>
              </a:buClr>
              <a:buSzPts val="2000"/>
              <a:buFont typeface="Arial"/>
              <a:buChar char="•"/>
            </a:pPr>
            <a:r>
              <a:rPr lang="en-US"/>
              <a:t>Comparison of data policy</a:t>
            </a:r>
            <a:endParaRPr/>
          </a:p>
          <a:p>
            <a:pPr indent="-342900" lvl="0" marL="342900" rtl="0" algn="l">
              <a:lnSpc>
                <a:spcPct val="90000"/>
              </a:lnSpc>
              <a:spcBef>
                <a:spcPts val="1000"/>
              </a:spcBef>
              <a:spcAft>
                <a:spcPts val="0"/>
              </a:spcAft>
              <a:buClr>
                <a:schemeClr val="dk1"/>
              </a:buClr>
              <a:buSzPts val="2400"/>
              <a:buFont typeface="Arial"/>
              <a:buChar char="•"/>
            </a:pPr>
            <a:r>
              <a:rPr lang="en-US"/>
              <a:t>Membership under development, proposals from IODE but need proposed members from WMO</a:t>
            </a:r>
            <a:endParaRPr/>
          </a:p>
          <a:p>
            <a:pPr indent="-215900" lvl="1" marL="800100" rtl="0" algn="l">
              <a:lnSpc>
                <a:spcPct val="90000"/>
              </a:lnSpc>
              <a:spcBef>
                <a:spcPts val="500"/>
              </a:spcBef>
              <a:spcAft>
                <a:spcPts val="0"/>
              </a:spcAft>
              <a:buClr>
                <a:schemeClr val="dk1"/>
              </a:buClr>
              <a:buSzPts val="2000"/>
              <a:buFont typeface="Arial"/>
              <a:buNone/>
            </a:pPr>
            <a:r>
              <a:t/>
            </a:r>
            <a:endParaRPr/>
          </a:p>
          <a:p>
            <a:pPr indent="-215900" lvl="1" marL="800100" rtl="0" algn="l">
              <a:lnSpc>
                <a:spcPct val="90000"/>
              </a:lnSpc>
              <a:spcBef>
                <a:spcPts val="500"/>
              </a:spcBef>
              <a:spcAft>
                <a:spcPts val="0"/>
              </a:spcAft>
              <a:buClr>
                <a:schemeClr val="dk1"/>
              </a:buClr>
              <a:buSzPts val="2000"/>
              <a:buFont typeface="Arial"/>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txBox="1"/>
          <p:nvPr>
            <p:ph type="ctrTitle"/>
          </p:nvPr>
        </p:nvSpPr>
        <p:spPr>
          <a:xfrm>
            <a:off x="1019503" y="360607"/>
            <a:ext cx="10152994" cy="68517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005BAA"/>
              </a:buClr>
              <a:buSzPts val="3600"/>
              <a:buFont typeface="Arial"/>
              <a:buNone/>
            </a:pPr>
            <a:r>
              <a:rPr lang="en-US" sz="3600"/>
              <a:t>JCB sub-group on data management - ToR</a:t>
            </a:r>
            <a:endParaRPr sz="3600"/>
          </a:p>
        </p:txBody>
      </p:sp>
      <p:sp>
        <p:nvSpPr>
          <p:cNvPr id="153" name="Google Shape;153;p9"/>
          <p:cNvSpPr txBox="1"/>
          <p:nvPr>
            <p:ph idx="1" type="subTitle"/>
          </p:nvPr>
        </p:nvSpPr>
        <p:spPr>
          <a:xfrm>
            <a:off x="735724" y="1368789"/>
            <a:ext cx="10794124" cy="4443432"/>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Font typeface="Play"/>
              <a:buAutoNum type="arabicPeriod"/>
            </a:pPr>
            <a:r>
              <a:rPr lang="en-US" sz="1600"/>
              <a:t>Propose actions for enhanced interoperability for an integrated observing and data system, improving data sharing between the WMO Information System (WIS) and the IOC/IODE Ocean Data and Information System (ODIS).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Review and propose updates to the topic hierarchy for ocean data.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Coordinate, with the relevant WMO and IOC groups, the migration of both publishers and users of ocean data currently distributed on the WMO Global Telecommunication System to the WIS 2.0 by 2033.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Establish pilot project(s) from the ocean community to act as DCPCs within the WIS2.0.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Propose a mechanism for mirroring between ODIS and WIS catalogues and seamless integration of the respective systems. </a:t>
            </a:r>
            <a:endParaRPr/>
          </a:p>
          <a:p>
            <a:pPr indent="-228600" lvl="0" marL="228600" rtl="0" algn="l">
              <a:lnSpc>
                <a:spcPct val="90000"/>
              </a:lnSpc>
              <a:spcBef>
                <a:spcPts val="1000"/>
              </a:spcBef>
              <a:spcAft>
                <a:spcPts val="0"/>
              </a:spcAft>
              <a:buClr>
                <a:schemeClr val="dk1"/>
              </a:buClr>
              <a:buSzPts val="1600"/>
              <a:buFont typeface="Play"/>
              <a:buAutoNum type="arabicPeriod"/>
            </a:pPr>
            <a:r>
              <a:rPr lang="en-US" sz="1600"/>
              <a:t>Review and propose updates to the governance procedures for the Marine Climate Data System (MCDS), including: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Nomination and recognition process for centres within the MCDS.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Terms of reference and scope centre types within the MCDS. </a:t>
            </a:r>
            <a:endParaRPr/>
          </a:p>
          <a:p>
            <a:pPr indent="-342900" lvl="1" marL="800100" rtl="0" algn="l">
              <a:lnSpc>
                <a:spcPct val="90000"/>
              </a:lnSpc>
              <a:spcBef>
                <a:spcPts val="500"/>
              </a:spcBef>
              <a:spcAft>
                <a:spcPts val="0"/>
              </a:spcAft>
              <a:buClr>
                <a:schemeClr val="dk1"/>
              </a:buClr>
              <a:buSzPts val="1400"/>
              <a:buFont typeface="Play"/>
              <a:buAutoNum type="alphaLcPeriod"/>
            </a:pPr>
            <a:r>
              <a:rPr lang="en-US" sz="1400"/>
              <a:t>Evaluation and monitoring of MCDS centres. </a:t>
            </a:r>
            <a:endParaRPr/>
          </a:p>
          <a:p>
            <a:pPr indent="-228600" lvl="0" marL="228600" rtl="0" algn="l">
              <a:lnSpc>
                <a:spcPct val="90000"/>
              </a:lnSpc>
              <a:spcBef>
                <a:spcPts val="1000"/>
              </a:spcBef>
              <a:spcAft>
                <a:spcPts val="0"/>
              </a:spcAft>
              <a:buClr>
                <a:schemeClr val="dk1"/>
              </a:buClr>
              <a:buSzPts val="1600"/>
              <a:buFont typeface="Play"/>
              <a:buAutoNum type="arabicPeriod"/>
            </a:pPr>
            <a:r>
              <a:rPr lang="en-US" sz="1600"/>
              <a:t>Coordinate scientific and data workshops as part of the Advances in Marine Climatology (CLIMAR) series. </a:t>
            </a:r>
            <a:endParaRPr/>
          </a:p>
          <a:p>
            <a:pPr indent="-228600" lvl="0" marL="228600" rtl="0" algn="l">
              <a:lnSpc>
                <a:spcPct val="90000"/>
              </a:lnSpc>
              <a:spcBef>
                <a:spcPts val="1000"/>
              </a:spcBef>
              <a:spcAft>
                <a:spcPts val="0"/>
              </a:spcAft>
              <a:buClr>
                <a:schemeClr val="dk1"/>
              </a:buClr>
              <a:buSzPts val="1600"/>
              <a:buFont typeface="Play"/>
              <a:buAutoNum type="arabicPeriod"/>
            </a:pPr>
            <a:r>
              <a:rPr lang="en-US" sz="1600"/>
              <a:t>Review and compare WMO and IOC/IODE data policies and the datasets in scope of those policies to identify areas of concern for interoperability. Propose opportunities to align terminology, categories and guidance on terms of use and licenses. </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Custom Design">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2024-04-23T12:25:23Z</dcterms:created>
  <dc:creator>Klara Josipovic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0x01010063F6497A16C24847AD78F11B87F7D548</vt:lpwstr>
  </property>
  <property fmtid="{D5CDD505-2E9C-101B-9397-08002B2CF9AE}" pid="3" name="_dlc_DocIdItemGuid">
    <vt:lpwstr>770e6ac8-842c-40d0-bc92-2c589e2b3feb</vt:lpwstr>
  </property>
  <property fmtid="{D5CDD505-2E9C-101B-9397-08002B2CF9AE}" pid="4" name="MediaServiceImageTags">
    <vt:lpwstr/>
  </property>
</Properties>
</file>