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12192000"/>
  <p:notesSz cx="6858000" cy="9144000"/>
  <p:embeddedFontLst>
    <p:embeddedFont>
      <p:font typeface="Libre Franklin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Corbel"/>
      <p:regular r:id="rId29"/>
      <p:bold r:id="rId30"/>
      <p:italic r:id="rId31"/>
      <p:boldItalic r:id="rId32"/>
    </p:embeddedFont>
    <p:embeddedFont>
      <p:font typeface="Quattrocento Sans"/>
      <p:regular r:id="rId33"/>
      <p:bold r:id="rId34"/>
      <p:italic r:id="rId35"/>
      <p:boldItalic r:id="rId36"/>
    </p:embeddedFont>
    <p:embeddedFont>
      <p:font typeface="Barlow Light"/>
      <p:regular r:id="rId37"/>
      <p:bold r:id="rId38"/>
      <p:italic r:id="rId39"/>
      <p:boldItalic r:id="rId40"/>
    </p:embeddedFont>
    <p:embeddedFont>
      <p:font typeface="Barlow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5" roundtripDataSignature="AMtx7mjO7wEKqKdmhtM3UFsX/stafWEi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Light-boldItalic.fntdata"/><Relationship Id="rId20" Type="http://schemas.openxmlformats.org/officeDocument/2006/relationships/slide" Target="slides/slide14.xml"/><Relationship Id="rId42" Type="http://schemas.openxmlformats.org/officeDocument/2006/relationships/font" Target="fonts/Barlow-bold.fntdata"/><Relationship Id="rId41" Type="http://schemas.openxmlformats.org/officeDocument/2006/relationships/font" Target="fonts/Barlow-regular.fntdata"/><Relationship Id="rId22" Type="http://schemas.openxmlformats.org/officeDocument/2006/relationships/font" Target="fonts/LibreFranklin-bold.fntdata"/><Relationship Id="rId44" Type="http://schemas.openxmlformats.org/officeDocument/2006/relationships/font" Target="fonts/Barlow-boldItalic.fntdata"/><Relationship Id="rId21" Type="http://schemas.openxmlformats.org/officeDocument/2006/relationships/font" Target="fonts/LibreFranklin-regular.fntdata"/><Relationship Id="rId43" Type="http://schemas.openxmlformats.org/officeDocument/2006/relationships/font" Target="fonts/Barlow-italic.fntdata"/><Relationship Id="rId24" Type="http://schemas.openxmlformats.org/officeDocument/2006/relationships/font" Target="fonts/LibreFranklin-boldItalic.fntdata"/><Relationship Id="rId23" Type="http://schemas.openxmlformats.org/officeDocument/2006/relationships/font" Target="fonts/LibreFranklin-italic.fntdata"/><Relationship Id="rId45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orbel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rbel-italic.fntdata"/><Relationship Id="rId30" Type="http://schemas.openxmlformats.org/officeDocument/2006/relationships/font" Target="fonts/Corbel-bold.fntdata"/><Relationship Id="rId11" Type="http://schemas.openxmlformats.org/officeDocument/2006/relationships/slide" Target="slides/slide5.xml"/><Relationship Id="rId33" Type="http://schemas.openxmlformats.org/officeDocument/2006/relationships/font" Target="fonts/QuattrocentoSans-regular.fntdata"/><Relationship Id="rId10" Type="http://schemas.openxmlformats.org/officeDocument/2006/relationships/slide" Target="slides/slide4.xml"/><Relationship Id="rId32" Type="http://schemas.openxmlformats.org/officeDocument/2006/relationships/font" Target="fonts/Corbel-boldItalic.fntdata"/><Relationship Id="rId13" Type="http://schemas.openxmlformats.org/officeDocument/2006/relationships/slide" Target="slides/slide7.xml"/><Relationship Id="rId35" Type="http://schemas.openxmlformats.org/officeDocument/2006/relationships/font" Target="fonts/QuattrocentoSans-italic.fntdata"/><Relationship Id="rId12" Type="http://schemas.openxmlformats.org/officeDocument/2006/relationships/slide" Target="slides/slide6.xml"/><Relationship Id="rId34" Type="http://schemas.openxmlformats.org/officeDocument/2006/relationships/font" Target="fonts/QuattrocentoSans-bold.fntdata"/><Relationship Id="rId15" Type="http://schemas.openxmlformats.org/officeDocument/2006/relationships/slide" Target="slides/slide9.xml"/><Relationship Id="rId37" Type="http://schemas.openxmlformats.org/officeDocument/2006/relationships/font" Target="fonts/BarlowLight-regular.fntdata"/><Relationship Id="rId14" Type="http://schemas.openxmlformats.org/officeDocument/2006/relationships/slide" Target="slides/slide8.xml"/><Relationship Id="rId36" Type="http://schemas.openxmlformats.org/officeDocument/2006/relationships/font" Target="fonts/QuattrocentoSans-boldItalic.fntdata"/><Relationship Id="rId17" Type="http://schemas.openxmlformats.org/officeDocument/2006/relationships/slide" Target="slides/slide11.xml"/><Relationship Id="rId39" Type="http://schemas.openxmlformats.org/officeDocument/2006/relationships/font" Target="fonts/BarlowLight-italic.fntdata"/><Relationship Id="rId16" Type="http://schemas.openxmlformats.org/officeDocument/2006/relationships/slide" Target="slides/slide10.xml"/><Relationship Id="rId38" Type="http://schemas.openxmlformats.org/officeDocument/2006/relationships/font" Target="fonts/BarlowLigh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e328dc02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g24e328dc02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c4cdb21142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2c4cdb2114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4bcfdec53c_0_12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g14bcfdec53c_0_12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4cdb21142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2c4cdb21142_0_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7" name="Google Shape;307;g2c4cdb21142_0_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0848e50af1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20848e50af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4cdb2114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2c4cdb2114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470b247ac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24470b247a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4470b247ac_0_4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24470b247ac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Ann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4bcfdec53c_0_175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14bcfdec53c_0_175"/>
          <p:cNvSpPr txBox="1"/>
          <p:nvPr>
            <p:ph type="ctrTitle"/>
          </p:nvPr>
        </p:nvSpPr>
        <p:spPr>
          <a:xfrm>
            <a:off x="1367999" y="2790000"/>
            <a:ext cx="68769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14bcfdec53c_0_175"/>
          <p:cNvSpPr txBox="1"/>
          <p:nvPr>
            <p:ph idx="1" type="subTitle"/>
          </p:nvPr>
        </p:nvSpPr>
        <p:spPr>
          <a:xfrm>
            <a:off x="1367999" y="4597200"/>
            <a:ext cx="68769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bcfdec53c_0_1131"/>
          <p:cNvSpPr txBox="1"/>
          <p:nvPr>
            <p:ph type="title"/>
          </p:nvPr>
        </p:nvSpPr>
        <p:spPr>
          <a:xfrm>
            <a:off x="720725" y="1882800"/>
            <a:ext cx="7740000" cy="28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14bcfdec53c_0_113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4bcfdec53c_0_113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14bcfdec53c_0_113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g14bcfdec53c_0_1131"/>
          <p:cNvSpPr txBox="1"/>
          <p:nvPr>
            <p:ph idx="1" type="body"/>
          </p:nvPr>
        </p:nvSpPr>
        <p:spPr>
          <a:xfrm>
            <a:off x="720725" y="5065200"/>
            <a:ext cx="7740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5" name="Google Shape;95;g14bcfdec53c_0_113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720727" y="1296989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302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>
            <a:off x="720727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8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d705388ed_0_971"/>
          <p:cNvSpPr txBox="1"/>
          <p:nvPr>
            <p:ph idx="1" type="body"/>
          </p:nvPr>
        </p:nvSpPr>
        <p:spPr>
          <a:xfrm>
            <a:off x="720726" y="1296988"/>
            <a:ext cx="81180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g17d705388ed_0_97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7d705388ed_0_97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7d705388ed_0_97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g17d705388ed_0_971"/>
          <p:cNvSpPr txBox="1"/>
          <p:nvPr>
            <p:ph type="title"/>
          </p:nvPr>
        </p:nvSpPr>
        <p:spPr>
          <a:xfrm>
            <a:off x="720726" y="722313"/>
            <a:ext cx="81180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Blue">
  <p:cSld name="Content and Image Blue">
    <p:bg>
      <p:bgPr>
        <a:solidFill>
          <a:schemeClr val="accen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title"/>
          </p:nvPr>
        </p:nvSpPr>
        <p:spPr>
          <a:xfrm>
            <a:off x="1188000" y="793751"/>
            <a:ext cx="4728613" cy="1096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4"/>
          <p:cNvSpPr txBox="1"/>
          <p:nvPr>
            <p:ph idx="10" type="dt"/>
          </p:nvPr>
        </p:nvSpPr>
        <p:spPr>
          <a:xfrm>
            <a:off x="5557493" y="6264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1" type="ftr"/>
          </p:nvPr>
        </p:nvSpPr>
        <p:spPr>
          <a:xfrm>
            <a:off x="684213" y="62640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4"/>
          <p:cNvSpPr/>
          <p:nvPr>
            <p:ph idx="2" type="pic"/>
          </p:nvPr>
        </p:nvSpPr>
        <p:spPr>
          <a:xfrm>
            <a:off x="6558001" y="0"/>
            <a:ext cx="5634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4" name="Google Shape;114;p24"/>
          <p:cNvSpPr txBox="1"/>
          <p:nvPr>
            <p:ph idx="1" type="body"/>
          </p:nvPr>
        </p:nvSpPr>
        <p:spPr>
          <a:xfrm>
            <a:off x="684213" y="1890002"/>
            <a:ext cx="5232400" cy="4059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5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5" name="Google Shape;125;p25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7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p37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0848e50af1_0_207"/>
          <p:cNvSpPr txBox="1"/>
          <p:nvPr>
            <p:ph idx="1" type="body"/>
          </p:nvPr>
        </p:nvSpPr>
        <p:spPr>
          <a:xfrm>
            <a:off x="720726" y="1296988"/>
            <a:ext cx="81180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4" name="Google Shape;134;g20848e50af1_0_207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5" name="Google Shape;135;g20848e50af1_0_207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6" name="Google Shape;136;g20848e50af1_0_20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" name="Google Shape;137;g20848e50af1_0_207"/>
          <p:cNvSpPr txBox="1"/>
          <p:nvPr>
            <p:ph type="title"/>
          </p:nvPr>
        </p:nvSpPr>
        <p:spPr>
          <a:xfrm>
            <a:off x="720726" y="722313"/>
            <a:ext cx="81180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0848e50af1_0_213"/>
          <p:cNvSpPr txBox="1"/>
          <p:nvPr>
            <p:ph idx="1" type="subTitle"/>
          </p:nvPr>
        </p:nvSpPr>
        <p:spPr>
          <a:xfrm>
            <a:off x="9459687" y="1156155"/>
            <a:ext cx="26355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70000"/>
              </a:lnSpc>
              <a:spcBef>
                <a:spcPts val="1100"/>
              </a:spcBef>
              <a:spcAft>
                <a:spcPts val="0"/>
              </a:spcAft>
              <a:buClr>
                <a:srgbClr val="74AFDB"/>
              </a:buClr>
              <a:buSzPts val="1900"/>
              <a:buNone/>
              <a:defRPr sz="1900">
                <a:solidFill>
                  <a:srgbClr val="74AFD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3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0" name="Google Shape;140;g20848e50af1_0_213"/>
          <p:cNvSpPr txBox="1"/>
          <p:nvPr>
            <p:ph idx="2" type="body"/>
          </p:nvPr>
        </p:nvSpPr>
        <p:spPr>
          <a:xfrm>
            <a:off x="8733453" y="2662420"/>
            <a:ext cx="33612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F3864"/>
              </a:buClr>
              <a:buSzPts val="1500"/>
              <a:buNone/>
              <a:defRPr i="0" sz="1500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None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1" name="Google Shape;141;g20848e50af1_0_213"/>
          <p:cNvSpPr txBox="1"/>
          <p:nvPr>
            <p:ph idx="10" type="dt"/>
          </p:nvPr>
        </p:nvSpPr>
        <p:spPr>
          <a:xfrm>
            <a:off x="9448800" y="646568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0848e50af1_0_213"/>
          <p:cNvSpPr txBox="1"/>
          <p:nvPr>
            <p:ph idx="11" type="ftr"/>
          </p:nvPr>
        </p:nvSpPr>
        <p:spPr>
          <a:xfrm>
            <a:off x="0" y="647299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food, device&#10;&#10;Description automatically generated" id="143" name="Google Shape;143;g20848e50af1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4524" y="211075"/>
            <a:ext cx="1270758" cy="77097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0848e50af1_0_213"/>
          <p:cNvSpPr txBox="1"/>
          <p:nvPr>
            <p:ph type="ctrTitle"/>
          </p:nvPr>
        </p:nvSpPr>
        <p:spPr>
          <a:xfrm>
            <a:off x="96004" y="1156154"/>
            <a:ext cx="93636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4000"/>
              <a:buFont typeface="Libre Franklin"/>
              <a:buNone/>
              <a:defRPr sz="4000" u="non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g20848e50af1_0_220"/>
          <p:cNvGrpSpPr/>
          <p:nvPr/>
        </p:nvGrpSpPr>
        <p:grpSpPr>
          <a:xfrm>
            <a:off x="156263" y="1478719"/>
            <a:ext cx="2088302" cy="2401027"/>
            <a:chOff x="233371" y="872842"/>
            <a:chExt cx="2088302" cy="2401027"/>
          </a:xfrm>
        </p:grpSpPr>
        <p:sp>
          <p:nvSpPr>
            <p:cNvPr id="147" name="Google Shape;147;g20848e50af1_0_220"/>
            <p:cNvSpPr txBox="1"/>
            <p:nvPr/>
          </p:nvSpPr>
          <p:spPr>
            <a:xfrm>
              <a:off x="233376" y="1273007"/>
              <a:ext cx="1970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1F3864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Thank you</a:t>
              </a:r>
              <a:endParaRPr b="0" i="0" sz="2000" u="none" cap="none" strike="noStrike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8" name="Google Shape;148;g20848e50af1_0_220"/>
            <p:cNvSpPr txBox="1"/>
            <p:nvPr/>
          </p:nvSpPr>
          <p:spPr>
            <a:xfrm>
              <a:off x="233372" y="2073337"/>
              <a:ext cx="156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1F3864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Merci</a:t>
              </a:r>
              <a:endParaRPr b="0" i="0" sz="2000" u="none" cap="none" strike="noStrike">
                <a:solidFill>
                  <a:srgbClr val="1F3864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49" name="Google Shape;149;g20848e50af1_0_220"/>
            <p:cNvSpPr txBox="1"/>
            <p:nvPr/>
          </p:nvSpPr>
          <p:spPr>
            <a:xfrm>
              <a:off x="233372" y="1673172"/>
              <a:ext cx="1919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1F3864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Gracias</a:t>
              </a:r>
              <a:endParaRPr b="0" i="0" sz="2000" u="none" cap="none" strike="noStrike">
                <a:solidFill>
                  <a:srgbClr val="1F3864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g20848e50af1_0_220"/>
            <p:cNvSpPr txBox="1"/>
            <p:nvPr/>
          </p:nvSpPr>
          <p:spPr>
            <a:xfrm>
              <a:off x="233373" y="872842"/>
              <a:ext cx="208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1F3864"/>
                  </a:solidFill>
                  <a:latin typeface="Corbel"/>
                  <a:ea typeface="Corbel"/>
                  <a:cs typeface="Corbel"/>
                  <a:sym typeface="Corbel"/>
                </a:rPr>
                <a:t>Спасибо</a:t>
              </a:r>
              <a:endParaRPr b="0" i="0" sz="2000" u="none" cap="none" strike="noStrike">
                <a:solidFill>
                  <a:srgbClr val="1F3864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1" name="Google Shape;151;g20848e50af1_0_220"/>
            <p:cNvSpPr txBox="1"/>
            <p:nvPr/>
          </p:nvSpPr>
          <p:spPr>
            <a:xfrm>
              <a:off x="233371" y="2873669"/>
              <a:ext cx="1296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شُكْرًا</a:t>
              </a:r>
              <a:endParaRPr b="0" i="0" sz="2000" u="none" cap="none" strike="noStrike">
                <a:solidFill>
                  <a:srgbClr val="1F3864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2" name="Google Shape;152;g20848e50af1_0_220"/>
            <p:cNvSpPr txBox="1"/>
            <p:nvPr/>
          </p:nvSpPr>
          <p:spPr>
            <a:xfrm>
              <a:off x="233371" y="2473502"/>
              <a:ext cx="1399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1F3864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谢谢</a:t>
              </a:r>
              <a:endParaRPr b="0" i="0" sz="2000" u="none" cap="none" strike="noStrike">
                <a:solidFill>
                  <a:srgbClr val="1F3864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53" name="Google Shape;153;g20848e50af1_0_220"/>
          <p:cNvSpPr txBox="1"/>
          <p:nvPr>
            <p:ph idx="1" type="body"/>
          </p:nvPr>
        </p:nvSpPr>
        <p:spPr>
          <a:xfrm>
            <a:off x="2317839" y="1978699"/>
            <a:ext cx="2853900" cy="14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F3864"/>
              </a:buClr>
              <a:buSzPts val="1900"/>
              <a:buNone/>
              <a:defRPr sz="1900">
                <a:solidFill>
                  <a:srgbClr val="1F386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None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pic>
        <p:nvPicPr>
          <p:cNvPr id="154" name="Google Shape;154;g20848e50af1_0_2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9403" y="925824"/>
            <a:ext cx="6302887" cy="4456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55" name="Google Shape;155;g20848e50af1_0_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263" y="5580230"/>
            <a:ext cx="3909190" cy="7631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g20848e50af1_0_220"/>
          <p:cNvCxnSpPr/>
          <p:nvPr/>
        </p:nvCxnSpPr>
        <p:spPr>
          <a:xfrm>
            <a:off x="5307184" y="2143379"/>
            <a:ext cx="0" cy="936000"/>
          </a:xfrm>
          <a:prstGeom prst="straightConnector1">
            <a:avLst/>
          </a:prstGeom>
          <a:noFill/>
          <a:ln cap="flat" cmpd="sng" w="25400">
            <a:solidFill>
              <a:srgbClr val="8DC5D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food, device&#10;&#10;Description automatically generated" id="157" name="Google Shape;157;g20848e50af1_0_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63" y="207669"/>
            <a:ext cx="1270758" cy="770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470b247ac_0_37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24470b247ac_0_37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24470b247ac_0_37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24470b247ac_0_37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g24470b247ac_0_376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4" name="Google Shape;164;g24470b247ac_0_376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g24470b247ac_0_376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6" name="Google Shape;166;g24470b247ac_0_376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b715e50ea_1_1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g2db715e50ea_1_1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2db715e50ea_1_1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g2db715e50ea_1_19"/>
          <p:cNvSpPr txBox="1"/>
          <p:nvPr>
            <p:ph idx="1" type="body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g2db715e50ea_1_19"/>
          <p:cNvSpPr txBox="1"/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2db715e50ea_1_19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b715e50ea_1_8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db715e50ea_1_8"/>
          <p:cNvSpPr txBox="1"/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2db715e50ea_1_8"/>
          <p:cNvSpPr txBox="1"/>
          <p:nvPr>
            <p:ph idx="1" type="subTitle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86" name="Google Shape;186;g2db715e50ea_1_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b715e50ea_1_13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2db715e50ea_1_13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g2db715e50ea_1_1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2db715e50ea_1_1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2db715e50ea_1_1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b715e50ea_1_2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g2db715e50ea_1_2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2db715e50ea_1_2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2db715e50ea_1_2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g2db715e50ea_1_26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9" name="Google Shape;199;g2db715e50ea_1_26"/>
          <p:cNvSpPr txBox="1"/>
          <p:nvPr>
            <p:ph idx="1" type="body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g2db715e50ea_1_26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1" name="Google Shape;201;g2db715e50ea_1_26"/>
          <p:cNvSpPr txBox="1"/>
          <p:nvPr>
            <p:ph idx="4" type="body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g2db715e50ea_1_26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3" name="Google Shape;203;g2db715e50ea_1_26"/>
          <p:cNvSpPr txBox="1"/>
          <p:nvPr>
            <p:ph idx="6" type="body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b715e50ea_1_3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2db715e50ea_1_3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2db715e50ea_1_3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8" name="Google Shape;208;g2db715e50ea_1_37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g2db715e50ea_1_37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2db715e50ea_1_37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b715e50ea_1_44"/>
          <p:cNvSpPr txBox="1"/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2db715e50ea_1_44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4" name="Google Shape;214;g2db715e50ea_1_44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215" name="Google Shape;215;g2db715e50ea_1_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g2db715e50ea_1_44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217" name="Google Shape;217;g2db715e50ea_1_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g2db715e50ea_1_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g2db715e50ea_1_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g2db715e50ea_1_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db715e50ea_1_54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2db715e50ea_1_54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2db715e50ea_1_54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2db715e50ea_1_54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g2db715e50ea_1_54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7" name="Google Shape;227;g2db715e50ea_1_54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g2db715e50ea_1_54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9" name="Google Shape;229;g2db715e50ea_1_54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b715e50ea_1_63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db715e50ea_1_63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g2db715e50ea_1_6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g2db715e50ea_1_6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2db715e50ea_1_6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g2db715e50ea_1_63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g2db715e50ea_1_63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g2db715e50ea_1_63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g2db715e50ea_1_63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40" name="Google Shape;240;g2db715e50ea_1_63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db715e50ea_1_7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3" name="Google Shape;243;g2db715e50ea_1_74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" name="Google Shape;244;g2db715e50ea_1_74"/>
          <p:cNvSpPr txBox="1"/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4bcfdec53c_0_1397"/>
          <p:cNvSpPr txBox="1"/>
          <p:nvPr>
            <p:ph type="ctrTitle"/>
          </p:nvPr>
        </p:nvSpPr>
        <p:spPr>
          <a:xfrm>
            <a:off x="720725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14bcfdec53c_0_1397"/>
          <p:cNvSpPr txBox="1"/>
          <p:nvPr>
            <p:ph idx="1" type="subTitle"/>
          </p:nvPr>
        </p:nvSpPr>
        <p:spPr>
          <a:xfrm>
            <a:off x="720725" y="3873600"/>
            <a:ext cx="4074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g14bcfdec53c_0_1397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31" name="Google Shape;31;g14bcfdec53c_0_13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1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g14bcfdec53c_0_1397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33" name="Google Shape;33;g14bcfdec53c_0_13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g14bcfdec53c_0_13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g14bcfdec53c_0_13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g14bcfdec53c_0_13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db715e50ea_1_78"/>
          <p:cNvSpPr txBox="1"/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2db715e50ea_1_7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2db715e50ea_1_78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b715e50ea_1_82"/>
          <p:cNvSpPr txBox="1"/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g2db715e50ea_1_8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g2db715e50ea_1_8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2db715e50ea_1_8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g2db715e50ea_1_82"/>
          <p:cNvSpPr txBox="1"/>
          <p:nvPr>
            <p:ph idx="1" type="body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5" name="Google Shape;255;g2db715e50ea_1_82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1">
  <p:cSld name="1_Content and Imag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db715e50ea_1_89"/>
          <p:cNvSpPr txBox="1"/>
          <p:nvPr>
            <p:ph idx="10" type="dt"/>
          </p:nvPr>
        </p:nvSpPr>
        <p:spPr>
          <a:xfrm>
            <a:off x="8081963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  <p:sp>
        <p:nvSpPr>
          <p:cNvPr id="258" name="Google Shape;258;g2db715e50ea_1_89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  <p:sp>
        <p:nvSpPr>
          <p:cNvPr id="259" name="Google Shape;259;g2db715e50ea_1_89"/>
          <p:cNvSpPr txBox="1"/>
          <p:nvPr>
            <p:ph idx="12" type="sldNum"/>
          </p:nvPr>
        </p:nvSpPr>
        <p:spPr>
          <a:xfrm>
            <a:off x="11250151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0" name="Google Shape;260;g2db715e50ea_1_89"/>
          <p:cNvSpPr txBox="1"/>
          <p:nvPr>
            <p:ph idx="1" type="body"/>
          </p:nvPr>
        </p:nvSpPr>
        <p:spPr>
          <a:xfrm>
            <a:off x="720727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61" name="Google Shape;261;g2db715e50ea_1_89"/>
          <p:cNvSpPr txBox="1"/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2" name="Google Shape;262;g2db715e50ea_1_89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b715e50ea_1_9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g2db715e50ea_1_9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g2db715e50ea_1_9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g2db715e50ea_1_9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8" name="Google Shape;268;g2db715e50ea_1_96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db715e50ea_1_10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g2db715e50ea_1_102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g2db715e50ea_1_102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g2db715e50ea_1_10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g2db715e50ea_1_10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g2db715e50ea_1_10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db715e50ea_1_109"/>
          <p:cNvSpPr txBox="1"/>
          <p:nvPr>
            <p:ph idx="1" type="body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g2db715e50ea_1_10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g2db715e50ea_1_10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g2db715e50ea_1_10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1" name="Google Shape;281;g2db715e50ea_1_109"/>
          <p:cNvSpPr txBox="1"/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db715e50ea_1_115"/>
          <p:cNvSpPr txBox="1"/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g2db715e50ea_1_115"/>
          <p:cNvSpPr txBox="1"/>
          <p:nvPr>
            <p:ph idx="1" type="subTitle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85" name="Google Shape;285;g2db715e50ea_1_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db715e50ea_1_115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db715e50ea_1_120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9" name="Google Shape;289;g2db715e50ea_1_120"/>
          <p:cNvSpPr txBox="1"/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g2db715e50ea_1_120"/>
          <p:cNvSpPr txBox="1"/>
          <p:nvPr>
            <p:ph idx="1" type="subTitle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91" name="Google Shape;291;g2db715e50ea_1_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db715e50ea_1_12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g2db715e50ea_1_12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g2db715e50ea_1_12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31"/>
          <p:cNvSpPr txBox="1"/>
          <p:nvPr>
            <p:ph idx="1" type="body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/>
          <p:nvPr>
            <p:ph type="title"/>
          </p:nvPr>
        </p:nvSpPr>
        <p:spPr>
          <a:xfrm>
            <a:off x="914400" y="3048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" name="Google Shape;61;p21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" name="Google Shape;62;p21"/>
          <p:cNvSpPr txBox="1"/>
          <p:nvPr>
            <p:ph idx="1" type="body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4" name="Google Shape;64;p21"/>
          <p:cNvSpPr txBox="1"/>
          <p:nvPr>
            <p:ph idx="4" type="body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1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6" name="Google Shape;66;p21"/>
          <p:cNvSpPr txBox="1"/>
          <p:nvPr>
            <p:ph idx="6" type="body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 1">
  <p:cSld name="1_Three Columns with Image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bcfdec53c_0_54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g14bcfdec53c_0_54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0" name="Google Shape;70;g14bcfdec53c_0_54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1" name="Google Shape;71;g14bcfdec53c_0_54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" name="Google Shape;72;g14bcfdec53c_0_541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3" name="Google Shape;73;g14bcfdec53c_0_541"/>
          <p:cNvSpPr txBox="1"/>
          <p:nvPr>
            <p:ph idx="1" type="body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g14bcfdec53c_0_541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5" name="Google Shape;75;g14bcfdec53c_0_541"/>
          <p:cNvSpPr txBox="1"/>
          <p:nvPr>
            <p:ph idx="4" type="body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g14bcfdec53c_0_541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7" name="Google Shape;77;g14bcfdec53c_0_541"/>
          <p:cNvSpPr txBox="1"/>
          <p:nvPr>
            <p:ph idx="6" type="body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6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b715e50ea_1_0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g2db715e50ea_1_0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2db715e50ea_1_0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2db715e50ea_1_0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g2db715e50ea_1_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73" name="Google Shape;173;g2db715e50ea_1_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4" name="Google Shape;174;g2db715e50ea_1_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48.png"/><Relationship Id="rId13" Type="http://schemas.openxmlformats.org/officeDocument/2006/relationships/hyperlink" Target="https://wmo.int/activities/global-greenhouse-gas-watch-g3w" TargetMode="External"/><Relationship Id="rId12" Type="http://schemas.openxmlformats.org/officeDocument/2006/relationships/hyperlink" Target="https://wmo.int/activities/early-warnings-all/wmo-and-early-warnings-all-initiativ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ocean-ops.org/" TargetMode="External"/><Relationship Id="rId4" Type="http://schemas.openxmlformats.org/officeDocument/2006/relationships/hyperlink" Target="http://www.ocean-ops.org/" TargetMode="External"/><Relationship Id="rId9" Type="http://schemas.openxmlformats.org/officeDocument/2006/relationships/image" Target="../media/image56.png"/><Relationship Id="rId15" Type="http://schemas.openxmlformats.org/officeDocument/2006/relationships/hyperlink" Target="https://www.imo.org/en/About/Events/Pages/2nd-WMO-IMO-Symposium-on-Extreme-Maritime-Weather.aspx" TargetMode="External"/><Relationship Id="rId14" Type="http://schemas.openxmlformats.org/officeDocument/2006/relationships/hyperlink" Target="https://wmo.int/activities/global-greenhouse-gas-watch-g3w" TargetMode="External"/><Relationship Id="rId17" Type="http://schemas.openxmlformats.org/officeDocument/2006/relationships/image" Target="../media/image53.png"/><Relationship Id="rId16" Type="http://schemas.openxmlformats.org/officeDocument/2006/relationships/hyperlink" Target="https://unesdoc.unesco.org/ark:/48223/pf0000390124.locale=en" TargetMode="External"/><Relationship Id="rId5" Type="http://schemas.openxmlformats.org/officeDocument/2006/relationships/hyperlink" Target="http://www.ocean-ops.org/" TargetMode="External"/><Relationship Id="rId6" Type="http://schemas.openxmlformats.org/officeDocument/2006/relationships/hyperlink" Target="http://www.ocean-ops.org/" TargetMode="External"/><Relationship Id="rId7" Type="http://schemas.openxmlformats.org/officeDocument/2006/relationships/image" Target="../media/image58.png"/><Relationship Id="rId8" Type="http://schemas.openxmlformats.org/officeDocument/2006/relationships/image" Target="../media/image4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ocean-ops.org/" TargetMode="External"/><Relationship Id="rId4" Type="http://schemas.openxmlformats.org/officeDocument/2006/relationships/hyperlink" Target="http://www.ocean-ops.org/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36.png"/><Relationship Id="rId7" Type="http://schemas.openxmlformats.org/officeDocument/2006/relationships/image" Target="../media/image38.jpg"/><Relationship Id="rId8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Relationship Id="rId4" Type="http://schemas.openxmlformats.org/officeDocument/2006/relationships/image" Target="../media/image49.jpg"/><Relationship Id="rId5" Type="http://schemas.openxmlformats.org/officeDocument/2006/relationships/image" Target="../media/image57.jpg"/><Relationship Id="rId6" Type="http://schemas.openxmlformats.org/officeDocument/2006/relationships/image" Target="../media/image5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0.jpg"/><Relationship Id="rId4" Type="http://schemas.openxmlformats.org/officeDocument/2006/relationships/image" Target="../media/image32.png"/><Relationship Id="rId5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ocean-ops.org/" TargetMode="External"/><Relationship Id="rId4" Type="http://schemas.openxmlformats.org/officeDocument/2006/relationships/hyperlink" Target="http://www.ocean-ops.org/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ocean-ops.org/sync/" TargetMode="External"/><Relationship Id="rId4" Type="http://schemas.openxmlformats.org/officeDocument/2006/relationships/hyperlink" Target="http://www.ocean-ops.org/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ocean-ops.org/" TargetMode="External"/><Relationship Id="rId4" Type="http://schemas.openxmlformats.org/officeDocument/2006/relationships/hyperlink" Target="http://www.ocean-ops.org/" TargetMode="External"/><Relationship Id="rId5" Type="http://schemas.openxmlformats.org/officeDocument/2006/relationships/hyperlink" Target="http://www.ocean-ops.org/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ocean-ops.org/" TargetMode="External"/><Relationship Id="rId4" Type="http://schemas.openxmlformats.org/officeDocument/2006/relationships/hyperlink" Target="http://www.ocean-ops.org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40.png"/><Relationship Id="rId7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://www.youtube.com/watch?v=IrU0F1d3LZQ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39.png"/><Relationship Id="rId7" Type="http://schemas.openxmlformats.org/officeDocument/2006/relationships/image" Target="../media/image29.png"/><Relationship Id="rId8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ocean-ops.org/" TargetMode="External"/><Relationship Id="rId4" Type="http://schemas.openxmlformats.org/officeDocument/2006/relationships/hyperlink" Target="http://www.ocean-ops.org/" TargetMode="External"/><Relationship Id="rId9" Type="http://schemas.openxmlformats.org/officeDocument/2006/relationships/image" Target="../media/image27.png"/><Relationship Id="rId5" Type="http://schemas.openxmlformats.org/officeDocument/2006/relationships/image" Target="../media/image58.png"/><Relationship Id="rId6" Type="http://schemas.openxmlformats.org/officeDocument/2006/relationships/image" Target="../media/image24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4e328dc025_0_0"/>
          <p:cNvSpPr txBox="1"/>
          <p:nvPr>
            <p:ph type="ctrTitle"/>
          </p:nvPr>
        </p:nvSpPr>
        <p:spPr>
          <a:xfrm>
            <a:off x="961800" y="2541450"/>
            <a:ext cx="104607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/>
              <a:t>OceanOPS </a:t>
            </a:r>
            <a:br>
              <a:rPr lang="en-GB"/>
            </a:br>
            <a:r>
              <a:rPr lang="en-GB"/>
              <a:t>Strategic Plan 2021-25</a:t>
            </a:r>
            <a:br>
              <a:rPr lang="en-GB"/>
            </a:br>
            <a:endParaRPr/>
          </a:p>
        </p:txBody>
      </p:sp>
      <p:sp>
        <p:nvSpPr>
          <p:cNvPr id="301" name="Google Shape;301;g24e328dc025_0_0"/>
          <p:cNvSpPr txBox="1"/>
          <p:nvPr>
            <p:ph idx="1" type="subTitle"/>
          </p:nvPr>
        </p:nvSpPr>
        <p:spPr>
          <a:xfrm>
            <a:off x="961800" y="4418091"/>
            <a:ext cx="10054500" cy="1247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Mathieu Belbeoch &amp; OceanOPS Team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/>
            </a:br>
            <a:r>
              <a:rPr lang="en-GB"/>
              <a:t>OCG-16 Session, 07 - 11 April 2025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Ifremer, Brest, France</a:t>
            </a:r>
            <a:endParaRPr/>
          </a:p>
        </p:txBody>
      </p:sp>
      <p:pic>
        <p:nvPicPr>
          <p:cNvPr id="302" name="Google Shape;302;g24e328dc02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6275"/>
            <a:ext cx="5839476" cy="147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03" name="Google Shape;303;g24e328dc02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8000" y="576000"/>
            <a:ext cx="2970001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"/>
          <p:cNvSpPr txBox="1"/>
          <p:nvPr/>
        </p:nvSpPr>
        <p:spPr>
          <a:xfrm>
            <a:off x="513697" y="1488962"/>
            <a:ext cx="3228208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rgbClr val="184596"/>
                </a:solidFill>
                <a:latin typeface="Barlow Light"/>
                <a:ea typeface="Barlow Light"/>
                <a:cs typeface="Barlow Light"/>
                <a:sym typeface="Barlow Light"/>
              </a:rPr>
              <a:t>From Sailing to Shipping …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High level side event</a:t>
            </a:r>
            <a:r>
              <a:rPr b="0" i="0" lang="en-GB" sz="12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submitted by OceanOPS through WMO (blue zone)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Initial Partners: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World Meteorological Organization (WMO)</a:t>
            </a:r>
            <a:endParaRPr b="0" i="0" sz="11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Intergovernmental Oceanographic Commission of United Nations Educational, Scientific and Cultural Organization (IOC-UNESCO) </a:t>
            </a:r>
            <a:endParaRPr b="0" i="0" sz="11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International Maritime Organization (IMO) 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International Hydrographic Organization (IHO)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France: Institut Polytechnique de Paris (IP Paris)</a:t>
            </a:r>
            <a:endParaRPr b="0" i="0" sz="11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France: Ifremer </a:t>
            </a:r>
            <a:endParaRPr b="0" i="0" sz="11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EUMETNET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European Centre for Medium-Range Weather Forecasts (ECMWF)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Mercator Ocean International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Baltic and International Maritime Council (BIMCO)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Lobbying all round to Shipping …</a:t>
            </a:r>
            <a:endParaRPr b="0" i="0" sz="16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0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94" name="Google Shape;394;p4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Goal 4</a:t>
            </a:r>
            <a:endParaRPr/>
          </a:p>
        </p:txBody>
      </p:sp>
      <p:sp>
        <p:nvSpPr>
          <p:cNvPr id="395" name="Google Shape;395;p4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89734" y="11984"/>
            <a:ext cx="3202265" cy="998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rial view of a cargo ship" id="397" name="Google Shape;397;p4"/>
          <p:cNvPicPr preferRelativeResize="0"/>
          <p:nvPr/>
        </p:nvPicPr>
        <p:blipFill rotWithShape="1">
          <a:blip r:embed="rId8">
            <a:alphaModFix/>
          </a:blip>
          <a:srcRect b="31841" l="-17" r="-154" t="34399"/>
          <a:stretch/>
        </p:blipFill>
        <p:spPr>
          <a:xfrm>
            <a:off x="9048309" y="1152070"/>
            <a:ext cx="3143692" cy="71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"/>
          <p:cNvPicPr preferRelativeResize="0"/>
          <p:nvPr/>
        </p:nvPicPr>
        <p:blipFill rotWithShape="1">
          <a:blip r:embed="rId9">
            <a:alphaModFix/>
          </a:blip>
          <a:srcRect b="-151" l="482" r="9157" t="-77"/>
          <a:stretch/>
        </p:blipFill>
        <p:spPr>
          <a:xfrm>
            <a:off x="9048309" y="2127214"/>
            <a:ext cx="3143694" cy="222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48309" y="4342261"/>
            <a:ext cx="3143691" cy="129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048308" y="5307324"/>
            <a:ext cx="3143692" cy="43315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"/>
          <p:cNvSpPr txBox="1"/>
          <p:nvPr/>
        </p:nvSpPr>
        <p:spPr>
          <a:xfrm>
            <a:off x="3755820" y="959418"/>
            <a:ext cx="4985160" cy="524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ts val="1200"/>
              <a:buFont typeface="Noto Sans Symbols"/>
              <a:buNone/>
            </a:pPr>
            <a:r>
              <a:rPr b="1" i="0" lang="en-GB" sz="12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“Unlocking commercial shipping’s role in global ocean monitoring and services”</a:t>
            </a:r>
            <a:endParaRPr b="0" i="0" sz="12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100"/>
              <a:buFont typeface="Noto Sans Symbols"/>
              <a:buNone/>
            </a:pP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For over a century, merchant ships have been collecting vital weather and ocean data, enhancing safety, forecasts, and climate understanding. This high-level event unites a global coalition to expand ship-based observations.</a:t>
            </a:r>
            <a:endParaRPr b="0" i="1" sz="28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100"/>
              <a:buFont typeface="Noto Sans Symbols"/>
              <a:buNone/>
            </a:pP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Backed by leading international organizations, France and marine industry pioneers, we are gathering the shipping industries to join an ambitious new partnership. Together, we will equip fleets with cutting-edge standardized and automated metocean technologies, unlocking global benefits for operations, forecasting, early warnings and environmental stewardship.</a:t>
            </a:r>
            <a:endParaRPr b="0" i="1" sz="28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100"/>
              <a:buFont typeface="Noto Sans Symbols"/>
              <a:buNone/>
            </a:pP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This event will culminate in a bold joint statement, laying out concrete commitments to achieve the UN Decade’s 2030 vision for ship-based observations and calling on the entire shipping industry to step up for SDGs.</a:t>
            </a:r>
            <a:endParaRPr b="0" i="1" sz="28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100"/>
              <a:buFont typeface="Noto Sans Symbols"/>
              <a:buNone/>
            </a:pPr>
            <a:br>
              <a:rPr b="1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i="0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“by 2030, increase merchant ships participation in the Global Ocean Observing System tenfold, reaching 10 000 vessels providing real-time weather and surface ocean data”.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200"/>
              <a:buFont typeface="Noto Sans Symbols"/>
              <a:buNone/>
            </a:pPr>
            <a:r>
              <a:rPr b="0" i="0" lang="en-GB" sz="12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0" i="1" lang="en-GB" sz="12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This initiative will support WMO commitments on </a:t>
            </a:r>
            <a:r>
              <a:rPr b="0" i="1" lang="en-GB" sz="1100" u="sng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EarlyWarnings4All</a:t>
            </a: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b="0" i="1" lang="en-GB" sz="1100" u="sng" cap="none" strike="noStrike">
                <a:solidFill>
                  <a:srgbClr val="184596"/>
                </a:solidFill>
                <a:latin typeface="Barlow"/>
                <a:ea typeface="Barlow"/>
                <a:cs typeface="Barlow"/>
                <a:sym typeface="Barlow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 </a:t>
            </a:r>
            <a:r>
              <a:rPr b="0" i="1" lang="en-GB" sz="1100" u="sng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GreenhouseGasWatch</a:t>
            </a: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, the outcomes of the latest </a:t>
            </a:r>
            <a:r>
              <a:rPr b="0" i="1" lang="en-GB" sz="1100" u="sng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IMO-WMO symposium</a:t>
            </a: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on extreme weather events and the ambitions of the UN Ocean Decade Vision 2030 (</a:t>
            </a:r>
            <a:r>
              <a:rPr b="0" i="1" lang="en-GB" sz="1100" u="sng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challenge 7</a:t>
            </a: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).</a:t>
            </a:r>
            <a:endParaRPr b="0" i="1" sz="28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100"/>
              <a:buFont typeface="Noto Sans Symbols"/>
              <a:buNone/>
            </a:pP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Shipping companies present will be invited to seal their commitment and show the way for a smart business move that enhances efficiency, reduces costs, and mitigates risks.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EE0"/>
              </a:buClr>
              <a:buSzPts val="1100"/>
              <a:buFont typeface="Noto Sans Symbols"/>
              <a:buNone/>
            </a:pPr>
            <a:r>
              <a:rPr b="0" i="1" lang="en-GB" sz="11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UN organizations, together with Member States involved in the “observations to services” continuum, will coordinate, guide and support the scale up, maximizing benefits for private partners, and for the common good.</a:t>
            </a:r>
            <a:endParaRPr b="0" i="1" sz="2800" u="none" cap="none" strike="noStrike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2" name="Google Shape;402;p4"/>
          <p:cNvSpPr/>
          <p:nvPr/>
        </p:nvSpPr>
        <p:spPr>
          <a:xfrm>
            <a:off x="3755819" y="839913"/>
            <a:ext cx="4999075" cy="5363468"/>
          </a:xfrm>
          <a:prstGeom prst="rect">
            <a:avLst/>
          </a:prstGeom>
          <a:noFill/>
          <a:ln cap="flat" cmpd="sng" w="25400">
            <a:solidFill>
              <a:srgbClr val="0A1D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"/>
          <p:cNvSpPr txBox="1"/>
          <p:nvPr/>
        </p:nvSpPr>
        <p:spPr>
          <a:xfrm>
            <a:off x="9611831" y="1812637"/>
            <a:ext cx="24971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IMO/WMO Symposiums</a:t>
            </a:r>
            <a:br>
              <a:rPr b="1" i="0" lang="en-GB" sz="14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MA CGM veut réduire les personnels d'exécution | Mer et Marine" id="404" name="Google Shape;404;p4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034394" y="5744865"/>
            <a:ext cx="3157604" cy="110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"/>
          <p:cNvSpPr txBox="1"/>
          <p:nvPr/>
        </p:nvSpPr>
        <p:spPr>
          <a:xfrm>
            <a:off x="679102" y="1511187"/>
            <a:ext cx="7287947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SLA framework developed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through ad hoc OCG  TT [see agenda 8.2]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OceanOPS Management Board set up (IOC, WMO, NOAA and soon Ifremer) 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Infrastructure strengthened</a:t>
            </a:r>
            <a:endParaRPr b="1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1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	WMO RB support (thanks Lars Peter and Anthony)</a:t>
            </a:r>
            <a:endParaRPr/>
          </a:p>
          <a:p>
            <a:pPr indent="0" lvl="1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	IOC/GOOS RB support</a:t>
            </a:r>
            <a:endParaRPr/>
          </a:p>
          <a:p>
            <a:pPr indent="0" lvl="1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	Migration IT – 4/5 months outage – robust architecture</a:t>
            </a:r>
            <a:b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	Increased support/cooperation with Ifremer (and Polytechnique)</a:t>
            </a:r>
            <a:b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	Host country agreement –To be signed 2025 - UNOC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Contributions transferred to WMO for consolidated budget management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Planning reporting tools developed to be completed  through WMO/WIGOS consultant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flat/decreasing contributions triggered a restructuring (effective 09/2024)  [see agenda 8.3]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EU projects – boost anticipated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Communication to support Networks and GOOS (brochures, reportcard, news items, videos …)</a:t>
            </a:r>
            <a:endParaRPr/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0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411" name="Google Shape;411;p5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Goal 5</a:t>
            </a:r>
            <a:br>
              <a:rPr lang="en-GB"/>
            </a:br>
            <a:endParaRPr/>
          </a:p>
        </p:txBody>
      </p:sp>
      <p:sp>
        <p:nvSpPr>
          <p:cNvPr id="412" name="Google Shape;412;p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7960" y="1"/>
            <a:ext cx="3964040" cy="138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4429" y="1423431"/>
            <a:ext cx="3917571" cy="2593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Visage humain, personne, habits, sourire&#10;&#10;Le contenu généré par l’IA peut être incorrect." id="415" name="Google Shape;41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30827" y="4016944"/>
            <a:ext cx="2061173" cy="257646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"/>
          <p:cNvSpPr txBox="1"/>
          <p:nvPr/>
        </p:nvSpPr>
        <p:spPr>
          <a:xfrm>
            <a:off x="7794392" y="5822301"/>
            <a:ext cx="295380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Lars Peter Riishojgaard WMO/WIGOS</a:t>
            </a:r>
            <a:br>
              <a:rPr b="0" i="0" lang="en-GB" sz="11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b="0" i="0" lang="en-GB" sz="11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&amp; Anthony Rea, WMO/INF Directors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25154" y="4016945"/>
            <a:ext cx="1905673" cy="162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c4cdb21142_0_16"/>
          <p:cNvSpPr txBox="1"/>
          <p:nvPr/>
        </p:nvSpPr>
        <p:spPr>
          <a:xfrm>
            <a:off x="720725" y="1435675"/>
            <a:ext cx="7254600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The Strategic Plan has set us on a clear path to success.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We have successfully achieved nearly all objectives, overcoming challenges with remarkable accomplishments, ingenuity, efficiency, innovation-often against the odds.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Some Networks are not fully benefiting from OceanOPS’ potential.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For those affected, what lessons can be learned from service disruption due to migration or reduced service levels caused by restructuring.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What feedback do we have from Networks and GOOS leadership (IOC/WMO) regarding the value and effectiveness of OceanOPS? </a:t>
            </a:r>
            <a:endParaRPr/>
          </a:p>
        </p:txBody>
      </p:sp>
      <p:sp>
        <p:nvSpPr>
          <p:cNvPr id="424" name="Google Shape;424;g2c4cdb21142_0_1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Conclusions</a:t>
            </a:r>
            <a:endParaRPr/>
          </a:p>
        </p:txBody>
      </p:sp>
      <p:pic>
        <p:nvPicPr>
          <p:cNvPr id="425" name="Google Shape;425;g2c4cdb21142_0_16"/>
          <p:cNvPicPr preferRelativeResize="0"/>
          <p:nvPr/>
        </p:nvPicPr>
        <p:blipFill rotWithShape="1">
          <a:blip r:embed="rId3">
            <a:alphaModFix/>
          </a:blip>
          <a:srcRect b="0" l="25057" r="33783" t="0"/>
          <a:stretch/>
        </p:blipFill>
        <p:spPr>
          <a:xfrm>
            <a:off x="8428499" y="0"/>
            <a:ext cx="37635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"/>
          <p:cNvSpPr txBox="1"/>
          <p:nvPr/>
        </p:nvSpPr>
        <p:spPr>
          <a:xfrm>
            <a:off x="720725" y="1435675"/>
            <a:ext cx="7254600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6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Without GOAL1 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"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GOOS is flying blind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"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(S.Wijffels) and no real map can materialize the GOOS integration and display.</a:t>
            </a:r>
            <a:endParaRPr/>
          </a:p>
          <a:p>
            <a:pPr indent="-269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Without GOAL2 we don't achieve GOAL 1, data exchange is a jungle, and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users uptake is not optimized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.</a:t>
            </a:r>
            <a:endParaRPr/>
          </a:p>
          <a:p>
            <a:pPr indent="-269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Without GOAL3 we don't support the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operators needs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and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geographical  biases and gaps persist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.</a:t>
            </a:r>
            <a:endParaRPr/>
          </a:p>
          <a:p>
            <a:pPr indent="-269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Without GOAL4 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GOOS is stagnant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, and remain relatively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unkown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work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Without GOAL5 you have no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infrastructure and framework to enable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the whole plan.</a:t>
            </a:r>
            <a:endParaRPr/>
          </a:p>
          <a:p>
            <a:pPr indent="-269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Without OceanOPS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Networks and GOOS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would exist... but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would not look the same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1"/>
          </a:p>
        </p:txBody>
      </p:sp>
      <p:sp>
        <p:nvSpPr>
          <p:cNvPr id="431" name="Google Shape;431;p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Service Denial Exercise</a:t>
            </a:r>
            <a:endParaRPr/>
          </a:p>
        </p:txBody>
      </p:sp>
      <p:pic>
        <p:nvPicPr>
          <p:cNvPr id="432" name="Google Shape;432;p6"/>
          <p:cNvPicPr preferRelativeResize="0"/>
          <p:nvPr/>
        </p:nvPicPr>
        <p:blipFill rotWithShape="1">
          <a:blip r:embed="rId3">
            <a:alphaModFix/>
          </a:blip>
          <a:srcRect b="0" l="25058" r="33780" t="0"/>
          <a:stretch/>
        </p:blipFill>
        <p:spPr>
          <a:xfrm>
            <a:off x="8428499" y="0"/>
            <a:ext cx="37635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bcfdec53c_0_1266"/>
          <p:cNvSpPr txBox="1"/>
          <p:nvPr>
            <p:ph type="ctrTitle"/>
          </p:nvPr>
        </p:nvSpPr>
        <p:spPr>
          <a:xfrm>
            <a:off x="601456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438" name="Google Shape;438;g14bcfdec53c_0_1266"/>
          <p:cNvSpPr txBox="1"/>
          <p:nvPr>
            <p:ph idx="1" type="subTitle"/>
          </p:nvPr>
        </p:nvSpPr>
        <p:spPr>
          <a:xfrm>
            <a:off x="720725" y="3873600"/>
            <a:ext cx="4074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goosocean.org</a:t>
            </a:r>
            <a:br>
              <a:rPr lang="en-GB"/>
            </a:br>
            <a:r>
              <a:rPr lang="en-GB"/>
              <a:t>ocean-ops.org </a:t>
            </a:r>
            <a:endParaRPr/>
          </a:p>
        </p:txBody>
      </p:sp>
      <p:pic>
        <p:nvPicPr>
          <p:cNvPr descr="A picture containing swimming, ocean floor&#10;&#10;Description automatically generated" id="439" name="Google Shape;439;g14bcfdec53c_0_1266"/>
          <p:cNvPicPr preferRelativeResize="0"/>
          <p:nvPr/>
        </p:nvPicPr>
        <p:blipFill rotWithShape="1">
          <a:blip r:embed="rId3">
            <a:alphaModFix/>
          </a:blip>
          <a:srcRect b="-735" l="0" r="9140" t="-80"/>
          <a:stretch/>
        </p:blipFill>
        <p:spPr>
          <a:xfrm>
            <a:off x="5003292" y="222416"/>
            <a:ext cx="3885337" cy="645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14bcfdec53c_0_1266"/>
          <p:cNvPicPr preferRelativeResize="0"/>
          <p:nvPr/>
        </p:nvPicPr>
        <p:blipFill rotWithShape="1">
          <a:blip r:embed="rId4">
            <a:alphaModFix/>
          </a:blip>
          <a:srcRect b="8182" l="0" r="0" t="7426"/>
          <a:stretch/>
        </p:blipFill>
        <p:spPr>
          <a:xfrm>
            <a:off x="9014364" y="233724"/>
            <a:ext cx="3177633" cy="21787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441" name="Google Shape;441;g14bcfdec53c_0_1266"/>
          <p:cNvPicPr preferRelativeResize="0"/>
          <p:nvPr/>
        </p:nvPicPr>
        <p:blipFill rotWithShape="1">
          <a:blip r:embed="rId5">
            <a:alphaModFix/>
          </a:blip>
          <a:srcRect b="9016" l="0" r="0" t="1871"/>
          <a:stretch/>
        </p:blipFill>
        <p:spPr>
          <a:xfrm>
            <a:off x="9014365" y="2574207"/>
            <a:ext cx="3177637" cy="175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snow, seal&#10;&#10;Description automatically generated" id="442" name="Google Shape;442;g14bcfdec53c_0_1266"/>
          <p:cNvPicPr preferRelativeResize="0"/>
          <p:nvPr/>
        </p:nvPicPr>
        <p:blipFill rotWithShape="1">
          <a:blip r:embed="rId6">
            <a:alphaModFix/>
          </a:blip>
          <a:srcRect b="-1086" l="0" r="0" t="9663"/>
          <a:stretch/>
        </p:blipFill>
        <p:spPr>
          <a:xfrm>
            <a:off x="9014364" y="4486675"/>
            <a:ext cx="3177633" cy="217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c4cdb21142_0_9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310" name="Google Shape;310;g2c4cdb21142_0_9"/>
          <p:cNvSpPr txBox="1"/>
          <p:nvPr>
            <p:ph idx="1" type="body"/>
          </p:nvPr>
        </p:nvSpPr>
        <p:spPr>
          <a:xfrm>
            <a:off x="720724" y="1296988"/>
            <a:ext cx="7806587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428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t/>
            </a:r>
            <a:endParaRPr sz="18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i="0" lang="en-GB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The 2021-2025 Strategic Plan is largely on track for implementation though </a:t>
            </a:r>
            <a:r>
              <a:rPr lang="en-GB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some challenges remain.</a:t>
            </a:r>
            <a:endParaRPr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7" marL="5397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lang="en-GB" sz="1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The plan  was ambitious, and its performance must be assessed in light of resource constraints: initially unsufficient, decreasing midway and ultimately prompting a restructuring. [see agenda 8.2]</a:t>
            </a:r>
            <a:endParaRPr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7" marL="5397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7" marL="5397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lang="en-GB" sz="1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OceanOPS success is deeply tied to the achievements of GOOS/OCG and cooperation with network operators. </a:t>
            </a:r>
            <a:r>
              <a:rPr b="1" lang="en-GB" sz="1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OceanOPS</a:t>
            </a:r>
            <a:r>
              <a:rPr b="1" lang="en-GB" sz="1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-GB" sz="1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is</a:t>
            </a:r>
            <a:r>
              <a:rPr b="1" lang="en-GB" sz="1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-GB" sz="1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 collective endeavor.</a:t>
            </a:r>
            <a:endParaRPr b="1" sz="1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69875" lvl="7" marL="5397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7" marL="5397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lang="en-GB" sz="1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OCG’s role, support and executive guidance have been critical – A hearfelt thank you to everyone, and special thanks to David Legler for his outstanding leadership !</a:t>
            </a:r>
            <a:endParaRPr b="1"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7" marL="5397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lang="en-GB" sz="1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Hat off to the team, delivering remarkable results in a highly complex and constantly shifting ecosystem.</a:t>
            </a:r>
            <a:endParaRPr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11" name="Google Shape;311;g2c4cdb21142_0_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group of people standing in front of a stone building&#10;&#10;Description automatically generated" id="312" name="Google Shape;312;g2c4cdb21142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6605" y="1435252"/>
            <a:ext cx="2945395" cy="220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c4cdb21142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6605" y="0"/>
            <a:ext cx="2945395" cy="181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c4cdb21142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6605" y="3644299"/>
            <a:ext cx="2945395" cy="321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0848e50af1_0_2"/>
          <p:cNvSpPr txBox="1"/>
          <p:nvPr/>
        </p:nvSpPr>
        <p:spPr>
          <a:xfrm>
            <a:off x="720726" y="1364607"/>
            <a:ext cx="7254600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Goals are being completed with a good performance globally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Over the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25 objectives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16 are « done », 6 « working on it » and 1 is « stuck »</a:t>
            </a:r>
            <a:endParaRPr b="1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1428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Main challenges are seen in Goal 1 for some Networks, resulting from the completion of all the others.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1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EOV/ECV gap analysis tool  won’t be developed (1.3)</a:t>
            </a:r>
            <a:endParaRPr b="1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It needs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2 years of IT development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we never secured together with the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implementation of OCG Data strategy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global data and metadata nodes harvesting for all Networks.</a:t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2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highlight>
                  <a:srgbClr val="FFFFFF"/>
                </a:highlight>
                <a:latin typeface="Barlow Light"/>
                <a:ea typeface="Barlow Light"/>
                <a:cs typeface="Barlow Light"/>
                <a:sym typeface="Barlow Light"/>
              </a:rPr>
              <a:t>Resources (« savings ») have been identified to implement this over 2026-27 [see agenda 13].</a:t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2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2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highlight>
                  <a:srgbClr val="FFFFFF"/>
                </a:highlight>
                <a:latin typeface="Barlow Light"/>
                <a:ea typeface="Barlow Light"/>
                <a:cs typeface="Barlow Light"/>
                <a:sym typeface="Barlow Light"/>
              </a:rPr>
              <a:t>Other objectives will most likely be completed over 2025.</a:t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20" name="Google Shape;320;g20848e50af1_0_2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Overview</a:t>
            </a:r>
            <a:br>
              <a:rPr lang="en-GB"/>
            </a:br>
            <a:endParaRPr/>
          </a:p>
        </p:txBody>
      </p:sp>
      <p:pic>
        <p:nvPicPr>
          <p:cNvPr id="321" name="Google Shape;321;g20848e50af1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5325" y="2596751"/>
            <a:ext cx="4308861" cy="426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0848e50af1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5325" y="0"/>
            <a:ext cx="4305300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c4cdb21142_0_21"/>
          <p:cNvSpPr txBox="1"/>
          <p:nvPr/>
        </p:nvSpPr>
        <p:spPr>
          <a:xfrm>
            <a:off x="720726" y="1364607"/>
            <a:ext cx="6152486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Monitoring Tools: mainly available from the real-time monitoring dashboard (s) and on demand. They  are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critical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for steering and support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decision making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, communication, and for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operators day to day activities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.</a:t>
            </a:r>
            <a:b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 b="0" i="0" sz="12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ocean-ops.org is an achievement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–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unique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integrated display on the GOOS. Powerful search engine on GOOS capabilities, with integrated GIS, routine monthly maps (150+), KPIs (1000+), interactive charts. </a:t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Website capacity underexploited for some Networks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, by lack of metadata and tools review.</a:t>
            </a:r>
            <a:endParaRPr/>
          </a:p>
          <a:p>
            <a:pPr indent="-270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Reporting to Networks (yearly, semestrial bulletin) is not yet fully operationalized - need bandwidth for Network Experts.</a:t>
            </a:r>
            <a:endParaRPr/>
          </a:p>
          <a:p>
            <a:pPr indent="-397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Many ad hoc reports and inputs for IOC, WMO -greedy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Barlow"/>
              <a:buChar char="●"/>
            </a:pPr>
            <a:r>
              <a:rPr b="1" i="0" lang="en-GB" sz="1600" u="none" cap="none" strike="noStrike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Report Card: (2021,22,23,25) </a:t>
            </a:r>
            <a:r>
              <a:rPr b="1" lang="en-GB" sz="16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is </a:t>
            </a:r>
            <a:r>
              <a:rPr b="1" i="0" lang="en-GB" sz="1600" u="none" cap="none" strike="noStrike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an achievement</a:t>
            </a:r>
            <a:endParaRPr b="1" i="0" sz="2000" u="none" cap="none" strike="noStrike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0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28" name="Google Shape;328;g2c4cdb21142_0_2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Goal 1</a:t>
            </a:r>
            <a:br>
              <a:rPr lang="en-GB"/>
            </a:br>
            <a:endParaRPr/>
          </a:p>
        </p:txBody>
      </p:sp>
      <p:pic>
        <p:nvPicPr>
          <p:cNvPr id="329" name="Google Shape;329;g2c4cdb21142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3868" y="-1"/>
            <a:ext cx="5360317" cy="171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c4cdb21142_0_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0312" y="4366340"/>
            <a:ext cx="5223217" cy="249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c4cdb21142_0_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96871" y="1790257"/>
            <a:ext cx="5287314" cy="257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4470b247ac_0_17"/>
          <p:cNvSpPr txBox="1"/>
          <p:nvPr/>
        </p:nvSpPr>
        <p:spPr>
          <a:xfrm>
            <a:off x="720726" y="1364607"/>
            <a:ext cx="6169172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A few fallen trees cannot overshadow a forest of success !</a:t>
            </a:r>
            <a:endParaRPr/>
          </a:p>
          <a:p>
            <a:pPr indent="0" lvl="0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highlight>
                  <a:srgbClr val="FFFFFF"/>
                </a:highlight>
                <a:latin typeface="Barlow Light"/>
                <a:ea typeface="Barlow Light"/>
                <a:cs typeface="Barlow Light"/>
                <a:sym typeface="Barlow Light"/>
              </a:rPr>
              <a:t>80000 platform metadata records 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highlight>
                  <a:srgbClr val="FFFFFF"/>
                </a:highlight>
                <a:latin typeface="Barlow Light"/>
                <a:ea typeface="Barlow Light"/>
                <a:cs typeface="Barlow Light"/>
                <a:sym typeface="Barlow Light"/>
              </a:rPr>
              <a:t>Millions of underlying observations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highlight>
                  <a:srgbClr val="FFFFFF"/>
                </a:highlight>
                <a:latin typeface="Barlow Light"/>
                <a:ea typeface="Barlow Light"/>
                <a:cs typeface="Barlow Light"/>
                <a:sym typeface="Barlow Light"/>
              </a:rPr>
              <a:t>300+ program operated by 100 agencies in 30+ countries</a:t>
            </a:r>
            <a:endParaRPr b="0" i="0" sz="16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API: simple version – no IT bandwidth to develop further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Robust API for WIGOS ID allocation (and Web UI)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Push to WIGOS/OSCAR operational and </a:t>
            </a:r>
            <a:r>
              <a:rPr b="0" i="0" lang="en-GB" sz="1600" u="sng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monitored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(75%)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OceanOPS Metadata are interconnected with operational data flows: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fueling them for some networks, fueled by them for others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Char char="●"/>
            </a:pPr>
            <a:r>
              <a:rPr b="1" lang="en-GB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Metadata </a:t>
            </a:r>
            <a:r>
              <a:rPr b="1" i="0" lang="en-GB" sz="1600" u="none" cap="none" strike="noStrike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Standard</a:t>
            </a:r>
            <a:r>
              <a:rPr b="1" lang="en-GB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/C</a:t>
            </a:r>
            <a:r>
              <a:rPr b="1" i="0" lang="en-GB" sz="1600" u="none" cap="none" strike="noStrike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ontent</a:t>
            </a:r>
            <a:r>
              <a:rPr b="1" lang="en-GB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/E</a:t>
            </a:r>
            <a:r>
              <a:rPr b="1" i="0" lang="en-GB" sz="1600" u="none" cap="none" strike="noStrike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xchange</a:t>
            </a:r>
            <a:r>
              <a:rPr b="1" lang="en-GB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/S</a:t>
            </a:r>
            <a:r>
              <a:rPr b="1" i="0" lang="en-GB" sz="1600" u="none" cap="none" strike="noStrike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upport:</a:t>
            </a:r>
            <a:r>
              <a:rPr b="1" lang="en-GB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 is an a</a:t>
            </a:r>
            <a:r>
              <a:rPr b="1" i="0" lang="en-GB" sz="1600" u="none" cap="none" strike="noStrike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chievements !</a:t>
            </a:r>
            <a:r>
              <a:rPr b="1" lang="en-GB">
                <a:solidFill>
                  <a:schemeClr val="accent2"/>
                </a:solidFill>
              </a:rPr>
              <a:t> 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But challenges remain …</a:t>
            </a:r>
            <a:endParaRPr b="0" i="0" sz="20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37" name="Google Shape;337;g24470b247ac_0_17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Goal 2</a:t>
            </a:r>
            <a:br>
              <a:rPr lang="en-GB"/>
            </a:br>
            <a:endParaRPr/>
          </a:p>
        </p:txBody>
      </p:sp>
      <p:pic>
        <p:nvPicPr>
          <p:cNvPr id="338" name="Google Shape;338;g24470b247ac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6871" y="0"/>
            <a:ext cx="5236658" cy="208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4470b247ac_0_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1652" y="2081127"/>
            <a:ext cx="5120348" cy="287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4470b247ac_0_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1489" y="5050464"/>
            <a:ext cx="5163371" cy="1852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470b247ac_0_465"/>
          <p:cNvSpPr txBox="1"/>
          <p:nvPr/>
        </p:nvSpPr>
        <p:spPr>
          <a:xfrm>
            <a:off x="720726" y="1511187"/>
            <a:ext cx="6796493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We underestimated the communication dimension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We are preparing a structured, unified and collective metadata framework and tree: the </a:t>
            </a:r>
            <a:r>
              <a:rPr b="1" i="0" lang="en-GB" sz="1600" u="none" cap="none" strike="noStrike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OceanOPS Passport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crystallising the concepts.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Some networks/operators are unresponsive – growing authority by the outputs, and by the SLA. GOOS is what we see.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OceanOPS Passport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80/20 rule:  the remaining 20% request consequent work and operators cooperation.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OCG Data TT has engaged some good discussions on the technical details.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AMRIT project as well (adding the coastal and R/V cruise plans)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0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46" name="Google Shape;346;g24470b247ac_0_465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Goal 2</a:t>
            </a:r>
            <a:br>
              <a:rPr lang="en-GB"/>
            </a:br>
            <a:endParaRPr/>
          </a:p>
        </p:txBody>
      </p:sp>
      <p:pic>
        <p:nvPicPr>
          <p:cNvPr id="347" name="Google Shape;347;g24470b247ac_0_4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19237" y="2829574"/>
            <a:ext cx="4472763" cy="403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4470b247ac_0_4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33854" y="0"/>
            <a:ext cx="455814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24470b247ac_0_465"/>
          <p:cNvSpPr/>
          <p:nvPr/>
        </p:nvSpPr>
        <p:spPr>
          <a:xfrm>
            <a:off x="9410700" y="5461000"/>
            <a:ext cx="381000" cy="139700"/>
          </a:xfrm>
          <a:prstGeom prst="rect">
            <a:avLst/>
          </a:prstGeom>
          <a:noFill/>
          <a:ln cap="flat" cmpd="sng" w="25400">
            <a:solidFill>
              <a:srgbClr val="0A1D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"/>
          <p:cNvSpPr txBox="1"/>
          <p:nvPr/>
        </p:nvSpPr>
        <p:spPr>
          <a:xfrm>
            <a:off x="487850" y="1511175"/>
            <a:ext cx="7512300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Basin based coordination meetings – enabling opportunities, optimization (North Atlantic bias resolved in Argo).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9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Support for EEZ operations, transparency, alerts, international cooperation, stickers (QR codes).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COVID/Blue Observer Atlantic Mission: </a:t>
            </a:r>
            <a:r>
              <a:rPr b="1" i="0" lang="en-GB" sz="1600" u="none" cap="none" strike="noStrike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100 floats on a yacht … </a:t>
            </a:r>
            <a:r>
              <a:rPr b="1" lang="en-GB" sz="16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a</a:t>
            </a:r>
            <a:r>
              <a:rPr b="1" i="0" lang="en-GB" sz="1600" u="none" cap="none" strike="noStrike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chievement!</a:t>
            </a:r>
            <a:endParaRPr b="1" i="0" sz="1600" u="none" cap="none" strike="noStrike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69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1" i="0" sz="1600" u="none" cap="none" strike="noStrike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Tall ships, races (OceanRace, 2 Vendee Globe), individual sailors, mobilizing skippers and citizens for the GOOS. 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69875" lvl="2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2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Operations (floats, drifters, AWS, TSG)  addressing gaps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2" marL="1428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6875" lvl="0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Outreach: only way to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mass medias </a:t>
            </a: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so far … </a:t>
            </a:r>
            <a:r>
              <a:rPr b="1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generating GOOS ambassadors.</a:t>
            </a:r>
            <a:endParaRPr b="1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2" marL="1428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28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69875" lvl="2" marL="539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55" name="Google Shape;355;p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Goal 3</a:t>
            </a:r>
            <a:br>
              <a:rPr lang="en-GB"/>
            </a:br>
            <a:endParaRPr/>
          </a:p>
        </p:txBody>
      </p:sp>
      <p:pic>
        <p:nvPicPr>
          <p:cNvPr id="356" name="Google Shape;35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393" y="74881"/>
            <a:ext cx="436245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51304" y="4289857"/>
            <a:ext cx="4325033" cy="184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51304" y="2587827"/>
            <a:ext cx="4362450" cy="123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All round partnerships …</a:t>
            </a:r>
            <a:endParaRPr/>
          </a:p>
        </p:txBody>
      </p:sp>
      <p:sp>
        <p:nvSpPr>
          <p:cNvPr id="365" name="Google Shape;365;p2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66" name="Google Shape;366;p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7" name="Google Shape;3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397" y="1302303"/>
            <a:ext cx="6554145" cy="461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7934" y="2723223"/>
            <a:ext cx="2172477" cy="120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43324" y="2709000"/>
            <a:ext cx="2248676" cy="12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44312" y="5258335"/>
            <a:ext cx="1561191" cy="152271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05505" y="3931085"/>
            <a:ext cx="2386496" cy="284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17851" y="3931085"/>
            <a:ext cx="1987653" cy="1327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🇫🇷 Ce mardi, 25 skippers ont reçu leurs instruments scientifiques 🔬&#10;L'objectif ? Faire progresser la recherche océanographique et améliorer les modèles de prévisions météorologiques grâce aux données récoltées, notamment dans les zones les moins fréquentées du globe à l’instar des mers du Grand Sud 🌎&#10;&#10;🇬🇧 On Tuesday, 25 skippers received their scientific instruments. &#10;The aim? To advance oceanographic research and improve weather forecasting models thanks to the data collected, particularly in less-frequented areas of the globe such as the Southern Ocean 🌎&#10;&#10;------------------------&#10;&#10;➡️ SUIVEZ-NOUS ! // FOLLOW US !&#10;&#10;🔗 Website : www.vendeeglobe.org&#10;📸 Instagram : https://www.instagram.com/vendeeglobe/&#10;🐦 Twitter FR : https://twitter.com/VendeeGlobe | Twitter ENG : https://twitter.com/VendeeGlobeENG&#10;🕺 TikTok : https://www.tiktok.com/@vendee_globe&#10;💻 Facebook : https://www.facebook.com/VendeeGlobe&#10;💼 LinkedIn : https://www.linkedin.com/company/vendée-globe/" id="374" name="Google Shape;374;p2" title="Distribution des instruments scientifiques | Vendée Globe 202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5150" y="0"/>
            <a:ext cx="4572000" cy="257174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"/>
          <p:cNvSpPr txBox="1"/>
          <p:nvPr/>
        </p:nvSpPr>
        <p:spPr>
          <a:xfrm>
            <a:off x="1941175" y="5684825"/>
            <a:ext cx="54696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GOOS &amp; sailing = OceanOPS achievement 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"/>
          <p:cNvSpPr txBox="1"/>
          <p:nvPr/>
        </p:nvSpPr>
        <p:spPr>
          <a:xfrm>
            <a:off x="720726" y="1510173"/>
            <a:ext cx="7254600" cy="4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Raising OceanGliders from Baseline to Advanced (SLA)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Strong initial investment by OceanOPS not followed  (restructuring)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Basic support to FVON, GLOSS, HFRadars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Baseline support to  AniBOS (2500 records)  being completed</a:t>
            </a:r>
            <a:endParaRPr/>
          </a:p>
          <a:p>
            <a:pPr indent="-270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Regional Pilot in the Med. Sea – fruitful but not financially yet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UN decade Odyssey Project kick off  (OneOcean summit)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Vendee Globe /IMOCA / UNESCO partnership</a:t>
            </a:r>
            <a:endParaRPr/>
          </a:p>
          <a:p>
            <a:pPr indent="-397000" lvl="0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Char char="●"/>
            </a:pPr>
            <a:r>
              <a:rPr b="0" i="0" lang="en-GB" sz="16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20/40 skippers with instruments on last race</a:t>
            </a:r>
            <a:endParaRPr b="0" i="0" sz="1600" u="none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2" marL="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70000" lvl="2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arlow Light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highlight>
                <a:srgbClr val="FFFFFF"/>
              </a:highligh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81" name="Google Shape;381;p3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Goal 4</a:t>
            </a:r>
            <a:br>
              <a:rPr lang="en-GB"/>
            </a:br>
            <a:endParaRPr/>
          </a:p>
        </p:txBody>
      </p:sp>
      <p:sp>
        <p:nvSpPr>
          <p:cNvPr id="382" name="Google Shape;382;p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7742" y="11984"/>
            <a:ext cx="5294257" cy="16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20249" y="1776969"/>
            <a:ext cx="257175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87166" y="1297113"/>
            <a:ext cx="2433083" cy="2771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01486" y="4005819"/>
            <a:ext cx="4282169" cy="27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908" y="5244806"/>
            <a:ext cx="1571092" cy="15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"/>
          <p:cNvSpPr txBox="1"/>
          <p:nvPr/>
        </p:nvSpPr>
        <p:spPr>
          <a:xfrm>
            <a:off x="8532628" y="5980785"/>
            <a:ext cx="7655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FVON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2022-03-29T09:34:04Z</dcterms:created>
  <dc:creator>Laura Stukonyte</dc:creator>
</cp:coreProperties>
</file>