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6858000" cx="12192000"/>
  <p:notesSz cx="6858000" cy="9144000"/>
  <p:embeddedFontLst>
    <p:embeddedFont>
      <p:font typeface="Libre Franklin"/>
      <p:regular r:id="rId22"/>
      <p:bold r:id="rId23"/>
      <p:italic r:id="rId24"/>
      <p:boldItalic r:id="rId25"/>
    </p:embeddedFont>
    <p:embeddedFont>
      <p:font typeface="Roboto"/>
      <p:regular r:id="rId26"/>
      <p:bold r:id="rId27"/>
      <p:italic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Corbel"/>
      <p:regular r:id="rId34"/>
      <p:bold r:id="rId35"/>
      <p:italic r:id="rId36"/>
      <p:boldItalic r:id="rId37"/>
    </p:embeddedFont>
    <p:embeddedFont>
      <p:font typeface="Quattrocento Sans"/>
      <p:regular r:id="rId38"/>
      <p:bold r:id="rId39"/>
      <p:italic r:id="rId40"/>
      <p:boldItalic r:id="rId41"/>
    </p:embeddedFont>
    <p:embeddedFont>
      <p:font typeface="Barlow"/>
      <p:regular r:id="rId42"/>
      <p:bold r:id="rId43"/>
      <p:italic r:id="rId44"/>
      <p:boldItalic r:id="rId45"/>
    </p:embeddedFont>
    <p:embeddedFont>
      <p:font typeface="Barlow Light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0" roundtripDataSignature="AMtx7mj/uiPZ6Jb+N7EWZmd26lXuwhIn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109012A-F345-4498-AE79-BBD98C13A6BC}">
  <a:tblStyle styleId="{8109012A-F345-4498-AE79-BBD98C13A6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QuattrocentoSans-italic.fntdata"/><Relationship Id="rId42" Type="http://schemas.openxmlformats.org/officeDocument/2006/relationships/font" Target="fonts/Barlow-regular.fntdata"/><Relationship Id="rId41" Type="http://schemas.openxmlformats.org/officeDocument/2006/relationships/font" Target="fonts/QuattrocentoSans-boldItalic.fntdata"/><Relationship Id="rId44" Type="http://schemas.openxmlformats.org/officeDocument/2006/relationships/font" Target="fonts/Barlow-italic.fntdata"/><Relationship Id="rId43" Type="http://schemas.openxmlformats.org/officeDocument/2006/relationships/font" Target="fonts/Barlow-bold.fntdata"/><Relationship Id="rId46" Type="http://schemas.openxmlformats.org/officeDocument/2006/relationships/font" Target="fonts/BarlowLight-regular.fntdata"/><Relationship Id="rId45" Type="http://schemas.openxmlformats.org/officeDocument/2006/relationships/font" Target="fonts/Barlow-boldItalic.fntdata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font" Target="fonts/BarlowLight-italic.fntdata"/><Relationship Id="rId47" Type="http://schemas.openxmlformats.org/officeDocument/2006/relationships/font" Target="fonts/BarlowLight-bold.fntdata"/><Relationship Id="rId49" Type="http://schemas.openxmlformats.org/officeDocument/2006/relationships/font" Target="fonts/BarlowLight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33" Type="http://schemas.openxmlformats.org/officeDocument/2006/relationships/font" Target="fonts/Montserrat-boldItalic.fntdata"/><Relationship Id="rId32" Type="http://schemas.openxmlformats.org/officeDocument/2006/relationships/font" Target="fonts/Montserrat-italic.fntdata"/><Relationship Id="rId35" Type="http://schemas.openxmlformats.org/officeDocument/2006/relationships/font" Target="fonts/Corbel-bold.fntdata"/><Relationship Id="rId34" Type="http://schemas.openxmlformats.org/officeDocument/2006/relationships/font" Target="fonts/Corbel-regular.fntdata"/><Relationship Id="rId37" Type="http://schemas.openxmlformats.org/officeDocument/2006/relationships/font" Target="fonts/Corbel-boldItalic.fntdata"/><Relationship Id="rId36" Type="http://schemas.openxmlformats.org/officeDocument/2006/relationships/font" Target="fonts/Corbel-italic.fntdata"/><Relationship Id="rId39" Type="http://schemas.openxmlformats.org/officeDocument/2006/relationships/font" Target="fonts/QuattrocentoSans-bold.fntdata"/><Relationship Id="rId38" Type="http://schemas.openxmlformats.org/officeDocument/2006/relationships/font" Target="fonts/QuattrocentoSans-regular.fntdata"/><Relationship Id="rId20" Type="http://schemas.openxmlformats.org/officeDocument/2006/relationships/slide" Target="slides/slide13.xml"/><Relationship Id="rId22" Type="http://schemas.openxmlformats.org/officeDocument/2006/relationships/font" Target="fonts/LibreFranklin-regular.fntdata"/><Relationship Id="rId21" Type="http://schemas.openxmlformats.org/officeDocument/2006/relationships/slide" Target="slides/slide14.xml"/><Relationship Id="rId24" Type="http://schemas.openxmlformats.org/officeDocument/2006/relationships/font" Target="fonts/LibreFranklin-italic.fntdata"/><Relationship Id="rId23" Type="http://schemas.openxmlformats.org/officeDocument/2006/relationships/font" Target="fonts/LibreFranklin-bold.fntdata"/><Relationship Id="rId26" Type="http://schemas.openxmlformats.org/officeDocument/2006/relationships/font" Target="fonts/Roboto-regular.fntdata"/><Relationship Id="rId25" Type="http://schemas.openxmlformats.org/officeDocument/2006/relationships/font" Target="fonts/LibreFranklin-boldItalic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29" Type="http://schemas.openxmlformats.org/officeDocument/2006/relationships/font" Target="fonts/Roboto-boldItalic.fntdata"/><Relationship Id="rId50" Type="http://customschemas.google.com/relationships/presentationmetadata" Target="meta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Ann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4688a18cc6_1_6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g34688a18cc6_1_6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4688a18cc6_1_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g34688a18cc6_1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4688a18cc6_1_6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g34688a18cc6_1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4688a18cc6_1_6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g34688a18cc6_1_6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4688a18cc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34688a18cc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4688a18cc6_1_5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34688a18cc6_1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4688a18cc6_1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34688a18cc6_1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4688a18cc6_1_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34688a18cc6_1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4688a18cc6_1_5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34688a18cc6_1_5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4688a18cc6_1_6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34688a18cc6_1_6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4688a18cc6_1_6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g34688a18cc6_1_6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4688a18cc6_1_6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34688a18cc6_1_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title"/>
          </p:nvPr>
        </p:nvSpPr>
        <p:spPr>
          <a:xfrm>
            <a:off x="1367997" y="2789998"/>
            <a:ext cx="6876900" cy="1475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  <a:defRPr sz="5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" type="subTitle"/>
          </p:nvPr>
        </p:nvSpPr>
        <p:spPr>
          <a:xfrm>
            <a:off x="1367997" y="4597200"/>
            <a:ext cx="6876900" cy="9281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 sz="18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with Images 1">
  <p:cSld name="1_Three Columns with Image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688a18cc6_1_404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34688a18cc6_1_404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89" name="Google Shape;89;g34688a18cc6_1_404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90" name="Google Shape;90;g34688a18cc6_1_404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g34688a18cc6_1_404"/>
          <p:cNvSpPr/>
          <p:nvPr>
            <p:ph idx="2" type="pic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2" name="Google Shape;92;g34688a18cc6_1_404"/>
          <p:cNvSpPr txBox="1"/>
          <p:nvPr>
            <p:ph idx="1" type="body"/>
          </p:nvPr>
        </p:nvSpPr>
        <p:spPr>
          <a:xfrm>
            <a:off x="72072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g34688a18cc6_1_404"/>
          <p:cNvSpPr/>
          <p:nvPr>
            <p:ph idx="3" type="pic"/>
          </p:nvPr>
        </p:nvSpPr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4" name="Google Shape;94;g34688a18cc6_1_404"/>
          <p:cNvSpPr txBox="1"/>
          <p:nvPr>
            <p:ph idx="4" type="body"/>
          </p:nvPr>
        </p:nvSpPr>
        <p:spPr>
          <a:xfrm>
            <a:off x="4364400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g34688a18cc6_1_404"/>
          <p:cNvSpPr/>
          <p:nvPr>
            <p:ph idx="5" type="pic"/>
          </p:nvPr>
        </p:nvSpPr>
        <p:spPr>
          <a:xfrm>
            <a:off x="800807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6" name="Google Shape;96;g34688a18cc6_1_404"/>
          <p:cNvSpPr txBox="1"/>
          <p:nvPr>
            <p:ph idx="6" type="body"/>
          </p:nvPr>
        </p:nvSpPr>
        <p:spPr>
          <a:xfrm>
            <a:off x="800807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Large Image">
  <p:cSld name="Content and Large Imag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688a18cc6_1_415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g34688a18cc6_1_415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34688a18cc6_1_415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g34688a18cc6_1_415"/>
          <p:cNvSpPr txBox="1"/>
          <p:nvPr>
            <p:ph idx="1" type="body"/>
          </p:nvPr>
        </p:nvSpPr>
        <p:spPr>
          <a:xfrm>
            <a:off x="720726" y="1296988"/>
            <a:ext cx="39132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g34688a18cc6_1_415"/>
          <p:cNvSpPr txBox="1"/>
          <p:nvPr>
            <p:ph type="title"/>
          </p:nvPr>
        </p:nvSpPr>
        <p:spPr>
          <a:xfrm>
            <a:off x="720726" y="722313"/>
            <a:ext cx="39132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g34688a18cc6_1_415"/>
          <p:cNvSpPr/>
          <p:nvPr>
            <p:ph idx="2" type="pic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688a18cc6_1_422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34688a18cc6_1_422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g34688a18cc6_1_422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bg>
      <p:bgPr>
        <a:solidFill>
          <a:schemeClr val="accen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688a18cc6_1_426"/>
          <p:cNvSpPr txBox="1"/>
          <p:nvPr>
            <p:ph type="title"/>
          </p:nvPr>
        </p:nvSpPr>
        <p:spPr>
          <a:xfrm>
            <a:off x="720725" y="1882800"/>
            <a:ext cx="7740000" cy="28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34688a18cc6_1_426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g34688a18cc6_1_426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g34688a18cc6_1_426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g34688a18cc6_1_426"/>
          <p:cNvSpPr txBox="1"/>
          <p:nvPr>
            <p:ph idx="1" type="body"/>
          </p:nvPr>
        </p:nvSpPr>
        <p:spPr>
          <a:xfrm>
            <a:off x="720725" y="5065200"/>
            <a:ext cx="77400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14" name="Google Shape;114;g34688a18cc6_1_426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and Image">
  <p:cSld name="1_Content and Imag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688a18cc6_1_433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34688a18cc6_1_433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34688a18cc6_1_433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g34688a18cc6_1_433"/>
          <p:cNvSpPr txBox="1"/>
          <p:nvPr>
            <p:ph idx="1" type="body"/>
          </p:nvPr>
        </p:nvSpPr>
        <p:spPr>
          <a:xfrm>
            <a:off x="720727" y="1296989"/>
            <a:ext cx="55188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302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g34688a18cc6_1_433"/>
          <p:cNvSpPr txBox="1"/>
          <p:nvPr>
            <p:ph type="title"/>
          </p:nvPr>
        </p:nvSpPr>
        <p:spPr>
          <a:xfrm>
            <a:off x="720727" y="722313"/>
            <a:ext cx="55188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g34688a18cc6_1_433"/>
          <p:cNvSpPr/>
          <p:nvPr>
            <p:ph idx="2" type="pic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688a18cc6_1_440"/>
          <p:cNvSpPr txBox="1"/>
          <p:nvPr>
            <p:ph idx="1" type="body"/>
          </p:nvPr>
        </p:nvSpPr>
        <p:spPr>
          <a:xfrm>
            <a:off x="720726" y="1296988"/>
            <a:ext cx="81180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g34688a18cc6_1_440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g34688a18cc6_1_440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g34688a18cc6_1_440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g34688a18cc6_1_440"/>
          <p:cNvSpPr txBox="1"/>
          <p:nvPr>
            <p:ph type="title"/>
          </p:nvPr>
        </p:nvSpPr>
        <p:spPr>
          <a:xfrm>
            <a:off x="720726" y="722313"/>
            <a:ext cx="81180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 Blue">
  <p:cSld name="Content and Image Blue">
    <p:bg>
      <p:bgPr>
        <a:solidFill>
          <a:schemeClr val="accen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688a18cc6_1_446"/>
          <p:cNvSpPr txBox="1"/>
          <p:nvPr>
            <p:ph type="title"/>
          </p:nvPr>
        </p:nvSpPr>
        <p:spPr>
          <a:xfrm>
            <a:off x="1188000" y="793751"/>
            <a:ext cx="47286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g34688a18cc6_1_446"/>
          <p:cNvSpPr txBox="1"/>
          <p:nvPr>
            <p:ph idx="10" type="dt"/>
          </p:nvPr>
        </p:nvSpPr>
        <p:spPr>
          <a:xfrm>
            <a:off x="5557493" y="62640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34688a18cc6_1_446"/>
          <p:cNvSpPr txBox="1"/>
          <p:nvPr>
            <p:ph idx="11" type="ftr"/>
          </p:nvPr>
        </p:nvSpPr>
        <p:spPr>
          <a:xfrm>
            <a:off x="684213" y="62640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g34688a18cc6_1_446"/>
          <p:cNvSpPr/>
          <p:nvPr>
            <p:ph idx="2" type="pic"/>
          </p:nvPr>
        </p:nvSpPr>
        <p:spPr>
          <a:xfrm>
            <a:off x="6558001" y="0"/>
            <a:ext cx="5634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33" name="Google Shape;133;g34688a18cc6_1_446"/>
          <p:cNvSpPr txBox="1"/>
          <p:nvPr>
            <p:ph idx="1" type="body"/>
          </p:nvPr>
        </p:nvSpPr>
        <p:spPr>
          <a:xfrm>
            <a:off x="684213" y="1890002"/>
            <a:ext cx="5232300" cy="40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3pPr>
            <a:lvl4pPr indent="-355600" lvl="3" marL="1828800" algn="l">
              <a:lnSpc>
                <a:spcPct val="120000"/>
              </a:lnSpc>
              <a:spcBef>
                <a:spcPts val="1417"/>
              </a:spcBef>
              <a:spcAft>
                <a:spcPts val="0"/>
              </a:spcAft>
              <a:buSzPts val="2000"/>
              <a:buChar char="―"/>
              <a:defRPr>
                <a:solidFill>
                  <a:schemeClr val="lt1"/>
                </a:solidFill>
              </a:defRPr>
            </a:lvl4pPr>
            <a:lvl5pPr indent="-355600" lvl="4" marL="2286000" algn="l">
              <a:lnSpc>
                <a:spcPct val="120000"/>
              </a:lnSpc>
              <a:spcBef>
                <a:spcPts val="1417"/>
              </a:spcBef>
              <a:spcAft>
                <a:spcPts val="0"/>
              </a:spcAft>
              <a:buSzPts val="2000"/>
              <a:buChar char="―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">
  <p:cSld name="Three Column">
    <p:bg>
      <p:bgPr>
        <a:solidFill>
          <a:schemeClr val="accen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688a18cc6_1_452"/>
          <p:cNvSpPr/>
          <p:nvPr/>
        </p:nvSpPr>
        <p:spPr>
          <a:xfrm>
            <a:off x="0" y="0"/>
            <a:ext cx="12192000" cy="23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34688a18cc6_1_452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g34688a18cc6_1_452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34688a18cc6_1_452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g34688a18cc6_1_452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g34688a18cc6_1_452"/>
          <p:cNvSpPr txBox="1"/>
          <p:nvPr>
            <p:ph idx="1" type="body"/>
          </p:nvPr>
        </p:nvSpPr>
        <p:spPr>
          <a:xfrm>
            <a:off x="720725" y="1296988"/>
            <a:ext cx="66816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g34688a18cc6_1_452"/>
          <p:cNvSpPr txBox="1"/>
          <p:nvPr>
            <p:ph idx="2" type="body"/>
          </p:nvPr>
        </p:nvSpPr>
        <p:spPr>
          <a:xfrm>
            <a:off x="720724" y="2728800"/>
            <a:ext cx="3464100" cy="3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g34688a18cc6_1_452"/>
          <p:cNvSpPr txBox="1"/>
          <p:nvPr>
            <p:ph idx="3" type="body"/>
          </p:nvPr>
        </p:nvSpPr>
        <p:spPr>
          <a:xfrm>
            <a:off x="4363199" y="2728800"/>
            <a:ext cx="3464100" cy="3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g34688a18cc6_1_452"/>
          <p:cNvSpPr txBox="1"/>
          <p:nvPr>
            <p:ph idx="4" type="body"/>
          </p:nvPr>
        </p:nvSpPr>
        <p:spPr>
          <a:xfrm>
            <a:off x="8005674" y="2728800"/>
            <a:ext cx="3464100" cy="3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44" name="Google Shape;144;g34688a18cc6_1_452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688a18cc6_1_463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34688a18cc6_1_463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g34688a18cc6_1_463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g34688a18cc6_1_463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g34688a18cc6_1_463"/>
          <p:cNvSpPr txBox="1"/>
          <p:nvPr>
            <p:ph idx="1" type="body"/>
          </p:nvPr>
        </p:nvSpPr>
        <p:spPr>
          <a:xfrm>
            <a:off x="720725" y="1296988"/>
            <a:ext cx="66816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4688a18cc6_1_469"/>
          <p:cNvSpPr txBox="1"/>
          <p:nvPr>
            <p:ph idx="1" type="body"/>
          </p:nvPr>
        </p:nvSpPr>
        <p:spPr>
          <a:xfrm>
            <a:off x="720726" y="1296988"/>
            <a:ext cx="81180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accent3"/>
              </a:buClr>
              <a:buSzPts val="19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/>
            </a:lvl3pPr>
            <a:lvl4pPr indent="-34925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3" name="Google Shape;153;g34688a18cc6_1_469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4" name="Google Shape;154;g34688a18cc6_1_469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5" name="Google Shape;155;g34688a18cc6_1_469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g34688a18cc6_1_469"/>
          <p:cNvSpPr txBox="1"/>
          <p:nvPr>
            <p:ph type="title"/>
          </p:nvPr>
        </p:nvSpPr>
        <p:spPr>
          <a:xfrm>
            <a:off x="720726" y="722313"/>
            <a:ext cx="81180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Image">
  <p:cSld name="Closing Slide Imag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/>
          <p:nvPr>
            <p:ph type="title"/>
          </p:nvPr>
        </p:nvSpPr>
        <p:spPr>
          <a:xfrm>
            <a:off x="720720" y="2854802"/>
            <a:ext cx="40740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4596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" type="subTitle"/>
          </p:nvPr>
        </p:nvSpPr>
        <p:spPr>
          <a:xfrm>
            <a:off x="720720" y="3873599"/>
            <a:ext cx="407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38417"/>
              </a:buClr>
              <a:buSzPts val="2400"/>
              <a:buFont typeface="Arial"/>
              <a:buNone/>
              <a:defRPr sz="2400">
                <a:solidFill>
                  <a:srgbClr val="F38417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688a18cc6_1_475"/>
          <p:cNvSpPr txBox="1"/>
          <p:nvPr>
            <p:ph idx="1" type="subTitle"/>
          </p:nvPr>
        </p:nvSpPr>
        <p:spPr>
          <a:xfrm>
            <a:off x="9459687" y="1156155"/>
            <a:ext cx="26355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70000"/>
              </a:lnSpc>
              <a:spcBef>
                <a:spcPts val="1100"/>
              </a:spcBef>
              <a:spcAft>
                <a:spcPts val="0"/>
              </a:spcAft>
              <a:buClr>
                <a:srgbClr val="74AFDB"/>
              </a:buClr>
              <a:buSzPts val="1900"/>
              <a:buNone/>
              <a:defRPr sz="1900">
                <a:solidFill>
                  <a:srgbClr val="74AFD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300"/>
              <a:buNone/>
              <a:defRPr sz="13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59" name="Google Shape;159;g34688a18cc6_1_475"/>
          <p:cNvSpPr txBox="1"/>
          <p:nvPr>
            <p:ph idx="2" type="body"/>
          </p:nvPr>
        </p:nvSpPr>
        <p:spPr>
          <a:xfrm>
            <a:off x="8733453" y="2662420"/>
            <a:ext cx="3361200" cy="2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1F3864"/>
              </a:buClr>
              <a:buSzPts val="1500"/>
              <a:buNone/>
              <a:defRPr i="0" sz="1500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None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0" name="Google Shape;160;g34688a18cc6_1_475"/>
          <p:cNvSpPr txBox="1"/>
          <p:nvPr>
            <p:ph idx="10" type="dt"/>
          </p:nvPr>
        </p:nvSpPr>
        <p:spPr>
          <a:xfrm>
            <a:off x="9448800" y="646568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g34688a18cc6_1_475"/>
          <p:cNvSpPr txBox="1"/>
          <p:nvPr>
            <p:ph idx="11" type="ftr"/>
          </p:nvPr>
        </p:nvSpPr>
        <p:spPr>
          <a:xfrm>
            <a:off x="0" y="6472993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food, device&#10;&#10;Description automatically generated" id="162" name="Google Shape;162;g34688a18cc6_1_4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24524" y="211075"/>
            <a:ext cx="1270758" cy="77097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34688a18cc6_1_475"/>
          <p:cNvSpPr txBox="1"/>
          <p:nvPr>
            <p:ph type="ctrTitle"/>
          </p:nvPr>
        </p:nvSpPr>
        <p:spPr>
          <a:xfrm>
            <a:off x="96004" y="1156154"/>
            <a:ext cx="93636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53A"/>
              </a:buClr>
              <a:buSzPts val="4000"/>
              <a:buFont typeface="Libre Franklin"/>
              <a:buNone/>
              <a:defRPr sz="4000" u="none" cap="small">
                <a:solidFill>
                  <a:srgbClr val="00153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g34688a18cc6_1_482"/>
          <p:cNvGrpSpPr/>
          <p:nvPr/>
        </p:nvGrpSpPr>
        <p:grpSpPr>
          <a:xfrm>
            <a:off x="156263" y="1478719"/>
            <a:ext cx="2088302" cy="2401027"/>
            <a:chOff x="233371" y="872842"/>
            <a:chExt cx="2088302" cy="2401027"/>
          </a:xfrm>
        </p:grpSpPr>
        <p:sp>
          <p:nvSpPr>
            <p:cNvPr id="166" name="Google Shape;166;g34688a18cc6_1_482"/>
            <p:cNvSpPr txBox="1"/>
            <p:nvPr/>
          </p:nvSpPr>
          <p:spPr>
            <a:xfrm>
              <a:off x="233376" y="1273007"/>
              <a:ext cx="1970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F386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Thank you</a:t>
              </a:r>
              <a:endParaRPr b="0" i="0" sz="2000" u="none" cap="none" strike="noStrike">
                <a:solidFill>
                  <a:srgbClr val="1F3864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7" name="Google Shape;167;g34688a18cc6_1_482"/>
            <p:cNvSpPr txBox="1"/>
            <p:nvPr/>
          </p:nvSpPr>
          <p:spPr>
            <a:xfrm>
              <a:off x="233372" y="2073337"/>
              <a:ext cx="1569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F3864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Merci</a:t>
              </a:r>
              <a:endParaRPr b="0" i="0" sz="2000" u="none" cap="none" strike="noStrike">
                <a:solidFill>
                  <a:srgbClr val="1F3864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168" name="Google Shape;168;g34688a18cc6_1_482"/>
            <p:cNvSpPr txBox="1"/>
            <p:nvPr/>
          </p:nvSpPr>
          <p:spPr>
            <a:xfrm>
              <a:off x="233372" y="1673172"/>
              <a:ext cx="1919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F3864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Gracias</a:t>
              </a:r>
              <a:endParaRPr b="0" i="0" sz="2000" u="none" cap="none" strike="noStrike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9" name="Google Shape;169;g34688a18cc6_1_482"/>
            <p:cNvSpPr txBox="1"/>
            <p:nvPr/>
          </p:nvSpPr>
          <p:spPr>
            <a:xfrm>
              <a:off x="233373" y="872842"/>
              <a:ext cx="2088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F3864"/>
                  </a:solidFill>
                  <a:latin typeface="Corbel"/>
                  <a:ea typeface="Corbel"/>
                  <a:cs typeface="Corbel"/>
                  <a:sym typeface="Corbel"/>
                </a:rPr>
                <a:t>Спасибо</a:t>
              </a:r>
              <a:endParaRPr b="0" i="0" sz="2000" u="none" cap="none" strike="noStrik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0" name="Google Shape;170;g34688a18cc6_1_482"/>
            <p:cNvSpPr txBox="1"/>
            <p:nvPr/>
          </p:nvSpPr>
          <p:spPr>
            <a:xfrm>
              <a:off x="233371" y="2873669"/>
              <a:ext cx="1296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شُكْرًا</a:t>
              </a:r>
              <a:endParaRPr b="0" i="0" sz="2000" u="none" cap="none" strike="noStrike">
                <a:solidFill>
                  <a:srgbClr val="1F3864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71" name="Google Shape;171;g34688a18cc6_1_482"/>
            <p:cNvSpPr txBox="1"/>
            <p:nvPr/>
          </p:nvSpPr>
          <p:spPr>
            <a:xfrm>
              <a:off x="233371" y="2473502"/>
              <a:ext cx="1399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1F3864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谢谢</a:t>
              </a:r>
              <a:endParaRPr b="0" i="0" sz="2000" u="none" cap="none" strike="noStrike">
                <a:solidFill>
                  <a:srgbClr val="1F3864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172" name="Google Shape;172;g34688a18cc6_1_482"/>
          <p:cNvSpPr txBox="1"/>
          <p:nvPr>
            <p:ph idx="1" type="body"/>
          </p:nvPr>
        </p:nvSpPr>
        <p:spPr>
          <a:xfrm>
            <a:off x="2317839" y="1978699"/>
            <a:ext cx="2853900" cy="14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1F3864"/>
              </a:buClr>
              <a:buSzPts val="1900"/>
              <a:buNone/>
              <a:defRPr sz="1900">
                <a:solidFill>
                  <a:srgbClr val="1F386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None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153A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173" name="Google Shape;173;g34688a18cc6_1_4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19403" y="925824"/>
            <a:ext cx="6302887" cy="44567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74" name="Google Shape;174;g34688a18cc6_1_4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263" y="5580230"/>
            <a:ext cx="3909190" cy="7631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g34688a18cc6_1_482"/>
          <p:cNvCxnSpPr/>
          <p:nvPr/>
        </p:nvCxnSpPr>
        <p:spPr>
          <a:xfrm>
            <a:off x="5307184" y="2143379"/>
            <a:ext cx="0" cy="936000"/>
          </a:xfrm>
          <a:prstGeom prst="straightConnector1">
            <a:avLst/>
          </a:prstGeom>
          <a:noFill/>
          <a:ln cap="flat" cmpd="sng" w="25400">
            <a:solidFill>
              <a:srgbClr val="8DC5D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food, device&#10;&#10;Description automatically generated" id="176" name="Google Shape;176;g34688a18cc6_1_4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263" y="207669"/>
            <a:ext cx="1270758" cy="770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with Images">
  <p:cSld name="Two Columns with Images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4688a18cc6_1_495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g34688a18cc6_1_495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g34688a18cc6_1_495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g34688a18cc6_1_495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2" name="Google Shape;182;g34688a18cc6_1_495"/>
          <p:cNvSpPr/>
          <p:nvPr>
            <p:ph idx="2" type="pic"/>
          </p:nvPr>
        </p:nvSpPr>
        <p:spPr>
          <a:xfrm>
            <a:off x="720725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83" name="Google Shape;183;g34688a18cc6_1_495"/>
          <p:cNvSpPr txBox="1"/>
          <p:nvPr>
            <p:ph idx="1" type="body"/>
          </p:nvPr>
        </p:nvSpPr>
        <p:spPr>
          <a:xfrm>
            <a:off x="720725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g34688a18cc6_1_495"/>
          <p:cNvSpPr/>
          <p:nvPr>
            <p:ph idx="3" type="pic"/>
          </p:nvPr>
        </p:nvSpPr>
        <p:spPr>
          <a:xfrm>
            <a:off x="6166888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85" name="Google Shape;185;g34688a18cc6_1_495"/>
          <p:cNvSpPr txBox="1"/>
          <p:nvPr>
            <p:ph idx="4" type="body"/>
          </p:nvPr>
        </p:nvSpPr>
        <p:spPr>
          <a:xfrm>
            <a:off x="6166888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4688a18cc6_1_354"/>
          <p:cNvSpPr/>
          <p:nvPr/>
        </p:nvSpPr>
        <p:spPr>
          <a:xfrm>
            <a:off x="0" y="1857600"/>
            <a:ext cx="12192000" cy="50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34688a18cc6_1_354"/>
          <p:cNvSpPr txBox="1"/>
          <p:nvPr>
            <p:ph type="ctrTitle"/>
          </p:nvPr>
        </p:nvSpPr>
        <p:spPr>
          <a:xfrm>
            <a:off x="1367999" y="2790000"/>
            <a:ext cx="6876900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g34688a18cc6_1_354"/>
          <p:cNvSpPr txBox="1"/>
          <p:nvPr>
            <p:ph idx="1" type="subTitle"/>
          </p:nvPr>
        </p:nvSpPr>
        <p:spPr>
          <a:xfrm>
            <a:off x="1367999" y="4597200"/>
            <a:ext cx="68769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de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4688a18cc6_1_358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g34688a18cc6_1_358"/>
          <p:cNvSpPr txBox="1"/>
          <p:nvPr>
            <p:ph idx="1" type="body"/>
          </p:nvPr>
        </p:nvSpPr>
        <p:spPr>
          <a:xfrm>
            <a:off x="720725" y="1296988"/>
            <a:ext cx="107505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g34688a18cc6_1_358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g34688a18cc6_1_358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g34688a18cc6_1_358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">
  <p:cSld name="Content and Imag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4688a18cc6_1_364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g34688a18cc6_1_364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g34688a18cc6_1_364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g34688a18cc6_1_364"/>
          <p:cNvSpPr txBox="1"/>
          <p:nvPr>
            <p:ph idx="1" type="body"/>
          </p:nvPr>
        </p:nvSpPr>
        <p:spPr>
          <a:xfrm>
            <a:off x="720726" y="1296988"/>
            <a:ext cx="55188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g34688a18cc6_1_364"/>
          <p:cNvSpPr txBox="1"/>
          <p:nvPr>
            <p:ph type="title"/>
          </p:nvPr>
        </p:nvSpPr>
        <p:spPr>
          <a:xfrm>
            <a:off x="720726" y="722313"/>
            <a:ext cx="55188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34688a18cc6_1_364"/>
          <p:cNvSpPr/>
          <p:nvPr>
            <p:ph idx="2" type="pic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Image" showMasterSp="0">
  <p:cSld name="Closing Slide Imag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4688a18cc6_1_371"/>
          <p:cNvSpPr txBox="1"/>
          <p:nvPr>
            <p:ph type="ctrTitle"/>
          </p:nvPr>
        </p:nvSpPr>
        <p:spPr>
          <a:xfrm>
            <a:off x="720725" y="2854801"/>
            <a:ext cx="40740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g34688a18cc6_1_371"/>
          <p:cNvSpPr txBox="1"/>
          <p:nvPr>
            <p:ph idx="1" type="subTitle"/>
          </p:nvPr>
        </p:nvSpPr>
        <p:spPr>
          <a:xfrm>
            <a:off x="720725" y="3873600"/>
            <a:ext cx="407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6" name="Google Shape;56;g34688a18cc6_1_371"/>
          <p:cNvSpPr/>
          <p:nvPr>
            <p:ph idx="2" type="pic"/>
          </p:nvPr>
        </p:nvSpPr>
        <p:spPr>
          <a:xfrm>
            <a:off x="52872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descr="Logo&#10;&#10;Description automatically generated" id="57" name="Google Shape;57;g34688a18cc6_1_3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0725" y="860400"/>
            <a:ext cx="2970001" cy="83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g34688a18cc6_1_371"/>
          <p:cNvGrpSpPr/>
          <p:nvPr/>
        </p:nvGrpSpPr>
        <p:grpSpPr>
          <a:xfrm>
            <a:off x="720725" y="5472000"/>
            <a:ext cx="4009268" cy="694945"/>
            <a:chOff x="720725" y="5218493"/>
            <a:chExt cx="4009268" cy="694945"/>
          </a:xfrm>
        </p:grpSpPr>
        <p:pic>
          <p:nvPicPr>
            <p:cNvPr id="59" name="Google Shape;59;g34688a18cc6_1_37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g34688a18cc6_1_37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g34688a18cc6_1_37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g34688a18cc6_1_37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688a18cc6_1_381"/>
          <p:cNvSpPr txBox="1"/>
          <p:nvPr>
            <p:ph type="title"/>
          </p:nvPr>
        </p:nvSpPr>
        <p:spPr>
          <a:xfrm>
            <a:off x="914400" y="304800"/>
            <a:ext cx="103632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g34688a18cc6_1_381"/>
          <p:cNvSpPr txBox="1"/>
          <p:nvPr>
            <p:ph idx="10" type="dt"/>
          </p:nvPr>
        </p:nvSpPr>
        <p:spPr>
          <a:xfrm>
            <a:off x="9144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g34688a18cc6_1_381"/>
          <p:cNvSpPr txBox="1"/>
          <p:nvPr>
            <p:ph idx="11" type="ftr"/>
          </p:nvPr>
        </p:nvSpPr>
        <p:spPr>
          <a:xfrm>
            <a:off x="4165600" y="6248400"/>
            <a:ext cx="3860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g34688a18cc6_1_381"/>
          <p:cNvSpPr txBox="1"/>
          <p:nvPr>
            <p:ph idx="12" type="sldNum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4688a18cc6_1_386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g34688a18cc6_1_386"/>
          <p:cNvSpPr txBox="1"/>
          <p:nvPr>
            <p:ph idx="1" type="body"/>
          </p:nvPr>
        </p:nvSpPr>
        <p:spPr>
          <a:xfrm>
            <a:off x="720723" y="1296988"/>
            <a:ext cx="47292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g34688a18cc6_1_386"/>
          <p:cNvSpPr txBox="1"/>
          <p:nvPr>
            <p:ph idx="2" type="body"/>
          </p:nvPr>
        </p:nvSpPr>
        <p:spPr>
          <a:xfrm>
            <a:off x="6096000" y="1296988"/>
            <a:ext cx="47292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g34688a18cc6_1_386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g34688a18cc6_1_386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g34688a18cc6_1_386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with Images">
  <p:cSld name="Three Columns with Image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688a18cc6_1_393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g34688a18cc6_1_393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g34688a18cc6_1_393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g34688a18cc6_1_393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g34688a18cc6_1_393"/>
          <p:cNvSpPr/>
          <p:nvPr>
            <p:ph idx="2" type="pic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1" name="Google Shape;81;g34688a18cc6_1_393"/>
          <p:cNvSpPr txBox="1"/>
          <p:nvPr>
            <p:ph idx="1" type="body"/>
          </p:nvPr>
        </p:nvSpPr>
        <p:spPr>
          <a:xfrm>
            <a:off x="72072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g34688a18cc6_1_393"/>
          <p:cNvSpPr/>
          <p:nvPr>
            <p:ph idx="3" type="pic"/>
          </p:nvPr>
        </p:nvSpPr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3" name="Google Shape;83;g34688a18cc6_1_393"/>
          <p:cNvSpPr txBox="1"/>
          <p:nvPr>
            <p:ph idx="4" type="body"/>
          </p:nvPr>
        </p:nvSpPr>
        <p:spPr>
          <a:xfrm>
            <a:off x="4364400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g34688a18cc6_1_393"/>
          <p:cNvSpPr/>
          <p:nvPr>
            <p:ph idx="5" type="pic"/>
          </p:nvPr>
        </p:nvSpPr>
        <p:spPr>
          <a:xfrm>
            <a:off x="800807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5" name="Google Shape;85;g34688a18cc6_1_393"/>
          <p:cNvSpPr txBox="1"/>
          <p:nvPr>
            <p:ph idx="6" type="body"/>
          </p:nvPr>
        </p:nvSpPr>
        <p:spPr>
          <a:xfrm>
            <a:off x="800807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2.xml"/><Relationship Id="rId7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12.xml"/><Relationship Id="rId22" Type="http://schemas.openxmlformats.org/officeDocument/2006/relationships/theme" Target="../theme/theme3.xml"/><Relationship Id="rId10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6.xml"/><Relationship Id="rId19" Type="http://schemas.openxmlformats.org/officeDocument/2006/relationships/slideLayout" Target="../slideLayouts/slideLayout20.xml"/><Relationship Id="rId6" Type="http://schemas.openxmlformats.org/officeDocument/2006/relationships/slideLayout" Target="../slideLayouts/slideLayout7.xml"/><Relationship Id="rId1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/>
        </p:nvSpPr>
        <p:spPr>
          <a:xfrm>
            <a:off x="0" y="1857375"/>
            <a:ext cx="12192000" cy="5000625"/>
          </a:xfrm>
          <a:prstGeom prst="rect">
            <a:avLst/>
          </a:prstGeom>
          <a:solidFill>
            <a:srgbClr val="184596"/>
          </a:solidFill>
          <a:ln>
            <a:noFill/>
          </a:ln>
        </p:spPr>
        <p:txBody>
          <a:bodyPr anchorCtr="1" anchor="ctr" bIns="46775" lIns="90000" spcFirstLastPara="1" rIns="90000" wrap="square" tIns="46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4"/>
          <p:cNvSpPr txBox="1"/>
          <p:nvPr>
            <p:ph type="title"/>
          </p:nvPr>
        </p:nvSpPr>
        <p:spPr>
          <a:xfrm>
            <a:off x="720725" y="722312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84596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18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4"/>
          <p:cNvSpPr txBox="1"/>
          <p:nvPr>
            <p:ph idx="1" type="body"/>
          </p:nvPr>
        </p:nvSpPr>
        <p:spPr>
          <a:xfrm>
            <a:off x="720725" y="1296987"/>
            <a:ext cx="10750550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" id="17" name="Google Shape;17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0725" y="860425"/>
            <a:ext cx="2970212" cy="838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8;p18"/>
          <p:cNvGrpSpPr/>
          <p:nvPr/>
        </p:nvGrpSpPr>
        <p:grpSpPr>
          <a:xfrm>
            <a:off x="720733" y="5471848"/>
            <a:ext cx="4010071" cy="695291"/>
            <a:chOff x="720720" y="5471998"/>
            <a:chExt cx="4009269" cy="694944"/>
          </a:xfrm>
        </p:grpSpPr>
        <p:pic>
          <p:nvPicPr>
            <p:cNvPr id="19" name="Google Shape;19;p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4032001" y="5578681"/>
              <a:ext cx="697988" cy="588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67284" y="5563438"/>
              <a:ext cx="826014" cy="6035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20720" y="5532961"/>
              <a:ext cx="594360" cy="633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53792" y="5471998"/>
              <a:ext cx="874779" cy="6949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Google Shape;23;p18"/>
          <p:cNvSpPr txBox="1"/>
          <p:nvPr>
            <p:ph type="title"/>
          </p:nvPr>
        </p:nvSpPr>
        <p:spPr>
          <a:xfrm>
            <a:off x="720725" y="722312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84596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18459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18"/>
          <p:cNvSpPr txBox="1"/>
          <p:nvPr>
            <p:ph idx="1" type="body"/>
          </p:nvPr>
        </p:nvSpPr>
        <p:spPr>
          <a:xfrm>
            <a:off x="720725" y="1296987"/>
            <a:ext cx="107505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34688a18cc6_1_346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g34688a18cc6_1_346"/>
          <p:cNvSpPr txBox="1"/>
          <p:nvPr>
            <p:ph idx="1" type="body"/>
          </p:nvPr>
        </p:nvSpPr>
        <p:spPr>
          <a:xfrm>
            <a:off x="720725" y="1296988"/>
            <a:ext cx="107505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g34688a18cc6_1_346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g34688a18cc6_1_346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g34688a18cc6_1_346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Google Shape;34;g34688a18cc6_1_346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" name="Google Shape;35;g34688a18cc6_1_3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0725" y="6195599"/>
            <a:ext cx="899162" cy="33223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54">
          <p15:clr>
            <a:srgbClr val="F26B43"/>
          </p15:clr>
        </p15:guide>
        <p15:guide id="4" pos="6819">
          <p15:clr>
            <a:srgbClr val="F26B43"/>
          </p15:clr>
        </p15:guide>
        <p15:guide id="5" orient="horz" pos="455">
          <p15:clr>
            <a:srgbClr val="F26B43"/>
          </p15:clr>
        </p15:guide>
        <p15:guide id="6" orient="horz" pos="3725">
          <p15:clr>
            <a:srgbClr val="F26B43"/>
          </p15:clr>
        </p15:guide>
        <p15:guide id="7" orient="horz" pos="817">
          <p15:clr>
            <a:srgbClr val="F26B43"/>
          </p15:clr>
        </p15:guide>
        <p15:guide id="8" orient="horz" pos="1293">
          <p15:clr>
            <a:srgbClr val="F26B43"/>
          </p15:clr>
        </p15:guide>
        <p15:guide id="9" pos="7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goosocean.org/document/36056" TargetMode="External"/><Relationship Id="rId4" Type="http://schemas.openxmlformats.org/officeDocument/2006/relationships/hyperlink" Target="https://goosocean.org/document/36057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Relationship Id="rId4" Type="http://schemas.openxmlformats.org/officeDocument/2006/relationships/image" Target="../media/image27.jpg"/><Relationship Id="rId5" Type="http://schemas.openxmlformats.org/officeDocument/2006/relationships/image" Target="../media/image24.jpg"/><Relationship Id="rId6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"/>
          <p:cNvSpPr txBox="1"/>
          <p:nvPr>
            <p:ph type="title"/>
          </p:nvPr>
        </p:nvSpPr>
        <p:spPr>
          <a:xfrm>
            <a:off x="962025" y="2389187"/>
            <a:ext cx="10460100" cy="17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</a:pPr>
            <a:r>
              <a:rPr i="0" lang="en-US" sz="5000" u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OceanOPS </a:t>
            </a:r>
            <a:br>
              <a:rPr i="0" lang="en-US" sz="5000" u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i="0" lang="en-US" sz="5000" u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- Service Level Agreements -</a:t>
            </a:r>
            <a:br>
              <a:rPr b="1" i="0" lang="en-US" sz="50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91" name="Google Shape;191;p1"/>
          <p:cNvSpPr txBox="1"/>
          <p:nvPr>
            <p:ph idx="1" type="subTitle"/>
          </p:nvPr>
        </p:nvSpPr>
        <p:spPr>
          <a:xfrm>
            <a:off x="962025" y="4592615"/>
            <a:ext cx="10053600" cy="14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2000" u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J. Turton, A. Zinkann, M. Belbeoch and </a:t>
            </a:r>
            <a:r>
              <a:rPr b="0" lang="en-US" sz="2000">
                <a:latin typeface="Barlow"/>
                <a:ea typeface="Barlow"/>
                <a:cs typeface="Barlow"/>
                <a:sym typeface="Barlow"/>
              </a:rPr>
              <a:t>C. Gallage</a:t>
            </a:r>
            <a:br>
              <a:rPr b="0" i="0" lang="en-US" sz="2000" u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</a:br>
            <a:endParaRPr b="0" sz="20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OCG-16 Session, 07 - 11 April 2025</a:t>
            </a:r>
            <a:endParaRPr b="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Ifremer, Brest, France</a:t>
            </a:r>
            <a:endParaRPr b="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92" name="Google Shape;1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27012"/>
            <a:ext cx="5838825" cy="1474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93" name="Google Shape;1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8425" y="576262"/>
            <a:ext cx="2970212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4688a18cc6_1_677"/>
          <p:cNvSpPr txBox="1"/>
          <p:nvPr>
            <p:ph type="title"/>
          </p:nvPr>
        </p:nvSpPr>
        <p:spPr>
          <a:xfrm>
            <a:off x="483776" y="5111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Cost Estimation Table</a:t>
            </a:r>
            <a:endParaRPr/>
          </a:p>
        </p:txBody>
      </p:sp>
      <p:sp>
        <p:nvSpPr>
          <p:cNvPr id="310" name="Google Shape;310;g34688a18cc6_1_677"/>
          <p:cNvSpPr txBox="1"/>
          <p:nvPr/>
        </p:nvSpPr>
        <p:spPr>
          <a:xfrm>
            <a:off x="720725" y="1373200"/>
            <a:ext cx="11160600" cy="27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YEAR 1</a:t>
            </a:r>
            <a:endParaRPr b="1"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To establish a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Baseline SLA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,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OceanOPS will need specific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efforts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the first year, including: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 survey of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existing capacity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in data/metadata and network specificities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improvement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of baseline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metadata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standard (OceanOPS Passport)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Synchronization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with data/metadata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nodes</a:t>
            </a:r>
            <a:endParaRPr b="1"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Baseline implementation for emerging networks will be done incrementally</a:t>
            </a:r>
            <a:endParaRPr b="1"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FUTURE YEARS</a:t>
            </a:r>
            <a:endParaRPr b="1"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Following years baseline services are expected to be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fully automatic</a:t>
            </a:r>
            <a:endParaRPr sz="1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grpSp>
        <p:nvGrpSpPr>
          <p:cNvPr id="311" name="Google Shape;311;g34688a18cc6_1_677"/>
          <p:cNvGrpSpPr/>
          <p:nvPr/>
        </p:nvGrpSpPr>
        <p:grpSpPr>
          <a:xfrm>
            <a:off x="949325" y="4343412"/>
            <a:ext cx="10423526" cy="1749425"/>
            <a:chOff x="720725" y="3429012"/>
            <a:chExt cx="10423526" cy="1749425"/>
          </a:xfrm>
        </p:grpSpPr>
        <p:pic>
          <p:nvPicPr>
            <p:cNvPr id="312" name="Google Shape;312;g34688a18cc6_1_67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20725" y="3429012"/>
              <a:ext cx="10423526" cy="1749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Google Shape;313;g34688a18cc6_1_677"/>
            <p:cNvSpPr txBox="1"/>
            <p:nvPr/>
          </p:nvSpPr>
          <p:spPr>
            <a:xfrm>
              <a:off x="3179762" y="3429012"/>
              <a:ext cx="1966800" cy="1749300"/>
            </a:xfrm>
            <a:prstGeom prst="rect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1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4688a18cc6_1_602"/>
          <p:cNvSpPr txBox="1"/>
          <p:nvPr>
            <p:ph type="title"/>
          </p:nvPr>
        </p:nvSpPr>
        <p:spPr>
          <a:xfrm>
            <a:off x="483776" y="5111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Considerations</a:t>
            </a:r>
            <a:endParaRPr/>
          </a:p>
        </p:txBody>
      </p:sp>
      <p:grpSp>
        <p:nvGrpSpPr>
          <p:cNvPr id="319" name="Google Shape;319;g34688a18cc6_1_602"/>
          <p:cNvGrpSpPr/>
          <p:nvPr/>
        </p:nvGrpSpPr>
        <p:grpSpPr>
          <a:xfrm>
            <a:off x="483865" y="1375117"/>
            <a:ext cx="4785139" cy="2454049"/>
            <a:chOff x="4098158" y="1239750"/>
            <a:chExt cx="3785112" cy="2204500"/>
          </a:xfrm>
        </p:grpSpPr>
        <p:sp>
          <p:nvSpPr>
            <p:cNvPr id="320" name="Google Shape;320;g34688a18cc6_1_602"/>
            <p:cNvSpPr/>
            <p:nvPr/>
          </p:nvSpPr>
          <p:spPr>
            <a:xfrm>
              <a:off x="4098170" y="1239750"/>
              <a:ext cx="3785100" cy="329100"/>
            </a:xfrm>
            <a:prstGeom prst="rect">
              <a:avLst/>
            </a:prstGeom>
            <a:solidFill>
              <a:srgbClr val="184596"/>
            </a:solidFill>
            <a:ln cap="flat" cmpd="sng" w="9525">
              <a:solidFill>
                <a:srgbClr val="1845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lang="en-US" sz="1800">
                  <a:solidFill>
                    <a:srgbClr val="FFFFFF"/>
                  </a:solidFill>
                </a:rPr>
                <a:t>Emerging Networks</a:t>
              </a:r>
              <a:endPara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g34688a18cc6_1_602"/>
            <p:cNvSpPr txBox="1"/>
            <p:nvPr/>
          </p:nvSpPr>
          <p:spPr>
            <a:xfrm>
              <a:off x="4098158" y="1568950"/>
              <a:ext cx="3785100" cy="187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62157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Please note that for </a:t>
              </a:r>
              <a:r>
                <a:rPr b="1"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emerging networks</a:t>
              </a:r>
              <a:r>
                <a:rPr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 to link to baseline automated services, OceanOPS (GOOS/WMO) </a:t>
              </a:r>
              <a:r>
                <a:rPr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  <a:extLst>
                    <a:ext uri="http://customooxmlschemas.google.com/">
                      <go:slidesCustomData xmlns:go="http://customooxmlschemas.google.com/" textRoundtripDataId="2"/>
                    </a:ext>
                  </a:extLst>
                </a:rPr>
                <a:t>will have</a:t>
              </a:r>
              <a:r>
                <a:rPr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 </a:t>
              </a:r>
              <a:r>
                <a:rPr b="1"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limited capacity</a:t>
              </a:r>
              <a:r>
                <a:rPr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 to support this.</a:t>
              </a:r>
              <a:endParaRPr sz="1800">
                <a:solidFill>
                  <a:srgbClr val="184596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marR="62157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To support faster integration emerging networks can provide funding in support of staff time and/or in-kind personnel support.</a:t>
              </a:r>
              <a:endParaRPr sz="1800">
                <a:solidFill>
                  <a:srgbClr val="184596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322" name="Google Shape;322;g34688a18cc6_1_602"/>
          <p:cNvGrpSpPr/>
          <p:nvPr/>
        </p:nvGrpSpPr>
        <p:grpSpPr>
          <a:xfrm>
            <a:off x="6684271" y="1375075"/>
            <a:ext cx="4785129" cy="1286150"/>
            <a:chOff x="8047864" y="1239500"/>
            <a:chExt cx="3785104" cy="1286150"/>
          </a:xfrm>
        </p:grpSpPr>
        <p:sp>
          <p:nvSpPr>
            <p:cNvPr id="323" name="Google Shape;323;g34688a18cc6_1_602"/>
            <p:cNvSpPr/>
            <p:nvPr/>
          </p:nvSpPr>
          <p:spPr>
            <a:xfrm>
              <a:off x="8047864" y="1239500"/>
              <a:ext cx="3785100" cy="329100"/>
            </a:xfrm>
            <a:prstGeom prst="rect">
              <a:avLst/>
            </a:prstGeom>
            <a:solidFill>
              <a:srgbClr val="184596"/>
            </a:solidFill>
            <a:ln cap="flat" cmpd="sng" w="9525">
              <a:solidFill>
                <a:srgbClr val="1845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762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lang="en-US" sz="1800">
                  <a:solidFill>
                    <a:srgbClr val="FFFFFF"/>
                  </a:solidFill>
                </a:rPr>
                <a:t>Future revisions</a:t>
              </a:r>
              <a:endParaRPr b="1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g34688a18cc6_1_602"/>
            <p:cNvSpPr txBox="1"/>
            <p:nvPr/>
          </p:nvSpPr>
          <p:spPr>
            <a:xfrm>
              <a:off x="8047868" y="1568950"/>
              <a:ext cx="3785100" cy="9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92375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The SLA Document, funding levels and specific services shall be reviewed </a:t>
              </a:r>
              <a:r>
                <a:rPr b="1"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every other year</a:t>
              </a:r>
              <a:r>
                <a:rPr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 and </a:t>
              </a:r>
              <a:r>
                <a:rPr b="1"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success </a:t>
              </a:r>
              <a:r>
                <a:rPr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assessed.</a:t>
              </a:r>
              <a:endParaRPr sz="1800">
                <a:solidFill>
                  <a:srgbClr val="184596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325" name="Google Shape;325;g34688a18cc6_1_602"/>
          <p:cNvGrpSpPr/>
          <p:nvPr/>
        </p:nvGrpSpPr>
        <p:grpSpPr>
          <a:xfrm>
            <a:off x="6684271" y="3158500"/>
            <a:ext cx="4785129" cy="1753850"/>
            <a:chOff x="8047864" y="1239500"/>
            <a:chExt cx="3785104" cy="1753850"/>
          </a:xfrm>
        </p:grpSpPr>
        <p:sp>
          <p:nvSpPr>
            <p:cNvPr id="326" name="Google Shape;326;g34688a18cc6_1_602"/>
            <p:cNvSpPr/>
            <p:nvPr/>
          </p:nvSpPr>
          <p:spPr>
            <a:xfrm>
              <a:off x="8047864" y="1239500"/>
              <a:ext cx="3785100" cy="329100"/>
            </a:xfrm>
            <a:prstGeom prst="rect">
              <a:avLst/>
            </a:prstGeom>
            <a:solidFill>
              <a:srgbClr val="184596"/>
            </a:solidFill>
            <a:ln cap="flat" cmpd="sng" w="9525">
              <a:solidFill>
                <a:srgbClr val="18459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7620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lang="en-US" sz="1800">
                  <a:solidFill>
                    <a:srgbClr val="FFFFFF"/>
                  </a:solidFill>
                </a:rPr>
                <a:t>Letter of Agreement</a:t>
              </a:r>
              <a:endParaRPr b="1" i="0" sz="2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g34688a18cc6_1_602"/>
            <p:cNvSpPr txBox="1"/>
            <p:nvPr/>
          </p:nvSpPr>
          <p:spPr>
            <a:xfrm>
              <a:off x="8047868" y="1568950"/>
              <a:ext cx="3785100" cy="142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92375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A letter of agreement (LoA) is required to </a:t>
              </a:r>
              <a:r>
                <a:rPr b="1"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outline </a:t>
              </a:r>
              <a:r>
                <a:rPr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the </a:t>
              </a:r>
              <a:r>
                <a:rPr b="1"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level of services</a:t>
              </a:r>
              <a:r>
                <a:rPr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 by each Network. </a:t>
              </a:r>
              <a:r>
                <a:rPr b="1"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Non legally binding</a:t>
              </a:r>
              <a:r>
                <a:rPr lang="en-US" sz="1800">
                  <a:solidFill>
                    <a:srgbClr val="184596"/>
                  </a:solidFill>
                  <a:latin typeface="Barlow"/>
                  <a:ea typeface="Barlow"/>
                  <a:cs typeface="Barlow"/>
                  <a:sym typeface="Barlow"/>
                </a:rPr>
                <a:t> terms and conditions will be spelled out in the LoA and reviewed every few years.</a:t>
              </a:r>
              <a:endParaRPr sz="1800">
                <a:solidFill>
                  <a:srgbClr val="184596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4688a18cc6_1_671"/>
          <p:cNvSpPr txBox="1"/>
          <p:nvPr>
            <p:ph type="title"/>
          </p:nvPr>
        </p:nvSpPr>
        <p:spPr>
          <a:xfrm>
            <a:off x="483776" y="5111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Letter of Agreement</a:t>
            </a:r>
            <a:endParaRPr b="0" i="1" sz="2000"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333" name="Google Shape;333;g34688a18cc6_1_671"/>
          <p:cNvSpPr txBox="1"/>
          <p:nvPr/>
        </p:nvSpPr>
        <p:spPr>
          <a:xfrm>
            <a:off x="720725" y="1373200"/>
            <a:ext cx="6665700" cy="47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Lightweight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Not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contractually binding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The LoA outlines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All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the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services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, potential options, and in-kind support provided if any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Conditions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Termination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Dispute procedures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Review process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Contact information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➔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Review LoA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➔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Determine a signing date and Agree on signatory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34" name="Google Shape;334;g34688a18cc6_1_6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8500" y="695351"/>
            <a:ext cx="4280646" cy="5467288"/>
          </a:xfrm>
          <a:prstGeom prst="rect">
            <a:avLst/>
          </a:prstGeom>
          <a:noFill/>
          <a:ln cap="flat" cmpd="sng" w="9525">
            <a:solidFill>
              <a:srgbClr val="18459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4688a18cc6_1_666"/>
          <p:cNvSpPr txBox="1"/>
          <p:nvPr>
            <p:ph type="title"/>
          </p:nvPr>
        </p:nvSpPr>
        <p:spPr>
          <a:xfrm>
            <a:off x="483776" y="5111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Next steps</a:t>
            </a:r>
            <a:endParaRPr b="0" i="1" sz="2000"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340" name="Google Shape;340;g34688a18cc6_1_666"/>
          <p:cNvSpPr txBox="1"/>
          <p:nvPr/>
        </p:nvSpPr>
        <p:spPr>
          <a:xfrm>
            <a:off x="720725" y="1373200"/>
            <a:ext cx="10815000" cy="47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AT OCG</a:t>
            </a:r>
            <a:endParaRPr b="1"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Agree and publish the </a:t>
            </a:r>
            <a:r>
              <a:rPr lang="en-US" sz="1800" u="sng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  <a:hlinkClick r:id="rId3"/>
              </a:rPr>
              <a:t>SLA Framework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Review </a:t>
            </a:r>
            <a:r>
              <a:rPr lang="en-US" sz="1800" u="sng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  <a:hlinkClick r:id="rId4"/>
              </a:rPr>
              <a:t>Draft Letter Of Agreement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, confirm level and scope of work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Determine a signing date shortly after OCG-16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Agree on signatory - Suggestion: Network chairs and OceanOPS head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1-2 MONTHS AFTER OCG</a:t>
            </a:r>
            <a:endParaRPr b="1"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Consider SLA level targets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WMO to proceed in hiring a dedicated Budget expert at WMO with reporting segments by Network</a:t>
            </a:r>
            <a:endParaRPr sz="1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3-4 MONTHS AFTER OCG</a:t>
            </a:r>
            <a:endParaRPr b="1"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Proceed with hiring at WMO of a new OceanOPS Network Expert completing SLA requirements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Assemble the marketing plan and ambitioned SLAs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3"/>
          <p:cNvSpPr txBox="1"/>
          <p:nvPr>
            <p:ph type="title"/>
          </p:nvPr>
        </p:nvSpPr>
        <p:spPr>
          <a:xfrm>
            <a:off x="601662" y="2854325"/>
            <a:ext cx="40734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4596"/>
              </a:buClr>
              <a:buSzPts val="6000"/>
              <a:buFont typeface="Arial"/>
              <a:buNone/>
            </a:pPr>
            <a:r>
              <a:rPr b="1" i="0" lang="en-US" sz="6000" u="none">
                <a:solidFill>
                  <a:srgbClr val="184596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/>
          </a:p>
        </p:txBody>
      </p:sp>
      <p:sp>
        <p:nvSpPr>
          <p:cNvPr id="346" name="Google Shape;346;p13"/>
          <p:cNvSpPr txBox="1"/>
          <p:nvPr>
            <p:ph idx="1" type="subTitle"/>
          </p:nvPr>
        </p:nvSpPr>
        <p:spPr>
          <a:xfrm>
            <a:off x="720725" y="3873500"/>
            <a:ext cx="40734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38417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rgbClr val="F38417"/>
                </a:solidFill>
                <a:latin typeface="Arial"/>
                <a:ea typeface="Arial"/>
                <a:cs typeface="Arial"/>
                <a:sym typeface="Arial"/>
              </a:rPr>
              <a:t>goosocean.org</a:t>
            </a:r>
            <a:br>
              <a:rPr b="0" i="0" lang="en-US" sz="2400" u="none">
                <a:solidFill>
                  <a:srgbClr val="F3841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rgbClr val="F38417"/>
                </a:solidFill>
                <a:latin typeface="Arial"/>
                <a:ea typeface="Arial"/>
                <a:cs typeface="Arial"/>
                <a:sym typeface="Arial"/>
              </a:rPr>
              <a:t>ocean-ops.org </a:t>
            </a:r>
            <a:endParaRPr/>
          </a:p>
        </p:txBody>
      </p:sp>
      <p:pic>
        <p:nvPicPr>
          <p:cNvPr descr="A picture containing swimming, ocean floor&#10;&#10;Description automatically generated" id="347" name="Google Shape;347;p13"/>
          <p:cNvPicPr preferRelativeResize="0"/>
          <p:nvPr/>
        </p:nvPicPr>
        <p:blipFill rotWithShape="1">
          <a:blip r:embed="rId3">
            <a:alphaModFix/>
          </a:blip>
          <a:srcRect b="-735" l="0" r="9140" t="-80"/>
          <a:stretch/>
        </p:blipFill>
        <p:spPr>
          <a:xfrm>
            <a:off x="5003800" y="222250"/>
            <a:ext cx="3884611" cy="645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3"/>
          <p:cNvPicPr preferRelativeResize="0"/>
          <p:nvPr/>
        </p:nvPicPr>
        <p:blipFill rotWithShape="1">
          <a:blip r:embed="rId4">
            <a:alphaModFix/>
          </a:blip>
          <a:srcRect b="8177" l="0" r="0" t="7426"/>
          <a:stretch/>
        </p:blipFill>
        <p:spPr>
          <a:xfrm>
            <a:off x="9013825" y="233362"/>
            <a:ext cx="3178175" cy="21796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&#10;&#10;Description automatically generated" id="349" name="Google Shape;349;p13"/>
          <p:cNvPicPr preferRelativeResize="0"/>
          <p:nvPr/>
        </p:nvPicPr>
        <p:blipFill rotWithShape="1">
          <a:blip r:embed="rId5">
            <a:alphaModFix/>
          </a:blip>
          <a:srcRect b="9017" l="0" r="0" t="1871"/>
          <a:stretch/>
        </p:blipFill>
        <p:spPr>
          <a:xfrm>
            <a:off x="9013825" y="2574925"/>
            <a:ext cx="3178175" cy="1754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ky, outdoor, snow, seal&#10;&#10;Description automatically generated" id="350" name="Google Shape;350;p13"/>
          <p:cNvPicPr preferRelativeResize="0"/>
          <p:nvPr/>
        </p:nvPicPr>
        <p:blipFill rotWithShape="1">
          <a:blip r:embed="rId6">
            <a:alphaModFix/>
          </a:blip>
          <a:srcRect b="-1087" l="0" r="0" t="9663"/>
          <a:stretch/>
        </p:blipFill>
        <p:spPr>
          <a:xfrm>
            <a:off x="9013825" y="4486275"/>
            <a:ext cx="3178175" cy="2179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4688a18cc6_1_340"/>
          <p:cNvSpPr txBox="1"/>
          <p:nvPr>
            <p:ph type="title"/>
          </p:nvPr>
        </p:nvSpPr>
        <p:spPr>
          <a:xfrm>
            <a:off x="483776" y="5111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Vision &amp; Objective</a:t>
            </a:r>
            <a:endParaRPr/>
          </a:p>
        </p:txBody>
      </p:sp>
      <p:sp>
        <p:nvSpPr>
          <p:cNvPr id="199" name="Google Shape;199;g34688a18cc6_1_340"/>
          <p:cNvSpPr txBox="1"/>
          <p:nvPr/>
        </p:nvSpPr>
        <p:spPr>
          <a:xfrm>
            <a:off x="720725" y="1373200"/>
            <a:ext cx="6967200" cy="47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After the restructuring of OceanOPS it has been agreed that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Service Level Agreements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(SLAs) should be developed between OceanOPS and the GOOS OCG Networks to provide a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framework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for structuring OceanOPS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services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and identify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priorities</a:t>
            </a:r>
            <a:endParaRPr sz="1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The SLA should:</a:t>
            </a:r>
            <a:endParaRPr sz="1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etermine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responsibilities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and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expectations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for OceanOPS and the GOOS Networks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Define the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services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that OceanOPS will provide to each network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Determine the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tiers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of services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Assist in identifying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priorities</a:t>
            </a:r>
            <a:endParaRPr sz="1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Align services with the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resources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allocated to OceanOPS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00" name="Google Shape;200;g34688a18cc6_1_340" title="Verankerung_DSC00803_mid.jpg"/>
          <p:cNvPicPr preferRelativeResize="0"/>
          <p:nvPr/>
        </p:nvPicPr>
        <p:blipFill rotWithShape="1">
          <a:blip r:embed="rId3">
            <a:alphaModFix/>
          </a:blip>
          <a:srcRect b="0" l="21680" r="39993" t="0"/>
          <a:stretch/>
        </p:blipFill>
        <p:spPr>
          <a:xfrm>
            <a:off x="8250575" y="0"/>
            <a:ext cx="394142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4688a18cc6_1_580"/>
          <p:cNvSpPr txBox="1"/>
          <p:nvPr>
            <p:ph type="title"/>
          </p:nvPr>
        </p:nvSpPr>
        <p:spPr>
          <a:xfrm>
            <a:off x="483776" y="5111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206" name="Google Shape;206;g34688a18cc6_1_580"/>
          <p:cNvSpPr txBox="1"/>
          <p:nvPr/>
        </p:nvSpPr>
        <p:spPr>
          <a:xfrm>
            <a:off x="720725" y="1373200"/>
            <a:ext cx="7262700" cy="47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ACTIONS</a:t>
            </a:r>
            <a:endParaRPr b="1"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Discussions initiated at OCG-15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Establishment of the OceanOPS Development Task Team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Initial feedback from Networks on Services 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Five Task Team monthly meetings to develop SLA outline with regular Network feedback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Bilateral network meetings mostly complete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OUTCOME/ACTIONS</a:t>
            </a:r>
            <a:endParaRPr b="1"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Final SLA overview: 3 tiers - Baseline / Standard (+) / Advanced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Cost estimation by OceanOPS to be reviewed by OceanOPS Management Board and OCG Exec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Draft Letter of Agreement to be reviewed and signed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07" name="Google Shape;207;g34688a18cc6_1_580"/>
          <p:cNvPicPr preferRelativeResize="0"/>
          <p:nvPr/>
        </p:nvPicPr>
        <p:blipFill rotWithShape="1">
          <a:blip r:embed="rId3">
            <a:alphaModFix/>
          </a:blip>
          <a:srcRect b="0" l="33107" r="34565" t="0"/>
          <a:stretch/>
        </p:blipFill>
        <p:spPr>
          <a:xfrm>
            <a:off x="8250575" y="0"/>
            <a:ext cx="394142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4688a18cc6_1_504"/>
          <p:cNvSpPr txBox="1"/>
          <p:nvPr>
            <p:ph type="title"/>
          </p:nvPr>
        </p:nvSpPr>
        <p:spPr>
          <a:xfrm>
            <a:off x="483776" y="5111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Timeline for OceanOPS TT</a:t>
            </a:r>
            <a:endParaRPr/>
          </a:p>
        </p:txBody>
      </p:sp>
      <p:grpSp>
        <p:nvGrpSpPr>
          <p:cNvPr id="213" name="Google Shape;213;g34688a18cc6_1_504"/>
          <p:cNvGrpSpPr/>
          <p:nvPr/>
        </p:nvGrpSpPr>
        <p:grpSpPr>
          <a:xfrm>
            <a:off x="304800" y="116675"/>
            <a:ext cx="11705850" cy="5360292"/>
            <a:chOff x="304800" y="116675"/>
            <a:chExt cx="11705850" cy="5360292"/>
          </a:xfrm>
        </p:grpSpPr>
        <p:grpSp>
          <p:nvGrpSpPr>
            <p:cNvPr id="214" name="Google Shape;214;g34688a18cc6_1_504"/>
            <p:cNvGrpSpPr/>
            <p:nvPr/>
          </p:nvGrpSpPr>
          <p:grpSpPr>
            <a:xfrm>
              <a:off x="788473" y="1458954"/>
              <a:ext cx="1891065" cy="3086856"/>
              <a:chOff x="618820" y="1574025"/>
              <a:chExt cx="1418334" cy="2315200"/>
            </a:xfrm>
          </p:grpSpPr>
          <p:cxnSp>
            <p:nvCxnSpPr>
              <p:cNvPr id="215" name="Google Shape;215;g34688a18cc6_1_504"/>
              <p:cNvCxnSpPr/>
              <p:nvPr/>
            </p:nvCxnSpPr>
            <p:spPr>
              <a:xfrm>
                <a:off x="1299277" y="1695421"/>
                <a:ext cx="718500" cy="741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D5CD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16" name="Google Shape;216;g34688a18cc6_1_504"/>
              <p:cNvSpPr/>
              <p:nvPr/>
            </p:nvSpPr>
            <p:spPr>
              <a:xfrm flipH="1">
                <a:off x="618820" y="2306625"/>
                <a:ext cx="14181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0D5CD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    </a:t>
                </a:r>
                <a:endParaRPr sz="1900"/>
              </a:p>
            </p:txBody>
          </p:sp>
          <p:sp>
            <p:nvSpPr>
              <p:cNvPr id="217" name="Google Shape;217;g34688a18cc6_1_504"/>
              <p:cNvSpPr/>
              <p:nvPr/>
            </p:nvSpPr>
            <p:spPr>
              <a:xfrm>
                <a:off x="619055" y="2460450"/>
                <a:ext cx="14181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0942A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18" name="Google Shape;218;g34688a18cc6_1_504"/>
              <p:cNvGrpSpPr/>
              <p:nvPr/>
            </p:nvGrpSpPr>
            <p:grpSpPr>
              <a:xfrm>
                <a:off x="719081" y="1574025"/>
                <a:ext cx="1177279" cy="2315200"/>
                <a:chOff x="1314039" y="1574025"/>
                <a:chExt cx="1177279" cy="2315200"/>
              </a:xfrm>
            </p:grpSpPr>
            <p:sp>
              <p:nvSpPr>
                <p:cNvPr id="219" name="Google Shape;219;g34688a18cc6_1_504"/>
                <p:cNvSpPr txBox="1"/>
                <p:nvPr/>
              </p:nvSpPr>
              <p:spPr>
                <a:xfrm>
                  <a:off x="1321858" y="2695025"/>
                  <a:ext cx="1167300" cy="446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b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300">
                      <a:solidFill>
                        <a:srgbClr val="0C57D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Services Survey</a:t>
                  </a:r>
                  <a:endParaRPr b="1" sz="1300">
                    <a:solidFill>
                      <a:srgbClr val="0C57D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220" name="Google Shape;220;g34688a18cc6_1_504"/>
                <p:cNvSpPr txBox="1"/>
                <p:nvPr/>
              </p:nvSpPr>
              <p:spPr>
                <a:xfrm>
                  <a:off x="1324018" y="3151825"/>
                  <a:ext cx="1167300" cy="737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rPr lang="en-US" sz="1100">
                      <a:solidFill>
                        <a:srgbClr val="0C57D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Define core/direct/new services</a:t>
                  </a:r>
                  <a:endParaRPr sz="1100">
                    <a:solidFill>
                      <a:srgbClr val="0C57D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210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rPr lang="en-US" sz="1100">
                      <a:solidFill>
                        <a:srgbClr val="0C57D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Gather initial Networks requirements and feedback</a:t>
                  </a:r>
                  <a:endParaRPr sz="1100">
                    <a:solidFill>
                      <a:srgbClr val="0C57D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indent="0" lvl="0" marL="0" rtl="0" algn="l">
                    <a:lnSpc>
                      <a:spcPct val="115000"/>
                    </a:lnSpc>
                    <a:spcBef>
                      <a:spcPts val="2100"/>
                    </a:spcBef>
                    <a:spcAft>
                      <a:spcPts val="2100"/>
                    </a:spcAft>
                    <a:buNone/>
                  </a:pPr>
                  <a:r>
                    <a:t/>
                  </a:r>
                  <a:endParaRPr sz="1100">
                    <a:solidFill>
                      <a:srgbClr val="0C57D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221" name="Google Shape;221;g34688a18cc6_1_504"/>
                <p:cNvSpPr txBox="1"/>
                <p:nvPr/>
              </p:nvSpPr>
              <p:spPr>
                <a:xfrm>
                  <a:off x="1314039" y="1574025"/>
                  <a:ext cx="624300" cy="241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121900" lIns="121900" spcFirstLastPara="1" rIns="121900" wrap="square" tIns="121900">
                  <a:noAutofit/>
                </a:bodyPr>
                <a:lstStyle/>
                <a:p>
                  <a:pPr indent="0" lvl="0" marL="0" rtl="0" algn="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2100"/>
                    </a:spcAft>
                    <a:buNone/>
                  </a:pPr>
                  <a:r>
                    <a:rPr lang="en-US" sz="1100">
                      <a:solidFill>
                        <a:srgbClr val="0C57D3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2024 Q3</a:t>
                  </a:r>
                  <a:endParaRPr sz="1100">
                    <a:solidFill>
                      <a:srgbClr val="0C57D3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  <p:grpSp>
          <p:nvGrpSpPr>
            <p:cNvPr id="222" name="Google Shape;222;g34688a18cc6_1_504"/>
            <p:cNvGrpSpPr/>
            <p:nvPr/>
          </p:nvGrpSpPr>
          <p:grpSpPr>
            <a:xfrm>
              <a:off x="2519433" y="1458954"/>
              <a:ext cx="1891065" cy="3086856"/>
              <a:chOff x="1917073" y="1575830"/>
              <a:chExt cx="1418334" cy="2315200"/>
            </a:xfrm>
          </p:grpSpPr>
          <p:cxnSp>
            <p:nvCxnSpPr>
              <p:cNvPr id="223" name="Google Shape;223;g34688a18cc6_1_504"/>
              <p:cNvCxnSpPr/>
              <p:nvPr/>
            </p:nvCxnSpPr>
            <p:spPr>
              <a:xfrm>
                <a:off x="2597529" y="1695421"/>
                <a:ext cx="718500" cy="741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D5CD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24" name="Google Shape;224;g34688a18cc6_1_504"/>
              <p:cNvSpPr/>
              <p:nvPr/>
            </p:nvSpPr>
            <p:spPr>
              <a:xfrm flipH="1">
                <a:off x="1917073" y="2306625"/>
                <a:ext cx="14181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0D5CD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</a:t>
                </a:r>
                <a:endParaRPr sz="1900"/>
              </a:p>
            </p:txBody>
          </p:sp>
          <p:sp>
            <p:nvSpPr>
              <p:cNvPr id="225" name="Google Shape;225;g34688a18cc6_1_504"/>
              <p:cNvSpPr/>
              <p:nvPr/>
            </p:nvSpPr>
            <p:spPr>
              <a:xfrm>
                <a:off x="1917307" y="2460450"/>
                <a:ext cx="14181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0942A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g34688a18cc6_1_504"/>
              <p:cNvSpPr txBox="1"/>
              <p:nvPr/>
            </p:nvSpPr>
            <p:spPr>
              <a:xfrm>
                <a:off x="2021563" y="2696824"/>
                <a:ext cx="12945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300">
                    <a:solidFill>
                      <a:srgbClr val="0C57D3"/>
                    </a:solidFill>
                    <a:latin typeface="Roboto"/>
                    <a:ea typeface="Roboto"/>
                    <a:cs typeface="Roboto"/>
                    <a:sym typeface="Roboto"/>
                  </a:rPr>
                  <a:t>Networks SLA #1</a:t>
                </a:r>
                <a:endParaRPr b="1" sz="13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27" name="Google Shape;227;g34688a18cc6_1_504"/>
              <p:cNvSpPr txBox="1"/>
              <p:nvPr/>
            </p:nvSpPr>
            <p:spPr>
              <a:xfrm>
                <a:off x="2023720" y="3153630"/>
                <a:ext cx="1167300" cy="73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>
                    <a:solidFill>
                      <a:srgbClr val="0C57D3"/>
                    </a:solidFill>
                    <a:latin typeface="Roboto"/>
                    <a:ea typeface="Roboto"/>
                    <a:cs typeface="Roboto"/>
                    <a:sym typeface="Roboto"/>
                  </a:rPr>
                  <a:t>Refine Networks specifics and sign SLAs for 2025</a:t>
                </a:r>
                <a:endParaRPr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210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0C57D3"/>
                    </a:solidFill>
                    <a:latin typeface="Roboto"/>
                    <a:ea typeface="Roboto"/>
                    <a:cs typeface="Roboto"/>
                    <a:sym typeface="Roboto"/>
                  </a:rPr>
                  <a:t>Assess OceanOPS ability to meet SLAs</a:t>
                </a:r>
                <a:endParaRPr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2100"/>
                  </a:spcBef>
                  <a:spcAft>
                    <a:spcPts val="210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100">
                    <a:solidFill>
                      <a:srgbClr val="0C57D3"/>
                    </a:solidFill>
                    <a:latin typeface="Roboto"/>
                    <a:ea typeface="Roboto"/>
                    <a:cs typeface="Roboto"/>
                    <a:sym typeface="Roboto"/>
                  </a:rPr>
                  <a:t>Draft SLAs for 2026 and synthesise needs</a:t>
                </a:r>
                <a:endParaRPr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28" name="Google Shape;228;g34688a18cc6_1_504"/>
              <p:cNvSpPr txBox="1"/>
              <p:nvPr/>
            </p:nvSpPr>
            <p:spPr>
              <a:xfrm>
                <a:off x="2013741" y="1575830"/>
                <a:ext cx="624300" cy="24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lang="en-US" sz="1100">
                    <a:solidFill>
                      <a:srgbClr val="0C57D3"/>
                    </a:solidFill>
                    <a:latin typeface="Roboto"/>
                    <a:ea typeface="Roboto"/>
                    <a:cs typeface="Roboto"/>
                    <a:sym typeface="Roboto"/>
                  </a:rPr>
                  <a:t>2024 Q4</a:t>
                </a:r>
                <a:endParaRPr sz="1100">
                  <a:solidFill>
                    <a:srgbClr val="0C57D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29" name="Google Shape;229;g34688a18cc6_1_504"/>
            <p:cNvGrpSpPr/>
            <p:nvPr/>
          </p:nvGrpSpPr>
          <p:grpSpPr>
            <a:xfrm>
              <a:off x="4248359" y="1458954"/>
              <a:ext cx="1891065" cy="4018013"/>
              <a:chOff x="3214118" y="1575830"/>
              <a:chExt cx="1418334" cy="3013585"/>
            </a:xfrm>
          </p:grpSpPr>
          <p:cxnSp>
            <p:nvCxnSpPr>
              <p:cNvPr id="230" name="Google Shape;230;g34688a18cc6_1_504"/>
              <p:cNvCxnSpPr/>
              <p:nvPr/>
            </p:nvCxnSpPr>
            <p:spPr>
              <a:xfrm>
                <a:off x="3894575" y="1695421"/>
                <a:ext cx="718500" cy="741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31" name="Google Shape;231;g34688a18cc6_1_504"/>
              <p:cNvSpPr/>
              <p:nvPr/>
            </p:nvSpPr>
            <p:spPr>
              <a:xfrm flipH="1">
                <a:off x="3214118" y="2306625"/>
                <a:ext cx="14181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C2C2C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</a:t>
                </a:r>
                <a:endParaRPr sz="1900"/>
              </a:p>
            </p:txBody>
          </p:sp>
          <p:sp>
            <p:nvSpPr>
              <p:cNvPr id="232" name="Google Shape;232;g34688a18cc6_1_504"/>
              <p:cNvSpPr/>
              <p:nvPr/>
            </p:nvSpPr>
            <p:spPr>
              <a:xfrm>
                <a:off x="3214352" y="2460450"/>
                <a:ext cx="14181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858585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g34688a18cc6_1_504"/>
              <p:cNvSpPr txBox="1"/>
              <p:nvPr/>
            </p:nvSpPr>
            <p:spPr>
              <a:xfrm>
                <a:off x="3324920" y="2696830"/>
                <a:ext cx="11673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3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OceanOPS 3.0</a:t>
                </a:r>
                <a:endParaRPr b="1" sz="13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34" name="Google Shape;234;g34688a18cc6_1_504"/>
              <p:cNvSpPr txBox="1"/>
              <p:nvPr/>
            </p:nvSpPr>
            <p:spPr>
              <a:xfrm>
                <a:off x="3327083" y="3153615"/>
                <a:ext cx="1167300" cy="143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Develop conceptual approach to OceanOPS new and distributed services </a:t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210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Refine value proposition and messages</a:t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210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2100"/>
                  </a:spcBef>
                  <a:spcAft>
                    <a:spcPts val="2100"/>
                  </a:spcAft>
                  <a:buNone/>
                </a:pPr>
                <a:r>
                  <a:t/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35" name="Google Shape;235;g34688a18cc6_1_504"/>
              <p:cNvSpPr txBox="1"/>
              <p:nvPr/>
            </p:nvSpPr>
            <p:spPr>
              <a:xfrm>
                <a:off x="3317101" y="1575830"/>
                <a:ext cx="624300" cy="24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lang="en-US" sz="11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2025 Q1</a:t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36" name="Google Shape;236;g34688a18cc6_1_504"/>
            <p:cNvGrpSpPr/>
            <p:nvPr/>
          </p:nvGrpSpPr>
          <p:grpSpPr>
            <a:xfrm>
              <a:off x="5978642" y="1458954"/>
              <a:ext cx="1891065" cy="3086856"/>
              <a:chOff x="4511544" y="1575830"/>
              <a:chExt cx="1418334" cy="2315200"/>
            </a:xfrm>
          </p:grpSpPr>
          <p:cxnSp>
            <p:nvCxnSpPr>
              <p:cNvPr id="237" name="Google Shape;237;g34688a18cc6_1_504"/>
              <p:cNvCxnSpPr/>
              <p:nvPr/>
            </p:nvCxnSpPr>
            <p:spPr>
              <a:xfrm>
                <a:off x="5192001" y="1695421"/>
                <a:ext cx="718500" cy="741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38" name="Google Shape;238;g34688a18cc6_1_504"/>
              <p:cNvSpPr/>
              <p:nvPr/>
            </p:nvSpPr>
            <p:spPr>
              <a:xfrm flipH="1">
                <a:off x="4511544" y="2306625"/>
                <a:ext cx="14181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C2C2C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</a:t>
                </a:r>
                <a:endParaRPr sz="1900"/>
              </a:p>
            </p:txBody>
          </p:sp>
          <p:sp>
            <p:nvSpPr>
              <p:cNvPr id="239" name="Google Shape;239;g34688a18cc6_1_504"/>
              <p:cNvSpPr/>
              <p:nvPr/>
            </p:nvSpPr>
            <p:spPr>
              <a:xfrm>
                <a:off x="4511779" y="2460450"/>
                <a:ext cx="14181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858585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g34688a18cc6_1_504"/>
              <p:cNvSpPr txBox="1"/>
              <p:nvPr/>
            </p:nvSpPr>
            <p:spPr>
              <a:xfrm>
                <a:off x="4619580" y="2696830"/>
                <a:ext cx="11673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3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OceanOPS 3.0</a:t>
                </a:r>
                <a:endParaRPr b="1" sz="13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1" name="Google Shape;241;g34688a18cc6_1_504"/>
              <p:cNvSpPr txBox="1"/>
              <p:nvPr/>
            </p:nvSpPr>
            <p:spPr>
              <a:xfrm>
                <a:off x="4621740" y="3153630"/>
                <a:ext cx="1167300" cy="73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Further consult with GOOS/OCG, IOC, WMO, OceanOPS stakeholders</a:t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210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Develop  2026-30 Strategic Plan</a:t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210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Develop initial communication material and marketing plan</a:t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2100"/>
                  </a:spcBef>
                  <a:spcAft>
                    <a:spcPts val="2100"/>
                  </a:spcAft>
                  <a:buNone/>
                </a:pPr>
                <a:r>
                  <a:t/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2" name="Google Shape;242;g34688a18cc6_1_504"/>
              <p:cNvSpPr txBox="1"/>
              <p:nvPr/>
            </p:nvSpPr>
            <p:spPr>
              <a:xfrm>
                <a:off x="4611761" y="1575830"/>
                <a:ext cx="624300" cy="24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lang="en-US" sz="11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2025 Q2</a:t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43" name="Google Shape;243;g34688a18cc6_1_504"/>
            <p:cNvGrpSpPr/>
            <p:nvPr/>
          </p:nvGrpSpPr>
          <p:grpSpPr>
            <a:xfrm>
              <a:off x="7708229" y="1458954"/>
              <a:ext cx="1891065" cy="3086856"/>
              <a:chOff x="3214118" y="1575830"/>
              <a:chExt cx="1418334" cy="2315200"/>
            </a:xfrm>
          </p:grpSpPr>
          <p:cxnSp>
            <p:nvCxnSpPr>
              <p:cNvPr id="244" name="Google Shape;244;g34688a18cc6_1_504"/>
              <p:cNvCxnSpPr/>
              <p:nvPr/>
            </p:nvCxnSpPr>
            <p:spPr>
              <a:xfrm>
                <a:off x="3894575" y="1695421"/>
                <a:ext cx="718500" cy="741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45" name="Google Shape;245;g34688a18cc6_1_504"/>
              <p:cNvSpPr/>
              <p:nvPr/>
            </p:nvSpPr>
            <p:spPr>
              <a:xfrm flipH="1">
                <a:off x="3214118" y="2306625"/>
                <a:ext cx="14181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C2C2C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</a:t>
                </a:r>
                <a:endParaRPr sz="1900"/>
              </a:p>
            </p:txBody>
          </p:sp>
          <p:sp>
            <p:nvSpPr>
              <p:cNvPr id="246" name="Google Shape;246;g34688a18cc6_1_504"/>
              <p:cNvSpPr/>
              <p:nvPr/>
            </p:nvSpPr>
            <p:spPr>
              <a:xfrm>
                <a:off x="3214352" y="2460450"/>
                <a:ext cx="14181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858585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g34688a18cc6_1_504"/>
              <p:cNvSpPr txBox="1"/>
              <p:nvPr/>
            </p:nvSpPr>
            <p:spPr>
              <a:xfrm>
                <a:off x="3324920" y="2696830"/>
                <a:ext cx="11673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3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Marketing </a:t>
                </a:r>
                <a:endParaRPr b="1" sz="13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8" name="Google Shape;248;g34688a18cc6_1_504"/>
              <p:cNvSpPr txBox="1"/>
              <p:nvPr/>
            </p:nvSpPr>
            <p:spPr>
              <a:xfrm>
                <a:off x="3327080" y="3153630"/>
                <a:ext cx="1167300" cy="73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Implement marketing plan</a:t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210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Raise funds, collectively and individually</a:t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2100"/>
                  </a:spcBef>
                  <a:spcAft>
                    <a:spcPts val="2100"/>
                  </a:spcAft>
                  <a:buNone/>
                </a:pPr>
                <a:r>
                  <a:t/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9" name="Google Shape;249;g34688a18cc6_1_504"/>
              <p:cNvSpPr txBox="1"/>
              <p:nvPr/>
            </p:nvSpPr>
            <p:spPr>
              <a:xfrm>
                <a:off x="3317101" y="1575830"/>
                <a:ext cx="624300" cy="24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lang="en-US" sz="11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2025 Q3</a:t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50" name="Google Shape;250;g34688a18cc6_1_504"/>
            <p:cNvGrpSpPr/>
            <p:nvPr/>
          </p:nvGrpSpPr>
          <p:grpSpPr>
            <a:xfrm>
              <a:off x="9438087" y="1458954"/>
              <a:ext cx="1891065" cy="3086856"/>
              <a:chOff x="4511544" y="1575830"/>
              <a:chExt cx="1418334" cy="2315200"/>
            </a:xfrm>
          </p:grpSpPr>
          <p:cxnSp>
            <p:nvCxnSpPr>
              <p:cNvPr id="251" name="Google Shape;251;g34688a18cc6_1_504"/>
              <p:cNvCxnSpPr/>
              <p:nvPr/>
            </p:nvCxnSpPr>
            <p:spPr>
              <a:xfrm>
                <a:off x="5192001" y="1695421"/>
                <a:ext cx="718500" cy="741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2C2C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52" name="Google Shape;252;g34688a18cc6_1_504"/>
              <p:cNvSpPr/>
              <p:nvPr/>
            </p:nvSpPr>
            <p:spPr>
              <a:xfrm flipH="1">
                <a:off x="4511544" y="2306625"/>
                <a:ext cx="14181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C2C2C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/>
                  <a:t>  </a:t>
                </a:r>
                <a:endParaRPr sz="1900"/>
              </a:p>
            </p:txBody>
          </p:sp>
          <p:sp>
            <p:nvSpPr>
              <p:cNvPr id="253" name="Google Shape;253;g34688a18cc6_1_504"/>
              <p:cNvSpPr/>
              <p:nvPr/>
            </p:nvSpPr>
            <p:spPr>
              <a:xfrm>
                <a:off x="4511779" y="2460450"/>
                <a:ext cx="1418100" cy="143400"/>
              </a:xfrm>
              <a:prstGeom prst="parallelogram">
                <a:avLst>
                  <a:gd fmla="val 96952" name="adj"/>
                </a:avLst>
              </a:prstGeom>
              <a:solidFill>
                <a:srgbClr val="858585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g34688a18cc6_1_504"/>
              <p:cNvSpPr txBox="1"/>
              <p:nvPr/>
            </p:nvSpPr>
            <p:spPr>
              <a:xfrm>
                <a:off x="4619580" y="2696830"/>
                <a:ext cx="11673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3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Networks SLA #2</a:t>
                </a:r>
                <a:endParaRPr b="1" sz="13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55" name="Google Shape;255;g34688a18cc6_1_504"/>
              <p:cNvSpPr txBox="1"/>
              <p:nvPr/>
            </p:nvSpPr>
            <p:spPr>
              <a:xfrm>
                <a:off x="4621740" y="3153630"/>
                <a:ext cx="1167300" cy="73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Sign renewed SLAs for 2026</a:t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210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Finalize OceanOPS Strategic Plan 2026-30</a:t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2100"/>
                  </a:spcBef>
                  <a:spcAft>
                    <a:spcPts val="2100"/>
                  </a:spcAft>
                  <a:buNone/>
                </a:pPr>
                <a:r>
                  <a:rPr lang="en-US" sz="11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Continue fund raising</a:t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56" name="Google Shape;256;g34688a18cc6_1_504"/>
              <p:cNvSpPr txBox="1"/>
              <p:nvPr/>
            </p:nvSpPr>
            <p:spPr>
              <a:xfrm>
                <a:off x="4611761" y="1575830"/>
                <a:ext cx="624300" cy="24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21900" lIns="121900" spcFirstLastPara="1" rIns="121900" wrap="square" tIns="121900">
                <a:noAutofit/>
              </a:bodyPr>
              <a:lstStyle/>
              <a:p>
                <a:pPr indent="0" lvl="0" marL="0" rtl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2100"/>
                  </a:spcAft>
                  <a:buNone/>
                </a:pPr>
                <a:r>
                  <a:rPr lang="en-US" sz="1100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2025 Q4</a:t>
                </a:r>
                <a:endParaRPr sz="11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57" name="Google Shape;257;g34688a18cc6_1_504"/>
            <p:cNvSpPr txBox="1"/>
            <p:nvPr/>
          </p:nvSpPr>
          <p:spPr>
            <a:xfrm>
              <a:off x="9010650" y="116675"/>
              <a:ext cx="30000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</a:rPr>
                <a:t> 🌀</a:t>
              </a:r>
              <a:r>
                <a:rPr lang="en-US" sz="1300">
                  <a:solidFill>
                    <a:srgbClr val="000000"/>
                  </a:solidFill>
                </a:rPr>
                <a:t> OceanOPS</a:t>
              </a:r>
              <a:r>
                <a:rPr lang="en-US" sz="1600">
                  <a:solidFill>
                    <a:srgbClr val="000000"/>
                  </a:solidFill>
                </a:rPr>
                <a:t> </a:t>
              </a:r>
              <a:r>
                <a:rPr lang="en-US" sz="1300">
                  <a:solidFill>
                    <a:srgbClr val="000000"/>
                  </a:solidFill>
                </a:rPr>
                <a:t>TT sessions</a:t>
              </a:r>
              <a:endParaRPr sz="1300"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</a:rPr>
                <a:t> 🌐 OCG session</a:t>
              </a:r>
              <a:endParaRPr sz="1300"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</a:rPr>
                <a:t> 🌎 OCG Roundtables</a:t>
              </a:r>
              <a:endParaRPr sz="1300"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000000"/>
                  </a:solidFill>
                </a:rPr>
                <a:t>       Strategic Plan retreat</a:t>
              </a:r>
              <a:endParaRPr sz="1300">
                <a:solidFill>
                  <a:srgbClr val="00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rgbClr val="000000"/>
                </a:solidFill>
              </a:endParaRPr>
            </a:p>
          </p:txBody>
        </p:sp>
        <p:pic>
          <p:nvPicPr>
            <p:cNvPr id="258" name="Google Shape;258;g34688a18cc6_1_50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168250" y="862256"/>
              <a:ext cx="189600" cy="18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g34688a18cc6_1_50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68350" y="2299600"/>
              <a:ext cx="257700" cy="257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g34688a18cc6_1_504"/>
            <p:cNvSpPr txBox="1"/>
            <p:nvPr/>
          </p:nvSpPr>
          <p:spPr>
            <a:xfrm>
              <a:off x="6082300" y="2564800"/>
              <a:ext cx="4203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000000"/>
                  </a:solidFill>
                </a:rPr>
                <a:t>🌐</a:t>
              </a:r>
              <a:endParaRPr/>
            </a:p>
          </p:txBody>
        </p:sp>
        <p:sp>
          <p:nvSpPr>
            <p:cNvPr id="261" name="Google Shape;261;g34688a18cc6_1_504"/>
            <p:cNvSpPr txBox="1"/>
            <p:nvPr/>
          </p:nvSpPr>
          <p:spPr>
            <a:xfrm>
              <a:off x="2039725" y="2189950"/>
              <a:ext cx="4797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000000"/>
                  </a:solidFill>
                </a:rPr>
                <a:t>🌀</a:t>
              </a:r>
              <a:endParaRPr/>
            </a:p>
          </p:txBody>
        </p:sp>
        <p:sp>
          <p:nvSpPr>
            <p:cNvPr id="262" name="Google Shape;262;g34688a18cc6_1_504"/>
            <p:cNvSpPr txBox="1"/>
            <p:nvPr/>
          </p:nvSpPr>
          <p:spPr>
            <a:xfrm>
              <a:off x="304800" y="304800"/>
              <a:ext cx="300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g34688a18cc6_1_504"/>
            <p:cNvSpPr txBox="1"/>
            <p:nvPr/>
          </p:nvSpPr>
          <p:spPr>
            <a:xfrm>
              <a:off x="3220238" y="2548400"/>
              <a:ext cx="4797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000000"/>
                  </a:solidFill>
                </a:rPr>
                <a:t>🌎</a:t>
              </a:r>
              <a:endParaRPr/>
            </a:p>
          </p:txBody>
        </p:sp>
      </p:grpSp>
      <p:sp>
        <p:nvSpPr>
          <p:cNvPr id="264" name="Google Shape;264;g34688a18cc6_1_504"/>
          <p:cNvSpPr txBox="1"/>
          <p:nvPr/>
        </p:nvSpPr>
        <p:spPr>
          <a:xfrm>
            <a:off x="2496925" y="2189950"/>
            <a:ext cx="479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</a:rPr>
              <a:t>🌀</a:t>
            </a:r>
            <a:endParaRPr/>
          </a:p>
        </p:txBody>
      </p:sp>
      <p:sp>
        <p:nvSpPr>
          <p:cNvPr id="265" name="Google Shape;265;g34688a18cc6_1_504"/>
          <p:cNvSpPr txBox="1"/>
          <p:nvPr/>
        </p:nvSpPr>
        <p:spPr>
          <a:xfrm>
            <a:off x="2954125" y="2189950"/>
            <a:ext cx="479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</a:rPr>
              <a:t>🌀</a:t>
            </a:r>
            <a:endParaRPr/>
          </a:p>
        </p:txBody>
      </p:sp>
      <p:sp>
        <p:nvSpPr>
          <p:cNvPr id="266" name="Google Shape;266;g34688a18cc6_1_504"/>
          <p:cNvSpPr txBox="1"/>
          <p:nvPr/>
        </p:nvSpPr>
        <p:spPr>
          <a:xfrm>
            <a:off x="3335125" y="2189950"/>
            <a:ext cx="479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</a:rPr>
              <a:t>🌀</a:t>
            </a:r>
            <a:endParaRPr/>
          </a:p>
        </p:txBody>
      </p:sp>
      <p:sp>
        <p:nvSpPr>
          <p:cNvPr id="267" name="Google Shape;267;g34688a18cc6_1_504"/>
          <p:cNvSpPr txBox="1"/>
          <p:nvPr/>
        </p:nvSpPr>
        <p:spPr>
          <a:xfrm>
            <a:off x="3716125" y="2189950"/>
            <a:ext cx="479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</a:rPr>
              <a:t>🌀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4688a18cc6_1_661"/>
          <p:cNvSpPr txBox="1"/>
          <p:nvPr>
            <p:ph type="title"/>
          </p:nvPr>
        </p:nvSpPr>
        <p:spPr>
          <a:xfrm>
            <a:off x="483776" y="5111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SLA Responsibilities </a:t>
            </a:r>
            <a:r>
              <a:rPr b="0" i="1" lang="en-US" sz="2000">
                <a:latin typeface="Barlow Light"/>
                <a:ea typeface="Barlow Light"/>
                <a:cs typeface="Barlow Light"/>
                <a:sym typeface="Barlow Light"/>
              </a:rPr>
              <a:t>[see details in SLA document]</a:t>
            </a:r>
            <a:endParaRPr b="0" i="1" sz="2000"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273" name="Google Shape;273;g34688a18cc6_1_661"/>
          <p:cNvSpPr txBox="1"/>
          <p:nvPr/>
        </p:nvSpPr>
        <p:spPr>
          <a:xfrm>
            <a:off x="720725" y="1373200"/>
            <a:ext cx="11171400" cy="47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OceanOPS</a:t>
            </a:r>
            <a:endParaRPr b="1"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Ensuring the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availability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of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service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as per the defined SLAs</a:t>
            </a:r>
            <a:endParaRPr sz="1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Monitor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and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maintain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the service level objectives, through defined performance metrics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Provide a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yearly report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at GOOS OCG session on service performance</a:t>
            </a:r>
            <a:endParaRPr sz="1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Monitoring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the SLA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progress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for each network</a:t>
            </a:r>
            <a:endParaRPr sz="1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Tracking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the dedicated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FTE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effectively provided</a:t>
            </a:r>
            <a:endParaRPr sz="1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Tracking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the incoming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funds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by Network</a:t>
            </a:r>
            <a:endParaRPr sz="1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Network</a:t>
            </a:r>
            <a:r>
              <a:rPr b="1" i="1" lang="en-US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i="1" lang="en-US" sz="1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[see SLA document for specifics]</a:t>
            </a:r>
            <a:endParaRPr i="1" sz="16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Access to required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resources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and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information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,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metadata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and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data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exchange from a global or local data/metadata node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Focal point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(technical coordinator or project officer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)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who will contribute in-kind to the services if any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Promptly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report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any issues with the services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nsuring the timely payment for the service rendered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4688a18cc6_1_565"/>
          <p:cNvSpPr txBox="1"/>
          <p:nvPr>
            <p:ph type="title"/>
          </p:nvPr>
        </p:nvSpPr>
        <p:spPr>
          <a:xfrm>
            <a:off x="483776" y="5111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Tiers of Services</a:t>
            </a:r>
            <a:endParaRPr/>
          </a:p>
        </p:txBody>
      </p:sp>
      <p:sp>
        <p:nvSpPr>
          <p:cNvPr id="279" name="Google Shape;279;g34688a18cc6_1_565"/>
          <p:cNvSpPr txBox="1"/>
          <p:nvPr/>
        </p:nvSpPr>
        <p:spPr>
          <a:xfrm>
            <a:off x="720725" y="1373200"/>
            <a:ext cx="7853100" cy="47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Baseline Services</a:t>
            </a:r>
            <a:endParaRPr b="1" sz="17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-"/>
            </a:pPr>
            <a:r>
              <a:rPr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Largely automated cross-cutting services applicable to all endorsed OCG networks</a:t>
            </a:r>
            <a:endParaRPr sz="17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-"/>
            </a:pPr>
            <a:r>
              <a:rPr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Core funding by IOC/UNESCO, WMO, non-network specific contributions, host (Ifremer)</a:t>
            </a:r>
            <a:endParaRPr sz="17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Standard Service (and +)</a:t>
            </a:r>
            <a:endParaRPr b="1" sz="17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-"/>
            </a:pPr>
            <a:r>
              <a:rPr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Package of more advanced levels of services to those networks providing funding</a:t>
            </a:r>
            <a:endParaRPr sz="17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-"/>
            </a:pPr>
            <a:r>
              <a:rPr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Minimal technical coordination to ensure standard </a:t>
            </a:r>
            <a:r>
              <a:rPr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service</a:t>
            </a:r>
            <a:r>
              <a:rPr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delivery Standard Plus option enables </a:t>
            </a:r>
            <a:r>
              <a:rPr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the </a:t>
            </a:r>
            <a:r>
              <a:rPr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networks to secure services of a dedicated technical coordinator and optional Project Office support </a:t>
            </a:r>
            <a:r>
              <a:rPr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(0.25 or 0.5 FTE)</a:t>
            </a:r>
            <a:endParaRPr sz="17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Advanced Services</a:t>
            </a:r>
            <a:endParaRPr b="1" sz="17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-"/>
            </a:pPr>
            <a:r>
              <a:rPr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Builds on Standard Services and are network-specific</a:t>
            </a:r>
            <a:endParaRPr sz="17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-"/>
            </a:pPr>
            <a:r>
              <a:rPr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Dedicated technical coordination </a:t>
            </a:r>
            <a:r>
              <a:rPr i="1"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(</a:t>
            </a:r>
            <a:r>
              <a:rPr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⩾</a:t>
            </a:r>
            <a:r>
              <a:rPr i="1" lang="en-US" sz="17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0.75 FTE)</a:t>
            </a:r>
            <a:endParaRPr sz="17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descr="A picture containing swimming, ocean floor&#10;&#10;Description automatically generated" id="280" name="Google Shape;280;g34688a18cc6_1_5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37" l="11980" r="14523" t="347"/>
          <a:stretch/>
        </p:blipFill>
        <p:spPr>
          <a:xfrm>
            <a:off x="8808650" y="0"/>
            <a:ext cx="33833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4688a18cc6_1_619"/>
          <p:cNvSpPr txBox="1"/>
          <p:nvPr>
            <p:ph type="title"/>
          </p:nvPr>
        </p:nvSpPr>
        <p:spPr>
          <a:xfrm>
            <a:off x="483776" y="5111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Tiers of Services</a:t>
            </a:r>
            <a:endParaRPr/>
          </a:p>
        </p:txBody>
      </p:sp>
      <p:sp>
        <p:nvSpPr>
          <p:cNvPr id="286" name="Google Shape;286;g34688a18cc6_1_619"/>
          <p:cNvSpPr txBox="1"/>
          <p:nvPr/>
        </p:nvSpPr>
        <p:spPr>
          <a:xfrm>
            <a:off x="1026175" y="5578175"/>
            <a:ext cx="100989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US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*Note that for advanced and </a:t>
            </a:r>
            <a:r>
              <a:rPr i="1" lang="en-US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standard</a:t>
            </a:r>
            <a:r>
              <a:rPr i="1" lang="en-US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+ services: The level of the direct services and dedicated network support is agreed with each network and reflects the level of financial support provided to OceanOPS by the network.</a:t>
            </a:r>
            <a:endParaRPr i="1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pic>
        <p:nvPicPr>
          <p:cNvPr id="287" name="Google Shape;287;g34688a18cc6_1_619"/>
          <p:cNvPicPr preferRelativeResize="0"/>
          <p:nvPr/>
        </p:nvPicPr>
        <p:blipFill rotWithShape="1">
          <a:blip r:embed="rId3">
            <a:alphaModFix/>
          </a:blip>
          <a:srcRect b="0" l="28181" r="28957" t="92001"/>
          <a:stretch/>
        </p:blipFill>
        <p:spPr>
          <a:xfrm>
            <a:off x="7281275" y="611875"/>
            <a:ext cx="4311300" cy="3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34688a18cc6_1_619"/>
          <p:cNvPicPr preferRelativeResize="0"/>
          <p:nvPr/>
        </p:nvPicPr>
        <p:blipFill rotWithShape="1">
          <a:blip r:embed="rId4">
            <a:alphaModFix/>
          </a:blip>
          <a:srcRect b="10988" l="0" r="0" t="4808"/>
          <a:stretch/>
        </p:blipFill>
        <p:spPr>
          <a:xfrm>
            <a:off x="558700" y="1217228"/>
            <a:ext cx="11033874" cy="4255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4688a18cc6_1_647"/>
          <p:cNvSpPr txBox="1"/>
          <p:nvPr>
            <p:ph type="title"/>
          </p:nvPr>
        </p:nvSpPr>
        <p:spPr>
          <a:xfrm>
            <a:off x="483776" y="5111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GOOS Network Service Levels</a:t>
            </a:r>
            <a:endParaRPr/>
          </a:p>
        </p:txBody>
      </p:sp>
      <p:graphicFrame>
        <p:nvGraphicFramePr>
          <p:cNvPr id="294" name="Google Shape;294;g34688a18cc6_1_647"/>
          <p:cNvGraphicFramePr/>
          <p:nvPr/>
        </p:nvGraphicFramePr>
        <p:xfrm>
          <a:off x="787500" y="231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{8109012A-F345-4498-AE79-BBD98C13A6BC}</a:tableStyleId>
              </a:tblPr>
              <a:tblGrid>
                <a:gridCol w="1644275"/>
                <a:gridCol w="1352550"/>
              </a:tblGrid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Barlow"/>
                          <a:ea typeface="Barlow"/>
                          <a:cs typeface="Barlow"/>
                          <a:sym typeface="Barlow"/>
                        </a:rPr>
                        <a:t>NETWORK</a:t>
                      </a:r>
                      <a:endParaRPr b="1" sz="13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Barlow"/>
                          <a:ea typeface="Barlow"/>
                          <a:cs typeface="Barlow"/>
                          <a:sym typeface="Barlow"/>
                        </a:rPr>
                        <a:t>SLA</a:t>
                      </a:r>
                      <a:endParaRPr b="1" baseline="30000" sz="13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SOT/ASAP</a:t>
                      </a:r>
                      <a:endParaRPr b="1"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Baseline</a:t>
                      </a:r>
                      <a:endParaRPr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DBCP/TSU</a:t>
                      </a:r>
                      <a:endParaRPr b="1"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Standard</a:t>
                      </a:r>
                      <a:endParaRPr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FVON</a:t>
                      </a:r>
                      <a:endParaRPr b="1"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Baseline</a:t>
                      </a:r>
                      <a:endParaRPr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GLOSS</a:t>
                      </a:r>
                      <a:endParaRPr b="1"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Baseline</a:t>
                      </a:r>
                      <a:endParaRPr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AniBOS</a:t>
                      </a:r>
                      <a:endParaRPr b="1"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Baseline</a:t>
                      </a:r>
                      <a:endParaRPr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SmartCables</a:t>
                      </a:r>
                      <a:endParaRPr b="1"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Baseline</a:t>
                      </a:r>
                      <a:endParaRPr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HF Radars</a:t>
                      </a:r>
                      <a:endParaRPr b="1"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Baseline</a:t>
                      </a:r>
                      <a:endParaRPr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SOT/SOOP XBTs</a:t>
                      </a:r>
                      <a:endParaRPr b="1"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Standard</a:t>
                      </a:r>
                      <a:endParaRPr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GO-SHIP</a:t>
                      </a:r>
                      <a:endParaRPr b="1" sz="1200">
                        <a:highlight>
                          <a:srgbClr val="D9EAD3"/>
                        </a:highlight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Standard+</a:t>
                      </a:r>
                      <a:endParaRPr sz="1200">
                        <a:highlight>
                          <a:srgbClr val="D9EAD3"/>
                        </a:highlight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295" name="Google Shape;295;g34688a18cc6_1_647"/>
          <p:cNvSpPr txBox="1"/>
          <p:nvPr/>
        </p:nvSpPr>
        <p:spPr>
          <a:xfrm>
            <a:off x="787500" y="5545650"/>
            <a:ext cx="38673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i="1" lang="en-US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*Networks marked green have been consulted</a:t>
            </a:r>
            <a:endParaRPr i="1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graphicFrame>
        <p:nvGraphicFramePr>
          <p:cNvPr id="296" name="Google Shape;296;g34688a18cc6_1_647"/>
          <p:cNvGraphicFramePr/>
          <p:nvPr/>
        </p:nvGraphicFramePr>
        <p:xfrm>
          <a:off x="4031525" y="231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{8109012A-F345-4498-AE79-BBD98C13A6BC}</a:tableStyleId>
              </a:tblPr>
              <a:tblGrid>
                <a:gridCol w="1644275"/>
                <a:gridCol w="1352550"/>
              </a:tblGrid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Barlow"/>
                          <a:ea typeface="Barlow"/>
                          <a:cs typeface="Barlow"/>
                          <a:sym typeface="Barlow"/>
                        </a:rPr>
                        <a:t>NETWORK</a:t>
                      </a:r>
                      <a:endParaRPr b="1" sz="13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Barlow"/>
                          <a:ea typeface="Barlow"/>
                          <a:cs typeface="Barlow"/>
                          <a:sym typeface="Barlow"/>
                        </a:rPr>
                        <a:t>SLA</a:t>
                      </a:r>
                      <a:endParaRPr b="1" baseline="30000" sz="13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highlight>
                            <a:srgbClr val="D9EAD3"/>
                          </a:highlight>
                          <a:latin typeface="Barlow"/>
                          <a:ea typeface="Barlow"/>
                          <a:cs typeface="Barlow"/>
                          <a:sym typeface="Barlow"/>
                        </a:rPr>
                        <a:t>DBCP/NMBA</a:t>
                      </a:r>
                      <a:endParaRPr b="1" sz="1200">
                        <a:highlight>
                          <a:srgbClr val="D9EAD3"/>
                        </a:highlight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Standard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highlight>
                            <a:srgbClr val="D9EAD3"/>
                          </a:highlight>
                          <a:latin typeface="Barlow"/>
                          <a:ea typeface="Barlow"/>
                          <a:cs typeface="Barlow"/>
                          <a:sym typeface="Barlow"/>
                        </a:rPr>
                        <a:t>DBCP/GTMBA</a:t>
                      </a:r>
                      <a:endParaRPr b="1" sz="1200">
                        <a:highlight>
                          <a:srgbClr val="D9EAD3"/>
                        </a:highlight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Standard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SOT/VOS</a:t>
                      </a:r>
                      <a:endParaRPr b="1"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Standard+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DBCP/GDA</a:t>
                      </a:r>
                      <a:endParaRPr b="1"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Standard+</a:t>
                      </a:r>
                      <a:endParaRPr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OceanSITES</a:t>
                      </a:r>
                      <a:endParaRPr b="1"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Standard+</a:t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highlight>
                            <a:srgbClr val="D9EAD3"/>
                          </a:highlight>
                          <a:latin typeface="Barlow"/>
                          <a:ea typeface="Barlow"/>
                          <a:cs typeface="Barlow"/>
                          <a:sym typeface="Barlow"/>
                        </a:rPr>
                        <a:t>Argo</a:t>
                      </a:r>
                      <a:endParaRPr b="1" sz="1200">
                        <a:highlight>
                          <a:srgbClr val="D9EAD3"/>
                        </a:highlight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D9EAD3"/>
                          </a:highlight>
                          <a:latin typeface="Barlow"/>
                          <a:ea typeface="Barlow"/>
                          <a:cs typeface="Barlow"/>
                          <a:sym typeface="Barlow"/>
                        </a:rPr>
                        <a:t>Advanced</a:t>
                      </a:r>
                      <a:endParaRPr sz="1200">
                        <a:highlight>
                          <a:srgbClr val="D9EAD3"/>
                        </a:highlight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EAD3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OceanGliders</a:t>
                      </a:r>
                      <a:endParaRPr b="1"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  <a:latin typeface="Barlow"/>
                          <a:ea typeface="Barlow"/>
                          <a:cs typeface="Barlow"/>
                          <a:sym typeface="Barlow"/>
                        </a:rPr>
                        <a:t>Advanced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solidFill>
                      <a:srgbClr val="D9EAD3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Barlow"/>
                          <a:ea typeface="Barlow"/>
                          <a:cs typeface="Barlow"/>
                          <a:sym typeface="Barlow"/>
                        </a:rPr>
                        <a:t>SOCONET</a:t>
                      </a:r>
                      <a:endParaRPr b="1" sz="12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highlight>
                            <a:srgbClr val="D9EAD3"/>
                          </a:highlight>
                          <a:latin typeface="Barlow"/>
                          <a:ea typeface="Barlow"/>
                          <a:cs typeface="Barlow"/>
                          <a:sym typeface="Barlow"/>
                        </a:rPr>
                        <a:t>Advanced</a:t>
                      </a:r>
                      <a:endParaRPr sz="1200">
                        <a:solidFill>
                          <a:schemeClr val="dk1"/>
                        </a:solidFill>
                        <a:highlight>
                          <a:srgbClr val="D9EAD3"/>
                        </a:highlight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297" name="Google Shape;297;g34688a18cc6_1_647"/>
          <p:cNvSpPr txBox="1"/>
          <p:nvPr/>
        </p:nvSpPr>
        <p:spPr>
          <a:xfrm>
            <a:off x="720725" y="1373200"/>
            <a:ext cx="6223200" cy="8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3.75 networks Experts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required: 2 (core staff) + 0.75 (in kind) + 1 (project recruitment)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98" name="Google Shape;298;g34688a18cc6_1_647"/>
          <p:cNvSpPr txBox="1"/>
          <p:nvPr/>
        </p:nvSpPr>
        <p:spPr>
          <a:xfrm>
            <a:off x="7487425" y="1373200"/>
            <a:ext cx="4225500" cy="38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NEXT STEPS</a:t>
            </a:r>
            <a:endParaRPr b="1"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OCG to develop a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collective marketing plan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to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assist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in raising technical support to Networks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Assess SLA level now, where Networks might consider for 2026/7 or want to be and 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develop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a gap analysis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Prepare the basis of 2026-2030 OceanOPS</a:t>
            </a:r>
            <a:r>
              <a:rPr lang="en-US" sz="1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Strategic Plan</a:t>
            </a:r>
            <a:endParaRPr b="1"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4688a18cc6_1_628"/>
          <p:cNvSpPr txBox="1"/>
          <p:nvPr>
            <p:ph type="title"/>
          </p:nvPr>
        </p:nvSpPr>
        <p:spPr>
          <a:xfrm>
            <a:off x="483776" y="5111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/>
              <a:t>Cost Model</a:t>
            </a:r>
            <a:endParaRPr/>
          </a:p>
        </p:txBody>
      </p:sp>
      <p:sp>
        <p:nvSpPr>
          <p:cNvPr id="304" name="Google Shape;304;g34688a18cc6_1_628"/>
          <p:cNvSpPr txBox="1"/>
          <p:nvPr/>
        </p:nvSpPr>
        <p:spPr>
          <a:xfrm>
            <a:off x="720725" y="1373200"/>
            <a:ext cx="11160600" cy="47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CONSIDER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ATION</a:t>
            </a: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</a:t>
            </a:r>
            <a:endParaRPr b="1"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50% of OceanOPS budget does not come from Networks (see agenda item 8.3)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To build on an existing infrastructure and past investments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To limit the cost to Networks to the minimum for sustainability of services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This model maximises core funding and allows a scalable pricing strategy for the individual SLAs, with contribution to c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ore suppo</a:t>
            </a: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rt through overhead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OVERHEAD</a:t>
            </a:r>
            <a:endParaRPr b="1"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Service cost is composed of direct and overhead and Model and services scale up with FTE base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10% overhead from parent UN organization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15% overhead for participation to OceanOPS infrastructure, support for FTE, travel budget</a:t>
            </a:r>
            <a:endParaRPr sz="1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NEXT STEPS</a:t>
            </a:r>
            <a:endParaRPr b="1"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-"/>
            </a:pPr>
            <a:r>
              <a:rPr lang="en-US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This Model needs to prove its efficiency and sustainability - OceanOPS Management Board will review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GOOS PPT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GOOS PPT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2022-03-29T09:34:04Z</dcterms:created>
  <dc:creator>Laura Stukonyte</dc:creator>
</cp:coreProperties>
</file>