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12192000"/>
  <p:notesSz cx="6858000" cy="9144000"/>
  <p:embeddedFontLst>
    <p:embeddedFont>
      <p:font typeface="Libre Franklin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Corbel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  <p:embeddedFont>
      <p:font typeface="Barlow"/>
      <p:regular r:id="rId32"/>
      <p:bold r:id="rId33"/>
      <p:italic r:id="rId34"/>
      <p:boldItalic r:id="rId35"/>
    </p:embeddedFont>
    <p:embeddedFont>
      <p:font typeface="Barlow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gmDIEUa9SRw6nyzbwwAQGcc7C/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6F3472-65CC-4621-B92C-84A00F10A604}">
  <a:tblStyle styleId="{C76F3472-65CC-4621-B92C-84A00F10A60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Corbel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Corbel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Quattrocento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4.xml"/><Relationship Id="rId33" Type="http://schemas.openxmlformats.org/officeDocument/2006/relationships/font" Target="fonts/Barlow-bold.fntdata"/><Relationship Id="rId10" Type="http://schemas.openxmlformats.org/officeDocument/2006/relationships/slide" Target="slides/slide3.xml"/><Relationship Id="rId32" Type="http://schemas.openxmlformats.org/officeDocument/2006/relationships/font" Target="fonts/Barlow-regular.fntdata"/><Relationship Id="rId13" Type="http://schemas.openxmlformats.org/officeDocument/2006/relationships/slide" Target="slides/slide6.xml"/><Relationship Id="rId35" Type="http://schemas.openxmlformats.org/officeDocument/2006/relationships/font" Target="fonts/Barlow-boldItalic.fntdata"/><Relationship Id="rId12" Type="http://schemas.openxmlformats.org/officeDocument/2006/relationships/slide" Target="slides/slide5.xml"/><Relationship Id="rId34" Type="http://schemas.openxmlformats.org/officeDocument/2006/relationships/font" Target="fonts/Barlow-italic.fntdata"/><Relationship Id="rId15" Type="http://schemas.openxmlformats.org/officeDocument/2006/relationships/slide" Target="slides/slide8.xml"/><Relationship Id="rId37" Type="http://schemas.openxmlformats.org/officeDocument/2006/relationships/font" Target="fonts/BarlowLight-bold.fntdata"/><Relationship Id="rId14" Type="http://schemas.openxmlformats.org/officeDocument/2006/relationships/slide" Target="slides/slide7.xml"/><Relationship Id="rId36" Type="http://schemas.openxmlformats.org/officeDocument/2006/relationships/font" Target="fonts/BarlowLight-regular.fntdata"/><Relationship Id="rId17" Type="http://schemas.openxmlformats.org/officeDocument/2006/relationships/font" Target="fonts/LibreFranklin-bold.fntdata"/><Relationship Id="rId39" Type="http://schemas.openxmlformats.org/officeDocument/2006/relationships/font" Target="fonts/BarlowLight-boldItalic.fntdata"/><Relationship Id="rId16" Type="http://schemas.openxmlformats.org/officeDocument/2006/relationships/font" Target="fonts/LibreFranklin-regular.fntdata"/><Relationship Id="rId38" Type="http://schemas.openxmlformats.org/officeDocument/2006/relationships/font" Target="fonts/BarlowLight-italic.fntdata"/><Relationship Id="rId19" Type="http://schemas.openxmlformats.org/officeDocument/2006/relationships/font" Target="fonts/LibreFranklin-boldItalic.fntdata"/><Relationship Id="rId18" Type="http://schemas.openxmlformats.org/officeDocument/2006/relationships/font" Target="fonts/LibreFranklin-italic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wmoomm-my.sharepoint.com/personal/mbelbeoch_wmo_int/Documents/Documents/OceanOPS/OCG/OCG%2016%20-%202025/OCG16_OceanOPS_Workplan_P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Network Experts vs SLAs</a:t>
            </a:r>
          </a:p>
        </c:rich>
      </c:tx>
      <c:layout>
        <c:manualLayout>
          <c:xMode val="edge"/>
          <c:yMode val="edge"/>
          <c:x val="0.25127777777777777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  <a:cs typeface="Verdana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ADV</c:v>
                </c:pt>
              </c:strCache>
            </c:strRef>
          </c:tx>
          <c:spPr>
            <a:solidFill>
              <a:srgbClr val="0E2841"/>
            </a:solidFill>
            <a:ln w="2540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Staff Core</c:v>
                </c:pt>
                <c:pt idx="1">
                  <c:v>Staff Core</c:v>
                </c:pt>
                <c:pt idx="2">
                  <c:v>Staff Project</c:v>
                </c:pt>
                <c:pt idx="3">
                  <c:v>Staff In-kind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F-4D87-9BF9-AF730B6F85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STD+</c:v>
                </c:pt>
              </c:strCache>
            </c:strRef>
          </c:tx>
          <c:spPr>
            <a:solidFill>
              <a:srgbClr val="4D93D9"/>
            </a:solidFill>
            <a:ln w="2540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Staff Core</c:v>
                </c:pt>
                <c:pt idx="1">
                  <c:v>Staff Core</c:v>
                </c:pt>
                <c:pt idx="2">
                  <c:v>Staff Project</c:v>
                </c:pt>
                <c:pt idx="3">
                  <c:v>Staff In-kind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0.75</c:v>
                </c:pt>
                <c:pt idx="2">
                  <c:v>0.25</c:v>
                </c:pt>
                <c:pt idx="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8F-4D87-9BF9-AF730B6F85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STD</c:v>
                </c:pt>
              </c:strCache>
            </c:strRef>
          </c:tx>
          <c:spPr>
            <a:solidFill>
              <a:srgbClr val="DAE9F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Staff Core</c:v>
                </c:pt>
                <c:pt idx="1">
                  <c:v>Staff Core</c:v>
                </c:pt>
                <c:pt idx="2">
                  <c:v>Staff Project</c:v>
                </c:pt>
                <c:pt idx="3">
                  <c:v>Staff In-kind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</c:v>
                </c:pt>
                <c:pt idx="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8F-4D87-9BF9-AF730B6F8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250184"/>
        <c:axId val="323264520"/>
      </c:barChart>
      <c:catAx>
        <c:axId val="32325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64520"/>
        <c:crosses val="autoZero"/>
        <c:auto val="1"/>
        <c:lblAlgn val="ctr"/>
        <c:lblOffset val="100"/>
        <c:noMultiLvlLbl val="0"/>
      </c:catAx>
      <c:valAx>
        <c:axId val="32326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50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e328dc0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Ann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24e328dc02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470b247ac_0_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4470b247ac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4" name="Google Shape;3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c4cdb2114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2c4cdb21142_0_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4" name="Google Shape;324;g2c4cdb21142_0_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470b247ac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4470b247ac_0_2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4" name="Google Shape;334;g24470b247ac_0_2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2" name="Google Shape;3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4bcfdec53c_0_1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14bcfdec53c_0_1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14bcfdec53c_0_175"/>
          <p:cNvSpPr txBox="1"/>
          <p:nvPr>
            <p:ph idx="1" type="subTitle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cfdec53c_0_1131"/>
          <p:cNvSpPr txBox="1"/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14bcfdec53c_0_1131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4bcfdec53c_0_1131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14bcfdec53c_0_113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g14bcfdec53c_0_1131"/>
          <p:cNvSpPr txBox="1"/>
          <p:nvPr>
            <p:ph idx="1" type="body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302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d705388ed_0_971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17d705388ed_0_971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7d705388ed_0_971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7d705388ed_0_97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g17d705388ed_0_971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Blue">
  <p:cSld name="Content and Image Blue"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0" type="dt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1" type="ftr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/>
          <p:nvPr>
            <p:ph idx="2" type="pic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4" name="Google Shape;114;p24"/>
          <p:cNvSpPr txBox="1"/>
          <p:nvPr>
            <p:ph idx="1" type="body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5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5" name="Google Shape;125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3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848e50af1_0_207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0848e50af1_0_207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0848e50af1_0_207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6" name="Google Shape;136;g20848e50af1_0_207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g20848e50af1_0_207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848e50af1_0_213"/>
          <p:cNvSpPr txBox="1"/>
          <p:nvPr>
            <p:ph idx="1" type="subTitle"/>
          </p:nvPr>
        </p:nvSpPr>
        <p:spPr>
          <a:xfrm>
            <a:off x="9459687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rgbClr val="74AFDB"/>
              </a:buClr>
              <a:buSzPts val="1900"/>
              <a:buNone/>
              <a:defRPr sz="19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0" name="Google Shape;140;g20848e50af1_0_213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i="0" sz="15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1" name="Google Shape;141;g20848e50af1_0_213"/>
          <p:cNvSpPr txBox="1"/>
          <p:nvPr>
            <p:ph idx="10" type="dt"/>
          </p:nvPr>
        </p:nvSpPr>
        <p:spPr>
          <a:xfrm>
            <a:off x="9448800" y="646568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0848e50af1_0_213"/>
          <p:cNvSpPr txBox="1"/>
          <p:nvPr>
            <p:ph idx="11" type="ftr"/>
          </p:nvPr>
        </p:nvSpPr>
        <p:spPr>
          <a:xfrm>
            <a:off x="0" y="647299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43" name="Google Shape;143;g20848e50af1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4" y="211075"/>
            <a:ext cx="1270758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0848e50af1_0_213"/>
          <p:cNvSpPr txBox="1"/>
          <p:nvPr>
            <p:ph type="ctrTitle"/>
          </p:nvPr>
        </p:nvSpPr>
        <p:spPr>
          <a:xfrm>
            <a:off x="96004" y="1156154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g20848e50af1_0_220"/>
          <p:cNvGrpSpPr/>
          <p:nvPr/>
        </p:nvGrpSpPr>
        <p:grpSpPr>
          <a:xfrm>
            <a:off x="156263" y="1478719"/>
            <a:ext cx="2088302" cy="2401027"/>
            <a:chOff x="233371" y="872842"/>
            <a:chExt cx="2088302" cy="2401027"/>
          </a:xfrm>
        </p:grpSpPr>
        <p:sp>
          <p:nvSpPr>
            <p:cNvPr id="147" name="Google Shape;147;g20848e50af1_0_220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20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g20848e50af1_0_220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20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49" name="Google Shape;149;g20848e50af1_0_220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20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g20848e50af1_0_220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1" name="Google Shape;151;g20848e50af1_0_220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Google Shape;152;g20848e50af1_0_220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20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53" name="Google Shape;153;g20848e50af1_0_220"/>
          <p:cNvSpPr txBox="1"/>
          <p:nvPr>
            <p:ph idx="1" type="body"/>
          </p:nvPr>
        </p:nvSpPr>
        <p:spPr>
          <a:xfrm>
            <a:off x="2317839" y="1978699"/>
            <a:ext cx="28539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900"/>
              <a:buNone/>
              <a:defRPr sz="19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54" name="Google Shape;154;g20848e50af1_0_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403" y="925824"/>
            <a:ext cx="6302887" cy="445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5" name="Google Shape;155;g20848e50af1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3" y="5580230"/>
            <a:ext cx="3909190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g20848e50af1_0_220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157" name="Google Shape;157;g20848e50af1_0_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" y="207669"/>
            <a:ext cx="1270758" cy="77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470b247ac_0_37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24470b247ac_0_37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4470b247ac_0_37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24470b247ac_0_37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g24470b247ac_0_37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4" name="Google Shape;164;g24470b247ac_0_37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g24470b247ac_0_37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6" name="Google Shape;166;g24470b247ac_0_37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b715e50ea_1_1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db715e50ea_1_1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2db715e50ea_1_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g2db715e50ea_1_1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g2db715e50ea_1_1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2db715e50ea_1_1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b715e50ea_1_8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db715e50ea_1_8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2db715e50ea_1_8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86" name="Google Shape;186;g2db715e50ea_1_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b715e50ea_1_1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2db715e50ea_1_13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g2db715e50ea_1_1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2db715e50ea_1_1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2db715e50ea_1_1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b715e50ea_1_2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2db715e50ea_1_2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2db715e50ea_1_2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2db715e50ea_1_2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g2db715e50ea_1_26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9" name="Google Shape;199;g2db715e50ea_1_26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g2db715e50ea_1_26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1" name="Google Shape;201;g2db715e50ea_1_26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g2db715e50ea_1_26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3" name="Google Shape;203;g2db715e50ea_1_26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b715e50ea_1_3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2db715e50ea_1_3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2db715e50ea_1_3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g2db715e50ea_1_37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g2db715e50ea_1_37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2db715e50ea_1_37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b715e50ea_1_44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2db715e50ea_1_44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4" name="Google Shape;214;g2db715e50ea_1_44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215" name="Google Shape;215;g2db715e50ea_1_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g2db715e50ea_1_44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217" name="Google Shape;217;g2db715e50ea_1_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2db715e50ea_1_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2db715e50ea_1_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g2db715e50ea_1_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b715e50ea_1_54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2db715e50ea_1_5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g2db715e50ea_1_5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g2db715e50ea_1_5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g2db715e50ea_1_54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7" name="Google Shape;227;g2db715e50ea_1_54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g2db715e50ea_1_54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9" name="Google Shape;229;g2db715e50ea_1_54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b715e50ea_1_63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db715e50ea_1_6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2db715e50ea_1_6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2db715e50ea_1_6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g2db715e50ea_1_6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g2db715e50ea_1_63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g2db715e50ea_1_63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g2db715e50ea_1_63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g2db715e50ea_1_63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0" name="Google Shape;240;g2db715e50ea_1_63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b715e50ea_1_7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g2db715e50ea_1_74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4" name="Google Shape;244;g2db715e50ea_1_74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b715e50ea_1_78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g2db715e50ea_1_7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48" name="Google Shape;248;g2db715e50ea_1_78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b715e50ea_1_82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2db715e50ea_1_8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2db715e50ea_1_8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g2db715e50ea_1_8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4" name="Google Shape;254;g2db715e50ea_1_82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55" name="Google Shape;255;g2db715e50ea_1_82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1">
  <p:cSld name="1_Content and Imag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b715e50ea_1_89"/>
          <p:cNvSpPr txBox="1"/>
          <p:nvPr>
            <p:ph idx="10" type="dt"/>
          </p:nvPr>
        </p:nvSpPr>
        <p:spPr>
          <a:xfrm>
            <a:off x="8081963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258" name="Google Shape;258;g2db715e50ea_1_89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259" name="Google Shape;259;g2db715e50ea_1_89"/>
          <p:cNvSpPr txBox="1"/>
          <p:nvPr>
            <p:ph idx="12" type="sldNum"/>
          </p:nvPr>
        </p:nvSpPr>
        <p:spPr>
          <a:xfrm>
            <a:off x="11250151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g2db715e50ea_1_89"/>
          <p:cNvSpPr txBox="1"/>
          <p:nvPr>
            <p:ph idx="1" type="body"/>
          </p:nvPr>
        </p:nvSpPr>
        <p:spPr>
          <a:xfrm>
            <a:off x="720727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1" name="Google Shape;261;g2db715e50ea_1_89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2" name="Google Shape;262;g2db715e50ea_1_8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b715e50ea_1_9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2db715e50ea_1_9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g2db715e50ea_1_9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g2db715e50ea_1_9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g2db715e50ea_1_96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b715e50ea_1_10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2db715e50ea_1_102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g2db715e50ea_1_102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g2db715e50ea_1_10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2db715e50ea_1_10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2db715e50ea_1_10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b715e50ea_1_109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g2db715e50ea_1_10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g2db715e50ea_1_10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g2db715e50ea_1_10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1" name="Google Shape;281;g2db715e50ea_1_109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b715e50ea_1_115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g2db715e50ea_1_115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85" name="Google Shape;285;g2db715e50ea_1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db715e50ea_1_115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b715e50ea_1_120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9" name="Google Shape;289;g2db715e50ea_1_120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g2db715e50ea_1_120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91" name="Google Shape;291;g2db715e50ea_1_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b715e50ea_1_12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g2db715e50ea_1_12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2db715e50ea_1_12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4bcfdec53c_0_1397"/>
          <p:cNvSpPr txBox="1"/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14bcfdec53c_0_1397"/>
          <p:cNvSpPr txBox="1"/>
          <p:nvPr>
            <p:ph idx="1" type="subTitle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g14bcfdec53c_0_1397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38" name="Google Shape;38;g14bcfdec53c_0_13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40" name="Google Shape;40;g14bcfdec53c_0_13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g14bcfdec53c_0_13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g14bcfdec53c_0_13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g14bcfdec53c_0_139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21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1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1" name="Google Shape;71;p21"/>
          <p:cNvSpPr txBox="1"/>
          <p:nvPr>
            <p:ph idx="4" type="body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1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3" name="Google Shape;73;p21"/>
          <p:cNvSpPr txBox="1"/>
          <p:nvPr>
            <p:ph idx="6" type="body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 1">
  <p:cSld name="1_Three Columns with Image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bcfdec53c_0_541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4bcfdec53c_0_541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g14bcfdec53c_0_541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8" name="Google Shape;78;g14bcfdec53c_0_54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g14bcfdec53c_0_541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0" name="Google Shape;80;g14bcfdec53c_0_541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g14bcfdec53c_0_541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2" name="Google Shape;82;g14bcfdec53c_0_541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g14bcfdec53c_0_541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4" name="Google Shape;84;g14bcfdec53c_0_541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b715e50ea_1_0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g2db715e50ea_1_0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g2db715e50ea_1_0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g2db715e50ea_1_0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g2db715e50ea_1_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3" name="Google Shape;173;g2db715e50ea_1_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4" name="Google Shape;174;g2db715e50ea_1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8.jpg"/><Relationship Id="rId5" Type="http://schemas.openxmlformats.org/officeDocument/2006/relationships/image" Target="../media/image27.jpg"/><Relationship Id="rId6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e328dc025_0_0"/>
          <p:cNvSpPr txBox="1"/>
          <p:nvPr>
            <p:ph type="ctrTitle"/>
          </p:nvPr>
        </p:nvSpPr>
        <p:spPr>
          <a:xfrm>
            <a:off x="961800" y="2541450"/>
            <a:ext cx="104607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/>
              <a:t>OceanOPS </a:t>
            </a:r>
            <a:br>
              <a:rPr lang="en-GB"/>
            </a:br>
            <a:r>
              <a:rPr lang="en-GB"/>
              <a:t>Work Plan 2025-26</a:t>
            </a:r>
            <a:br>
              <a:rPr lang="en-GB"/>
            </a:br>
            <a:endParaRPr/>
          </a:p>
        </p:txBody>
      </p:sp>
      <p:sp>
        <p:nvSpPr>
          <p:cNvPr id="301" name="Google Shape;301;g24e328dc025_0_0"/>
          <p:cNvSpPr txBox="1"/>
          <p:nvPr>
            <p:ph idx="1" type="subTitle"/>
          </p:nvPr>
        </p:nvSpPr>
        <p:spPr>
          <a:xfrm>
            <a:off x="961800" y="4418091"/>
            <a:ext cx="10054500" cy="1247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Mathieu Belbeoch &amp; OceanOPS Team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/>
            </a:br>
            <a:r>
              <a:rPr lang="en-GB"/>
              <a:t>OCG-16 Session, 07 - 11 April 2025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Ifremer, Brest, France</a:t>
            </a:r>
            <a:endParaRPr/>
          </a:p>
        </p:txBody>
      </p:sp>
      <p:pic>
        <p:nvPicPr>
          <p:cNvPr id="302" name="Google Shape;302;g24e328dc02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03" name="Google Shape;303;g24e328dc02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470b247ac_0_17"/>
          <p:cNvSpPr txBox="1"/>
          <p:nvPr>
            <p:ph idx="1" type="body"/>
          </p:nvPr>
        </p:nvSpPr>
        <p:spPr>
          <a:xfrm>
            <a:off x="546555" y="1471551"/>
            <a:ext cx="4448928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04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Being recruited:</a:t>
            </a:r>
            <a:endParaRPr/>
          </a:p>
          <a:p>
            <a:pPr indent="-114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IT Manager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IT Developer (front) – AMRIT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 Expert – TRICUSO/SOCONET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Intern (in-kind)</a:t>
            </a:r>
            <a:endParaRPr/>
          </a:p>
          <a:p>
            <a:pPr indent="-114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304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confirm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304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27965" lvl="0" marL="5327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IT Developer (back) – EOV project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113665" lvl="0" marL="5327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113665" lvl="0" marL="5327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304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fund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27965" lvl="0" marL="5327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 Expert (Argo BGC/Med pilot</a:t>
            </a:r>
            <a:b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funded until 08/2025)</a:t>
            </a:r>
            <a:endParaRPr/>
          </a:p>
          <a:p>
            <a:pPr indent="0" lvl="0" marL="304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304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We secure core staff, optimize projects means, enable creative solutions.</a:t>
            </a:r>
            <a:endParaRPr/>
          </a:p>
          <a:p>
            <a:pPr indent="0" lvl="0" marL="304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9" name="Google Shape;309;g24470b247ac_0_17"/>
          <p:cNvSpPr txBox="1"/>
          <p:nvPr>
            <p:ph type="title"/>
          </p:nvPr>
        </p:nvSpPr>
        <p:spPr>
          <a:xfrm>
            <a:off x="720727" y="760655"/>
            <a:ext cx="9087875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Staff  2025-26</a:t>
            </a:r>
            <a:br>
              <a:rPr lang="en-GB"/>
            </a:br>
            <a:br>
              <a:rPr lang="en-GB"/>
            </a:br>
            <a:endParaRPr/>
          </a:p>
        </p:txBody>
      </p:sp>
      <p:pic>
        <p:nvPicPr>
          <p:cNvPr id="310" name="Google Shape;310;g24470b247ac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9224" y="1335456"/>
            <a:ext cx="7076916" cy="488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SLA 2025-26:  dedicated FTE</a:t>
            </a:r>
            <a:endParaRPr/>
          </a:p>
        </p:txBody>
      </p:sp>
      <p:sp>
        <p:nvSpPr>
          <p:cNvPr id="317" name="Google Shape;317;p1"/>
          <p:cNvSpPr txBox="1"/>
          <p:nvPr>
            <p:ph idx="1" type="body"/>
          </p:nvPr>
        </p:nvSpPr>
        <p:spPr>
          <a:xfrm>
            <a:off x="611866" y="1442131"/>
            <a:ext cx="5726207" cy="2802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i="0" lang="en-GB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Advanced</a:t>
            </a:r>
            <a:r>
              <a:rPr b="1"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(2.5):</a:t>
            </a:r>
            <a:r>
              <a:rPr b="1" i="0" lang="en-GB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Argo </a:t>
            </a: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SOCONET, </a:t>
            </a: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OceanGliders 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i="0" lang="en-GB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 +</a:t>
            </a:r>
            <a:r>
              <a:rPr b="1"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(1): </a:t>
            </a: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VOS </a:t>
            </a: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GOSHIP, GDA, OceanSITES 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b="1"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</a:t>
            </a:r>
            <a:r>
              <a:rPr b="1"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(0): </a:t>
            </a: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SOOP XBT, GTMBA, NMBA</a:t>
            </a:r>
            <a:br>
              <a:rPr lang="en-GB">
                <a:latin typeface="Barlow"/>
                <a:ea typeface="Barlow"/>
                <a:cs typeface="Barlow"/>
                <a:sym typeface="Barlow"/>
              </a:rPr>
            </a:br>
            <a:r>
              <a:rPr b="1"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Baseline (0): </a:t>
            </a: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ASAP</a:t>
            </a: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TSU, FVON, GLOSS, AniBOS, SmartCables, HF Radars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98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None/>
            </a:pPr>
            <a:r>
              <a:t/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Total </a:t>
            </a: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available (recruitable): 3.75</a:t>
            </a:r>
            <a:endParaRPr/>
          </a:p>
          <a:p>
            <a:pPr indent="0" lvl="0" marL="14287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Margin </a:t>
            </a:r>
            <a:r>
              <a:rPr lang="en-GB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(for Standard): 0.25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8" name="Google Shape;318;p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19" name="Google Shape;319;p1"/>
          <p:cNvGraphicFramePr/>
          <p:nvPr/>
        </p:nvGraphicFramePr>
        <p:xfrm>
          <a:off x="6328380" y="1285875"/>
          <a:ext cx="5491238" cy="3118152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20" name="Google Shape;320;p1"/>
          <p:cNvGraphicFramePr/>
          <p:nvPr/>
        </p:nvGraphicFramePr>
        <p:xfrm>
          <a:off x="1802190" y="455990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{C76F3472-65CC-4621-B92C-84A00F10A604}</a:tableStyleId>
              </a:tblPr>
              <a:tblGrid>
                <a:gridCol w="2126600"/>
                <a:gridCol w="713275"/>
                <a:gridCol w="467975"/>
                <a:gridCol w="467975"/>
                <a:gridCol w="467975"/>
                <a:gridCol w="467975"/>
                <a:gridCol w="467975"/>
                <a:gridCol w="467975"/>
                <a:gridCol w="467975"/>
                <a:gridCol w="832150"/>
                <a:gridCol w="792525"/>
                <a:gridCol w="752900"/>
                <a:gridCol w="858575"/>
                <a:gridCol w="541550"/>
              </a:tblGrid>
              <a:tr h="2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SOT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</a:tr>
              <a:tr h="2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NETWORKS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GO-SHIP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ASAP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VOS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SOOP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GDA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GTMBA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NMBA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TSU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SOCONET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Argo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OceanSITES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OceanGliders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TOTAL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</a:tr>
              <a:tr h="2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SLA (2025)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STD+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BSL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STD+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STD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STD+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STD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STD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BSL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ADV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ADV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STD+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ADV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17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</a:tr>
              <a:tr h="2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DEDICATED FP (FTE)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0.25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0.25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0.25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0.75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0.25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0.75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3.5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</a:tr>
              <a:tr h="2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TOTAL (NETWORKS/PANELS)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45856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65856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85856.25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137569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183425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45856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28944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593363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</a:tr>
              <a:tr h="2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2024 CONTRIBUTIONS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71193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62626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94022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123000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168478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55653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27684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602656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</a:tr>
              <a:tr h="2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DELTA 2024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25337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-3230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8166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-14569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-14947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9797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-1260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0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9294</a:t>
                      </a:r>
                      <a:endParaRPr/>
                    </a:p>
                  </a:txBody>
                  <a:tcPr marT="9525" marB="45725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2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c4cdb21142_0_9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How projects fit to the Strategic Plan ?</a:t>
            </a:r>
            <a:endParaRPr/>
          </a:p>
        </p:txBody>
      </p:sp>
      <p:sp>
        <p:nvSpPr>
          <p:cNvPr id="327" name="Google Shape;327;g2c4cdb21142_0_9"/>
          <p:cNvSpPr txBox="1"/>
          <p:nvPr>
            <p:ph idx="1" type="body"/>
          </p:nvPr>
        </p:nvSpPr>
        <p:spPr>
          <a:xfrm>
            <a:off x="720724" y="1296988"/>
            <a:ext cx="10911295" cy="1595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68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i="0" lang="en-GB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All </a:t>
            </a: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current (and past)  p</a:t>
            </a:r>
            <a:r>
              <a:rPr i="0" lang="en-GB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rojects are fueling our </a:t>
            </a: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S</a:t>
            </a:r>
            <a:r>
              <a:rPr i="0" lang="en-GB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trategic Plan objectives, for one or for all networks (</a:t>
            </a: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dedicated/integrated</a:t>
            </a:r>
            <a:r>
              <a:rPr i="0" lang="en-GB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services)</a:t>
            </a:r>
            <a:endParaRPr i="0" u="none" cap="none" strike="noStrike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68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lang="en-GB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They bring resources for OceanOPS and for Networks</a:t>
            </a:r>
            <a:endParaRPr sz="16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6875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EU Projects represent a  firm contractual funding source but they demand investment for the proposal and innovation (research), and need to fit with the call context and constraints.</a:t>
            </a:r>
            <a:endParaRPr sz="16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28" name="Google Shape;328;g2c4cdb21142_0_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9" name="Google Shape;329;g2c4cdb21142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804" y="3124351"/>
            <a:ext cx="9134475" cy="306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g2c4cdb21142_0_9"/>
          <p:cNvCxnSpPr/>
          <p:nvPr/>
        </p:nvCxnSpPr>
        <p:spPr>
          <a:xfrm flipH="1">
            <a:off x="5124149" y="4657876"/>
            <a:ext cx="1720546" cy="2418"/>
          </a:xfrm>
          <a:prstGeom prst="straightConnector1">
            <a:avLst/>
          </a:prstGeom>
          <a:noFill/>
          <a:ln cap="flat" cmpd="sng" w="28575">
            <a:solidFill>
              <a:srgbClr val="74C2E8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470b247ac_0_25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How projects fit to the Networks ?</a:t>
            </a:r>
            <a:endParaRPr/>
          </a:p>
        </p:txBody>
      </p:sp>
      <p:sp>
        <p:nvSpPr>
          <p:cNvPr id="337" name="Google Shape;337;g24470b247ac_0_25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8" name="Google Shape;338;g24470b247ac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845" y="2115104"/>
            <a:ext cx="33147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4470b247ac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5545" y="1591819"/>
            <a:ext cx="3857625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AMRIT  2024-28</a:t>
            </a:r>
            <a:endParaRPr/>
          </a:p>
        </p:txBody>
      </p:sp>
      <p:sp>
        <p:nvSpPr>
          <p:cNvPr id="345" name="Google Shape;345;p2"/>
          <p:cNvSpPr txBox="1"/>
          <p:nvPr>
            <p:ph idx="1" type="body"/>
          </p:nvPr>
        </p:nvSpPr>
        <p:spPr>
          <a:xfrm>
            <a:off x="720726" y="1296988"/>
            <a:ext cx="7678432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428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OceanOPS Technical Lead</a:t>
            </a:r>
            <a:b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</a:br>
            <a:r>
              <a:rPr i="0" lang="en-GB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WP </a:t>
            </a: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7-8-9-10-12</a:t>
            </a:r>
            <a:r>
              <a:rPr i="0" lang="en-GB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c</a:t>
            </a:r>
            <a:r>
              <a:rPr i="0" lang="en-GB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rafted by OceanOPS</a:t>
            </a:r>
            <a: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with Ifremer/NOC (20 EU partners)</a:t>
            </a:r>
            <a:br>
              <a:rPr lang="en-GB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</a:br>
            <a:endParaRPr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14922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rPr i="1" lang="en-GB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Towards OceanOPS (meta) dashboard 3.0 collectively </a:t>
            </a:r>
            <a:br>
              <a:rPr i="1" lang="en-GB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</a:br>
            <a:r>
              <a:rPr i="1" lang="en-GB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developed on an open platform …with tools fit for operators, </a:t>
            </a:r>
            <a:br>
              <a:rPr i="1" lang="en-GB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</a:br>
            <a:r>
              <a:rPr i="1" lang="en-GB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connected to modernized global (meta) data and information nodes..</a:t>
            </a:r>
            <a:endParaRPr>
              <a:solidFill>
                <a:schemeClr val="accent1"/>
              </a:solidFill>
            </a:endParaRPr>
          </a:p>
          <a:p>
            <a:pPr indent="-222250" lvl="0" marL="49212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ourier New"/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6" name="Google Shape;346;p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7" name="Google Shape;3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897" y="2508317"/>
            <a:ext cx="5452103" cy="434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1349" y="0"/>
            <a:ext cx="3260651" cy="253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2465" y="3062952"/>
            <a:ext cx="3333750" cy="264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2"/>
          <p:cNvCxnSpPr/>
          <p:nvPr/>
        </p:nvCxnSpPr>
        <p:spPr>
          <a:xfrm flipH="1">
            <a:off x="5864983" y="3062952"/>
            <a:ext cx="1221599" cy="211876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1" name="Google Shape;351;p2"/>
          <p:cNvCxnSpPr/>
          <p:nvPr/>
        </p:nvCxnSpPr>
        <p:spPr>
          <a:xfrm rot="10800000">
            <a:off x="5864983" y="3287398"/>
            <a:ext cx="1221599" cy="0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2" name="Google Shape;352;p2"/>
          <p:cNvCxnSpPr/>
          <p:nvPr/>
        </p:nvCxnSpPr>
        <p:spPr>
          <a:xfrm flipH="1">
            <a:off x="5864983" y="3740538"/>
            <a:ext cx="1215619" cy="167353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3" name="Google Shape;353;p2"/>
          <p:cNvCxnSpPr/>
          <p:nvPr/>
        </p:nvCxnSpPr>
        <p:spPr>
          <a:xfrm rot="10800000">
            <a:off x="5864983" y="3943073"/>
            <a:ext cx="1215619" cy="0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4" name="Google Shape;354;p2"/>
          <p:cNvCxnSpPr/>
          <p:nvPr/>
        </p:nvCxnSpPr>
        <p:spPr>
          <a:xfrm rot="10800000">
            <a:off x="5864983" y="3943073"/>
            <a:ext cx="1215619" cy="152400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5" name="Google Shape;355;p2"/>
          <p:cNvCxnSpPr/>
          <p:nvPr/>
        </p:nvCxnSpPr>
        <p:spPr>
          <a:xfrm rot="10800000">
            <a:off x="5864983" y="3978256"/>
            <a:ext cx="1225107" cy="294325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6" name="Google Shape;356;p2"/>
          <p:cNvCxnSpPr/>
          <p:nvPr/>
        </p:nvCxnSpPr>
        <p:spPr>
          <a:xfrm flipH="1">
            <a:off x="5863229" y="4301993"/>
            <a:ext cx="1217373" cy="59037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7" name="Google Shape;357;p2"/>
          <p:cNvCxnSpPr/>
          <p:nvPr/>
        </p:nvCxnSpPr>
        <p:spPr>
          <a:xfrm rot="10800000">
            <a:off x="5863229" y="4432779"/>
            <a:ext cx="1217372" cy="278592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8" name="Google Shape;358;p2"/>
          <p:cNvCxnSpPr/>
          <p:nvPr/>
        </p:nvCxnSpPr>
        <p:spPr>
          <a:xfrm rot="10800000">
            <a:off x="5863229" y="4498728"/>
            <a:ext cx="1227968" cy="447407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9" name="Google Shape;359;p2"/>
          <p:cNvCxnSpPr/>
          <p:nvPr/>
        </p:nvCxnSpPr>
        <p:spPr>
          <a:xfrm rot="10800000">
            <a:off x="5863229" y="4567550"/>
            <a:ext cx="1217372" cy="561599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0" name="Google Shape;360;p2"/>
          <p:cNvCxnSpPr/>
          <p:nvPr/>
        </p:nvCxnSpPr>
        <p:spPr>
          <a:xfrm rot="10800000">
            <a:off x="5863229" y="4598748"/>
            <a:ext cx="1233266" cy="735893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1" name="Google Shape;361;p2"/>
          <p:cNvCxnSpPr/>
          <p:nvPr/>
        </p:nvCxnSpPr>
        <p:spPr>
          <a:xfrm rot="10800000">
            <a:off x="5864983" y="4567550"/>
            <a:ext cx="1225107" cy="962089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2" name="Google Shape;36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8119" y="3613434"/>
            <a:ext cx="1753033" cy="2469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2"/>
          <p:cNvCxnSpPr/>
          <p:nvPr/>
        </p:nvCxnSpPr>
        <p:spPr>
          <a:xfrm flipH="1">
            <a:off x="2817660" y="5767090"/>
            <a:ext cx="4233868" cy="88716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4" name="Google Shape;364;p2"/>
          <p:cNvCxnSpPr/>
          <p:nvPr/>
        </p:nvCxnSpPr>
        <p:spPr>
          <a:xfrm rot="10800000">
            <a:off x="5986130" y="5455316"/>
            <a:ext cx="1065398" cy="494707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5" name="Google Shape;365;p2"/>
          <p:cNvCxnSpPr/>
          <p:nvPr/>
        </p:nvCxnSpPr>
        <p:spPr>
          <a:xfrm rot="10800000">
            <a:off x="2817660" y="5876736"/>
            <a:ext cx="4269310" cy="243221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6" name="Google Shape;366;p2"/>
          <p:cNvCxnSpPr/>
          <p:nvPr/>
        </p:nvCxnSpPr>
        <p:spPr>
          <a:xfrm rot="10800000">
            <a:off x="5895548" y="4811391"/>
            <a:ext cx="1212488" cy="1514893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7" name="Google Shape;367;p2"/>
          <p:cNvCxnSpPr/>
          <p:nvPr/>
        </p:nvCxnSpPr>
        <p:spPr>
          <a:xfrm rot="10800000">
            <a:off x="5847037" y="4511299"/>
            <a:ext cx="1244678" cy="2022422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8" name="Google Shape;368;p2"/>
          <p:cNvCxnSpPr/>
          <p:nvPr/>
        </p:nvCxnSpPr>
        <p:spPr>
          <a:xfrm flipH="1">
            <a:off x="1984782" y="3907891"/>
            <a:ext cx="1221599" cy="211876"/>
          </a:xfrm>
          <a:prstGeom prst="straightConnector1">
            <a:avLst/>
          </a:prstGeom>
          <a:noFill/>
          <a:ln cap="flat" cmpd="sng" w="9525">
            <a:solidFill>
              <a:srgbClr val="13429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Workplan backbone</a:t>
            </a:r>
            <a:endParaRPr/>
          </a:p>
        </p:txBody>
      </p:sp>
      <p:sp>
        <p:nvSpPr>
          <p:cNvPr id="375" name="Google Shape;375;p3"/>
          <p:cNvSpPr txBox="1"/>
          <p:nvPr>
            <p:ph idx="1" type="body"/>
          </p:nvPr>
        </p:nvSpPr>
        <p:spPr>
          <a:xfrm>
            <a:off x="720724" y="1296988"/>
            <a:ext cx="10996355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Goal 1:  </a:t>
            </a:r>
            <a:endParaRPr sz="1300"/>
          </a:p>
          <a:p>
            <a:pPr indent="-3841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i="0" lang="en-GB" sz="1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increase our monitoring capacity for some networks and </a:t>
            </a: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keep </a:t>
            </a:r>
            <a:r>
              <a:rPr i="0" lang="en-GB" sz="1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developing our future dashboard/architecture</a:t>
            </a:r>
            <a:endParaRPr i="0" sz="12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41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Rationalize our reporting to Network (per SLAs)</a:t>
            </a: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4175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i="0" lang="en-GB" sz="1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Codesign the EOV/ECV gap analysis tool</a:t>
            </a: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i="0" lang="en-GB" sz="1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prepare required architecture (big data</a:t>
            </a: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– with Ifremer</a:t>
            </a:r>
            <a:r>
              <a:rPr i="0" lang="en-GB" sz="1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), start developments</a:t>
            </a:r>
            <a:endParaRPr i="0" sz="12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1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en-GB" sz="11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Goal 2: </a:t>
            </a:r>
            <a:endParaRPr b="1" sz="11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9212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Improve our metadata standard, content  and prepare its collective evolution</a:t>
            </a:r>
            <a:endParaRPr sz="1400"/>
          </a:p>
          <a:p>
            <a:pPr indent="-330200" lvl="0" marL="49212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Improve our API, and m2m connection to data/metadata nodes</a:t>
            </a:r>
            <a:endParaRPr sz="12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22250" lvl="0" marL="49212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ourier New"/>
              <a:buNone/>
            </a:pPr>
            <a:r>
              <a:t/>
            </a:r>
            <a:endParaRPr sz="1100">
              <a:solidFill>
                <a:schemeClr val="accen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en-GB" sz="11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Goal 3: </a:t>
            </a:r>
            <a:endParaRPr b="1" sz="11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41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Improve our tools for operators (AMRIT/codesign, &amp; R/V schedules)</a:t>
            </a: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41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Continue opportunistic deployment initiatives</a:t>
            </a: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1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en-GB" sz="11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Goal 4: </a:t>
            </a:r>
            <a:endParaRPr b="1" sz="11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41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Focus: VOS expansion/private, shipping </a:t>
            </a: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41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Complete AniBOS - Support 1 or 2 Baseline Network</a:t>
            </a:r>
            <a:b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28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en-GB" sz="11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Goal 5:  </a:t>
            </a:r>
            <a:endParaRPr b="1" sz="11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4175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GB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marketing plan, strategic plan 2026-30, complete hosting agreement, organize UNOC, reportcards (GOOS, EU/AMRIT), hiring/admin, budget management, SLA …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6" name="Google Shape;376;p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4bcfdec53c_0_1266"/>
          <p:cNvSpPr txBox="1"/>
          <p:nvPr>
            <p:ph type="ctrTitle"/>
          </p:nvPr>
        </p:nvSpPr>
        <p:spPr>
          <a:xfrm>
            <a:off x="601456" y="1775637"/>
            <a:ext cx="4074000" cy="20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br>
              <a:rPr lang="en-GB" sz="3200"/>
            </a:br>
            <a:r>
              <a:rPr lang="en-GB" sz="3200">
                <a:solidFill>
                  <a:schemeClr val="accent2"/>
                </a:solidFill>
              </a:rPr>
              <a:t>Any feedback and guidance from OCG on the workplan ?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descr="A picture containing swimming, ocean floor&#10;&#10;Description automatically generated" id="382" name="Google Shape;382;g14bcfdec53c_0_1266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14bcfdec53c_0_1266"/>
          <p:cNvPicPr preferRelativeResize="0"/>
          <p:nvPr/>
        </p:nvPicPr>
        <p:blipFill rotWithShape="1">
          <a:blip r:embed="rId4">
            <a:alphaModFix/>
          </a:blip>
          <a:srcRect b="8182" l="0" r="0" t="7426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384" name="Google Shape;384;g14bcfdec53c_0_1266"/>
          <p:cNvPicPr preferRelativeResize="0"/>
          <p:nvPr/>
        </p:nvPicPr>
        <p:blipFill rotWithShape="1">
          <a:blip r:embed="rId5">
            <a:alphaModFix/>
          </a:blip>
          <a:srcRect b="9016" l="0" r="0" t="1871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385" name="Google Shape;385;g14bcfdec53c_0_1266"/>
          <p:cNvPicPr preferRelativeResize="0"/>
          <p:nvPr/>
        </p:nvPicPr>
        <p:blipFill rotWithShape="1">
          <a:blip r:embed="rId6">
            <a:alphaModFix/>
          </a:blip>
          <a:srcRect b="-1086" l="0" r="0" t="9663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2022-03-29T09:34:04Z</dcterms:created>
  <dc:creator>Laura Stukonyte</dc:creator>
</cp:coreProperties>
</file>