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Play"/>
      <p:regular r:id="rId7"/>
      <p:bold r:id="rId8"/>
    </p:embeddedFont>
    <p:embeddedFont>
      <p:font typeface="Barlow"/>
      <p:regular r:id="rId9"/>
      <p:bold r:id="rId10"/>
      <p:italic r:id="rId11"/>
      <p:boldItalic r:id="rId12"/>
    </p:embeddedFont>
    <p:embeddedFont>
      <p:font typeface="Barlow 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2EP+ADfoZSym2At9MNyXdino+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-italic.fntdata"/><Relationship Id="rId10" Type="http://schemas.openxmlformats.org/officeDocument/2006/relationships/font" Target="fonts/Barlow-bold.fntdata"/><Relationship Id="rId13" Type="http://schemas.openxmlformats.org/officeDocument/2006/relationships/font" Target="fonts/BarlowLight-regular.fntdata"/><Relationship Id="rId12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Barlow-regular.fntdata"/><Relationship Id="rId15" Type="http://schemas.openxmlformats.org/officeDocument/2006/relationships/font" Target="fonts/BarlowLight-italic.fntdata"/><Relationship Id="rId14" Type="http://schemas.openxmlformats.org/officeDocument/2006/relationships/font" Target="fonts/BarlowLight-bold.fntdata"/><Relationship Id="rId17" Type="http://customschemas.google.com/relationships/presentationmetadata" Target="metadata"/><Relationship Id="rId16" Type="http://schemas.openxmlformats.org/officeDocument/2006/relationships/font" Target="fonts/Barlow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lay-regular.fntdata"/><Relationship Id="rId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/>
              <a:t>Ann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99d2adbd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99d2adbd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499d2adbd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62600" y="1435675"/>
            <a:ext cx="78372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100" u="none" cap="none" strike="noStrike">
                <a:solidFill>
                  <a:srgbClr val="FF9900"/>
                </a:solidFill>
                <a:latin typeface="Barlow"/>
                <a:ea typeface="Barlow"/>
                <a:cs typeface="Barlow"/>
                <a:sym typeface="Barlow"/>
              </a:rPr>
              <a:t>Objective: </a:t>
            </a:r>
            <a:r>
              <a:rPr b="1" lang="fr-FR" sz="2100">
                <a:solidFill>
                  <a:srgbClr val="FF9900"/>
                </a:solidFill>
                <a:latin typeface="Barlow"/>
                <a:ea typeface="Barlow"/>
                <a:cs typeface="Barlow"/>
                <a:sym typeface="Barlow"/>
              </a:rPr>
              <a:t>launch the </a:t>
            </a:r>
            <a:r>
              <a:rPr b="1" i="0" lang="fr-FR" sz="2100" u="none" cap="none" strike="noStrike">
                <a:solidFill>
                  <a:srgbClr val="FF9900"/>
                </a:solidFill>
                <a:latin typeface="Barlow"/>
                <a:ea typeface="Barlow"/>
                <a:cs typeface="Barlow"/>
                <a:sym typeface="Barlow"/>
              </a:rPr>
              <a:t>new SP early 2026</a:t>
            </a:r>
            <a:endParaRPr b="1" i="0" sz="2100" u="none" cap="none" strike="noStrike">
              <a:solidFill>
                <a:srgbClr val="FF99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43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143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2025 - Q1</a:t>
            </a:r>
            <a:endParaRPr b="1"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SLA Synthesis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: define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n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ew services 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and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n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etworks ambitions</a:t>
            </a:r>
            <a:endParaRPr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</a:t>
            </a:r>
            <a:r>
              <a:rPr b="1" lang="fr-FR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16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: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i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dentify &amp; 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address OCG cross cutting issues, task teams (data, metrics)</a:t>
            </a:r>
            <a:endParaRPr/>
          </a:p>
          <a:p>
            <a:pPr indent="0" lvl="0" marL="143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143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2025 - Q2</a:t>
            </a:r>
            <a:r>
              <a:rPr b="1" lang="fr-FR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&amp;</a:t>
            </a: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Q3</a:t>
            </a:r>
            <a:endParaRPr b="1"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Take advantage of </a:t>
            </a: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GOOS 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review (consulting company): expand focus to </a:t>
            </a: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include OceanOPS </a:t>
            </a:r>
            <a:r>
              <a:rPr b="1" lang="fr-FR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alignment</a:t>
            </a:r>
            <a:endParaRPr b="1"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Assemble experts panel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: conduct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interviews with OceanOPS stakeholders</a:t>
            </a:r>
            <a:endParaRPr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…</a:t>
            </a:r>
            <a:endParaRPr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brainstorming retreat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: engage 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key</a:t>
            </a: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invited experts </a:t>
            </a:r>
            <a:endParaRPr/>
          </a:p>
          <a:p>
            <a:pPr indent="-270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143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2025 - Q4</a:t>
            </a:r>
            <a:endParaRPr b="1"/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Overall synthesis</a:t>
            </a:r>
            <a:endParaRPr sz="16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0" i="0" lang="fr-FR" sz="16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OCG r</a:t>
            </a: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eview </a:t>
            </a:r>
            <a:r>
              <a:rPr b="1" lang="fr-FR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feedback</a:t>
            </a:r>
            <a:endParaRPr b="1" i="0" sz="1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97000" lvl="0" marL="54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●"/>
            </a:pPr>
            <a:r>
              <a:rPr b="1" lang="fr-FR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Finalization</a:t>
            </a:r>
            <a:r>
              <a:rPr lang="fr-FR" sz="16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&amp; Prepare </a:t>
            </a:r>
            <a:r>
              <a:rPr b="1" lang="fr-FR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communication and m</a:t>
            </a:r>
            <a:r>
              <a:rPr b="1" i="0" lang="fr-FR" sz="1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arketing materials</a:t>
            </a:r>
            <a:endParaRPr b="1" i="0" sz="1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9" name="Google Shape;89;p1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Play"/>
              <a:buNone/>
            </a:pPr>
            <a:r>
              <a:rPr b="1" lang="fr-FR" sz="39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Strategic Plan 2026-30</a:t>
            </a:r>
            <a:endParaRPr b="1" sz="39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25057" r="33783" t="0"/>
          <a:stretch/>
        </p:blipFill>
        <p:spPr>
          <a:xfrm>
            <a:off x="8428499" y="0"/>
            <a:ext cx="37635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99d2adbdc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Strategic Plan 2026-30</a:t>
            </a:r>
            <a:endParaRPr/>
          </a:p>
        </p:txBody>
      </p:sp>
      <p:sp>
        <p:nvSpPr>
          <p:cNvPr id="97" name="Google Shape;97;g3499d2adbdc_0_0"/>
          <p:cNvSpPr txBox="1"/>
          <p:nvPr>
            <p:ph idx="1" type="body"/>
          </p:nvPr>
        </p:nvSpPr>
        <p:spPr>
          <a:xfrm>
            <a:off x="298225" y="1444625"/>
            <a:ext cx="7626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fr-FR" sz="2100">
                <a:solidFill>
                  <a:srgbClr val="FF9900"/>
                </a:solidFill>
                <a:latin typeface="Barlow"/>
                <a:ea typeface="Barlow"/>
                <a:cs typeface="Barlow"/>
                <a:sym typeface="Barlow"/>
              </a:rPr>
              <a:t>BRAINSTORMING</a:t>
            </a:r>
            <a:endParaRPr b="1" sz="164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93825" lvl="0" marL="54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Barlow Light"/>
              <a:buChar char="●"/>
            </a:pP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Amongst the achievements from 2021-25 report: </a:t>
            </a:r>
            <a:r>
              <a:rPr b="1" lang="fr-FR" sz="164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which goal/activity need to be sustained, expanded</a:t>
            </a: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, </a:t>
            </a:r>
            <a:r>
              <a:rPr b="1" lang="fr-FR" sz="164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ignored</a:t>
            </a: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or </a:t>
            </a:r>
            <a:r>
              <a:rPr b="1" lang="fr-FR" sz="164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deprioritized</a:t>
            </a: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?</a:t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60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Barlow"/>
              <a:buChar char="○"/>
            </a:pPr>
            <a:r>
              <a:rPr b="1" lang="fr-FR" sz="154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Monitoring &amp; reporting</a:t>
            </a:r>
            <a:endParaRPr b="1" sz="154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0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Barlow"/>
              <a:buChar char="○"/>
            </a:pPr>
            <a:r>
              <a:rPr b="1" lang="fr-FR" sz="154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Lead data/metadata standardization &amp; integration</a:t>
            </a:r>
            <a:endParaRPr b="1" sz="154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0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Barlow"/>
              <a:buChar char="○"/>
            </a:pPr>
            <a:r>
              <a:rPr b="1" lang="fr-FR" sz="154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Daily support to implementers’ operations</a:t>
            </a:r>
            <a:endParaRPr b="1" sz="154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0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Barlow"/>
              <a:buChar char="○"/>
            </a:pPr>
            <a:r>
              <a:rPr b="1" lang="fr-FR" sz="154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Support new data streams &amp; networks</a:t>
            </a:r>
            <a:endParaRPr b="1" sz="154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6075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Barlow"/>
              <a:buChar char="○"/>
            </a:pPr>
            <a:r>
              <a:rPr b="1" lang="fr-FR" sz="154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Strengthen infrastructure</a:t>
            </a:r>
            <a:endParaRPr b="1" sz="154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3825" lvl="0" marL="54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Barlow Light"/>
              <a:buChar char="●"/>
            </a:pP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What </a:t>
            </a:r>
            <a:r>
              <a:rPr b="1" lang="fr-FR" sz="164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role for OceanOPS in supporting integration of Coastal and BioEco</a:t>
            </a: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observing networks/efforts? </a:t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3825" lvl="0" marL="54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Barlow Light"/>
              <a:buChar char="●"/>
            </a:pP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Any </a:t>
            </a:r>
            <a:r>
              <a:rPr b="1" lang="fr-FR" sz="164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strategic elements to be considered by parent organizations</a:t>
            </a: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: </a:t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IOC, WMO and key stakeholders (NOAA, Ifremer) ?</a:t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93825" lvl="0" marL="54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Barlow Light"/>
              <a:buChar char="●"/>
            </a:pP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What </a:t>
            </a:r>
            <a:r>
              <a:rPr b="1" lang="fr-FR" sz="164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new core services should OceanOPS provide by 2030</a:t>
            </a:r>
            <a:r>
              <a:rPr lang="fr-FR" sz="164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to:</a:t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639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40"/>
              <a:buFont typeface="Barlow Light"/>
              <a:buChar char="○"/>
            </a:pPr>
            <a:r>
              <a:rPr lang="fr-FR" sz="1540">
                <a:solidFill>
                  <a:schemeClr val="accent4"/>
                </a:solidFill>
                <a:latin typeface="Barlow Light"/>
                <a:ea typeface="Barlow Light"/>
                <a:cs typeface="Barlow Light"/>
                <a:sym typeface="Barlow Light"/>
              </a:rPr>
              <a:t>OCG Networks</a:t>
            </a:r>
            <a:endParaRPr sz="1540">
              <a:solidFill>
                <a:schemeClr val="accent4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639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40"/>
              <a:buFont typeface="Barlow Light"/>
              <a:buChar char="○"/>
            </a:pPr>
            <a:r>
              <a:rPr lang="fr-FR" sz="1540">
                <a:solidFill>
                  <a:schemeClr val="accent4"/>
                </a:solidFill>
                <a:latin typeface="Barlow Light"/>
                <a:ea typeface="Barlow Light"/>
                <a:cs typeface="Barlow Light"/>
                <a:sym typeface="Barlow Light"/>
              </a:rPr>
              <a:t>GOOS</a:t>
            </a:r>
            <a:endParaRPr sz="1540">
              <a:solidFill>
                <a:schemeClr val="accent4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639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40"/>
              <a:buFont typeface="Barlow Light"/>
              <a:buChar char="○"/>
            </a:pPr>
            <a:r>
              <a:rPr lang="fr-FR" sz="1540">
                <a:solidFill>
                  <a:schemeClr val="accent4"/>
                </a:solidFill>
                <a:latin typeface="Barlow Light"/>
                <a:ea typeface="Barlow Light"/>
                <a:cs typeface="Barlow Light"/>
                <a:sym typeface="Barlow Light"/>
              </a:rPr>
              <a:t>National programmes</a:t>
            </a:r>
            <a:endParaRPr sz="1540">
              <a:solidFill>
                <a:schemeClr val="accent4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639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40"/>
              <a:buFont typeface="Barlow Light"/>
              <a:buChar char="○"/>
            </a:pPr>
            <a:r>
              <a:rPr lang="fr-FR" sz="1540">
                <a:solidFill>
                  <a:schemeClr val="accent4"/>
                </a:solidFill>
                <a:latin typeface="Barlow Light"/>
                <a:ea typeface="Barlow Light"/>
                <a:cs typeface="Barlow Light"/>
                <a:sym typeface="Barlow Light"/>
              </a:rPr>
              <a:t>Data users</a:t>
            </a:r>
            <a:endParaRPr sz="1540">
              <a:solidFill>
                <a:schemeClr val="accent4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2639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40"/>
              <a:buFont typeface="Barlow Light"/>
              <a:buChar char="○"/>
            </a:pPr>
            <a:r>
              <a:rPr lang="fr-FR" sz="1540">
                <a:solidFill>
                  <a:schemeClr val="accent4"/>
                </a:solidFill>
                <a:latin typeface="Barlow Light"/>
                <a:ea typeface="Barlow Light"/>
                <a:cs typeface="Barlow Light"/>
                <a:sym typeface="Barlow Light"/>
              </a:rPr>
              <a:t>Society </a:t>
            </a:r>
            <a:endParaRPr sz="1540">
              <a:solidFill>
                <a:schemeClr val="accent4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98" name="Google Shape;98;g3499d2adb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8100" y="0"/>
            <a:ext cx="2973900" cy="32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499d2adbd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1025" y="3586650"/>
            <a:ext cx="2250975" cy="29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499d2adbd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6425" y="3239293"/>
            <a:ext cx="2553675" cy="16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499d2adbd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9369" y="5081169"/>
            <a:ext cx="2312125" cy="15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2025-04-08T07:05:38Z</dcterms:created>
  <dc:creator>Mathieu Belbeoch</dc:creator>
</cp:coreProperties>
</file>