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gDoKqz6YbfBvdOutByAStxaSfW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customschemas.google.com/relationships/presentationmetadata" Target="meta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214799514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34214799514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4c12aaf335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34c12aaf335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34c12aaf335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42645d44f5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342645d44f5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g342645d44f5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4214799514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34214799514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2b0fcf2b4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32b0fcf2b4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g32b0fcf2b4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3487a6f5d6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33487a6f5d6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g33487a6f5d6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d945f92516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2d945f92516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g2d945f92516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417e6b184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3417e6b184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417e6b1840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3417e6b1840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2" name="Google Shape;422;g3417e6b1840_0_2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47f6da0137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347f6da0137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g347f6da0137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417e6b1840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3417e6b1840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g3417e6b1840_0_2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d95271ac2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2d95271ac2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g2d95271ac2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d945f92516_0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2d945f92516_0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g2d945f92516_0_1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3487a6f5d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33487a6f5d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8" name="Google Shape;458;g33487a6f5d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4214799514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g34214799514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355afa5301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3355afa5301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55afa5301_1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355afa5301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42645d44f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342645d44f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To further strengthen our collective identity and visibility as a coordinated global system, we kindly request that all GOOS-contributing networks display the GOOS logo on their respective websites to indicate their affiliation with GOOS.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This initiative aims to: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-GB" sz="1100">
                <a:latin typeface="Arial"/>
                <a:ea typeface="Arial"/>
                <a:cs typeface="Arial"/>
                <a:sym typeface="Arial"/>
              </a:rPr>
              <a:t>Reinforce the global recognition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 of GOOS and its observing networks as part of a unified system.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-GB" sz="1100">
                <a:latin typeface="Arial"/>
                <a:ea typeface="Arial"/>
                <a:cs typeface="Arial"/>
                <a:sym typeface="Arial"/>
              </a:rPr>
              <a:t>Showcase the integration and collaboration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 between observing networks under the GOOS framework.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-GB" sz="1100">
                <a:latin typeface="Arial"/>
                <a:ea typeface="Arial"/>
                <a:cs typeface="Arial"/>
                <a:sym typeface="Arial"/>
              </a:rPr>
              <a:t>Enhance visibility and credibility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 for all participating networks within the broader ocean observing community, policymakers, and stakeholders.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4c12aaf335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34c12aaf335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g34c12aaf335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444d54243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3444d54243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g3444d54243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42645d44f5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342645d44f5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g342645d44f5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2645d44f5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42645d44f5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g342645d44f5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4214799514_0_456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g34214799514_0_456"/>
          <p:cNvSpPr txBox="1"/>
          <p:nvPr>
            <p:ph type="ctrTitle"/>
          </p:nvPr>
        </p:nvSpPr>
        <p:spPr>
          <a:xfrm>
            <a:off x="1367999" y="2790000"/>
            <a:ext cx="68772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Arial"/>
              <a:buNone/>
              <a:defRPr sz="5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" name="Google Shape;20;g34214799514_0_456"/>
          <p:cNvSpPr txBox="1"/>
          <p:nvPr>
            <p:ph idx="1" type="subTitle"/>
          </p:nvPr>
        </p:nvSpPr>
        <p:spPr>
          <a:xfrm>
            <a:off x="1367999" y="4597200"/>
            <a:ext cx="6877200" cy="9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9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1" name="Google Shape;21;g34214799514_0_4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1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g34214799514_0_456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" name="Google Shape;23;g34214799514_0_456"/>
          <p:cNvPicPr preferRelativeResize="0"/>
          <p:nvPr/>
        </p:nvPicPr>
        <p:blipFill rotWithShape="1">
          <a:blip r:embed="rId3">
            <a:alphaModFix/>
          </a:blip>
          <a:srcRect b="22160" l="0" r="0" t="0"/>
          <a:stretch/>
        </p:blipFill>
        <p:spPr>
          <a:xfrm>
            <a:off x="6376167" y="361067"/>
            <a:ext cx="5204700" cy="105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4214799514_0_522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34214799514_0_522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6" name="Google Shape;86;g34214799514_0_522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7" name="Google Shape;87;g34214799514_0_522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8" name="Google Shape;88;g34214799514_0_522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g34214799514_0_522"/>
          <p:cNvSpPr txBox="1"/>
          <p:nvPr>
            <p:ph idx="1" type="body"/>
          </p:nvPr>
        </p:nvSpPr>
        <p:spPr>
          <a:xfrm>
            <a:off x="720725" y="1296988"/>
            <a:ext cx="66816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0" name="Google Shape;90;g34214799514_0_522"/>
          <p:cNvSpPr txBox="1"/>
          <p:nvPr>
            <p:ph idx="2" type="body"/>
          </p:nvPr>
        </p:nvSpPr>
        <p:spPr>
          <a:xfrm>
            <a:off x="720724" y="2728800"/>
            <a:ext cx="3464100" cy="3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1" name="Google Shape;91;g34214799514_0_522"/>
          <p:cNvSpPr txBox="1"/>
          <p:nvPr>
            <p:ph idx="3" type="body"/>
          </p:nvPr>
        </p:nvSpPr>
        <p:spPr>
          <a:xfrm>
            <a:off x="4363199" y="2728800"/>
            <a:ext cx="3464100" cy="3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2" name="Google Shape;92;g34214799514_0_522"/>
          <p:cNvSpPr txBox="1"/>
          <p:nvPr>
            <p:ph idx="4" type="body"/>
          </p:nvPr>
        </p:nvSpPr>
        <p:spPr>
          <a:xfrm>
            <a:off x="8005674" y="2728800"/>
            <a:ext cx="3464100" cy="3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cxnSp>
        <p:nvCxnSpPr>
          <p:cNvPr id="93" name="Google Shape;93;g34214799514_0_522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214799514_0_533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6" name="Google Shape;96;g34214799514_0_533"/>
          <p:cNvSpPr txBox="1"/>
          <p:nvPr>
            <p:ph idx="1" type="body"/>
          </p:nvPr>
        </p:nvSpPr>
        <p:spPr>
          <a:xfrm>
            <a:off x="720725" y="1296988"/>
            <a:ext cx="107505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7" name="Google Shape;97;g34214799514_0_533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8" name="Google Shape;98;g34214799514_0_533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9" name="Google Shape;99;g34214799514_0_53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214799514_0_539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g34214799514_0_539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3" name="Google Shape;103;g34214799514_0_539"/>
          <p:cNvSpPr txBox="1"/>
          <p:nvPr>
            <p:ph type="title"/>
          </p:nvPr>
        </p:nvSpPr>
        <p:spPr>
          <a:xfrm>
            <a:off x="720725" y="1296988"/>
            <a:ext cx="4169100" cy="38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214799514_0_543"/>
          <p:cNvSpPr txBox="1"/>
          <p:nvPr>
            <p:ph type="title"/>
          </p:nvPr>
        </p:nvSpPr>
        <p:spPr>
          <a:xfrm>
            <a:off x="720725" y="1296988"/>
            <a:ext cx="6155700" cy="38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6" name="Google Shape;106;g34214799514_0_54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07" name="Google Shape;107;g34214799514_0_543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214799514_0_547"/>
          <p:cNvSpPr txBox="1"/>
          <p:nvPr>
            <p:ph type="title"/>
          </p:nvPr>
        </p:nvSpPr>
        <p:spPr>
          <a:xfrm>
            <a:off x="720725" y="1882800"/>
            <a:ext cx="7740000" cy="28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0" name="Google Shape;110;g34214799514_0_547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1" name="Google Shape;111;g34214799514_0_547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2" name="Google Shape;112;g34214799514_0_547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" name="Google Shape;113;g34214799514_0_547"/>
          <p:cNvSpPr txBox="1"/>
          <p:nvPr>
            <p:ph idx="1" type="body"/>
          </p:nvPr>
        </p:nvSpPr>
        <p:spPr>
          <a:xfrm>
            <a:off x="720725" y="5065200"/>
            <a:ext cx="7740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–"/>
              <a:defRPr sz="19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 sz="19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 sz="1900"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cxnSp>
        <p:nvCxnSpPr>
          <p:cNvPr id="114" name="Google Shape;114;g34214799514_0_547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214799514_0_554"/>
          <p:cNvSpPr txBox="1"/>
          <p:nvPr>
            <p:ph type="ctrTitle"/>
          </p:nvPr>
        </p:nvSpPr>
        <p:spPr>
          <a:xfrm>
            <a:off x="720725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7" name="Google Shape;117;g34214799514_0_554"/>
          <p:cNvSpPr txBox="1"/>
          <p:nvPr>
            <p:ph idx="1" type="subTitle"/>
          </p:nvPr>
        </p:nvSpPr>
        <p:spPr>
          <a:xfrm>
            <a:off x="720725" y="3873600"/>
            <a:ext cx="40740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8" name="Google Shape;118;g34214799514_0_554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119" name="Google Shape;119;g34214799514_0_5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1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g34214799514_0_554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121" name="Google Shape;121;g34214799514_0_5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g34214799514_0_5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g34214799514_0_5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g34214799514_0_5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" name="Google Shape;125;g34214799514_0_554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214799514_0_565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8" name="Google Shape;128;g34214799514_0_565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9" name="Google Shape;129;g34214799514_0_565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0" name="Google Shape;130;g34214799514_0_565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" name="Google Shape;131;g34214799514_0_565"/>
          <p:cNvSpPr txBox="1"/>
          <p:nvPr>
            <p:ph idx="1" type="body"/>
          </p:nvPr>
        </p:nvSpPr>
        <p:spPr>
          <a:xfrm>
            <a:off x="720725" y="1296988"/>
            <a:ext cx="66816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214799514_0_571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4" name="Google Shape;134;g34214799514_0_571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5" name="Google Shape;135;g34214799514_0_57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214799514_0_57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38" name="Google Shape;138;g34214799514_0_57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39" name="Google Shape;139;g34214799514_0_57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4214799514_0_463"/>
          <p:cNvSpPr txBox="1"/>
          <p:nvPr>
            <p:ph type="ctrTitle"/>
          </p:nvPr>
        </p:nvSpPr>
        <p:spPr>
          <a:xfrm>
            <a:off x="1368000" y="2988000"/>
            <a:ext cx="37269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al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" name="Google Shape;26;g34214799514_0_463"/>
          <p:cNvSpPr txBox="1"/>
          <p:nvPr>
            <p:ph idx="1" type="subTitle"/>
          </p:nvPr>
        </p:nvSpPr>
        <p:spPr>
          <a:xfrm>
            <a:off x="1368000" y="4982400"/>
            <a:ext cx="37269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7" name="Google Shape;27;g34214799514_0_4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1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g34214799514_0_463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9" name="Google Shape;29;g34214799514_0_463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214799514_0_580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3" name="Google Shape;143;g34214799514_0_580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4" name="Google Shape;144;g34214799514_0_58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g34214799514_0_580"/>
          <p:cNvSpPr txBox="1"/>
          <p:nvPr>
            <p:ph idx="1" type="body"/>
          </p:nvPr>
        </p:nvSpPr>
        <p:spPr>
          <a:xfrm>
            <a:off x="720727" y="1296989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302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46" name="Google Shape;146;g34214799514_0_580"/>
          <p:cNvSpPr txBox="1"/>
          <p:nvPr>
            <p:ph type="title"/>
          </p:nvPr>
        </p:nvSpPr>
        <p:spPr>
          <a:xfrm>
            <a:off x="720727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7" name="Google Shape;147;g34214799514_0_580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30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/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68" name="Google Shape;168;p33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/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4"/>
          <p:cNvSpPr txBox="1"/>
          <p:nvPr>
            <p:ph idx="1" type="subTitle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2" name="Google Shape;172;p34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173" name="Google Shape;17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34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175" name="Google Shape;175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0"/>
          <p:cNvSpPr txBox="1"/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0"/>
          <p:cNvSpPr txBox="1"/>
          <p:nvPr>
            <p:ph idx="1" type="subTitle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83" name="Google Shape;18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/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1"/>
          <p:cNvSpPr txBox="1"/>
          <p:nvPr>
            <p:ph idx="1" type="subTitle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87" name="Google Shape;18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1" name="Google Shape;191;p22"/>
          <p:cNvSpPr txBox="1"/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93" name="Google Shape;19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idx="1" type="body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2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9" name="Google Shape;199;p23"/>
          <p:cNvSpPr txBox="1"/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24"/>
          <p:cNvSpPr txBox="1"/>
          <p:nvPr>
            <p:ph idx="2" type="body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24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4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2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2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p25"/>
          <p:cNvSpPr txBox="1"/>
          <p:nvPr>
            <p:ph idx="1" type="body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25"/>
          <p:cNvSpPr txBox="1"/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5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4214799514_0_469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2" name="Google Shape;32;g34214799514_0_469"/>
          <p:cNvSpPr txBox="1"/>
          <p:nvPr>
            <p:ph type="ctrTitle"/>
          </p:nvPr>
        </p:nvSpPr>
        <p:spPr>
          <a:xfrm>
            <a:off x="7560000" y="3160800"/>
            <a:ext cx="3944700" cy="18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al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" name="Google Shape;33;g34214799514_0_469"/>
          <p:cNvSpPr txBox="1"/>
          <p:nvPr>
            <p:ph idx="1" type="subTitle"/>
          </p:nvPr>
        </p:nvSpPr>
        <p:spPr>
          <a:xfrm>
            <a:off x="7560000" y="5162400"/>
            <a:ext cx="39447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34" name="Google Shape;34;g34214799514_0_4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1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g34214799514_0_469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26"/>
          <p:cNvSpPr txBox="1"/>
          <p:nvPr>
            <p:ph idx="1" type="body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26"/>
          <p:cNvSpPr txBox="1"/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6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27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27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7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27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7" name="Google Shape;227;p27"/>
          <p:cNvSpPr txBox="1"/>
          <p:nvPr>
            <p:ph idx="1" type="body"/>
          </p:nvPr>
        </p:nvSpPr>
        <p:spPr>
          <a:xfrm>
            <a:off x="72072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27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9" name="Google Shape;229;p27"/>
          <p:cNvSpPr txBox="1"/>
          <p:nvPr>
            <p:ph idx="4" type="body"/>
          </p:nvPr>
        </p:nvSpPr>
        <p:spPr>
          <a:xfrm>
            <a:off x="4364400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27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1" name="Google Shape;231;p27"/>
          <p:cNvSpPr txBox="1"/>
          <p:nvPr>
            <p:ph idx="6" type="body"/>
          </p:nvPr>
        </p:nvSpPr>
        <p:spPr>
          <a:xfrm>
            <a:off x="800807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28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8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2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7" name="Google Shape;237;p28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8" name="Google Shape;238;p28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28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0" name="Google Shape;240;p28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9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29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29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2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7" name="Google Shape;247;p29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29"/>
          <p:cNvSpPr txBox="1"/>
          <p:nvPr>
            <p:ph idx="2" type="body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29"/>
          <p:cNvSpPr txBox="1"/>
          <p:nvPr>
            <p:ph idx="3" type="body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29"/>
          <p:cNvSpPr txBox="1"/>
          <p:nvPr>
            <p:ph idx="4" type="body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51" name="Google Shape;251;p29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4" name="Google Shape;254;p31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5" name="Google Shape;255;p31"/>
          <p:cNvSpPr txBox="1"/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/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59" name="Google Shape;259;p32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3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5" name="Google Shape;265;p35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4214799514_0_475"/>
          <p:cNvSpPr txBox="1"/>
          <p:nvPr>
            <p:ph idx="1" type="body"/>
          </p:nvPr>
        </p:nvSpPr>
        <p:spPr>
          <a:xfrm>
            <a:off x="720726" y="1296988"/>
            <a:ext cx="81180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8" name="Google Shape;38;g34214799514_0_475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9" name="Google Shape;39;g34214799514_0_475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0" name="Google Shape;40;g34214799514_0_475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g34214799514_0_475"/>
          <p:cNvSpPr txBox="1"/>
          <p:nvPr>
            <p:ph type="title"/>
          </p:nvPr>
        </p:nvSpPr>
        <p:spPr>
          <a:xfrm>
            <a:off x="720726" y="722313"/>
            <a:ext cx="81180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4214799514_0_481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4" name="Google Shape;44;g34214799514_0_481"/>
          <p:cNvSpPr txBox="1"/>
          <p:nvPr>
            <p:ph idx="1" type="body"/>
          </p:nvPr>
        </p:nvSpPr>
        <p:spPr>
          <a:xfrm>
            <a:off x="720723" y="1296988"/>
            <a:ext cx="47292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5" name="Google Shape;45;g34214799514_0_481"/>
          <p:cNvSpPr txBox="1"/>
          <p:nvPr>
            <p:ph idx="2" type="body"/>
          </p:nvPr>
        </p:nvSpPr>
        <p:spPr>
          <a:xfrm>
            <a:off x="6096000" y="1296988"/>
            <a:ext cx="47292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6" name="Google Shape;46;g34214799514_0_481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7" name="Google Shape;47;g34214799514_0_481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8" name="Google Shape;48;g34214799514_0_48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4214799514_0_488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1" name="Google Shape;51;g34214799514_0_488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2" name="Google Shape;52;g34214799514_0_48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" name="Google Shape;53;g34214799514_0_488"/>
          <p:cNvSpPr txBox="1"/>
          <p:nvPr>
            <p:ph idx="1" type="body"/>
          </p:nvPr>
        </p:nvSpPr>
        <p:spPr>
          <a:xfrm>
            <a:off x="720726" y="1296988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4" name="Google Shape;54;g34214799514_0_488"/>
          <p:cNvSpPr txBox="1"/>
          <p:nvPr>
            <p:ph type="title"/>
          </p:nvPr>
        </p:nvSpPr>
        <p:spPr>
          <a:xfrm>
            <a:off x="720726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5" name="Google Shape;55;g34214799514_0_488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214799514_0_495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8" name="Google Shape;58;g34214799514_0_495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9" name="Google Shape;59;g34214799514_0_495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g34214799514_0_495"/>
          <p:cNvSpPr txBox="1"/>
          <p:nvPr>
            <p:ph idx="1" type="body"/>
          </p:nvPr>
        </p:nvSpPr>
        <p:spPr>
          <a:xfrm>
            <a:off x="720726" y="1296988"/>
            <a:ext cx="39132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1" name="Google Shape;61;g34214799514_0_495"/>
          <p:cNvSpPr txBox="1"/>
          <p:nvPr>
            <p:ph type="title"/>
          </p:nvPr>
        </p:nvSpPr>
        <p:spPr>
          <a:xfrm>
            <a:off x="720726" y="722313"/>
            <a:ext cx="391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" name="Google Shape;62;g34214799514_0_495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214799514_0_502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5" name="Google Shape;65;g34214799514_0_502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6" name="Google Shape;66;g34214799514_0_502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7" name="Google Shape;67;g34214799514_0_502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g34214799514_0_502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9" name="Google Shape;69;g34214799514_0_502"/>
          <p:cNvSpPr txBox="1"/>
          <p:nvPr>
            <p:ph idx="1" type="body"/>
          </p:nvPr>
        </p:nvSpPr>
        <p:spPr>
          <a:xfrm>
            <a:off x="720725" y="3513600"/>
            <a:ext cx="3463200" cy="24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0" name="Google Shape;70;g34214799514_0_502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1" name="Google Shape;71;g34214799514_0_502"/>
          <p:cNvSpPr txBox="1"/>
          <p:nvPr>
            <p:ph idx="4" type="body"/>
          </p:nvPr>
        </p:nvSpPr>
        <p:spPr>
          <a:xfrm>
            <a:off x="4364400" y="3513600"/>
            <a:ext cx="3463200" cy="24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2" name="Google Shape;72;g34214799514_0_502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3" name="Google Shape;73;g34214799514_0_502"/>
          <p:cNvSpPr txBox="1"/>
          <p:nvPr>
            <p:ph idx="6" type="body"/>
          </p:nvPr>
        </p:nvSpPr>
        <p:spPr>
          <a:xfrm>
            <a:off x="8008075" y="3513600"/>
            <a:ext cx="3463200" cy="24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214799514_0_513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6" name="Google Shape;76;g34214799514_0_513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" name="Google Shape;77;g34214799514_0_513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8" name="Google Shape;78;g34214799514_0_51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g34214799514_0_513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0" name="Google Shape;80;g34214799514_0_513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1" name="Google Shape;81;g34214799514_0_513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2" name="Google Shape;82;g34214799514_0_513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4214799514_0_448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34214799514_0_448"/>
          <p:cNvSpPr txBox="1"/>
          <p:nvPr>
            <p:ph idx="1" type="body"/>
          </p:nvPr>
        </p:nvSpPr>
        <p:spPr>
          <a:xfrm>
            <a:off x="720725" y="1296988"/>
            <a:ext cx="107505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34214799514_0_448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g34214799514_0_448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34214799514_0_44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g34214799514_0_448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g34214799514_0_44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19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19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19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4" name="Google Shape;154;p19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" name="Google Shape;155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Relationship Id="rId6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oosocean.org/who-we-are/observations-coordination-group/" TargetMode="External"/><Relationship Id="rId4" Type="http://schemas.openxmlformats.org/officeDocument/2006/relationships/hyperlink" Target="https://goosocean.org/who-we-are/observations-coordination-group/global-ocean-observing-networks/" TargetMode="External"/><Relationship Id="rId5" Type="http://schemas.openxmlformats.org/officeDocument/2006/relationships/hyperlink" Target="https://goosocean.org/who-we-are/observations-coordination-group/oceanops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goosocean.or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erusciano@ocean-ops.org" TargetMode="External"/><Relationship Id="rId4" Type="http://schemas.openxmlformats.org/officeDocument/2006/relationships/hyperlink" Target="mailto:l.stukonyte@unesco.org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Relationship Id="rId4" Type="http://schemas.openxmlformats.org/officeDocument/2006/relationships/image" Target="../media/image34.jpg"/><Relationship Id="rId5" Type="http://schemas.openxmlformats.org/officeDocument/2006/relationships/image" Target="../media/image30.jpg"/><Relationship Id="rId6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Relationship Id="rId6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4214799514_0_443"/>
          <p:cNvSpPr txBox="1"/>
          <p:nvPr>
            <p:ph type="ctrTitle"/>
          </p:nvPr>
        </p:nvSpPr>
        <p:spPr>
          <a:xfrm>
            <a:off x="1368000" y="2335150"/>
            <a:ext cx="93099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/>
              <a:t>Session 12. Communications</a:t>
            </a:r>
            <a:br>
              <a:rPr lang="en-GB"/>
            </a:br>
            <a:r>
              <a:rPr lang="en-GB"/>
              <a:t>GOOS / OCG Report Card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br>
              <a:rPr lang="en-GB"/>
            </a:br>
            <a:r>
              <a:rPr lang="en-GB" sz="3900"/>
              <a:t>Part 1: GOOS Communications Toolkit</a:t>
            </a:r>
            <a:endParaRPr sz="3900"/>
          </a:p>
        </p:txBody>
      </p:sp>
      <p:sp>
        <p:nvSpPr>
          <p:cNvPr id="275" name="Google Shape;275;g34214799514_0_443"/>
          <p:cNvSpPr txBox="1"/>
          <p:nvPr>
            <p:ph idx="1" type="subTitle"/>
          </p:nvPr>
        </p:nvSpPr>
        <p:spPr>
          <a:xfrm>
            <a:off x="1368000" y="5623950"/>
            <a:ext cx="8112000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Laura Stukonytė (GOOS)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/>
              <a:t>Sixteenth Observations Coordination Group Meeting (OCG-16)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/>
              <a:t>7-10 April 2025, IFREMER, Brest, France.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4c12aaf335_0_4"/>
          <p:cNvSpPr txBox="1"/>
          <p:nvPr>
            <p:ph type="title"/>
          </p:nvPr>
        </p:nvSpPr>
        <p:spPr>
          <a:xfrm>
            <a:off x="720725" y="439656"/>
            <a:ext cx="1075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Question set 2 (10 min.):</a:t>
            </a:r>
            <a:endParaRPr/>
          </a:p>
        </p:txBody>
      </p:sp>
      <p:sp>
        <p:nvSpPr>
          <p:cNvPr id="365" name="Google Shape;365;g34c12aaf335_0_4"/>
          <p:cNvSpPr txBox="1"/>
          <p:nvPr>
            <p:ph idx="1" type="body"/>
          </p:nvPr>
        </p:nvSpPr>
        <p:spPr>
          <a:xfrm>
            <a:off x="720725" y="1297125"/>
            <a:ext cx="10750500" cy="19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b="1" lang="en-GB" sz="2000">
                <a:solidFill>
                  <a:schemeClr val="accent2"/>
                </a:solidFill>
              </a:rPr>
              <a:t>Feedback on the suggested design?</a:t>
            </a:r>
            <a:br>
              <a:rPr b="1" lang="en-GB" sz="2000">
                <a:solidFill>
                  <a:schemeClr val="accent2"/>
                </a:solidFill>
              </a:rPr>
            </a:br>
            <a:endParaRPr b="1" sz="2000">
              <a:solidFill>
                <a:schemeClr val="accent2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b="1" lang="en-GB" sz="2000">
                <a:solidFill>
                  <a:schemeClr val="accent2"/>
                </a:solidFill>
              </a:rPr>
              <a:t>What would be the most convenient way to proceed with the network specification sheet updates? </a:t>
            </a:r>
            <a:r>
              <a:rPr lang="en-GB" sz="2000">
                <a:solidFill>
                  <a:schemeClr val="dk1"/>
                </a:solidFill>
              </a:rPr>
              <a:t>Is there a need for networks to update the content of the specification sheets before the design is upgraded?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66" name="Google Shape;366;g34c12aaf335_0_4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7" name="Google Shape;367;g34c12aaf335_0_4" title="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4700" y="3181785"/>
            <a:ext cx="1986415" cy="273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34c12aaf335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4650" y="3111775"/>
            <a:ext cx="1884302" cy="274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34c12aaf335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9781" y="3406062"/>
            <a:ext cx="1919422" cy="274296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34c12aaf335_0_4"/>
          <p:cNvSpPr/>
          <p:nvPr/>
        </p:nvSpPr>
        <p:spPr>
          <a:xfrm rot="-5400000">
            <a:off x="5824877" y="4468448"/>
            <a:ext cx="432600" cy="324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47ED2"/>
          </a:solidFill>
          <a:ln cap="flat" cmpd="sng" w="9525">
            <a:solidFill>
              <a:srgbClr val="147E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g34c12aaf335_0_4" title="3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8357" y="3463368"/>
            <a:ext cx="1986419" cy="273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2645d44f5_0_5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GOOS Website update - OCG pages</a:t>
            </a:r>
            <a:endParaRPr/>
          </a:p>
        </p:txBody>
      </p:sp>
      <p:sp>
        <p:nvSpPr>
          <p:cNvPr id="378" name="Google Shape;378;g342645d44f5_0_5"/>
          <p:cNvSpPr txBox="1"/>
          <p:nvPr>
            <p:ph idx="1" type="body"/>
          </p:nvPr>
        </p:nvSpPr>
        <p:spPr>
          <a:xfrm>
            <a:off x="720725" y="1676975"/>
            <a:ext cx="10750500" cy="4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https://goosocean.org/who-we-are/observations-coordination-group</a:t>
            </a:r>
            <a:r>
              <a:rPr lang="en-GB"/>
              <a:t>/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The OCG webpage needs simplification, the current structure is complicated to navigate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https://goosocean.org/who-we-are/observations-coordination-group/global-ocean-observing-networks/</a:t>
            </a:r>
            <a:r>
              <a:rPr lang="en-GB"/>
              <a:t>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Networks page does not include emerging networks yet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https://goosocean.org/who-we-are/observations-coordination-group/oceanops/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OceanOPS platform should be more clearly linked on the GOOS website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/>
              <a:t>GOOS website updates are planned for </a:t>
            </a:r>
            <a:r>
              <a:rPr b="1" lang="en-GB" sz="1800"/>
              <a:t>late 2025 to 2026, </a:t>
            </a:r>
            <a:r>
              <a:rPr lang="en-GB" sz="1800"/>
              <a:t>and we will invite the OCG to participate in the process of improving the website’s functionality for both OCG members and the external audience.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2100">
                <a:solidFill>
                  <a:schemeClr val="accent2"/>
                </a:solidFill>
              </a:rPr>
              <a:t>Question 3: How should we best approach the OCG webpage updates?</a:t>
            </a:r>
            <a:endParaRPr b="1" sz="2000">
              <a:solidFill>
                <a:schemeClr val="accent2"/>
              </a:solidFill>
            </a:endParaRPr>
          </a:p>
        </p:txBody>
      </p:sp>
      <p:sp>
        <p:nvSpPr>
          <p:cNvPr id="379" name="Google Shape;379;g342645d44f5_0_5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4214799514_0_589"/>
          <p:cNvSpPr txBox="1"/>
          <p:nvPr>
            <p:ph type="ctrTitle"/>
          </p:nvPr>
        </p:nvSpPr>
        <p:spPr>
          <a:xfrm>
            <a:off x="1368000" y="2790000"/>
            <a:ext cx="102000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 sz="4200"/>
              <a:t>Part 2: GOOS Ocean Observing System </a:t>
            </a:r>
            <a:r>
              <a:rPr lang="en-GB"/>
              <a:t>Report Card</a:t>
            </a:r>
            <a:endParaRPr/>
          </a:p>
        </p:txBody>
      </p:sp>
      <p:sp>
        <p:nvSpPr>
          <p:cNvPr id="385" name="Google Shape;385;g34214799514_0_589"/>
          <p:cNvSpPr txBox="1"/>
          <p:nvPr>
            <p:ph idx="1" type="subTitle"/>
          </p:nvPr>
        </p:nvSpPr>
        <p:spPr>
          <a:xfrm>
            <a:off x="1368000" y="4597200"/>
            <a:ext cx="7440900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/>
              <a:t>2025 Plan &amp; Questions for OCG members</a:t>
            </a:r>
            <a:br>
              <a:rPr lang="en-GB"/>
            </a:b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/>
              <a:t>Emanuela Rusciano (OceanOPS) and Laura Stukonyte (GOOS)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600">
              <a:solidFill>
                <a:srgbClr val="F38417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2b0fcf2b4c_0_0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Report Card - Overview</a:t>
            </a:r>
            <a:endParaRPr/>
          </a:p>
        </p:txBody>
      </p:sp>
      <p:sp>
        <p:nvSpPr>
          <p:cNvPr id="392" name="Google Shape;392;g32b0fcf2b4c_0_0"/>
          <p:cNvSpPr txBox="1"/>
          <p:nvPr>
            <p:ph idx="1" type="body"/>
          </p:nvPr>
        </p:nvSpPr>
        <p:spPr>
          <a:xfrm>
            <a:off x="415925" y="1297000"/>
            <a:ext cx="83049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/>
              <a:t>Yearly report on the </a:t>
            </a:r>
            <a:r>
              <a:rPr b="1" lang="en-GB" sz="1500">
                <a:solidFill>
                  <a:srgbClr val="F38417"/>
                </a:solidFill>
              </a:rPr>
              <a:t>status and value of the GOOS and its networks</a:t>
            </a:r>
            <a:r>
              <a:rPr b="1" lang="en-GB" sz="1500"/>
              <a:t> since 2016.</a:t>
            </a:r>
            <a:r>
              <a:rPr lang="en-GB" sz="1500"/>
              <a:t> 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/>
              <a:t>Focus: </a:t>
            </a:r>
            <a:r>
              <a:rPr b="0" lang="en-GB" sz="1500"/>
              <a:t>Highlights how an integrated ocean observing system adds value to society across the 3 GOOS delivery areas; Assesses networks’ progress and challenges; Encourages collaborations and attract new partners.</a:t>
            </a:r>
            <a:endParaRPr b="0" sz="1500"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/>
              <a:t>Audience:</a:t>
            </a:r>
            <a:r>
              <a:rPr lang="en-GB" sz="1500"/>
              <a:t> Targeted towards funders, implementers, high-level stakeholders, decision makers, and WMO-IOC Member States.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/>
              <a:t>Promotion:</a:t>
            </a:r>
            <a:r>
              <a:rPr lang="en-GB" sz="1500"/>
              <a:t> Disseminated through press-release and impactful video. Web version shared on social media platforms, and hard copies mailed and distributed to key stakeholders.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/>
              <a:t>Engagement (past editions): </a:t>
            </a:r>
            <a:r>
              <a:rPr lang="en-GB" sz="1500"/>
              <a:t>over 3,000 views from more than 100 countries, and more than 1,000 downloads within a year.</a:t>
            </a:r>
            <a:endParaRPr sz="15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/>
              <a:t>Past feedback</a:t>
            </a:r>
            <a:r>
              <a:rPr lang="en-GB" sz="1500"/>
              <a:t> from surveys: very positive, with many considering it an informative and useful high-level report.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93" name="Google Shape;393;g32b0fcf2b4c_0_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4" name="Google Shape;394;g32b0fcf2b4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050" y="1165975"/>
            <a:ext cx="3266926" cy="437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3487a6f5d6_0_17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Evolution Plan for 2025 publication</a:t>
            </a:r>
            <a:endParaRPr/>
          </a:p>
        </p:txBody>
      </p:sp>
      <p:sp>
        <p:nvSpPr>
          <p:cNvPr id="401" name="Google Shape;401;g33487a6f5d6_0_17"/>
          <p:cNvSpPr txBox="1"/>
          <p:nvPr>
            <p:ph idx="1" type="body"/>
          </p:nvPr>
        </p:nvSpPr>
        <p:spPr>
          <a:xfrm>
            <a:off x="720725" y="1505874"/>
            <a:ext cx="10750500" cy="44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>
                <a:solidFill>
                  <a:schemeClr val="dk1"/>
                </a:solidFill>
              </a:rPr>
              <a:t>We aim to enhance the impact and quality of the Report Card by making </a:t>
            </a:r>
            <a:r>
              <a:rPr b="1" lang="en-GB">
                <a:solidFill>
                  <a:schemeClr val="dk1"/>
                </a:solidFill>
              </a:rPr>
              <a:t>content more engaging, accessible, and widely used.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rgbClr val="F38417"/>
                </a:solidFill>
              </a:rPr>
              <a:t>Next edition: to be released by early October 2025</a:t>
            </a:r>
            <a:endParaRPr b="1">
              <a:solidFill>
                <a:srgbClr val="F3841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Introducing several changes</a:t>
            </a:r>
            <a:r>
              <a:rPr lang="en-GB">
                <a:solidFill>
                  <a:schemeClr val="dk1"/>
                </a:solidFill>
              </a:rPr>
              <a:t>, including: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>
                <a:solidFill>
                  <a:schemeClr val="dk1"/>
                </a:solidFill>
              </a:rPr>
              <a:t>Improved web version</a:t>
            </a:r>
            <a:r>
              <a:rPr lang="en-GB">
                <a:solidFill>
                  <a:schemeClr val="dk1"/>
                </a:solidFill>
              </a:rPr>
              <a:t> with interactive maps and dynamic graphs, video content, user feedback form, and additional materials to explore;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>
                <a:solidFill>
                  <a:schemeClr val="dk1"/>
                </a:solidFill>
              </a:rPr>
              <a:t>Simplified and shortened printed version,</a:t>
            </a:r>
            <a:r>
              <a:rPr lang="en-GB">
                <a:solidFill>
                  <a:schemeClr val="dk1"/>
                </a:solidFill>
              </a:rPr>
              <a:t> inviting readers to dive deeper into the online version;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>
                <a:solidFill>
                  <a:schemeClr val="dk1"/>
                </a:solidFill>
              </a:rPr>
              <a:t>Content developed from interviews</a:t>
            </a:r>
            <a:r>
              <a:rPr lang="en-GB">
                <a:solidFill>
                  <a:schemeClr val="dk1"/>
                </a:solidFill>
              </a:rPr>
              <a:t> with ocean observing experts on different topics;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>
                <a:solidFill>
                  <a:schemeClr val="dk1"/>
                </a:solidFill>
              </a:rPr>
              <a:t>Topics selected based on input</a:t>
            </a:r>
            <a:r>
              <a:rPr lang="en-GB">
                <a:solidFill>
                  <a:schemeClr val="dk1"/>
                </a:solidFill>
              </a:rPr>
              <a:t> from GOOS Expert Panels, Steering Committee and OCG networks;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>
                <a:solidFill>
                  <a:schemeClr val="dk1"/>
                </a:solidFill>
              </a:rPr>
              <a:t>Highlighting Member State contributions</a:t>
            </a:r>
            <a:r>
              <a:rPr lang="en-GB">
                <a:solidFill>
                  <a:schemeClr val="dk1"/>
                </a:solidFill>
              </a:rPr>
              <a:t> to the observing system;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>
                <a:solidFill>
                  <a:schemeClr val="dk1"/>
                </a:solidFill>
              </a:rPr>
              <a:t>Exploring translation opportunities </a:t>
            </a:r>
            <a:r>
              <a:rPr lang="en-GB">
                <a:solidFill>
                  <a:schemeClr val="dk1"/>
                </a:solidFill>
              </a:rPr>
              <a:t>by collaborating with Member States to broaden the report’s reach.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02" name="Google Shape;402;g33487a6f5d6_0_17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945f92516_0_7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9" name="Google Shape;409;g2d945f92516_0_7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solidFill>
                  <a:schemeClr val="accent1"/>
                </a:solidFill>
              </a:rPr>
              <a:t>Relevant topics for 2025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0" name="Google Shape;410;g2d945f92516_0_7"/>
          <p:cNvSpPr txBox="1"/>
          <p:nvPr>
            <p:ph idx="1" type="body"/>
          </p:nvPr>
        </p:nvSpPr>
        <p:spPr>
          <a:xfrm>
            <a:off x="720725" y="1297000"/>
            <a:ext cx="10391700" cy="14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600">
                <a:solidFill>
                  <a:schemeClr val="dk1"/>
                </a:solidFill>
              </a:rPr>
              <a:t>Over</a:t>
            </a:r>
            <a:r>
              <a:rPr b="1" lang="en-GB" sz="1600">
                <a:solidFill>
                  <a:schemeClr val="dk1"/>
                </a:solidFill>
              </a:rPr>
              <a:t> the past weeks, we have collected suggestions for impactful stories that:</a:t>
            </a:r>
            <a:endParaRPr sz="1600">
              <a:solidFill>
                <a:schemeClr val="dk1"/>
              </a:solidFill>
            </a:endParaRPr>
          </a:p>
          <a:p>
            <a:pPr indent="-3302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b="0" lang="en-GB" sz="1600">
                <a:solidFill>
                  <a:schemeClr val="dk1"/>
                </a:solidFill>
              </a:rPr>
              <a:t>Highlight the value of GOOS-coordinated ocean observations</a:t>
            </a:r>
            <a:r>
              <a:rPr b="0" lang="en-GB" sz="1600">
                <a:solidFill>
                  <a:schemeClr val="dk1"/>
                </a:solidFill>
              </a:rPr>
              <a:t> across our 3 GOOS delivery areas</a:t>
            </a:r>
            <a:r>
              <a:rPr b="0" lang="en-GB" sz="1600">
                <a:solidFill>
                  <a:schemeClr val="dk1"/>
                </a:solidFill>
              </a:rPr>
              <a:t>.</a:t>
            </a:r>
            <a:endParaRPr b="0" sz="1600">
              <a:solidFill>
                <a:schemeClr val="dk1"/>
              </a:solidFill>
            </a:endParaRPr>
          </a:p>
          <a:p>
            <a:pPr indent="-3302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b="0" lang="en-GB" sz="1600">
                <a:solidFill>
                  <a:schemeClr val="dk1"/>
                </a:solidFill>
              </a:rPr>
              <a:t>Connect to recent newsworthy events around the world. </a:t>
            </a:r>
            <a:endParaRPr b="0" sz="1600">
              <a:solidFill>
                <a:schemeClr val="dk1"/>
              </a:solidFill>
            </a:endParaRPr>
          </a:p>
          <a:p>
            <a:pPr indent="-3302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b="0" lang="en-GB" sz="1600">
                <a:solidFill>
                  <a:schemeClr val="dk1"/>
                </a:solidFill>
              </a:rPr>
              <a:t>Showcase scientific achievements in a clear and engaging way for a non-expert audience</a:t>
            </a:r>
            <a:r>
              <a:rPr lang="en-GB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11" name="Google Shape;411;g2d945f92516_0_7"/>
          <p:cNvSpPr/>
          <p:nvPr/>
        </p:nvSpPr>
        <p:spPr>
          <a:xfrm>
            <a:off x="320150" y="2808225"/>
            <a:ext cx="11350500" cy="3162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d945f92516_0_7"/>
          <p:cNvSpPr txBox="1"/>
          <p:nvPr/>
        </p:nvSpPr>
        <p:spPr>
          <a:xfrm>
            <a:off x="428525" y="2893900"/>
            <a:ext cx="109761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F3841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600" u="none" cap="none" strike="noStrike">
                <a:solidFill>
                  <a:srgbClr val="F38417"/>
                </a:solidFill>
                <a:latin typeface="Arial"/>
                <a:ea typeface="Arial"/>
                <a:cs typeface="Arial"/>
                <a:sym typeface="Arial"/>
              </a:rPr>
              <a:t>2025 selected topics:</a:t>
            </a:r>
            <a:endParaRPr b="1" i="0" sz="1600" u="none" cap="none" strike="noStrike">
              <a:solidFill>
                <a:srgbClr val="F3841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3841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❖"/>
            </a:pPr>
            <a:r>
              <a:rPr b="1" i="0" lang="en-GB" sz="1600" u="none" cap="none" strike="noStrike">
                <a:solidFill>
                  <a:srgbClr val="F38417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Climate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: insight into the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AMOC variability, </a:t>
            </a:r>
            <a:r>
              <a:rPr lang="en-GB" sz="16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explored through a cross-network approach and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 </a:t>
            </a:r>
            <a:r>
              <a:rPr lang="en-GB" sz="16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highlighting the value of international partnerships in monitoring and understanding its changes and strengths.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❖"/>
            </a:pPr>
            <a:r>
              <a:rPr b="1" i="0" lang="en-GB" sz="1600" u="none" cap="none" strike="noStrike">
                <a:solidFill>
                  <a:srgbClr val="F38417"/>
                </a:solidFill>
                <a:latin typeface="Arial"/>
                <a:ea typeface="Arial"/>
                <a:cs typeface="Arial"/>
                <a:sym typeface="Arial"/>
              </a:rPr>
              <a:t>Operational services</a:t>
            </a:r>
            <a:r>
              <a:rPr b="0" i="0" lang="en-GB" sz="1600" u="none" cap="none" strike="noStrike">
                <a:solidFill>
                  <a:srgbClr val="F38417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Niño</a:t>
            </a:r>
            <a:r>
              <a:rPr b="1" lang="en-GB" sz="1600">
                <a:solidFill>
                  <a:schemeClr val="dk1"/>
                </a:solidFill>
              </a:rPr>
              <a:t>’s </a:t>
            </a:r>
            <a:r>
              <a:rPr b="1" lang="en-GB" sz="1600">
                <a:solidFill>
                  <a:schemeClr val="dk1"/>
                </a:solidFill>
              </a:rPr>
              <a:t>global</a:t>
            </a:r>
            <a:r>
              <a:rPr b="1" lang="en-GB" sz="1600">
                <a:solidFill>
                  <a:schemeClr val="dk1"/>
                </a:solidFill>
              </a:rPr>
              <a:t> </a:t>
            </a:r>
            <a:r>
              <a:rPr b="1" i="0" lang="en-GB" sz="1600" u="none" cap="none" strike="noStrike">
                <a:solidFill>
                  <a:schemeClr val="dk1"/>
                </a:solidFill>
              </a:rPr>
              <a:t>impact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&amp; the key role of ocean observations </a:t>
            </a:r>
            <a:r>
              <a:rPr lang="en-GB" sz="1600">
                <a:solidFill>
                  <a:schemeClr val="dk1"/>
                </a:solidFill>
              </a:rPr>
              <a:t>in predicting and managing its effects -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linked to the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Warnings for All initiative.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❖"/>
            </a:pPr>
            <a:r>
              <a:rPr b="1" i="0" lang="en-GB" sz="1600" u="none" cap="none" strike="noStrike">
                <a:solidFill>
                  <a:srgbClr val="F38417"/>
                </a:solidFill>
                <a:latin typeface="Arial"/>
                <a:ea typeface="Arial"/>
                <a:cs typeface="Arial"/>
                <a:sym typeface="Arial"/>
              </a:rPr>
              <a:t>Ocean health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real-time, quality-controlled biological data</a:t>
            </a:r>
            <a:r>
              <a:rPr lang="en-GB" sz="1600">
                <a:solidFill>
                  <a:schemeClr val="dk1"/>
                </a:solidFill>
              </a:rPr>
              <a:t> from Antarctic marine mammals, with </a:t>
            </a:r>
            <a:r>
              <a:rPr lang="en-GB" sz="1600">
                <a:solidFill>
                  <a:schemeClr val="dk1"/>
                </a:solidFill>
              </a:rPr>
              <a:t>important</a:t>
            </a:r>
            <a:r>
              <a:rPr lang="en-GB" sz="1600">
                <a:solidFill>
                  <a:schemeClr val="dk1"/>
                </a:solidFill>
              </a:rPr>
              <a:t> </a:t>
            </a:r>
            <a:r>
              <a:rPr b="1" lang="en-GB" sz="1600">
                <a:solidFill>
                  <a:schemeClr val="dk1"/>
                </a:solidFill>
              </a:rPr>
              <a:t>implications for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conservation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Marine Spatial Planning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17e6b1840_0_53"/>
          <p:cNvSpPr txBox="1"/>
          <p:nvPr>
            <p:ph type="title"/>
          </p:nvPr>
        </p:nvSpPr>
        <p:spPr>
          <a:xfrm>
            <a:off x="960968" y="963084"/>
            <a:ext cx="143340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Additional topics for the web version</a:t>
            </a:r>
            <a:endParaRPr/>
          </a:p>
        </p:txBody>
      </p:sp>
      <p:sp>
        <p:nvSpPr>
          <p:cNvPr id="418" name="Google Shape;418;g3417e6b1840_0_53"/>
          <p:cNvSpPr txBox="1"/>
          <p:nvPr>
            <p:ph idx="1" type="body"/>
          </p:nvPr>
        </p:nvSpPr>
        <p:spPr>
          <a:xfrm>
            <a:off x="720725" y="1703300"/>
            <a:ext cx="11241300" cy="42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/>
              <a:t>Strengthening and e</a:t>
            </a:r>
            <a:r>
              <a:rPr b="1" lang="en-GB"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xpanding the local and regional ocean observing </a:t>
            </a:r>
            <a:r>
              <a:rPr b="1" lang="en-GB"/>
              <a:t>system</a:t>
            </a:r>
            <a:r>
              <a:rPr lang="en-GB"/>
              <a:t>:</a:t>
            </a:r>
            <a:endParaRPr/>
          </a:p>
          <a:p>
            <a:pPr indent="-406400" lvl="1" marL="1219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-GB" sz="1600">
                <a:solidFill>
                  <a:schemeClr val="dk1"/>
                </a:solidFill>
              </a:rPr>
              <a:t>Highlighting </a:t>
            </a:r>
            <a:r>
              <a:rPr lang="en-GB" sz="1600">
                <a:solidFill>
                  <a:schemeClr val="dk1"/>
                </a:solidFill>
              </a:rPr>
              <a:t>South Africa’s growing ocean observing capacity</a:t>
            </a:r>
            <a:r>
              <a:rPr b="0" lang="en-GB" sz="1600">
                <a:solidFill>
                  <a:schemeClr val="dk1"/>
                </a:solidFill>
              </a:rPr>
              <a:t> and its link to the Ocean Observing Co-Design initiative.</a:t>
            </a:r>
            <a:endParaRPr b="0" i="1" sz="1600">
              <a:solidFill>
                <a:schemeClr val="dk2"/>
              </a:solidFill>
            </a:endParaRPr>
          </a:p>
          <a:p>
            <a:pPr indent="0" lvl="0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i="1">
              <a:solidFill>
                <a:schemeClr val="dk2"/>
              </a:solidFill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>
                <a:solidFill>
                  <a:schemeClr val="dk1"/>
                </a:solidFill>
              </a:rPr>
              <a:t>Advancing new technologies and capacity building</a:t>
            </a:r>
            <a:r>
              <a:rPr lang="en-GB"/>
              <a:t>:</a:t>
            </a:r>
            <a:endParaRPr/>
          </a:p>
          <a:p>
            <a:pPr indent="-406400" lvl="1" marL="1219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-GB" sz="1600">
                <a:solidFill>
                  <a:schemeClr val="dk1"/>
                </a:solidFill>
              </a:rPr>
              <a:t>Showcasing FVON (capacity building activities carried out in Ghana and Tanzania), SMART Cables (focus on new technologies) and SOCONET.</a:t>
            </a:r>
            <a:endParaRPr sz="1600"/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1" lang="en-GB"/>
              <a:t>Fostering collaboration and engagement</a:t>
            </a:r>
            <a:r>
              <a:rPr lang="en-GB"/>
              <a:t>:</a:t>
            </a:r>
            <a:endParaRPr/>
          </a:p>
          <a:p>
            <a:pPr indent="-406400" lvl="1" marL="1219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-GB" sz="1600">
                <a:solidFill>
                  <a:schemeClr val="dk1"/>
                </a:solidFill>
              </a:rPr>
              <a:t>Featuring civil society role in ocean observing, with a focus on the 2025 Venéee Globe’s contribution to GOOS implementation.</a:t>
            </a:r>
            <a:endParaRPr b="0" sz="1600">
              <a:solidFill>
                <a:schemeClr val="dk1"/>
              </a:solidFill>
            </a:endParaRPr>
          </a:p>
          <a:p>
            <a:pPr indent="0" lvl="0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38417"/>
              </a:solidFill>
            </a:endParaRPr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-GB"/>
            </a:br>
            <a:endParaRPr/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417e6b1840_0_218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Observing system status SECTION </a:t>
            </a:r>
            <a:endParaRPr/>
          </a:p>
        </p:txBody>
      </p:sp>
      <p:sp>
        <p:nvSpPr>
          <p:cNvPr id="425" name="Google Shape;425;g3417e6b1840_0_218"/>
          <p:cNvSpPr txBox="1"/>
          <p:nvPr>
            <p:ph idx="1" type="body"/>
          </p:nvPr>
        </p:nvSpPr>
        <p:spPr>
          <a:xfrm>
            <a:off x="6660900" y="2105625"/>
            <a:ext cx="53406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This section includes: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0" lang="en-GB" sz="1600">
                <a:solidFill>
                  <a:schemeClr val="dk1"/>
                </a:solidFill>
              </a:rPr>
              <a:t>2024-25 networks highlights (achievements, gaps, </a:t>
            </a:r>
            <a:r>
              <a:rPr b="0" lang="en-GB" sz="16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challenges</a:t>
            </a:r>
            <a:r>
              <a:rPr b="0" lang="en-GB" sz="1600">
                <a:solidFill>
                  <a:schemeClr val="dk1"/>
                </a:solidFill>
              </a:rPr>
              <a:t>, and new opportunities).</a:t>
            </a:r>
            <a:endParaRPr b="0" sz="1600">
              <a:solidFill>
                <a:schemeClr val="dk1"/>
              </a:solidFill>
            </a:endParaRPr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>
                <a:solidFill>
                  <a:schemeClr val="dk1"/>
                </a:solidFill>
              </a:rPr>
              <a:t>An i</a:t>
            </a:r>
            <a:r>
              <a:rPr b="0" lang="en-GB" sz="1600">
                <a:solidFill>
                  <a:schemeClr val="dk1"/>
                </a:solidFill>
              </a:rPr>
              <a:t>ntroduction to emerging networks and satellite</a:t>
            </a:r>
            <a:r>
              <a:rPr lang="en-GB">
                <a:solidFill>
                  <a:schemeClr val="dk1"/>
                </a:solidFill>
              </a:rPr>
              <a:t> observations</a:t>
            </a:r>
            <a:r>
              <a:rPr b="0" lang="en-GB" sz="1600">
                <a:solidFill>
                  <a:schemeClr val="dk1"/>
                </a:solidFill>
              </a:rPr>
              <a:t>, along with a table </a:t>
            </a:r>
            <a:r>
              <a:rPr lang="en-GB">
                <a:solidFill>
                  <a:schemeClr val="dk1"/>
                </a:solidFill>
              </a:rPr>
              <a:t>illustrating</a:t>
            </a:r>
            <a:r>
              <a:rPr b="0" lang="en-GB" sz="1600">
                <a:solidFill>
                  <a:schemeClr val="dk1"/>
                </a:solidFill>
              </a:rPr>
              <a:t> their contributions to GOOS</a:t>
            </a:r>
            <a:r>
              <a:rPr lang="en-GB">
                <a:solidFill>
                  <a:schemeClr val="dk1"/>
                </a:solidFill>
              </a:rPr>
              <a:t>’</a:t>
            </a:r>
            <a:r>
              <a:rPr b="0" lang="en-GB" sz="1600">
                <a:solidFill>
                  <a:schemeClr val="dk1"/>
                </a:solidFill>
              </a:rPr>
              <a:t> delivery areas.</a:t>
            </a:r>
            <a:endParaRPr b="0" sz="1600">
              <a:solidFill>
                <a:schemeClr val="dk1"/>
              </a:solidFill>
            </a:endParaRPr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>
                <a:solidFill>
                  <a:schemeClr val="dk1"/>
                </a:solidFill>
              </a:rPr>
              <a:t>An i</a:t>
            </a:r>
            <a:r>
              <a:rPr b="0" lang="en-GB" sz="1600">
                <a:solidFill>
                  <a:schemeClr val="dk1"/>
                </a:solidFill>
              </a:rPr>
              <a:t>nteractive map displaying the latest locations of all operational platforms and ships.</a:t>
            </a:r>
            <a:endParaRPr>
              <a:solidFill>
                <a:schemeClr val="dk1"/>
              </a:solidFill>
            </a:endParaRPr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>
                <a:solidFill>
                  <a:schemeClr val="dk1"/>
                </a:solidFill>
              </a:rPr>
              <a:t>The n</a:t>
            </a:r>
            <a:r>
              <a:rPr b="0" lang="en-GB" sz="1600">
                <a:solidFill>
                  <a:schemeClr val="dk1"/>
                </a:solidFill>
              </a:rPr>
              <a:t>etworks status table for mature networks</a:t>
            </a:r>
            <a:r>
              <a:rPr lang="en-GB">
                <a:solidFill>
                  <a:schemeClr val="dk1"/>
                </a:solidFill>
              </a:rPr>
              <a:t>,</a:t>
            </a:r>
            <a:r>
              <a:rPr b="0" lang="en-GB" sz="1600">
                <a:solidFill>
                  <a:schemeClr val="dk1"/>
                </a:solidFill>
              </a:rPr>
              <a:t> </a:t>
            </a:r>
            <a:r>
              <a:rPr lang="en-GB">
                <a:solidFill>
                  <a:schemeClr val="dk1"/>
                </a:solidFill>
              </a:rPr>
              <a:t>providing </a:t>
            </a:r>
            <a:r>
              <a:rPr lang="en-GB">
                <a:solidFill>
                  <a:schemeClr val="dk1"/>
                </a:solidFill>
              </a:rPr>
              <a:t>messaging</a:t>
            </a:r>
            <a:r>
              <a:rPr lang="en-GB">
                <a:solidFill>
                  <a:schemeClr val="dk1"/>
                </a:solidFill>
              </a:rPr>
              <a:t> on networks’ progress and issues, to an audience of both implementers and funders (</a:t>
            </a:r>
            <a:r>
              <a:rPr lang="en-GB">
                <a:solidFill>
                  <a:schemeClr val="dk1"/>
                </a:solidFill>
              </a:rPr>
              <a:t>policymakers</a:t>
            </a:r>
            <a:r>
              <a:rPr lang="en-GB">
                <a:solidFill>
                  <a:schemeClr val="dk1"/>
                </a:solidFill>
              </a:rPr>
              <a:t> or national funding bodies).</a:t>
            </a:r>
            <a:endParaRPr b="0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26" name="Google Shape;426;g3417e6b1840_0_21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7" name="Google Shape;427;g3417e6b1840_0_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25" y="1503225"/>
            <a:ext cx="5499945" cy="46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417e6b1840_0_218"/>
          <p:cNvSpPr txBox="1"/>
          <p:nvPr/>
        </p:nvSpPr>
        <p:spPr>
          <a:xfrm>
            <a:off x="654925" y="1297125"/>
            <a:ext cx="11188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The </a:t>
            </a:r>
            <a:r>
              <a:rPr b="1" lang="en-GB" sz="1600">
                <a:solidFill>
                  <a:schemeClr val="dk1"/>
                </a:solidFill>
              </a:rPr>
              <a:t>Report Card</a:t>
            </a:r>
            <a:r>
              <a:rPr lang="en-GB" sz="1600">
                <a:solidFill>
                  <a:schemeClr val="dk1"/>
                </a:solidFill>
              </a:rPr>
              <a:t> </a:t>
            </a:r>
            <a:r>
              <a:rPr lang="en-GB" sz="1600">
                <a:solidFill>
                  <a:schemeClr val="dk1"/>
                </a:solidFill>
              </a:rPr>
              <a:t>not only highlights the value of ocean observations, but </a:t>
            </a:r>
            <a:r>
              <a:rPr b="1" lang="en-GB" sz="1600">
                <a:solidFill>
                  <a:schemeClr val="dk1"/>
                </a:solidFill>
              </a:rPr>
              <a:t>also provides an overview of the state of the observing </a:t>
            </a:r>
            <a:r>
              <a:rPr b="1" lang="en-GB" sz="1600">
                <a:solidFill>
                  <a:schemeClr val="dk1"/>
                </a:solidFill>
              </a:rPr>
              <a:t>networks collecting these critical observations</a:t>
            </a:r>
            <a:r>
              <a:rPr lang="en-GB" sz="1600">
                <a:solidFill>
                  <a:schemeClr val="dk1"/>
                </a:solidFill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47f6da0137_0_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5" name="Google Shape;435;g347f6da0137_0_3"/>
          <p:cNvSpPr txBox="1"/>
          <p:nvPr>
            <p:ph type="title"/>
          </p:nvPr>
        </p:nvSpPr>
        <p:spPr>
          <a:xfrm>
            <a:off x="720750" y="512756"/>
            <a:ext cx="1075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Question set 1 (10 min.):</a:t>
            </a:r>
            <a:endParaRPr/>
          </a:p>
        </p:txBody>
      </p:sp>
      <p:sp>
        <p:nvSpPr>
          <p:cNvPr id="436" name="Google Shape;436;g347f6da0137_0_3"/>
          <p:cNvSpPr txBox="1"/>
          <p:nvPr>
            <p:ph idx="1" type="body"/>
          </p:nvPr>
        </p:nvSpPr>
        <p:spPr>
          <a:xfrm>
            <a:off x="482825" y="1297000"/>
            <a:ext cx="10988400" cy="11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b="1" lang="en-GB" sz="2000">
                <a:solidFill>
                  <a:schemeClr val="accent2"/>
                </a:solidFill>
              </a:rPr>
              <a:t>What is your feedback on the network status table?</a:t>
            </a:r>
            <a:endParaRPr b="1" sz="2000">
              <a:solidFill>
                <a:schemeClr val="accent2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b="1" lang="en-GB" sz="2000">
                <a:solidFill>
                  <a:schemeClr val="accent2"/>
                </a:solidFill>
              </a:rPr>
              <a:t>Do you think it effectively provide messaging on the status of your networks, or should we improve it - for example, by including different or additional indicators? </a:t>
            </a:r>
            <a:r>
              <a:rPr b="1" lang="en-GB" sz="2000">
                <a:solidFill>
                  <a:schemeClr val="accent2"/>
                </a:solidFill>
              </a:rPr>
              <a:t> </a:t>
            </a:r>
            <a:br>
              <a:rPr b="1" lang="en-GB" sz="2000">
                <a:solidFill>
                  <a:schemeClr val="accent2"/>
                </a:solidFill>
              </a:rPr>
            </a:br>
            <a:endParaRPr b="1" sz="2000">
              <a:solidFill>
                <a:schemeClr val="accent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437" name="Google Shape;437;g347f6da0137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800" y="2357200"/>
            <a:ext cx="7409802" cy="441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417e6b1840_0_23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Question 2 (10 min.): 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44" name="Google Shape;444;g3417e6b1840_0_236"/>
          <p:cNvSpPr txBox="1"/>
          <p:nvPr>
            <p:ph idx="1" type="body"/>
          </p:nvPr>
        </p:nvSpPr>
        <p:spPr>
          <a:xfrm>
            <a:off x="720725" y="1525600"/>
            <a:ext cx="110346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2"/>
                </a:solidFill>
              </a:rPr>
              <a:t>What </a:t>
            </a:r>
            <a:r>
              <a:rPr b="1" lang="en-GB" sz="2400">
                <a:solidFill>
                  <a:schemeClr val="accent2"/>
                </a:solidFill>
              </a:rPr>
              <a:t>key messages and calls to action should we emphasize in the call for action section?</a:t>
            </a:r>
            <a:endParaRPr b="1"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2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0" lang="en-GB">
                <a:solidFill>
                  <a:schemeClr val="dk2"/>
                </a:solidFill>
              </a:rPr>
              <a:t>Recognize the societal value of ocean observing, essential for economies, communities, ecosystems. </a:t>
            </a:r>
            <a:endParaRPr b="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0" lang="en-GB">
                <a:solidFill>
                  <a:schemeClr val="dk2"/>
                </a:solidFill>
              </a:rPr>
              <a:t>Secure long-term commitment and investment for reliable ocean data.</a:t>
            </a:r>
            <a:endParaRPr b="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0" lang="en-GB">
                <a:solidFill>
                  <a:schemeClr val="dk2"/>
                </a:solidFill>
              </a:rPr>
              <a:t>Drive innovation, collaboration, and data sharing to expand global observing coverage and fill critical gaps.</a:t>
            </a:r>
            <a:endParaRPr b="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b="0" lang="en-GB">
                <a:solidFill>
                  <a:schemeClr val="dk2"/>
                </a:solidFill>
              </a:rPr>
              <a:t>Bridge science and policy for informed decision-making.</a:t>
            </a:r>
            <a:endParaRPr b="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</p:txBody>
      </p:sp>
      <p:sp>
        <p:nvSpPr>
          <p:cNvPr id="445" name="Google Shape;445;g3417e6b1840_0_23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95271ac29_0_0"/>
          <p:cNvSpPr txBox="1"/>
          <p:nvPr>
            <p:ph type="title"/>
          </p:nvPr>
        </p:nvSpPr>
        <p:spPr>
          <a:xfrm>
            <a:off x="444476" y="59906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Communications milestones 2025-2026</a:t>
            </a:r>
            <a:endParaRPr/>
          </a:p>
        </p:txBody>
      </p:sp>
      <p:sp>
        <p:nvSpPr>
          <p:cNvPr id="282" name="Google Shape;282;g2d95271ac29_0_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3" name="Google Shape;283;g2d95271ac29_0_0"/>
          <p:cNvSpPr txBox="1"/>
          <p:nvPr>
            <p:ph idx="1" type="body"/>
          </p:nvPr>
        </p:nvSpPr>
        <p:spPr>
          <a:xfrm>
            <a:off x="720725" y="1539700"/>
            <a:ext cx="82227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2500">
                <a:solidFill>
                  <a:schemeClr val="accent3"/>
                </a:solidFill>
              </a:rPr>
              <a:t>2025</a:t>
            </a:r>
            <a:br>
              <a:rPr b="1" lang="en-GB" sz="2500">
                <a:solidFill>
                  <a:schemeClr val="accent3"/>
                </a:solidFill>
              </a:rPr>
            </a:br>
            <a:endParaRPr b="1" sz="2500">
              <a:solidFill>
                <a:schemeClr val="accent3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b="1" lang="en-GB" sz="1900"/>
              <a:t>June 2025:</a:t>
            </a:r>
            <a:r>
              <a:rPr lang="en-GB" sz="1900"/>
              <a:t> GOOS Brand update + Communications Toolkit launch</a:t>
            </a:r>
            <a:endParaRPr sz="19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b="1" lang="en-GB" sz="1900"/>
              <a:t>October 2025: </a:t>
            </a:r>
            <a:r>
              <a:rPr lang="en-GB" sz="1900"/>
              <a:t>Report Card 2025 launch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2500">
                <a:solidFill>
                  <a:schemeClr val="accent3"/>
                </a:solidFill>
              </a:rPr>
              <a:t>2026</a:t>
            </a:r>
            <a:br>
              <a:rPr b="1" lang="en-GB" sz="2500">
                <a:solidFill>
                  <a:schemeClr val="accent3"/>
                </a:solidFill>
              </a:rPr>
            </a:br>
            <a:endParaRPr b="1" sz="2500">
              <a:solidFill>
                <a:schemeClr val="accent3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b="1" lang="en-GB" sz="19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www.goosocean.org</a:t>
            </a:r>
            <a:r>
              <a:rPr b="1" lang="en-GB" sz="1900">
                <a:solidFill>
                  <a:schemeClr val="dk1"/>
                </a:solidFill>
              </a:rPr>
              <a:t> </a:t>
            </a:r>
            <a:r>
              <a:rPr lang="en-GB" sz="1900">
                <a:solidFill>
                  <a:schemeClr val="dk1"/>
                </a:solidFill>
              </a:rPr>
              <a:t>website update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b="1" lang="en-GB" sz="1900"/>
            </a:br>
            <a:endParaRPr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d945f92516_0_15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52" name="Google Shape;452;g2d945f92516_0_156"/>
          <p:cNvSpPr txBox="1"/>
          <p:nvPr>
            <p:ph idx="1" type="body"/>
          </p:nvPr>
        </p:nvSpPr>
        <p:spPr>
          <a:xfrm>
            <a:off x="720725" y="1045150"/>
            <a:ext cx="10233600" cy="51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2400">
                <a:solidFill>
                  <a:srgbClr val="F38417"/>
                </a:solidFill>
              </a:rPr>
              <a:t>How should we report on Member States’ contributions to GOOS?</a:t>
            </a:r>
            <a:r>
              <a:rPr b="1" lang="en-GB" sz="2400">
                <a:solidFill>
                  <a:schemeClr val="dk1"/>
                </a:solidFill>
              </a:rPr>
              <a:t>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solidFill>
                  <a:schemeClr val="dk1"/>
                </a:solidFill>
              </a:rPr>
              <a:t>In past editions, we included a map highlighting countries supporting different ocean observing networks. Should we bring this back, or explore other ways to showcase National Partners?"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53" name="Google Shape;453;g2d945f92516_0_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8076" y="2747200"/>
            <a:ext cx="7038573" cy="341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2d945f92516_0_15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accent1"/>
                </a:solidFill>
              </a:rPr>
              <a:t>Question 3 (10 min.): 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3487a6f5d6_0_0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Next steps</a:t>
            </a:r>
            <a:endParaRPr/>
          </a:p>
        </p:txBody>
      </p:sp>
      <p:sp>
        <p:nvSpPr>
          <p:cNvPr id="461" name="Google Shape;461;g33487a6f5d6_0_0"/>
          <p:cNvSpPr txBox="1"/>
          <p:nvPr>
            <p:ph idx="1" type="body"/>
          </p:nvPr>
        </p:nvSpPr>
        <p:spPr>
          <a:xfrm>
            <a:off x="720725" y="1466375"/>
            <a:ext cx="11014800" cy="44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/>
              <a:t>May: </a:t>
            </a:r>
            <a:endParaRPr b="1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/>
              <a:t>OceanOPS will coordinate with each network to complete the status table with appropriate ratings.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/>
              <a:t>Laura will interview identified experts for each topic to start drafting the stories. 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/>
              <a:t>June-July:</a:t>
            </a:r>
            <a:endParaRPr b="1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/>
              <a:t>Content review phase. If interested, you can volunteer for the content review team (both web &amp; print versions).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❖"/>
            </a:pPr>
            <a:r>
              <a:rPr b="1" lang="en-GB"/>
              <a:t>Visuals needed:</a:t>
            </a:r>
            <a:r>
              <a:rPr lang="en-GB"/>
              <a:t> share high-resolution photos highlighting ocean observing instruments and the people behind the effort.</a:t>
            </a:r>
            <a:endParaRPr/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❖"/>
            </a:pPr>
            <a:r>
              <a:rPr b="1" lang="en-GB"/>
              <a:t>Feedback &amp; suggestions</a:t>
            </a:r>
            <a:r>
              <a:rPr lang="en-GB"/>
              <a:t>: send any input on the Report Card to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erusciano@ocean-ops.org</a:t>
            </a:r>
            <a:r>
              <a:rPr lang="en-GB"/>
              <a:t> and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l.stukonyte@unesco.org</a:t>
            </a:r>
            <a:r>
              <a:rPr lang="en-GB"/>
              <a:t>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2" name="Google Shape;462;g33487a6f5d6_0_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4214799514_0_151"/>
          <p:cNvSpPr txBox="1"/>
          <p:nvPr>
            <p:ph type="ctrTitle"/>
          </p:nvPr>
        </p:nvSpPr>
        <p:spPr>
          <a:xfrm>
            <a:off x="601456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468" name="Google Shape;468;g34214799514_0_151"/>
          <p:cNvSpPr txBox="1"/>
          <p:nvPr>
            <p:ph idx="1" type="subTitle"/>
          </p:nvPr>
        </p:nvSpPr>
        <p:spPr>
          <a:xfrm>
            <a:off x="601477" y="37608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GB"/>
              <a:t>goosocean.org</a:t>
            </a:r>
            <a:endParaRPr/>
          </a:p>
        </p:txBody>
      </p:sp>
      <p:pic>
        <p:nvPicPr>
          <p:cNvPr descr="A picture containing swimming, ocean floor&#10;&#10;Description automatically generated" id="469" name="Google Shape;469;g34214799514_0_151"/>
          <p:cNvPicPr preferRelativeResize="0"/>
          <p:nvPr/>
        </p:nvPicPr>
        <p:blipFill rotWithShape="1">
          <a:blip r:embed="rId3">
            <a:alphaModFix/>
          </a:blip>
          <a:srcRect b="-735" l="0" r="9140" t="-80"/>
          <a:stretch/>
        </p:blipFill>
        <p:spPr>
          <a:xfrm>
            <a:off x="5003292" y="222416"/>
            <a:ext cx="3885337" cy="645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4214799514_0_151"/>
          <p:cNvPicPr preferRelativeResize="0"/>
          <p:nvPr/>
        </p:nvPicPr>
        <p:blipFill rotWithShape="1">
          <a:blip r:embed="rId4">
            <a:alphaModFix/>
          </a:blip>
          <a:srcRect b="8184" l="0" r="0" t="7426"/>
          <a:stretch/>
        </p:blipFill>
        <p:spPr>
          <a:xfrm>
            <a:off x="9014364" y="233724"/>
            <a:ext cx="3177631" cy="2178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471" name="Google Shape;471;g34214799514_0_151"/>
          <p:cNvPicPr preferRelativeResize="0"/>
          <p:nvPr/>
        </p:nvPicPr>
        <p:blipFill rotWithShape="1">
          <a:blip r:embed="rId5">
            <a:alphaModFix/>
          </a:blip>
          <a:srcRect b="9016" l="0" r="0" t="1871"/>
          <a:stretch/>
        </p:blipFill>
        <p:spPr>
          <a:xfrm>
            <a:off x="9014365" y="2574207"/>
            <a:ext cx="3177644" cy="1755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snow, seal&#10;&#10;Description automatically generated" id="472" name="Google Shape;472;g34214799514_0_151"/>
          <p:cNvPicPr preferRelativeResize="0"/>
          <p:nvPr/>
        </p:nvPicPr>
        <p:blipFill rotWithShape="1">
          <a:blip r:embed="rId6">
            <a:alphaModFix/>
          </a:blip>
          <a:srcRect b="-1086" l="0" r="0" t="9663"/>
          <a:stretch/>
        </p:blipFill>
        <p:spPr>
          <a:xfrm>
            <a:off x="9014364" y="4486675"/>
            <a:ext cx="3177631" cy="217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355afa5301_1_13"/>
          <p:cNvSpPr txBox="1"/>
          <p:nvPr>
            <p:ph type="title"/>
          </p:nvPr>
        </p:nvSpPr>
        <p:spPr>
          <a:xfrm>
            <a:off x="960968" y="963084"/>
            <a:ext cx="143340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GOOS Communications Toolkit</a:t>
            </a:r>
            <a:endParaRPr/>
          </a:p>
        </p:txBody>
      </p:sp>
      <p:sp>
        <p:nvSpPr>
          <p:cNvPr id="289" name="Google Shape;289;g3355afa5301_1_13"/>
          <p:cNvSpPr txBox="1"/>
          <p:nvPr>
            <p:ph idx="1" type="body"/>
          </p:nvPr>
        </p:nvSpPr>
        <p:spPr>
          <a:xfrm>
            <a:off x="540300" y="1920850"/>
            <a:ext cx="6546300" cy="41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-320675" lvl="3" marL="80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700"/>
              <a:t>GOOS new brand policy and usage guidelines</a:t>
            </a:r>
            <a:br>
              <a:rPr lang="en-GB" sz="1700"/>
            </a:br>
            <a:endParaRPr sz="1700"/>
          </a:p>
          <a:p>
            <a:pPr indent="-320675" lvl="3" marL="80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700"/>
              <a:t>Communications assets (Logo packages, PPT templates, introductory GOOS slide deck, report templates, specification sheets, etc.)</a:t>
            </a:r>
            <a:br>
              <a:rPr lang="en-GB" sz="1700"/>
            </a:br>
            <a:endParaRPr sz="1700"/>
          </a:p>
          <a:p>
            <a:pPr indent="-314325" lvl="3" marL="80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-GB" sz="1700"/>
              <a:t>GOOS Messaging Guide - </a:t>
            </a:r>
            <a:r>
              <a:rPr lang="en-GB" sz="1700"/>
              <a:t>a guide for different GOOS community representatives to ensure effective, streamlined messages about GOOS and the value of coordinated, sustained ocean observations.</a:t>
            </a:r>
            <a:br>
              <a:rPr b="1" lang="en-GB"/>
            </a:br>
            <a:endParaRPr/>
          </a:p>
        </p:txBody>
      </p:sp>
      <p:grpSp>
        <p:nvGrpSpPr>
          <p:cNvPr id="290" name="Google Shape;290;g3355afa5301_1_13"/>
          <p:cNvGrpSpPr/>
          <p:nvPr/>
        </p:nvGrpSpPr>
        <p:grpSpPr>
          <a:xfrm>
            <a:off x="6821029" y="1370149"/>
            <a:ext cx="5017441" cy="4543170"/>
            <a:chOff x="5115900" y="1027638"/>
            <a:chExt cx="3763175" cy="3407462"/>
          </a:xfrm>
        </p:grpSpPr>
        <p:pic>
          <p:nvPicPr>
            <p:cNvPr id="291" name="Google Shape;291;g3355afa5301_1_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11898" y="1244725"/>
              <a:ext cx="3190375" cy="319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g3355afa5301_1_13"/>
            <p:cNvSpPr txBox="1"/>
            <p:nvPr/>
          </p:nvSpPr>
          <p:spPr>
            <a:xfrm>
              <a:off x="5115900" y="1665038"/>
              <a:ext cx="15204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Brand Guidelines</a:t>
              </a:r>
              <a:endParaRPr b="1" i="0" sz="13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3355afa5301_1_13"/>
            <p:cNvSpPr txBox="1"/>
            <p:nvPr/>
          </p:nvSpPr>
          <p:spPr>
            <a:xfrm>
              <a:off x="6246888" y="1027638"/>
              <a:ext cx="15204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Messaging Guide</a:t>
              </a:r>
              <a:endParaRPr b="1" i="0" sz="13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3355afa5301_1_13"/>
            <p:cNvSpPr txBox="1"/>
            <p:nvPr/>
          </p:nvSpPr>
          <p:spPr>
            <a:xfrm>
              <a:off x="7358675" y="1605813"/>
              <a:ext cx="15204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Communications Assets</a:t>
              </a:r>
              <a:endParaRPr b="1" i="0" sz="13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55afa5301_1_153"/>
          <p:cNvSpPr txBox="1"/>
          <p:nvPr>
            <p:ph type="title"/>
          </p:nvPr>
        </p:nvSpPr>
        <p:spPr>
          <a:xfrm>
            <a:off x="720733" y="722300"/>
            <a:ext cx="45471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GOOS Brand update - 2025 June</a:t>
            </a:r>
            <a:endParaRPr/>
          </a:p>
        </p:txBody>
      </p:sp>
      <p:sp>
        <p:nvSpPr>
          <p:cNvPr id="300" name="Google Shape;300;g3355afa5301_1_153"/>
          <p:cNvSpPr/>
          <p:nvPr/>
        </p:nvSpPr>
        <p:spPr>
          <a:xfrm>
            <a:off x="8979900" y="-7900"/>
            <a:ext cx="3501300" cy="6779100"/>
          </a:xfrm>
          <a:prstGeom prst="rect">
            <a:avLst/>
          </a:prstGeom>
          <a:solidFill>
            <a:srgbClr val="184596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3355afa5301_1_153"/>
          <p:cNvPicPr preferRelativeResize="0"/>
          <p:nvPr/>
        </p:nvPicPr>
        <p:blipFill rotWithShape="1">
          <a:blip r:embed="rId3">
            <a:alphaModFix/>
          </a:blip>
          <a:srcRect b="24261" l="9120" r="7815" t="20835"/>
          <a:stretch/>
        </p:blipFill>
        <p:spPr>
          <a:xfrm>
            <a:off x="5594525" y="1365126"/>
            <a:ext cx="2819375" cy="186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355afa5301_1_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6837" y="1514462"/>
            <a:ext cx="2576700" cy="15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355afa5301_1_153"/>
          <p:cNvSpPr/>
          <p:nvPr/>
        </p:nvSpPr>
        <p:spPr>
          <a:xfrm>
            <a:off x="6833063" y="3429000"/>
            <a:ext cx="342300" cy="513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47ED2"/>
          </a:solidFill>
          <a:ln cap="flat" cmpd="sng" w="9525">
            <a:solidFill>
              <a:srgbClr val="147E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355afa5301_1_153"/>
          <p:cNvSpPr/>
          <p:nvPr/>
        </p:nvSpPr>
        <p:spPr>
          <a:xfrm>
            <a:off x="10654013" y="3429000"/>
            <a:ext cx="342300" cy="513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g3355afa5301_1_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02696" y="4127334"/>
            <a:ext cx="3044952" cy="21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3355afa5301_1_1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03516" y="4142746"/>
            <a:ext cx="3001416" cy="212452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3355afa5301_1_153"/>
          <p:cNvSpPr txBox="1"/>
          <p:nvPr/>
        </p:nvSpPr>
        <p:spPr>
          <a:xfrm>
            <a:off x="720733" y="2312967"/>
            <a:ext cx="3915300" cy="18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8417"/>
              </a:buClr>
              <a:buSzPts val="1500"/>
              <a:buFont typeface="Arial"/>
              <a:buChar char="●"/>
            </a:pPr>
            <a:r>
              <a:rPr b="0" i="0" lang="en-GB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 brand update was advised by a hired communications agency in 2021 to </a:t>
            </a:r>
            <a:r>
              <a:rPr b="1" i="0" lang="en-GB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modernize the look of GOOS</a:t>
            </a:r>
            <a:endParaRPr b="1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42645d44f5_0_12"/>
          <p:cNvSpPr txBox="1"/>
          <p:nvPr>
            <p:ph type="title"/>
          </p:nvPr>
        </p:nvSpPr>
        <p:spPr>
          <a:xfrm>
            <a:off x="720725" y="722300"/>
            <a:ext cx="8005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GOOS Branding guidelines for networks </a:t>
            </a:r>
            <a:endParaRPr/>
          </a:p>
        </p:txBody>
      </p:sp>
      <p:sp>
        <p:nvSpPr>
          <p:cNvPr id="313" name="Google Shape;313;g342645d44f5_0_12"/>
          <p:cNvSpPr txBox="1"/>
          <p:nvPr/>
        </p:nvSpPr>
        <p:spPr>
          <a:xfrm>
            <a:off x="770825" y="2186350"/>
            <a:ext cx="79053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From June 2025</a:t>
            </a: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to strengthen our visibility as a coordinated global system, we will kindly request that all networks </a:t>
            </a:r>
            <a: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display the GOOS logo on their respective websites</a:t>
            </a: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to indicate their affiliation with GOOS.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342645d44f5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6216" y="1397359"/>
            <a:ext cx="3001416" cy="212452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342645d44f5_0_12"/>
          <p:cNvSpPr txBox="1"/>
          <p:nvPr/>
        </p:nvSpPr>
        <p:spPr>
          <a:xfrm>
            <a:off x="720725" y="3429000"/>
            <a:ext cx="10261500" cy="2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By visually highlighting network affiliation with GOOS, we: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●"/>
            </a:pPr>
            <a: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Reinforce the global recognition</a:t>
            </a: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of GOOS and its observing networks as part of a unified system.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●"/>
            </a:pPr>
            <a: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Showcase the integration and collaboration</a:t>
            </a: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between observing networks under the GOOS framework.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●"/>
            </a:pPr>
            <a: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Enhance visibility and credibility</a:t>
            </a: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for all participating networks within the broader ocean observing community, policymakers, and stakeholders.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4c12aaf335_0_17"/>
          <p:cNvSpPr txBox="1"/>
          <p:nvPr>
            <p:ph type="title"/>
          </p:nvPr>
        </p:nvSpPr>
        <p:spPr>
          <a:xfrm>
            <a:off x="720750" y="512756"/>
            <a:ext cx="1075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Question set 1 (10 min.):</a:t>
            </a:r>
            <a:endParaRPr/>
          </a:p>
        </p:txBody>
      </p:sp>
      <p:sp>
        <p:nvSpPr>
          <p:cNvPr id="322" name="Google Shape;322;g34c12aaf335_0_17"/>
          <p:cNvSpPr txBox="1"/>
          <p:nvPr>
            <p:ph idx="1" type="body"/>
          </p:nvPr>
        </p:nvSpPr>
        <p:spPr>
          <a:xfrm>
            <a:off x="720725" y="1599875"/>
            <a:ext cx="5442300" cy="14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b="1" lang="en-GB" sz="2000">
                <a:solidFill>
                  <a:schemeClr val="accent2"/>
                </a:solidFill>
              </a:rPr>
              <a:t>Under which circumstances would the networks benefit from GOOS communications products? </a:t>
            </a:r>
            <a:br>
              <a:rPr b="1" lang="en-GB" sz="2000">
                <a:solidFill>
                  <a:schemeClr val="accent2"/>
                </a:solidFill>
              </a:rPr>
            </a:br>
            <a:endParaRPr b="1" sz="2000">
              <a:solidFill>
                <a:schemeClr val="accent2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b="1" lang="en-GB" sz="2000">
                <a:solidFill>
                  <a:schemeClr val="accent2"/>
                </a:solidFill>
              </a:rPr>
              <a:t>What specific communications products would the OCG and networks find useful?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23" name="Google Shape;323;g34c12aaf335_0_17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24" name="Google Shape;324;g34c12aaf335_0_17"/>
          <p:cNvGrpSpPr/>
          <p:nvPr/>
        </p:nvGrpSpPr>
        <p:grpSpPr>
          <a:xfrm>
            <a:off x="6821029" y="1370149"/>
            <a:ext cx="5017441" cy="4543169"/>
            <a:chOff x="5115900" y="1027638"/>
            <a:chExt cx="3763175" cy="3407462"/>
          </a:xfrm>
        </p:grpSpPr>
        <p:pic>
          <p:nvPicPr>
            <p:cNvPr id="325" name="Google Shape;325;g34c12aaf335_0_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11898" y="1244725"/>
              <a:ext cx="3190375" cy="319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g34c12aaf335_0_17"/>
            <p:cNvSpPr txBox="1"/>
            <p:nvPr/>
          </p:nvSpPr>
          <p:spPr>
            <a:xfrm>
              <a:off x="5115900" y="1665038"/>
              <a:ext cx="15204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Brand Guidelines</a:t>
              </a:r>
              <a:endParaRPr b="1" i="0" sz="13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34c12aaf335_0_17"/>
            <p:cNvSpPr txBox="1"/>
            <p:nvPr/>
          </p:nvSpPr>
          <p:spPr>
            <a:xfrm>
              <a:off x="6246888" y="1027638"/>
              <a:ext cx="15204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Messaging Guide</a:t>
              </a:r>
              <a:endParaRPr b="1" i="0" sz="13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34c12aaf335_0_17"/>
            <p:cNvSpPr txBox="1"/>
            <p:nvPr/>
          </p:nvSpPr>
          <p:spPr>
            <a:xfrm>
              <a:off x="7358675" y="1605813"/>
              <a:ext cx="15204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Communications Assets</a:t>
              </a:r>
              <a:endParaRPr b="1" i="0" sz="13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3444d54243b_0_0" title="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3" y="1169475"/>
            <a:ext cx="3194972" cy="45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3444d54243b_0_0"/>
          <p:cNvSpPr txBox="1"/>
          <p:nvPr>
            <p:ph type="title"/>
          </p:nvPr>
        </p:nvSpPr>
        <p:spPr>
          <a:xfrm>
            <a:off x="586401" y="38006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Network Specification Sheet update</a:t>
            </a:r>
            <a:endParaRPr/>
          </a:p>
        </p:txBody>
      </p:sp>
      <p:pic>
        <p:nvPicPr>
          <p:cNvPr id="336" name="Google Shape;336;g3444d54243b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800" y="1053612"/>
            <a:ext cx="3030734" cy="45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444d54243b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8679" y="1540637"/>
            <a:ext cx="3087221" cy="453942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444d54243b_0_0"/>
          <p:cNvSpPr/>
          <p:nvPr/>
        </p:nvSpPr>
        <p:spPr>
          <a:xfrm rot="-5400000">
            <a:off x="5603600" y="3306275"/>
            <a:ext cx="716100" cy="521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47ED2"/>
          </a:solidFill>
          <a:ln cap="flat" cmpd="sng" w="9525">
            <a:solidFill>
              <a:srgbClr val="147E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3444d54243b_0_0" title="3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97025" y="1635475"/>
            <a:ext cx="3194975" cy="4519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42645d44f5_0_28"/>
          <p:cNvSpPr txBox="1"/>
          <p:nvPr>
            <p:ph type="title"/>
          </p:nvPr>
        </p:nvSpPr>
        <p:spPr>
          <a:xfrm>
            <a:off x="720751" y="4349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Cover options - network icons vs. logos</a:t>
            </a:r>
            <a:endParaRPr/>
          </a:p>
        </p:txBody>
      </p:sp>
      <p:sp>
        <p:nvSpPr>
          <p:cNvPr id="346" name="Google Shape;346;g342645d44f5_0_2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7" name="Google Shape;347;g342645d44f5_0_28" title="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3750" y="1123938"/>
            <a:ext cx="3716052" cy="525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42645d44f5_0_28" title="2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2" y="1123938"/>
            <a:ext cx="3716052" cy="5256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42645d44f5_0_38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Current observing network icons</a:t>
            </a:r>
            <a:endParaRPr/>
          </a:p>
        </p:txBody>
      </p:sp>
      <p:sp>
        <p:nvSpPr>
          <p:cNvPr id="355" name="Google Shape;355;g342645d44f5_0_3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6" name="Google Shape;356;g342645d44f5_0_38" title="Campaign visuals (26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725" y="1355050"/>
            <a:ext cx="7803276" cy="43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342645d44f5_0_38"/>
          <p:cNvSpPr txBox="1"/>
          <p:nvPr/>
        </p:nvSpPr>
        <p:spPr>
          <a:xfrm>
            <a:off x="8664150" y="3586975"/>
            <a:ext cx="25860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Currently missing:</a:t>
            </a:r>
            <a:b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-"/>
            </a:pP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Tsunami buoys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-"/>
            </a:pP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emerging networks (FVON, SMART Cables, SOCONET)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342645d44f5_0_38"/>
          <p:cNvSpPr txBox="1"/>
          <p:nvPr/>
        </p:nvSpPr>
        <p:spPr>
          <a:xfrm>
            <a:off x="8664150" y="1720100"/>
            <a:ext cx="33960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Can be used to visually represent the different networks and platforms they use in graphs, maps and other communications products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