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 id="2147483676" r:id="rId3"/>
    <p:sldMasterId id="2147483680" r:id="rId4"/>
    <p:sldMasterId id="2147483682" r:id="rId5"/>
  </p:sldMasterIdLst>
  <p:notesMasterIdLst>
    <p:notesMasterId r:id="rId10"/>
  </p:notesMasterIdLst>
  <p:sldIdLst>
    <p:sldId id="256" r:id="rId6"/>
    <p:sldId id="269" r:id="rId7"/>
    <p:sldId id="270" r:id="rId8"/>
    <p:sldId id="268" r:id="rId9"/>
  </p:sldIdLst>
  <p:sldSz cx="12192000" cy="6858000"/>
  <p:notesSz cx="6858000" cy="9144000"/>
  <p:embeddedFontLst>
    <p:embeddedFont>
      <p:font typeface="Open Sans" panose="020B0606030504020204" pitchFamily="34" charset="0"/>
      <p:regular r:id="rId11"/>
      <p:bold r:id="rId12"/>
      <p:italic r:id="rId13"/>
      <p:boldItalic r:id="rId14"/>
    </p:embeddedFont>
    <p:embeddedFont>
      <p:font typeface="Roboto" panose="020000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hfl7V5e24uAWjTYx6+bnQdys7x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90"/>
    <p:restoredTop sz="94686"/>
  </p:normalViewPr>
  <p:slideViewPr>
    <p:cSldViewPr snapToGrid="0">
      <p:cViewPr varScale="1">
        <p:scale>
          <a:sx n="101" d="100"/>
          <a:sy n="101" d="100"/>
        </p:scale>
        <p:origin x="232"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font" Target="fonts/font5.fntdata"/><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6272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ABBEB42F-C5AA-24AD-CEDB-8795D4FA6DCE}"/>
            </a:ext>
          </a:extLst>
        </p:cNvPr>
        <p:cNvGrpSpPr/>
        <p:nvPr/>
      </p:nvGrpSpPr>
      <p:grpSpPr>
        <a:xfrm>
          <a:off x="0" y="0"/>
          <a:ext cx="0" cy="0"/>
          <a:chOff x="0" y="0"/>
          <a:chExt cx="0" cy="0"/>
        </a:xfrm>
      </p:grpSpPr>
      <p:sp>
        <p:nvSpPr>
          <p:cNvPr id="175" name="Google Shape;175;p5:notes">
            <a:extLst>
              <a:ext uri="{FF2B5EF4-FFF2-40B4-BE49-F238E27FC236}">
                <a16:creationId xmlns:a16="http://schemas.microsoft.com/office/drawing/2014/main" id="{ED2F0258-3DAB-1BFB-1849-C1D9EF64D95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a:extLst>
              <a:ext uri="{FF2B5EF4-FFF2-40B4-BE49-F238E27FC236}">
                <a16:creationId xmlns:a16="http://schemas.microsoft.com/office/drawing/2014/main" id="{145748D2-D1B7-DD80-4077-B50EEA96BFA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3538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6" name="Google Shape;2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57"/>
        <p:cNvGrpSpPr/>
        <p:nvPr/>
      </p:nvGrpSpPr>
      <p:grpSpPr>
        <a:xfrm>
          <a:off x="0" y="0"/>
          <a:ext cx="0" cy="0"/>
          <a:chOff x="0" y="0"/>
          <a:chExt cx="0" cy="0"/>
        </a:xfrm>
      </p:grpSpPr>
      <p:pic>
        <p:nvPicPr>
          <p:cNvPr id="58" name="Google Shape;58;p23"/>
          <p:cNvPicPr preferRelativeResize="0"/>
          <p:nvPr/>
        </p:nvPicPr>
        <p:blipFill rotWithShape="1">
          <a:blip r:embed="rId2">
            <a:alphaModFix/>
          </a:blip>
          <a:srcRect l="1241" t="77476" r="38086" b="1775"/>
          <a:stretch/>
        </p:blipFill>
        <p:spPr>
          <a:xfrm>
            <a:off x="0" y="6148552"/>
            <a:ext cx="12192000" cy="70944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62"/>
        <p:cNvGrpSpPr/>
        <p:nvPr/>
      </p:nvGrpSpPr>
      <p:grpSpPr>
        <a:xfrm>
          <a:off x="0" y="0"/>
          <a:ext cx="0" cy="0"/>
          <a:chOff x="0" y="0"/>
          <a:chExt cx="0" cy="0"/>
        </a:xfrm>
      </p:grpSpPr>
      <p:pic>
        <p:nvPicPr>
          <p:cNvPr id="63" name="Google Shape;63;p41"/>
          <p:cNvPicPr preferRelativeResize="0"/>
          <p:nvPr/>
        </p:nvPicPr>
        <p:blipFill rotWithShape="1">
          <a:blip r:embed="rId2">
            <a:alphaModFix/>
          </a:blip>
          <a:srcRect/>
          <a:stretch/>
        </p:blipFill>
        <p:spPr>
          <a:xfrm>
            <a:off x="7661409" y="1881352"/>
            <a:ext cx="3490842" cy="35314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64"/>
        <p:cNvGrpSpPr/>
        <p:nvPr/>
      </p:nvGrpSpPr>
      <p:grpSpPr>
        <a:xfrm>
          <a:off x="0" y="0"/>
          <a:ext cx="0" cy="0"/>
          <a:chOff x="0" y="0"/>
          <a:chExt cx="0" cy="0"/>
        </a:xfrm>
      </p:grpSpPr>
      <p:pic>
        <p:nvPicPr>
          <p:cNvPr id="65" name="Google Shape;65;p42"/>
          <p:cNvPicPr preferRelativeResize="0"/>
          <p:nvPr/>
        </p:nvPicPr>
        <p:blipFill rotWithShape="1">
          <a:blip r:embed="rId2">
            <a:alphaModFix/>
          </a:blip>
          <a:srcRect l="-9850" t="-943" r="-1"/>
          <a:stretch/>
        </p:blipFill>
        <p:spPr>
          <a:xfrm>
            <a:off x="7338429" y="1779105"/>
            <a:ext cx="3970734" cy="3977470"/>
          </a:xfrm>
          <a:prstGeom prst="rect">
            <a:avLst/>
          </a:prstGeom>
          <a:noFill/>
          <a:ln>
            <a:noFill/>
          </a:ln>
        </p:spPr>
      </p:pic>
      <p:sp>
        <p:nvSpPr>
          <p:cNvPr id="66" name="Google Shape;66;p42"/>
          <p:cNvSpPr txBox="1"/>
          <p:nvPr/>
        </p:nvSpPr>
        <p:spPr>
          <a:xfrm>
            <a:off x="9045603" y="635634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Roboto"/>
                <a:ea typeface="Roboto"/>
                <a:cs typeface="Roboto"/>
                <a:sym typeface="Roboto"/>
              </a:rPr>
              <a:t>‹#›</a:t>
            </a:fld>
            <a:endParaRPr sz="1200">
              <a:solidFill>
                <a:srgbClr val="888888"/>
              </a:solidFill>
              <a:latin typeface="Roboto"/>
              <a:ea typeface="Roboto"/>
              <a:cs typeface="Roboto"/>
              <a:sym typeface="Robo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2"/>
        <p:cNvGrpSpPr/>
        <p:nvPr/>
      </p:nvGrpSpPr>
      <p:grpSpPr>
        <a:xfrm>
          <a:off x="0" y="0"/>
          <a:ext cx="0" cy="0"/>
          <a:chOff x="0" y="0"/>
          <a:chExt cx="0" cy="0"/>
        </a:xfrm>
      </p:grpSpPr>
      <p:sp>
        <p:nvSpPr>
          <p:cNvPr id="153" name="Google Shape;153;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5"/>
          <p:cNvPicPr preferRelativeResize="0"/>
          <p:nvPr/>
        </p:nvPicPr>
        <p:blipFill rotWithShape="1">
          <a:blip r:embed="rId3">
            <a:alphaModFix/>
          </a:blip>
          <a:srcRect/>
          <a:stretch/>
        </p:blipFill>
        <p:spPr>
          <a:xfrm>
            <a:off x="10071544" y="216362"/>
            <a:ext cx="1999700" cy="951923"/>
          </a:xfrm>
          <a:prstGeom prst="rect">
            <a:avLst/>
          </a:prstGeom>
          <a:noFill/>
          <a:ln>
            <a:noFill/>
          </a:ln>
        </p:spPr>
      </p:pic>
      <p:sp>
        <p:nvSpPr>
          <p:cNvPr id="14" name="Google Shape;14;p15"/>
          <p:cNvSpPr/>
          <p:nvPr/>
        </p:nvSpPr>
        <p:spPr>
          <a:xfrm rot="5400000">
            <a:off x="1721007" y="3812568"/>
            <a:ext cx="1639614" cy="110484"/>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 name="Google Shape;15;p15"/>
          <p:cNvSpPr/>
          <p:nvPr/>
        </p:nvSpPr>
        <p:spPr>
          <a:xfrm>
            <a:off x="0" y="-7428"/>
            <a:ext cx="12192000" cy="6858000"/>
          </a:xfrm>
          <a:prstGeom prst="rect">
            <a:avLst/>
          </a:prstGeom>
          <a:solidFill>
            <a:srgbClr val="0069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15"/>
          <p:cNvPicPr preferRelativeResize="0"/>
          <p:nvPr/>
        </p:nvPicPr>
        <p:blipFill rotWithShape="1">
          <a:blip r:embed="rId4">
            <a:alphaModFix/>
          </a:blip>
          <a:srcRect/>
          <a:stretch/>
        </p:blipFill>
        <p:spPr>
          <a:xfrm>
            <a:off x="1548951" y="2025894"/>
            <a:ext cx="2920169" cy="2806212"/>
          </a:xfrm>
          <a:prstGeom prst="rect">
            <a:avLst/>
          </a:prstGeom>
          <a:noFill/>
          <a:ln>
            <a:noFill/>
          </a:ln>
        </p:spPr>
      </p:pic>
      <p:sp>
        <p:nvSpPr>
          <p:cNvPr id="17" name="Google Shape;17;p15"/>
          <p:cNvSpPr/>
          <p:nvPr/>
        </p:nvSpPr>
        <p:spPr>
          <a:xfrm rot="5400000">
            <a:off x="4884289" y="3379881"/>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sp>
        <p:nvSpPr>
          <p:cNvPr id="52" name="Google Shape;52;p21"/>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p:txBody>
      </p:sp>
      <p:pic>
        <p:nvPicPr>
          <p:cNvPr id="53" name="Google Shape;53;p21"/>
          <p:cNvPicPr preferRelativeResize="0"/>
          <p:nvPr/>
        </p:nvPicPr>
        <p:blipFill rotWithShape="1">
          <a:blip r:embed="rId5">
            <a:alphaModFix/>
          </a:blip>
          <a:srcRect/>
          <a:stretch/>
        </p:blipFill>
        <p:spPr>
          <a:xfrm>
            <a:off x="10575486" y="152363"/>
            <a:ext cx="1495758" cy="1405711"/>
          </a:xfrm>
          <a:prstGeom prst="rect">
            <a:avLst/>
          </a:prstGeom>
          <a:noFill/>
          <a:ln>
            <a:noFill/>
          </a:ln>
        </p:spPr>
      </p:pic>
      <p:sp>
        <p:nvSpPr>
          <p:cNvPr id="54" name="Google Shape;54;p21"/>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60" r:id="rId1"/>
    <p:sldLayoutId id="2147483663" r:id="rId2"/>
    <p:sldLayoutId id="214748366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34"/>
          <p:cNvSpPr txBox="1">
            <a:spLocks noGrp="1"/>
          </p:cNvSpPr>
          <p:nvPr>
            <p:ph type="ftr" idx="11"/>
          </p:nvPr>
        </p:nvSpPr>
        <p:spPr>
          <a:xfrm>
            <a:off x="4238897" y="6356346"/>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34"/>
          <p:cNvSpPr txBox="1"/>
          <p:nvPr/>
        </p:nvSpPr>
        <p:spPr>
          <a:xfrm>
            <a:off x="9045603" y="635634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17" name="Google Shape;11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8" name="Google Shape;118;p34"/>
          <p:cNvSpPr/>
          <p:nvPr/>
        </p:nvSpPr>
        <p:spPr>
          <a:xfrm rot="5400000">
            <a:off x="1974074" y="3090727"/>
            <a:ext cx="1328398" cy="125771"/>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34"/>
          <p:cNvSpPr/>
          <p:nvPr/>
        </p:nvSpPr>
        <p:spPr>
          <a:xfrm>
            <a:off x="2396836" y="0"/>
            <a:ext cx="9826971" cy="6858000"/>
          </a:xfrm>
          <a:prstGeom prst="rect">
            <a:avLst/>
          </a:prstGeom>
          <a:solidFill>
            <a:srgbClr val="0069B4"/>
          </a:solidFill>
          <a:ln w="12700" cap="flat" cmpd="sng">
            <a:solidFill>
              <a:srgbClr val="41B7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34"/>
          <p:cNvSpPr/>
          <p:nvPr/>
        </p:nvSpPr>
        <p:spPr>
          <a:xfrm>
            <a:off x="2557322" y="2786402"/>
            <a:ext cx="753291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7000"/>
              <a:buFont typeface="Arial"/>
              <a:buNone/>
            </a:pPr>
            <a:r>
              <a:rPr lang="en-US" sz="7000" b="1" i="0" u="none" strike="noStrike" cap="none">
                <a:solidFill>
                  <a:schemeClr val="lt1"/>
                </a:solidFill>
                <a:latin typeface="Arial"/>
                <a:ea typeface="Arial"/>
                <a:cs typeface="Arial"/>
                <a:sym typeface="Arial"/>
              </a:rPr>
              <a:t>THANK YOU</a:t>
            </a:r>
            <a:endParaRPr sz="7000" b="1" i="0" u="none" strike="noStrike" cap="none">
              <a:solidFill>
                <a:schemeClr val="lt1"/>
              </a:solidFill>
              <a:latin typeface="Arial"/>
              <a:ea typeface="Arial"/>
              <a:cs typeface="Arial"/>
              <a:sym typeface="Arial"/>
            </a:endParaRPr>
          </a:p>
        </p:txBody>
      </p:sp>
      <p:pic>
        <p:nvPicPr>
          <p:cNvPr id="121" name="Google Shape;121;p34"/>
          <p:cNvPicPr preferRelativeResize="0"/>
          <p:nvPr/>
        </p:nvPicPr>
        <p:blipFill rotWithShape="1">
          <a:blip r:embed="rId3">
            <a:alphaModFix/>
          </a:blip>
          <a:srcRect t="24095" r="-1567"/>
          <a:stretch/>
        </p:blipFill>
        <p:spPr>
          <a:xfrm>
            <a:off x="8255299" y="2786397"/>
            <a:ext cx="1161899" cy="868324"/>
          </a:xfrm>
          <a:prstGeom prst="rect">
            <a:avLst/>
          </a:prstGeom>
          <a:noFill/>
          <a:ln>
            <a:noFill/>
          </a:ln>
        </p:spPr>
      </p:pic>
      <p:pic>
        <p:nvPicPr>
          <p:cNvPr id="122" name="Google Shape;122;p34"/>
          <p:cNvPicPr preferRelativeResize="0"/>
          <p:nvPr/>
        </p:nvPicPr>
        <p:blipFill rotWithShape="1">
          <a:blip r:embed="rId4">
            <a:alphaModFix/>
          </a:blip>
          <a:srcRect/>
          <a:stretch/>
        </p:blipFill>
        <p:spPr>
          <a:xfrm>
            <a:off x="10575486" y="136525"/>
            <a:ext cx="1495758" cy="1437388"/>
          </a:xfrm>
          <a:prstGeom prst="rect">
            <a:avLst/>
          </a:prstGeom>
          <a:noFill/>
          <a:ln>
            <a:noFill/>
          </a:ln>
        </p:spPr>
      </p:pic>
      <p:sp>
        <p:nvSpPr>
          <p:cNvPr id="123" name="Google Shape;123;p34"/>
          <p:cNvSpPr/>
          <p:nvPr/>
        </p:nvSpPr>
        <p:spPr>
          <a:xfrm rot="5400000">
            <a:off x="1001943" y="3379881"/>
            <a:ext cx="2423422" cy="98238"/>
          </a:xfrm>
          <a:prstGeom prst="rect">
            <a:avLst/>
          </a:prstGeom>
          <a:solidFill>
            <a:srgbClr val="18325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47"/>
          <p:cNvSpPr/>
          <p:nvPr/>
        </p:nvSpPr>
        <p:spPr>
          <a:xfrm>
            <a:off x="4585098" y="2105715"/>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6" name="Google Shape;136;p47"/>
          <p:cNvSpPr/>
          <p:nvPr/>
        </p:nvSpPr>
        <p:spPr>
          <a:xfrm>
            <a:off x="701293" y="2204006"/>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7" name="Google Shape;137;p47"/>
          <p:cNvSpPr txBox="1"/>
          <p:nvPr/>
        </p:nvSpPr>
        <p:spPr>
          <a:xfrm>
            <a:off x="1697784" y="3511090"/>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8" name="Google Shape;138;p47"/>
          <p:cNvSpPr txBox="1"/>
          <p:nvPr/>
        </p:nvSpPr>
        <p:spPr>
          <a:xfrm>
            <a:off x="5592372" y="3291783"/>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9" name="Google Shape;139;p47"/>
          <p:cNvSpPr/>
          <p:nvPr/>
        </p:nvSpPr>
        <p:spPr>
          <a:xfrm>
            <a:off x="8491953" y="2236268"/>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0" name="Google Shape;140;p47"/>
          <p:cNvSpPr/>
          <p:nvPr/>
        </p:nvSpPr>
        <p:spPr>
          <a:xfrm>
            <a:off x="10561169" y="1924232"/>
            <a:ext cx="1025586" cy="1024496"/>
          </a:xfrm>
          <a:prstGeom prst="ellipse">
            <a:avLst/>
          </a:prstGeom>
          <a:solidFill>
            <a:srgbClr val="183254"/>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1" name="Google Shape;141;p47"/>
          <p:cNvSpPr txBox="1"/>
          <p:nvPr/>
        </p:nvSpPr>
        <p:spPr>
          <a:xfrm>
            <a:off x="9529307" y="3526718"/>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42" name="Google Shape;142;p47"/>
          <p:cNvSpPr/>
          <p:nvPr/>
        </p:nvSpPr>
        <p:spPr>
          <a:xfrm>
            <a:off x="4731524" y="4539439"/>
            <a:ext cx="1025586" cy="1024496"/>
          </a:xfrm>
          <a:prstGeom prst="ellipse">
            <a:avLst/>
          </a:prstGeom>
          <a:solidFill>
            <a:srgbClr val="67BB89"/>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3" name="Google Shape;143;p47"/>
          <p:cNvSpPr/>
          <p:nvPr/>
        </p:nvSpPr>
        <p:spPr>
          <a:xfrm>
            <a:off x="582903" y="1846397"/>
            <a:ext cx="1025586" cy="1024496"/>
          </a:xfrm>
          <a:prstGeom prst="ellipse">
            <a:avLst/>
          </a:prstGeom>
          <a:solidFill>
            <a:srgbClr val="FCC002"/>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pic>
        <p:nvPicPr>
          <p:cNvPr id="144" name="Google Shape;144;p47"/>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45" name="Google Shape;145;p47"/>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47"/>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49"/>
          <p:cNvSpPr/>
          <p:nvPr/>
        </p:nvSpPr>
        <p:spPr>
          <a:xfrm>
            <a:off x="558706" y="1744852"/>
            <a:ext cx="11074588" cy="4768934"/>
          </a:xfrm>
          <a:prstGeom prst="rect">
            <a:avLst/>
          </a:prstGeom>
          <a:solidFill>
            <a:schemeClr val="lt1"/>
          </a:solidFill>
          <a:ln w="28575" cap="flat" cmpd="sng">
            <a:solidFill>
              <a:srgbClr val="0069B4"/>
            </a:solidFill>
            <a:prstDash val="solid"/>
            <a:miter lim="800000"/>
            <a:headEnd type="none" w="sm" len="sm"/>
            <a:tailEnd type="none" w="sm" len="sm"/>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pic>
        <p:nvPicPr>
          <p:cNvPr id="150" name="Google Shape;150;p49"/>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51" name="Google Shape;151;p49"/>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p:nvPr/>
        </p:nvSpPr>
        <p:spPr>
          <a:xfrm>
            <a:off x="6921758" y="2123999"/>
            <a:ext cx="4499951" cy="33855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rPr>
              <a:t>5.</a:t>
            </a:r>
            <a:r>
              <a:rPr lang="en-US" sz="3200" b="1" i="0" u="none" strike="noStrike" cap="none" dirty="0">
                <a:solidFill>
                  <a:schemeClr val="lt1"/>
                </a:solidFill>
                <a:latin typeface="Arial"/>
                <a:ea typeface="Arial"/>
                <a:cs typeface="Arial"/>
                <a:sym typeface="Arial"/>
              </a:rPr>
              <a:t> </a:t>
            </a:r>
            <a:r>
              <a:rPr lang="en-US" sz="3200" b="1" i="0" u="none" strike="noStrike" cap="none" dirty="0" err="1">
                <a:solidFill>
                  <a:schemeClr val="lt1"/>
                </a:solidFill>
                <a:latin typeface="Arial"/>
                <a:ea typeface="Arial"/>
                <a:cs typeface="Arial"/>
                <a:sym typeface="Arial"/>
              </a:rPr>
              <a:t>Programme</a:t>
            </a:r>
            <a:r>
              <a:rPr lang="en-US" sz="3200" b="1" i="0" u="none" strike="noStrike" cap="none" dirty="0">
                <a:solidFill>
                  <a:schemeClr val="lt1"/>
                </a:solidFill>
                <a:latin typeface="Arial"/>
                <a:ea typeface="Arial"/>
                <a:cs typeface="Arial"/>
                <a:sym typeface="Arial"/>
              </a:rPr>
              <a:t> and Budget</a:t>
            </a:r>
          </a:p>
          <a:p>
            <a:pPr algn="ctr"/>
            <a:endParaRPr lang="en-US" sz="2000" b="1" i="0" u="none" strike="noStrike" cap="none" dirty="0">
              <a:solidFill>
                <a:schemeClr val="lt1"/>
              </a:solidFill>
              <a:latin typeface="Arial"/>
              <a:ea typeface="Arial"/>
              <a:cs typeface="Arial"/>
              <a:sym typeface="Arial"/>
            </a:endParaRPr>
          </a:p>
          <a:p>
            <a:pPr algn="ctr"/>
            <a:r>
              <a:rPr lang="en-US" sz="3000" b="1" i="0" u="none" strike="noStrike" cap="none" dirty="0">
                <a:solidFill>
                  <a:schemeClr val="lt1"/>
                </a:solidFill>
                <a:latin typeface="Arial"/>
                <a:ea typeface="Arial"/>
                <a:cs typeface="Arial"/>
                <a:sym typeface="Arial"/>
              </a:rPr>
              <a:t>ICG/PTWS XXXI</a:t>
            </a:r>
          </a:p>
          <a:p>
            <a:pPr algn="ctr"/>
            <a:endParaRPr lang="en-US" sz="2000" b="1" dirty="0">
              <a:solidFill>
                <a:schemeClr val="lt1"/>
              </a:solidFill>
            </a:endParaRPr>
          </a:p>
          <a:p>
            <a:pPr algn="ctr"/>
            <a:r>
              <a:rPr lang="en-US" sz="2000" b="1" dirty="0">
                <a:solidFill>
                  <a:schemeClr val="lt1"/>
                </a:solidFill>
              </a:rPr>
              <a:t>Beijing - China</a:t>
            </a:r>
          </a:p>
          <a:p>
            <a:pPr algn="ctr"/>
            <a:r>
              <a:rPr lang="en-US" sz="2000" b="1" dirty="0">
                <a:solidFill>
                  <a:schemeClr val="lt1"/>
                </a:solidFill>
              </a:rPr>
              <a:t>7-11 April 2025</a:t>
            </a:r>
            <a:endParaRPr lang="en-US" sz="20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4000" b="1" i="0" u="none" strike="noStrike" cap="none" dirty="0">
              <a:solidFill>
                <a:schemeClr val="lt1"/>
              </a:solidFill>
              <a:latin typeface="Arial"/>
              <a:ea typeface="Arial"/>
              <a:cs typeface="Arial"/>
              <a:sym typeface="Arial"/>
            </a:endParaRPr>
          </a:p>
        </p:txBody>
      </p:sp>
      <p:sp>
        <p:nvSpPr>
          <p:cNvPr id="159" name="Google Shape;159;p1"/>
          <p:cNvSpPr/>
          <p:nvPr/>
        </p:nvSpPr>
        <p:spPr>
          <a:xfrm>
            <a:off x="6123733" y="5271059"/>
            <a:ext cx="609600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dirty="0" err="1">
                <a:solidFill>
                  <a:schemeClr val="bg1"/>
                </a:solidFill>
                <a:latin typeface="Arial"/>
                <a:ea typeface="Arial"/>
                <a:cs typeface="Arial"/>
                <a:sym typeface="Arial"/>
              </a:rPr>
              <a:t>Öcal</a:t>
            </a:r>
            <a:r>
              <a:rPr lang="en-US" sz="2000" b="1" i="0" u="none" strike="noStrike" cap="none" dirty="0">
                <a:solidFill>
                  <a:schemeClr val="bg1"/>
                </a:solidFill>
                <a:latin typeface="Arial"/>
                <a:ea typeface="Arial"/>
                <a:cs typeface="Arial"/>
                <a:sym typeface="Arial"/>
              </a:rPr>
              <a:t> </a:t>
            </a:r>
            <a:r>
              <a:rPr lang="en-US" sz="2000" b="1" i="0" u="none" strike="noStrike" cap="none" dirty="0" err="1">
                <a:solidFill>
                  <a:schemeClr val="bg1"/>
                </a:solidFill>
                <a:latin typeface="Arial"/>
                <a:ea typeface="Arial"/>
                <a:cs typeface="Arial"/>
                <a:sym typeface="Arial"/>
              </a:rPr>
              <a:t>Necmioğlu</a:t>
            </a:r>
            <a:endParaRPr lang="en-US" sz="2000" b="1" i="0" u="none" strike="noStrike" cap="none" dirty="0">
              <a:solidFill>
                <a:schemeClr val="bg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bg1"/>
                </a:solidFill>
              </a:rPr>
              <a:t>Technical Secretary of ICG/PTWS</a:t>
            </a:r>
          </a:p>
          <a:p>
            <a:pPr marL="0" marR="0" lvl="0" indent="0" algn="ctr" rtl="0">
              <a:spcBef>
                <a:spcPts val="0"/>
              </a:spcBef>
              <a:spcAft>
                <a:spcPts val="0"/>
              </a:spcAft>
              <a:buNone/>
            </a:pPr>
            <a:endParaRPr lang="en-US" sz="2000" b="1" i="0" u="none" strike="noStrike" cap="none" dirty="0">
              <a:solidFill>
                <a:schemeClr val="bg1"/>
              </a:solidFill>
              <a:latin typeface="Arial"/>
              <a:ea typeface="Arial"/>
              <a:cs typeface="Arial"/>
              <a:sym typeface="Arial"/>
            </a:endParaRPr>
          </a:p>
          <a:p>
            <a:pPr marL="0" marR="0" lvl="0" indent="0" algn="ctr" rtl="0">
              <a:spcBef>
                <a:spcPts val="0"/>
              </a:spcBef>
              <a:spcAft>
                <a:spcPts val="0"/>
              </a:spcAft>
              <a:buNone/>
            </a:pPr>
            <a:r>
              <a:rPr lang="en-US" sz="2000" b="1" i="0" u="none" strike="noStrike" cap="none" dirty="0">
                <a:solidFill>
                  <a:schemeClr val="bg1"/>
                </a:solidFill>
                <a:latin typeface="Arial"/>
                <a:ea typeface="Arial"/>
                <a:cs typeface="Arial"/>
                <a:sym typeface="Arial"/>
              </a:rPr>
              <a:t>Tsunami Resilience Section</a:t>
            </a:r>
            <a:endParaRPr sz="2000" b="1" i="0" u="none" strike="noStrike" cap="none" dirty="0">
              <a:solidFill>
                <a:schemeClr val="bg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500601"/>
          </a:xfrm>
          <a:prstGeom prst="rect">
            <a:avLst/>
          </a:prstGeom>
          <a:noFill/>
          <a:ln>
            <a:noFill/>
          </a:ln>
        </p:spPr>
        <p:txBody>
          <a:bodyPr spcFirstLastPara="1" wrap="square" lIns="65000" tIns="65000" rIns="65000" bIns="65000" anchor="t" anchorCtr="0">
            <a:spAutoFit/>
          </a:bodyPr>
          <a:lstStyle/>
          <a:p>
            <a:r>
              <a:rPr lang="en-GB" sz="2400" b="1" dirty="0">
                <a:solidFill>
                  <a:srgbClr val="002060"/>
                </a:solidFill>
              </a:rPr>
              <a:t>Period of financial uncertainty</a:t>
            </a:r>
          </a:p>
        </p:txBody>
      </p:sp>
      <p:sp>
        <p:nvSpPr>
          <p:cNvPr id="2" name="TextBox 1">
            <a:extLst>
              <a:ext uri="{FF2B5EF4-FFF2-40B4-BE49-F238E27FC236}">
                <a16:creationId xmlns:a16="http://schemas.microsoft.com/office/drawing/2014/main" id="{BC6EB9F3-EBC4-35BC-131C-B8B2DF0FAE16}"/>
              </a:ext>
            </a:extLst>
          </p:cNvPr>
          <p:cNvSpPr txBox="1"/>
          <p:nvPr/>
        </p:nvSpPr>
        <p:spPr>
          <a:xfrm>
            <a:off x="496986" y="1598828"/>
            <a:ext cx="11330254" cy="4278094"/>
          </a:xfrm>
          <a:prstGeom prst="rect">
            <a:avLst/>
          </a:prstGeom>
          <a:noFill/>
        </p:spPr>
        <p:txBody>
          <a:bodyPr wrap="square" rtlCol="0">
            <a:spAutoFit/>
          </a:bodyPr>
          <a:lstStyle/>
          <a:p>
            <a:pPr algn="just"/>
            <a:r>
              <a:rPr lang="en-GB" sz="1600" dirty="0"/>
              <a:t> UNESCO is navigating through a period of uncertainty, marked by significant budgetary and financial challenges. Implemented measures towards promoting and applying good practices and efficiency measures are:</a:t>
            </a:r>
          </a:p>
          <a:p>
            <a:pPr algn="just"/>
            <a:endParaRPr lang="en-GB" sz="1600" dirty="0"/>
          </a:p>
          <a:p>
            <a:pPr algn="just"/>
            <a:r>
              <a:rPr lang="en-GB" sz="1600" dirty="0"/>
              <a:t>- A prioritized recruitment plan has been in force with additional clearance mechanism all new recruitment decisions.</a:t>
            </a:r>
          </a:p>
          <a:p>
            <a:pPr algn="just"/>
            <a:r>
              <a:rPr lang="en-GB" sz="1600" dirty="0"/>
              <a:t> </a:t>
            </a:r>
          </a:p>
          <a:p>
            <a:pPr algn="just"/>
            <a:r>
              <a:rPr lang="en-GB" sz="1600" dirty="0"/>
              <a:t>- Consideration should also be to postpone new contracts and/or renewals of project appointments and temporary staff until the second half of 2025.</a:t>
            </a:r>
          </a:p>
          <a:p>
            <a:pPr algn="just"/>
            <a:endParaRPr lang="en-GB" sz="1600" dirty="0"/>
          </a:p>
          <a:p>
            <a:pPr algn="just"/>
            <a:r>
              <a:rPr lang="en-GB" sz="1600" dirty="0"/>
              <a:t>- 2025 allotment of funding for activities are reduced by 30%.  Only priority activities and priority recruitment of affiliate personnel should be carried out; other non-essential obligations should be postponed until the second half of 2025.</a:t>
            </a:r>
          </a:p>
          <a:p>
            <a:pPr algn="just"/>
            <a:r>
              <a:rPr lang="en-GB" sz="1600" dirty="0"/>
              <a:t> </a:t>
            </a:r>
          </a:p>
          <a:p>
            <a:pPr algn="just"/>
            <a:r>
              <a:rPr lang="en-GB" sz="1600" dirty="0"/>
              <a:t>- Virtual participation in meetings or representation by the local Field Office shall be the default approach. Only statutory travel and meetings should be conducted, with exceptions to be validated by each ADG on a case-by-case basis.  Non-essential travel and meetings should be postponed until the second half of 2025. </a:t>
            </a:r>
          </a:p>
          <a:p>
            <a:pPr algn="just"/>
            <a:r>
              <a:rPr lang="en-GB" sz="1600" dirty="0"/>
              <a:t> </a:t>
            </a:r>
          </a:p>
          <a:p>
            <a:pPr algn="just"/>
            <a:endParaRPr lang="en-GB" sz="1600" dirty="0"/>
          </a:p>
          <a:p>
            <a:pPr algn="just"/>
            <a:endParaRPr lang="en-GB" sz="1600" dirty="0"/>
          </a:p>
        </p:txBody>
      </p:sp>
    </p:spTree>
    <p:extLst>
      <p:ext uri="{BB962C8B-B14F-4D97-AF65-F5344CB8AC3E}">
        <p14:creationId xmlns:p14="http://schemas.microsoft.com/office/powerpoint/2010/main" val="406999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83F1EA86-BD32-D913-DDFC-8527467BC179}"/>
            </a:ext>
          </a:extLst>
        </p:cNvPr>
        <p:cNvGrpSpPr/>
        <p:nvPr/>
      </p:nvGrpSpPr>
      <p:grpSpPr>
        <a:xfrm>
          <a:off x="0" y="0"/>
          <a:ext cx="0" cy="0"/>
          <a:chOff x="0" y="0"/>
          <a:chExt cx="0" cy="0"/>
        </a:xfrm>
      </p:grpSpPr>
      <p:sp>
        <p:nvSpPr>
          <p:cNvPr id="178" name="Google Shape;178;p5">
            <a:extLst>
              <a:ext uri="{FF2B5EF4-FFF2-40B4-BE49-F238E27FC236}">
                <a16:creationId xmlns:a16="http://schemas.microsoft.com/office/drawing/2014/main" id="{65C28B86-2E06-19AA-710D-CFBB38492B5E}"/>
              </a:ext>
            </a:extLst>
          </p:cNvPr>
          <p:cNvSpPr txBox="1"/>
          <p:nvPr/>
        </p:nvSpPr>
        <p:spPr>
          <a:xfrm>
            <a:off x="496984" y="176681"/>
            <a:ext cx="10206185" cy="500601"/>
          </a:xfrm>
          <a:prstGeom prst="rect">
            <a:avLst/>
          </a:prstGeom>
          <a:noFill/>
          <a:ln>
            <a:noFill/>
          </a:ln>
        </p:spPr>
        <p:txBody>
          <a:bodyPr spcFirstLastPara="1" wrap="square" lIns="65000" tIns="65000" rIns="65000" bIns="65000" anchor="t" anchorCtr="0">
            <a:spAutoFit/>
          </a:bodyPr>
          <a:lstStyle/>
          <a:p>
            <a:r>
              <a:rPr lang="en-GB" sz="2400" b="1" dirty="0">
                <a:solidFill>
                  <a:srgbClr val="002060"/>
                </a:solidFill>
              </a:rPr>
              <a:t>Available Resources</a:t>
            </a:r>
          </a:p>
        </p:txBody>
      </p:sp>
      <p:sp>
        <p:nvSpPr>
          <p:cNvPr id="2" name="TextBox 1">
            <a:extLst>
              <a:ext uri="{FF2B5EF4-FFF2-40B4-BE49-F238E27FC236}">
                <a16:creationId xmlns:a16="http://schemas.microsoft.com/office/drawing/2014/main" id="{B4EDF848-3252-8846-C8F0-CF8906C46085}"/>
              </a:ext>
            </a:extLst>
          </p:cNvPr>
          <p:cNvSpPr txBox="1"/>
          <p:nvPr/>
        </p:nvSpPr>
        <p:spPr>
          <a:xfrm>
            <a:off x="496984" y="1179728"/>
            <a:ext cx="11441014" cy="5201424"/>
          </a:xfrm>
          <a:prstGeom prst="rect">
            <a:avLst/>
          </a:prstGeom>
          <a:noFill/>
        </p:spPr>
        <p:txBody>
          <a:bodyPr wrap="square" rtlCol="0">
            <a:spAutoFit/>
          </a:bodyPr>
          <a:lstStyle/>
          <a:p>
            <a:pPr algn="just"/>
            <a:r>
              <a:rPr lang="en-GB" sz="1600" b="1" dirty="0">
                <a:latin typeface="+mj-lt"/>
              </a:rPr>
              <a:t>Regular Programme</a:t>
            </a:r>
          </a:p>
          <a:p>
            <a:pPr algn="just"/>
            <a:r>
              <a:rPr lang="en-GB" sz="600" dirty="0">
                <a:latin typeface="+mj-lt"/>
              </a:rPr>
              <a:t>	</a:t>
            </a:r>
          </a:p>
          <a:p>
            <a:pPr algn="just"/>
            <a:r>
              <a:rPr lang="en-GB" sz="1600" dirty="0">
                <a:latin typeface="+mj-lt"/>
              </a:rPr>
              <a:t>	Promote integrated and sustained warning systems		30k</a:t>
            </a:r>
          </a:p>
          <a:p>
            <a:pPr algn="just"/>
            <a:r>
              <a:rPr lang="en-GB" sz="1600" dirty="0">
                <a:latin typeface="+mj-lt"/>
              </a:rPr>
              <a:t>	Tsunami Ready - Pacific 					45k</a:t>
            </a:r>
          </a:p>
          <a:p>
            <a:pPr algn="just"/>
            <a:r>
              <a:rPr lang="en-GB" sz="1600" dirty="0">
                <a:latin typeface="+mj-lt"/>
              </a:rPr>
              <a:t>	Building capacities for assessment 				25k</a:t>
            </a:r>
          </a:p>
          <a:p>
            <a:pPr algn="just"/>
            <a:endParaRPr lang="en-GB" sz="600" dirty="0">
              <a:latin typeface="+mj-lt"/>
            </a:endParaRPr>
          </a:p>
          <a:p>
            <a:pPr algn="just"/>
            <a:r>
              <a:rPr lang="en-GB" sz="1600" b="1" dirty="0">
                <a:latin typeface="+mj-lt"/>
              </a:rPr>
              <a:t>Extrabudgetary Funding</a:t>
            </a:r>
          </a:p>
          <a:p>
            <a:pPr algn="just"/>
            <a:endParaRPr lang="en-GB" sz="1600" dirty="0">
              <a:latin typeface="+mj-lt"/>
            </a:endParaRPr>
          </a:p>
          <a:p>
            <a:pPr algn="just"/>
            <a:r>
              <a:rPr lang="en-GB" sz="1600" dirty="0">
                <a:latin typeface="+mj-lt"/>
              </a:rPr>
              <a:t>	The Norwegian Agency for Development Cooperation (</a:t>
            </a:r>
            <a:r>
              <a:rPr lang="en-GB" sz="1600" dirty="0" err="1">
                <a:latin typeface="+mj-lt"/>
              </a:rPr>
              <a:t>Norad</a:t>
            </a:r>
            <a:r>
              <a:rPr lang="en-GB" sz="1600" dirty="0">
                <a:latin typeface="+mj-lt"/>
              </a:rPr>
              <a:t>) 	70k</a:t>
            </a:r>
          </a:p>
          <a:p>
            <a:pPr algn="just"/>
            <a:r>
              <a:rPr lang="en-GB" sz="1600" dirty="0">
                <a:latin typeface="+mj-lt"/>
              </a:rPr>
              <a:t>	Resource for Pacific and Caribbean SIDS</a:t>
            </a:r>
          </a:p>
          <a:p>
            <a:pPr algn="just"/>
            <a:endParaRPr lang="en-GB" sz="1600" dirty="0">
              <a:latin typeface="+mj-lt"/>
            </a:endParaRPr>
          </a:p>
          <a:p>
            <a:pPr algn="just"/>
            <a:r>
              <a:rPr lang="en-GB" sz="1600" dirty="0">
                <a:latin typeface="+mj-lt"/>
              </a:rPr>
              <a:t>	</a:t>
            </a:r>
            <a:r>
              <a:rPr lang="en-GB" sz="1600" dirty="0">
                <a:solidFill>
                  <a:srgbClr val="C00000"/>
                </a:solidFill>
                <a:latin typeface="+mj-lt"/>
              </a:rPr>
              <a:t>Bridging Japanese and UNESCO-IOC expertise on Geohazard </a:t>
            </a:r>
            <a:r>
              <a:rPr lang="en-GB" sz="1600" dirty="0">
                <a:latin typeface="+mj-lt"/>
              </a:rPr>
              <a:t>	Y1/196k, Y2/250k, Y3/162k - Total 608k</a:t>
            </a:r>
          </a:p>
          <a:p>
            <a:pPr algn="just"/>
            <a:r>
              <a:rPr lang="en-GB" sz="1600" dirty="0">
                <a:latin typeface="+mj-lt"/>
              </a:rPr>
              <a:t>	</a:t>
            </a:r>
            <a:r>
              <a:rPr lang="en-GB" sz="1600" dirty="0">
                <a:solidFill>
                  <a:srgbClr val="C00000"/>
                </a:solidFill>
                <a:latin typeface="+mj-lt"/>
              </a:rPr>
              <a:t>Early Warning Systems to support Pacific and Caribbean SIDS</a:t>
            </a:r>
          </a:p>
          <a:p>
            <a:pPr algn="just"/>
            <a:r>
              <a:rPr lang="en-GB" sz="1600" dirty="0">
                <a:latin typeface="+mj-lt"/>
                <a:ea typeface="DengXian" panose="02010600030101010101" pitchFamily="2" charset="-122"/>
                <a:cs typeface="Arial" panose="020B0604020202020204" pitchFamily="34" charset="0"/>
              </a:rPr>
              <a:t>	</a:t>
            </a:r>
          </a:p>
          <a:p>
            <a:pPr algn="just"/>
            <a:r>
              <a:rPr lang="en-GB" sz="1600" dirty="0">
                <a:solidFill>
                  <a:srgbClr val="C00000"/>
                </a:solidFill>
                <a:effectLst/>
                <a:latin typeface="+mj-lt"/>
                <a:ea typeface="DengXian" panose="02010600030101010101" pitchFamily="2" charset="-122"/>
                <a:cs typeface="Arial" panose="020B0604020202020204" pitchFamily="34" charset="0"/>
              </a:rPr>
              <a:t>South Pacific (Fiji, Tonga, Vanuatu) and Caribbean SIDS </a:t>
            </a:r>
            <a:r>
              <a:rPr lang="en-US" sz="1600" dirty="0">
                <a:solidFill>
                  <a:srgbClr val="C00000"/>
                </a:solidFill>
                <a:effectLst/>
                <a:latin typeface="+mj-lt"/>
                <a:ea typeface="DengXian" panose="02010600030101010101" pitchFamily="2" charset="-122"/>
                <a:cs typeface="Arial" panose="020B0604020202020204" pitchFamily="34" charset="0"/>
              </a:rPr>
              <a:t>(</a:t>
            </a:r>
            <a:r>
              <a:rPr lang="en-GB" sz="1600" dirty="0">
                <a:solidFill>
                  <a:srgbClr val="C00000"/>
                </a:solidFill>
                <a:effectLst/>
                <a:latin typeface="+mj-lt"/>
                <a:ea typeface="DengXian" panose="02010600030101010101" pitchFamily="2" charset="-122"/>
                <a:cs typeface="Arial" panose="020B0604020202020204" pitchFamily="34" charset="0"/>
              </a:rPr>
              <a:t>Grenada, St Lucia and St Vincent and The 	Grenadines), with pilot activities in Fiji and Grenada</a:t>
            </a:r>
          </a:p>
          <a:p>
            <a:pPr algn="just"/>
            <a:r>
              <a:rPr lang="en-GB" sz="1600" dirty="0">
                <a:solidFill>
                  <a:srgbClr val="C00000"/>
                </a:solidFill>
                <a:latin typeface="+mj-lt"/>
              </a:rPr>
              <a:t>	</a:t>
            </a:r>
            <a:r>
              <a:rPr lang="en-GB" sz="1600" i="1" dirty="0">
                <a:solidFill>
                  <a:srgbClr val="C00000"/>
                </a:solidFill>
                <a:latin typeface="+mj-lt"/>
              </a:rPr>
              <a:t>- Integrated national Early Warning System Standard Operating Procedures (SOP) for geophysical hazards tested</a:t>
            </a:r>
          </a:p>
          <a:p>
            <a:pPr algn="just"/>
            <a:r>
              <a:rPr lang="en-GB" sz="1600" i="1" dirty="0">
                <a:solidFill>
                  <a:srgbClr val="C00000"/>
                </a:solidFill>
                <a:latin typeface="+mj-lt"/>
              </a:rPr>
              <a:t>	- Peer reviewed documents on geophysical hazard EWS for SIDS,</a:t>
            </a:r>
          </a:p>
          <a:p>
            <a:pPr algn="just"/>
            <a:r>
              <a:rPr lang="en-GB" sz="1600" i="1" dirty="0">
                <a:solidFill>
                  <a:srgbClr val="C00000"/>
                </a:solidFill>
                <a:latin typeface="+mj-lt"/>
              </a:rPr>
              <a:t>	- UNESCO technical reports on hazard assessment, </a:t>
            </a:r>
            <a:r>
              <a:rPr lang="en-GB" sz="1600" i="1" dirty="0" err="1">
                <a:solidFill>
                  <a:srgbClr val="C00000"/>
                </a:solidFill>
                <a:latin typeface="+mj-lt"/>
              </a:rPr>
              <a:t>EWand</a:t>
            </a:r>
            <a:r>
              <a:rPr lang="en-GB" sz="1600" i="1" dirty="0">
                <a:solidFill>
                  <a:srgbClr val="C00000"/>
                </a:solidFill>
                <a:latin typeface="+mj-lt"/>
              </a:rPr>
              <a:t> mitigation systems for Pacific and Caribbean SIDS</a:t>
            </a:r>
          </a:p>
          <a:p>
            <a:pPr algn="just"/>
            <a:r>
              <a:rPr lang="en-GB" sz="1600" i="1" dirty="0">
                <a:solidFill>
                  <a:srgbClr val="C00000"/>
                </a:solidFill>
                <a:latin typeface="+mj-lt"/>
              </a:rPr>
              <a:t>	- Workshops</a:t>
            </a:r>
          </a:p>
          <a:p>
            <a:pPr algn="just"/>
            <a:r>
              <a:rPr lang="en-GB" sz="1600" i="1" dirty="0">
                <a:solidFill>
                  <a:srgbClr val="C00000"/>
                </a:solidFill>
                <a:latin typeface="+mj-lt"/>
              </a:rPr>
              <a:t>	- Public Awareness activities/products, training programmes and response drills</a:t>
            </a:r>
          </a:p>
          <a:p>
            <a:pPr algn="just"/>
            <a:endParaRPr lang="en-GB" sz="1600" dirty="0">
              <a:latin typeface="+mj-lt"/>
            </a:endParaRPr>
          </a:p>
        </p:txBody>
      </p:sp>
      <p:sp>
        <p:nvSpPr>
          <p:cNvPr id="3" name="TextBox 2">
            <a:extLst>
              <a:ext uri="{FF2B5EF4-FFF2-40B4-BE49-F238E27FC236}">
                <a16:creationId xmlns:a16="http://schemas.microsoft.com/office/drawing/2014/main" id="{6C9915E8-A330-BA49-BADE-19D7CB708D2E}"/>
              </a:ext>
            </a:extLst>
          </p:cNvPr>
          <p:cNvSpPr txBox="1"/>
          <p:nvPr/>
        </p:nvSpPr>
        <p:spPr>
          <a:xfrm>
            <a:off x="8541527" y="1816099"/>
            <a:ext cx="3526928" cy="1200329"/>
          </a:xfrm>
          <a:prstGeom prst="rect">
            <a:avLst/>
          </a:prstGeom>
          <a:noFill/>
        </p:spPr>
        <p:txBody>
          <a:bodyPr wrap="none" rtlCol="0">
            <a:spAutoFit/>
          </a:bodyPr>
          <a:lstStyle/>
          <a:p>
            <a:pPr algn="ctr"/>
            <a:r>
              <a:rPr lang="en-US" sz="2000" dirty="0">
                <a:solidFill>
                  <a:srgbClr val="C00000"/>
                </a:solidFill>
              </a:rPr>
              <a:t>Around 250k per year!</a:t>
            </a:r>
          </a:p>
          <a:p>
            <a:pPr algn="ctr"/>
            <a:endParaRPr lang="en-US" sz="2000" dirty="0">
              <a:solidFill>
                <a:srgbClr val="C00000"/>
              </a:solidFill>
            </a:endParaRPr>
          </a:p>
          <a:p>
            <a:pPr algn="ctr"/>
            <a:r>
              <a:rPr lang="en-US" sz="1600" dirty="0">
                <a:solidFill>
                  <a:srgbClr val="C00000"/>
                </a:solidFill>
              </a:rPr>
              <a:t>ICG/PTWS XXXI costed around 40k!</a:t>
            </a:r>
          </a:p>
          <a:p>
            <a:pPr algn="ctr"/>
            <a:r>
              <a:rPr lang="en-US" sz="1600" dirty="0">
                <a:solidFill>
                  <a:srgbClr val="C00000"/>
                </a:solidFill>
              </a:rPr>
              <a:t>Vanuatu Expert Meeting 25k!</a:t>
            </a:r>
          </a:p>
        </p:txBody>
      </p:sp>
    </p:spTree>
    <p:extLst>
      <p:ext uri="{BB962C8B-B14F-4D97-AF65-F5344CB8AC3E}">
        <p14:creationId xmlns:p14="http://schemas.microsoft.com/office/powerpoint/2010/main" val="2838114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9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8e024d6-51f2-471b-ac2c-b1117d65062e}" enabled="1" method="Standard" siteId="{1d4fae52-39b3-4bfa-b0b3-022956b11194}" removed="0"/>
</clbl:labelList>
</file>

<file path=docProps/app.xml><?xml version="1.0" encoding="utf-8"?>
<Properties xmlns="http://schemas.openxmlformats.org/officeDocument/2006/extended-properties" xmlns:vt="http://schemas.openxmlformats.org/officeDocument/2006/docPropsVTypes">
  <TotalTime>2933</TotalTime>
  <Words>398</Words>
  <Application>Microsoft Macintosh PowerPoint</Application>
  <PresentationFormat>Widescreen</PresentationFormat>
  <Paragraphs>46</Paragraphs>
  <Slides>4</Slides>
  <Notes>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vt:i4>
      </vt:variant>
    </vt:vector>
  </HeadingPairs>
  <TitlesOfParts>
    <vt:vector size="13" baseType="lpstr">
      <vt:lpstr>Open Sans</vt:lpstr>
      <vt:lpstr>Arial</vt:lpstr>
      <vt:lpstr>Roboto</vt:lpstr>
      <vt:lpstr>Calibri</vt:lpstr>
      <vt:lpstr>9_Custom Design</vt:lpstr>
      <vt:lpstr>1_Office Theme</vt:lpstr>
      <vt:lpstr>8_Custom Design</vt:lpstr>
      <vt:lpstr>4_Custom Design</vt:lpstr>
      <vt:lpstr>6_Custom Design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Tesan, Maeva</dc:creator>
  <cp:lastModifiedBy>Ocal Necmioglu (UNESCO/IOC)</cp:lastModifiedBy>
  <cp:revision>52</cp:revision>
  <dcterms:created xsi:type="dcterms:W3CDTF">2019-09-03T09:02:06Z</dcterms:created>
  <dcterms:modified xsi:type="dcterms:W3CDTF">2025-04-10T14:46:59Z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