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6" r:id="rId3"/>
    <p:sldMasterId id="2147483680" r:id="rId4"/>
    <p:sldMasterId id="2147483682" r:id="rId5"/>
  </p:sldMasterIdLst>
  <p:notesMasterIdLst>
    <p:notesMasterId r:id="rId18"/>
  </p:notesMasterIdLst>
  <p:sldIdLst>
    <p:sldId id="256" r:id="rId6"/>
    <p:sldId id="269" r:id="rId7"/>
    <p:sldId id="279" r:id="rId8"/>
    <p:sldId id="280" r:id="rId9"/>
    <p:sldId id="283" r:id="rId10"/>
    <p:sldId id="287" r:id="rId11"/>
    <p:sldId id="272" r:id="rId12"/>
    <p:sldId id="273" r:id="rId13"/>
    <p:sldId id="281" r:id="rId14"/>
    <p:sldId id="282" r:id="rId15"/>
    <p:sldId id="284" r:id="rId16"/>
    <p:sldId id="268" r:id="rId17"/>
  </p:sldIdLst>
  <p:sldSz cx="12192000" cy="6858000"/>
  <p:notesSz cx="6858000" cy="9144000"/>
  <p:embeddedFontLst>
    <p:embeddedFont>
      <p:font typeface="Open Sans" panose="020B0606030504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2"/>
    <p:restoredTop sz="94686"/>
  </p:normalViewPr>
  <p:slideViewPr>
    <p:cSldViewPr snapToGrid="0">
      <p:cViewPr varScale="1">
        <p:scale>
          <a:sx n="66" d="100"/>
          <a:sy n="66" d="100"/>
        </p:scale>
        <p:origin x="224" y="1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ovulavula, Jiuta" userId="8a6d7744-49ec-4387-a366-8d03b0f71508" providerId="ADAL" clId="{47A7548E-00D9-4300-AA53-E614ED1233D3}"/>
    <pc:docChg chg="modSld">
      <pc:chgData name="Korovulavula, Jiuta" userId="8a6d7744-49ec-4387-a366-8d03b0f71508" providerId="ADAL" clId="{47A7548E-00D9-4300-AA53-E614ED1233D3}" dt="2025-04-07T22:51:39.217" v="0" actId="20577"/>
      <pc:docMkLst>
        <pc:docMk/>
      </pc:docMkLst>
      <pc:sldChg chg="modSp mod">
        <pc:chgData name="Korovulavula, Jiuta" userId="8a6d7744-49ec-4387-a366-8d03b0f71508" providerId="ADAL" clId="{47A7548E-00D9-4300-AA53-E614ED1233D3}" dt="2025-04-07T22:51:39.217" v="0" actId="20577"/>
        <pc:sldMkLst>
          <pc:docMk/>
          <pc:sldMk cId="4036394355" sldId="287"/>
        </pc:sldMkLst>
        <pc:spChg chg="mod">
          <ac:chgData name="Korovulavula, Jiuta" userId="8a6d7744-49ec-4387-a366-8d03b0f71508" providerId="ADAL" clId="{47A7548E-00D9-4300-AA53-E614ED1233D3}" dt="2025-04-07T22:51:39.217" v="0" actId="20577"/>
          <ac:spMkLst>
            <pc:docMk/>
            <pc:sldMk cId="4036394355" sldId="287"/>
            <ac:spMk id="2" creationId="{5F6D5B38-E8C1-E7D8-468E-5129EAEB94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73333721-C7BF-84FD-2249-09E6C05E557F}"/>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EBFC4A48-E5F0-8261-127D-0F457A8E329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E3A80943-F7E1-C5E3-2572-2AD0238740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33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FE358C79-4C14-B5F1-C57D-253827FE0C39}"/>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3F513B5F-6325-E9F6-AD94-CFD8E224DFF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8670FA39-2E1B-BA6F-9BE8-099EB0C5EB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25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712B8E8D-519D-5C0D-83EC-AB5DE45DD553}"/>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5AE5C1B4-E6B5-EA38-32A8-DD35287A7E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D63ACEAF-ECBE-77C9-DAD8-31B75E369C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435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131A5476-063E-0F7E-1892-DBF3543F6F3A}"/>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655E6129-732B-0BA4-4025-F9A9D12EEF2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36859DA2-5490-E05E-FE34-6B1382DB9B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90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EF04266D-5DC2-A06D-4D89-81D307A41035}"/>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186033FE-F291-2A0B-CAF1-BED734DECF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8BFD7280-AF86-E1FB-CDE6-B1DC44BCE3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95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F92D7C96-5903-8B3E-96CE-27F5D85DE788}"/>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3D6159BF-0A45-D904-810A-3A338CA5AF4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a:extLst>
              <a:ext uri="{FF2B5EF4-FFF2-40B4-BE49-F238E27FC236}">
                <a16:creationId xmlns:a16="http://schemas.microsoft.com/office/drawing/2014/main" id="{59AA605B-011B-99B6-87FE-FBB95E2A49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00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56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04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A8F6BD5D-9CDC-3B26-2484-FCD91B84E39E}"/>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3C82A0C4-9632-2FF1-C9D9-F94B69555FA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D62F2802-541A-8A6B-0B39-8EEEDEC2AF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07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eanexpert.org/document/14576"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ijivillage.com/news/Fiji-to-get-72M-loan-from-Japan-if-major-natural-disaster-strikes-x45r8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921758" y="2123999"/>
            <a:ext cx="4499951" cy="33855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rPr>
              <a:t>3.2</a:t>
            </a:r>
            <a:r>
              <a:rPr lang="en-US" sz="3200" b="1" i="0" u="none" strike="noStrike" cap="none" dirty="0">
                <a:solidFill>
                  <a:schemeClr val="lt1"/>
                </a:solidFill>
                <a:latin typeface="Arial"/>
                <a:ea typeface="Arial"/>
                <a:cs typeface="Arial"/>
                <a:sym typeface="Arial"/>
              </a:rPr>
              <a:t> ICG/PTWS Secretariat Report</a:t>
            </a:r>
          </a:p>
          <a:p>
            <a:pPr algn="ctr"/>
            <a:endParaRPr lang="en-US" sz="2000" b="1" i="0" u="none" strike="noStrike" cap="none" dirty="0">
              <a:solidFill>
                <a:schemeClr val="lt1"/>
              </a:solidFill>
              <a:latin typeface="Arial"/>
              <a:ea typeface="Arial"/>
              <a:cs typeface="Arial"/>
              <a:sym typeface="Arial"/>
            </a:endParaRPr>
          </a:p>
          <a:p>
            <a:pPr algn="ctr"/>
            <a:r>
              <a:rPr lang="en-US" sz="3000" b="1" i="0" u="none" strike="noStrike" cap="none" dirty="0">
                <a:solidFill>
                  <a:schemeClr val="lt1"/>
                </a:solidFill>
                <a:latin typeface="Arial"/>
                <a:ea typeface="Arial"/>
                <a:cs typeface="Arial"/>
                <a:sym typeface="Arial"/>
              </a:rPr>
              <a:t>ICG/PTWS XXXI</a:t>
            </a:r>
          </a:p>
          <a:p>
            <a:pPr algn="ctr"/>
            <a:endParaRPr lang="en-US" sz="2000" b="1" dirty="0">
              <a:solidFill>
                <a:schemeClr val="lt1"/>
              </a:solidFill>
            </a:endParaRPr>
          </a:p>
          <a:p>
            <a:pPr algn="ctr"/>
            <a:r>
              <a:rPr lang="en-US" sz="2000" b="1" dirty="0">
                <a:solidFill>
                  <a:schemeClr val="lt1"/>
                </a:solidFill>
              </a:rPr>
              <a:t>Beijing - China</a:t>
            </a:r>
          </a:p>
          <a:p>
            <a:pPr algn="ctr"/>
            <a:r>
              <a:rPr lang="en-US" sz="2000" b="1" dirty="0">
                <a:solidFill>
                  <a:schemeClr val="lt1"/>
                </a:solidFill>
              </a:rPr>
              <a:t>7-11 April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
        <p:nvSpPr>
          <p:cNvPr id="159" name="Google Shape;159;p1"/>
          <p:cNvSpPr/>
          <p:nvPr/>
        </p:nvSpPr>
        <p:spPr>
          <a:xfrm>
            <a:off x="0" y="5207559"/>
            <a:ext cx="6096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chemeClr val="bg1"/>
                </a:solidFill>
                <a:latin typeface="Arial"/>
                <a:ea typeface="Arial"/>
                <a:cs typeface="Arial"/>
                <a:sym typeface="Arial"/>
              </a:rPr>
              <a:t>Öcal</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Necmioğlu</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Technical Secretary of ICG/PTWS</a:t>
            </a:r>
          </a:p>
          <a:p>
            <a:pPr marL="0" marR="0" lvl="0" indent="0" algn="ctr" rtl="0">
              <a:spcBef>
                <a:spcPts val="0"/>
              </a:spcBef>
              <a:spcAft>
                <a:spcPts val="0"/>
              </a:spcAft>
              <a:buNone/>
            </a:pP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Tsunami Resilience Section</a:t>
            </a:r>
            <a:endParaRPr sz="2000" b="1" i="0" u="none" strike="noStrike" cap="none" dirty="0">
              <a:solidFill>
                <a:schemeClr val="bg1"/>
              </a:solidFill>
              <a:latin typeface="Arial"/>
              <a:ea typeface="Arial"/>
              <a:cs typeface="Arial"/>
              <a:sym typeface="Arial"/>
            </a:endParaRPr>
          </a:p>
        </p:txBody>
      </p:sp>
      <p:sp>
        <p:nvSpPr>
          <p:cNvPr id="2" name="Google Shape;159;p1">
            <a:extLst>
              <a:ext uri="{FF2B5EF4-FFF2-40B4-BE49-F238E27FC236}">
                <a16:creationId xmlns:a16="http://schemas.microsoft.com/office/drawing/2014/main" id="{432E8151-172D-3A5F-67FA-B2E726DD7870}"/>
              </a:ext>
            </a:extLst>
          </p:cNvPr>
          <p:cNvSpPr/>
          <p:nvPr/>
        </p:nvSpPr>
        <p:spPr>
          <a:xfrm>
            <a:off x="6123733" y="5207559"/>
            <a:ext cx="6096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err="1">
                <a:solidFill>
                  <a:schemeClr val="bg1"/>
                </a:solidFill>
                <a:latin typeface="Arial"/>
                <a:ea typeface="Arial"/>
                <a:cs typeface="Arial"/>
                <a:sym typeface="Arial"/>
              </a:rPr>
              <a:t>Jiuta</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Korovulavula</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bg1"/>
                </a:solidFill>
              </a:rPr>
              <a:t>National Professional Officer for Disaster Risk Reduction and Tsunami Warning </a:t>
            </a: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Tsunami Resilience Section</a:t>
            </a:r>
            <a:endParaRPr sz="20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06023190-AA44-5E4E-33EF-CE6A3CBC8031}"/>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A5879E6C-1495-5D4D-55F4-4D7C2C97C97B}"/>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TNC/TWFP/NTWC Contact List</a:t>
            </a:r>
          </a:p>
          <a:p>
            <a:pPr>
              <a:buClr>
                <a:srgbClr val="002060"/>
              </a:buClr>
              <a:buSzPts val="2400"/>
            </a:pPr>
            <a:r>
              <a:rPr lang="tr-TR" sz="2400" b="1" i="0" u="none" strike="noStrike" cap="none" dirty="0">
                <a:solidFill>
                  <a:srgbClr val="41B7C8"/>
                </a:solidFill>
                <a:latin typeface="Arial"/>
                <a:ea typeface="Arial"/>
                <a:cs typeface="Arial"/>
                <a:sym typeface="Arial"/>
              </a:rPr>
              <a:t>TOWS-WG-XVIII </a:t>
            </a:r>
            <a:r>
              <a:rPr lang="tr-TR" sz="2400" b="1" i="0" u="none" strike="noStrike" cap="none" dirty="0" err="1">
                <a:solidFill>
                  <a:srgbClr val="41B7C8"/>
                </a:solidFill>
                <a:latin typeface="Arial"/>
                <a:ea typeface="Arial"/>
                <a:cs typeface="Arial"/>
                <a:sym typeface="Arial"/>
              </a:rPr>
              <a:t>Recommendations</a:t>
            </a:r>
            <a:endParaRPr lang="en-US" sz="2400" b="1" i="0" u="none" strike="noStrike" cap="none" dirty="0">
              <a:solidFill>
                <a:srgbClr val="41B7C8"/>
              </a:solidFill>
              <a:latin typeface="Arial"/>
              <a:ea typeface="Arial"/>
              <a:cs typeface="Arial"/>
              <a:sym typeface="Arial"/>
            </a:endParaRPr>
          </a:p>
        </p:txBody>
      </p:sp>
      <p:sp>
        <p:nvSpPr>
          <p:cNvPr id="4" name="TextBox 3">
            <a:extLst>
              <a:ext uri="{FF2B5EF4-FFF2-40B4-BE49-F238E27FC236}">
                <a16:creationId xmlns:a16="http://schemas.microsoft.com/office/drawing/2014/main" id="{864008EB-B0C2-52AE-C1A7-9289F4C47834}"/>
              </a:ext>
            </a:extLst>
          </p:cNvPr>
          <p:cNvSpPr txBox="1"/>
          <p:nvPr/>
        </p:nvSpPr>
        <p:spPr>
          <a:xfrm>
            <a:off x="452014" y="1569061"/>
            <a:ext cx="11465167" cy="338554"/>
          </a:xfrm>
          <a:prstGeom prst="rect">
            <a:avLst/>
          </a:prstGeom>
          <a:noFill/>
        </p:spPr>
        <p:txBody>
          <a:bodyPr wrap="square" rtlCol="0">
            <a:spAutoFit/>
          </a:bodyPr>
          <a:lstStyle/>
          <a:p>
            <a:r>
              <a:rPr lang="en-GB" sz="1600" b="0" i="0" dirty="0">
                <a:solidFill>
                  <a:srgbClr val="000000"/>
                </a:solidFill>
                <a:effectLst/>
                <a:latin typeface="Calibri" panose="020F0502020204030204" pitchFamily="34" charset="0"/>
              </a:rPr>
              <a:t>Currently, the collection of the TNC/TWFP/NTWC data is “in theory” governed through </a:t>
            </a:r>
            <a:r>
              <a:rPr lang="en-GB" sz="1600" b="0" i="0" dirty="0">
                <a:effectLst/>
                <a:latin typeface="Calibri" panose="020F0502020204030204" pitchFamily="34" charset="0"/>
                <a:hlinkClick r:id="rId3" tooltip="https://oceanexpert.org/document/14576"/>
              </a:rPr>
              <a:t>CL-2563</a:t>
            </a:r>
            <a:r>
              <a:rPr lang="en-GB" sz="1600" dirty="0">
                <a:latin typeface="Calibri" panose="020F0502020204030204" pitchFamily="34" charset="0"/>
              </a:rPr>
              <a:t>, issued in 2015.</a:t>
            </a:r>
            <a:endParaRPr lang="en-GB" sz="1600" dirty="0"/>
          </a:p>
        </p:txBody>
      </p:sp>
      <p:pic>
        <p:nvPicPr>
          <p:cNvPr id="15" name="Picture 14">
            <a:extLst>
              <a:ext uri="{FF2B5EF4-FFF2-40B4-BE49-F238E27FC236}">
                <a16:creationId xmlns:a16="http://schemas.microsoft.com/office/drawing/2014/main" id="{AFF76A41-50F8-7953-20BD-260B33AF95E9}"/>
              </a:ext>
            </a:extLst>
          </p:cNvPr>
          <p:cNvPicPr>
            <a:picLocks noChangeAspect="1"/>
          </p:cNvPicPr>
          <p:nvPr/>
        </p:nvPicPr>
        <p:blipFill>
          <a:blip r:embed="rId4"/>
          <a:stretch>
            <a:fillRect/>
          </a:stretch>
        </p:blipFill>
        <p:spPr>
          <a:xfrm>
            <a:off x="9145072" y="1907615"/>
            <a:ext cx="2772109" cy="3782553"/>
          </a:xfrm>
          <a:prstGeom prst="rect">
            <a:avLst/>
          </a:prstGeom>
        </p:spPr>
      </p:pic>
      <p:pic>
        <p:nvPicPr>
          <p:cNvPr id="16" name="Picture 15">
            <a:extLst>
              <a:ext uri="{FF2B5EF4-FFF2-40B4-BE49-F238E27FC236}">
                <a16:creationId xmlns:a16="http://schemas.microsoft.com/office/drawing/2014/main" id="{17B80676-77A7-A8DF-F66C-80981750EE89}"/>
              </a:ext>
            </a:extLst>
          </p:cNvPr>
          <p:cNvPicPr>
            <a:picLocks noChangeAspect="1"/>
          </p:cNvPicPr>
          <p:nvPr/>
        </p:nvPicPr>
        <p:blipFill>
          <a:blip r:embed="rId5"/>
          <a:stretch>
            <a:fillRect/>
          </a:stretch>
        </p:blipFill>
        <p:spPr>
          <a:xfrm>
            <a:off x="6359964" y="2016878"/>
            <a:ext cx="2716382" cy="3673290"/>
          </a:xfrm>
          <a:prstGeom prst="rect">
            <a:avLst/>
          </a:prstGeom>
        </p:spPr>
      </p:pic>
      <p:pic>
        <p:nvPicPr>
          <p:cNvPr id="17" name="Picture 16">
            <a:extLst>
              <a:ext uri="{FF2B5EF4-FFF2-40B4-BE49-F238E27FC236}">
                <a16:creationId xmlns:a16="http://schemas.microsoft.com/office/drawing/2014/main" id="{10AE8306-3FE2-C78C-BEE0-E3024CE7917D}"/>
              </a:ext>
            </a:extLst>
          </p:cNvPr>
          <p:cNvPicPr>
            <a:picLocks noChangeAspect="1"/>
          </p:cNvPicPr>
          <p:nvPr/>
        </p:nvPicPr>
        <p:blipFill>
          <a:blip r:embed="rId6"/>
          <a:stretch>
            <a:fillRect/>
          </a:stretch>
        </p:blipFill>
        <p:spPr>
          <a:xfrm>
            <a:off x="3377147" y="2022972"/>
            <a:ext cx="2718853" cy="3673290"/>
          </a:xfrm>
          <a:prstGeom prst="rect">
            <a:avLst/>
          </a:prstGeom>
        </p:spPr>
      </p:pic>
      <p:pic>
        <p:nvPicPr>
          <p:cNvPr id="18" name="Picture 17">
            <a:extLst>
              <a:ext uri="{FF2B5EF4-FFF2-40B4-BE49-F238E27FC236}">
                <a16:creationId xmlns:a16="http://schemas.microsoft.com/office/drawing/2014/main" id="{D3CEB2F7-4ABA-759D-CB00-237A3ABA5237}"/>
              </a:ext>
            </a:extLst>
          </p:cNvPr>
          <p:cNvPicPr>
            <a:picLocks noChangeAspect="1"/>
          </p:cNvPicPr>
          <p:nvPr/>
        </p:nvPicPr>
        <p:blipFill>
          <a:blip r:embed="rId7"/>
          <a:stretch>
            <a:fillRect/>
          </a:stretch>
        </p:blipFill>
        <p:spPr>
          <a:xfrm>
            <a:off x="496984" y="2022972"/>
            <a:ext cx="2708795" cy="3673290"/>
          </a:xfrm>
          <a:prstGeom prst="rect">
            <a:avLst/>
          </a:prstGeom>
        </p:spPr>
      </p:pic>
    </p:spTree>
    <p:extLst>
      <p:ext uri="{BB962C8B-B14F-4D97-AF65-F5344CB8AC3E}">
        <p14:creationId xmlns:p14="http://schemas.microsoft.com/office/powerpoint/2010/main" val="76728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4FA73825-760E-336B-39E2-615C8C22C1A1}"/>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B270CF15-EE57-20F2-03D6-81846EF429FF}"/>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TNC/TWFP/NTWC Contact List</a:t>
            </a:r>
          </a:p>
          <a:p>
            <a:pPr>
              <a:buClr>
                <a:srgbClr val="002060"/>
              </a:buClr>
              <a:buSzPts val="2400"/>
            </a:pPr>
            <a:r>
              <a:rPr lang="tr-TR" sz="2400" b="1" i="0" u="none" strike="noStrike" cap="none" dirty="0">
                <a:solidFill>
                  <a:srgbClr val="41B7C8"/>
                </a:solidFill>
                <a:latin typeface="Arial"/>
                <a:ea typeface="Arial"/>
                <a:cs typeface="Arial"/>
                <a:sym typeface="Arial"/>
              </a:rPr>
              <a:t>TOWS-WG-XVIII </a:t>
            </a:r>
            <a:r>
              <a:rPr lang="tr-TR" sz="2400" b="1" i="0" u="none" strike="noStrike" cap="none" dirty="0" err="1">
                <a:solidFill>
                  <a:srgbClr val="41B7C8"/>
                </a:solidFill>
                <a:latin typeface="Arial"/>
                <a:ea typeface="Arial"/>
                <a:cs typeface="Arial"/>
                <a:sym typeface="Arial"/>
              </a:rPr>
              <a:t>Recommendations</a:t>
            </a:r>
            <a:endParaRPr lang="en-US" sz="2400" b="1" i="0" u="none" strike="noStrike" cap="none" dirty="0">
              <a:solidFill>
                <a:srgbClr val="41B7C8"/>
              </a:solidFill>
              <a:latin typeface="Arial"/>
              <a:ea typeface="Arial"/>
              <a:cs typeface="Arial"/>
              <a:sym typeface="Arial"/>
            </a:endParaRPr>
          </a:p>
        </p:txBody>
      </p:sp>
      <p:sp>
        <p:nvSpPr>
          <p:cNvPr id="4" name="TextBox 3">
            <a:extLst>
              <a:ext uri="{FF2B5EF4-FFF2-40B4-BE49-F238E27FC236}">
                <a16:creationId xmlns:a16="http://schemas.microsoft.com/office/drawing/2014/main" id="{CA2A53E1-B885-C18F-56F0-BBF127C4D3E7}"/>
              </a:ext>
            </a:extLst>
          </p:cNvPr>
          <p:cNvSpPr txBox="1"/>
          <p:nvPr/>
        </p:nvSpPr>
        <p:spPr>
          <a:xfrm>
            <a:off x="430872" y="4493796"/>
            <a:ext cx="11517943" cy="1569660"/>
          </a:xfrm>
          <a:prstGeom prst="rect">
            <a:avLst/>
          </a:prstGeom>
          <a:noFill/>
        </p:spPr>
        <p:txBody>
          <a:bodyPr wrap="square" rtlCol="0">
            <a:spAutoFit/>
          </a:bodyPr>
          <a:lstStyle/>
          <a:p>
            <a:pPr algn="just"/>
            <a:r>
              <a:rPr lang="en-GB" sz="1600" dirty="0"/>
              <a:t>TOWS-WG-XVIII</a:t>
            </a:r>
          </a:p>
          <a:p>
            <a:pPr algn="just"/>
            <a:endParaRPr lang="en-GB" sz="1600" dirty="0"/>
          </a:p>
          <a:p>
            <a:pPr algn="just"/>
            <a:r>
              <a:rPr lang="en-GB" sz="1600" dirty="0"/>
              <a:t>The Group recommended the IOC Assembly at its 33rd session in 2025 to request the IOC Secretariat to prepare a standard and improved methodology of collecting TNC/TWFP/NTWC contact information, in close collaboration with the TT-TWO </a:t>
            </a:r>
            <a:r>
              <a:rPr lang="en-GB" sz="1600"/>
              <a:t>and TT-DMP and </a:t>
            </a:r>
            <a:r>
              <a:rPr lang="en-GB" sz="1600" dirty="0"/>
              <a:t>present its work at the next Joint TT-DMP and TT-TWO Meeting.</a:t>
            </a:r>
          </a:p>
          <a:p>
            <a:pPr algn="just"/>
            <a:endParaRPr lang="en-GB" sz="1600" dirty="0"/>
          </a:p>
        </p:txBody>
      </p:sp>
      <p:pic>
        <p:nvPicPr>
          <p:cNvPr id="2" name="Picture 1">
            <a:extLst>
              <a:ext uri="{FF2B5EF4-FFF2-40B4-BE49-F238E27FC236}">
                <a16:creationId xmlns:a16="http://schemas.microsoft.com/office/drawing/2014/main" id="{EEB111BC-CC73-B8B1-6F4E-8289DB643DA2}"/>
              </a:ext>
            </a:extLst>
          </p:cNvPr>
          <p:cNvPicPr>
            <a:picLocks noChangeAspect="1"/>
          </p:cNvPicPr>
          <p:nvPr/>
        </p:nvPicPr>
        <p:blipFill>
          <a:blip r:embed="rId3"/>
          <a:stretch>
            <a:fillRect/>
          </a:stretch>
        </p:blipFill>
        <p:spPr>
          <a:xfrm>
            <a:off x="430873" y="1717803"/>
            <a:ext cx="6234239" cy="2520000"/>
          </a:xfrm>
          <a:prstGeom prst="rect">
            <a:avLst/>
          </a:prstGeom>
        </p:spPr>
      </p:pic>
      <p:pic>
        <p:nvPicPr>
          <p:cNvPr id="3" name="Picture 2">
            <a:extLst>
              <a:ext uri="{FF2B5EF4-FFF2-40B4-BE49-F238E27FC236}">
                <a16:creationId xmlns:a16="http://schemas.microsoft.com/office/drawing/2014/main" id="{B0AD34D5-7B18-8D0D-8F1A-DEFBF7443AA7}"/>
              </a:ext>
            </a:extLst>
          </p:cNvPr>
          <p:cNvPicPr>
            <a:picLocks noChangeAspect="1"/>
          </p:cNvPicPr>
          <p:nvPr/>
        </p:nvPicPr>
        <p:blipFill>
          <a:blip r:embed="rId4"/>
          <a:stretch>
            <a:fillRect/>
          </a:stretch>
        </p:blipFill>
        <p:spPr>
          <a:xfrm>
            <a:off x="6849405" y="1717803"/>
            <a:ext cx="5099411" cy="2556000"/>
          </a:xfrm>
          <a:prstGeom prst="rect">
            <a:avLst/>
          </a:prstGeom>
        </p:spPr>
      </p:pic>
      <p:sp>
        <p:nvSpPr>
          <p:cNvPr id="5" name="Rectangle 4">
            <a:extLst>
              <a:ext uri="{FF2B5EF4-FFF2-40B4-BE49-F238E27FC236}">
                <a16:creationId xmlns:a16="http://schemas.microsoft.com/office/drawing/2014/main" id="{D604DB18-63C4-20E7-8712-F92E06FDD4D8}"/>
              </a:ext>
            </a:extLst>
          </p:cNvPr>
          <p:cNvSpPr/>
          <p:nvPr/>
        </p:nvSpPr>
        <p:spPr>
          <a:xfrm>
            <a:off x="8557846" y="2597833"/>
            <a:ext cx="839372" cy="1639969"/>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17200C-2650-ACAA-A384-C480B077A9C6}"/>
              </a:ext>
            </a:extLst>
          </p:cNvPr>
          <p:cNvSpPr/>
          <p:nvPr/>
        </p:nvSpPr>
        <p:spPr>
          <a:xfrm>
            <a:off x="9814560" y="2597832"/>
            <a:ext cx="2100775" cy="1639969"/>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8D7C501-72D6-E4B2-5E0D-FFA4196E069C}"/>
              </a:ext>
            </a:extLst>
          </p:cNvPr>
          <p:cNvSpPr/>
          <p:nvPr/>
        </p:nvSpPr>
        <p:spPr>
          <a:xfrm>
            <a:off x="7296443" y="2124661"/>
            <a:ext cx="2100775" cy="43717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A9B19C-7EDF-0949-B1A3-F9A861DCA5BE}"/>
              </a:ext>
            </a:extLst>
          </p:cNvPr>
          <p:cNvSpPr/>
          <p:nvPr/>
        </p:nvSpPr>
        <p:spPr>
          <a:xfrm>
            <a:off x="9397218" y="2124661"/>
            <a:ext cx="2518117" cy="238711"/>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17F5109-B3D4-3A89-285C-8AE22A6BAE96}"/>
              </a:ext>
            </a:extLst>
          </p:cNvPr>
          <p:cNvSpPr/>
          <p:nvPr/>
        </p:nvSpPr>
        <p:spPr>
          <a:xfrm>
            <a:off x="6881146" y="1756556"/>
            <a:ext cx="842018" cy="133204"/>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315314-0221-A657-687C-053995C2A071}"/>
              </a:ext>
            </a:extLst>
          </p:cNvPr>
          <p:cNvSpPr/>
          <p:nvPr/>
        </p:nvSpPr>
        <p:spPr>
          <a:xfrm>
            <a:off x="7296442" y="2791456"/>
            <a:ext cx="1261403" cy="8773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9735F-3BD0-CF97-0958-775B10DDD160}"/>
              </a:ext>
            </a:extLst>
          </p:cNvPr>
          <p:cNvSpPr/>
          <p:nvPr/>
        </p:nvSpPr>
        <p:spPr>
          <a:xfrm>
            <a:off x="7296442" y="3123609"/>
            <a:ext cx="1261403" cy="8773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230FD98-B5EE-CD22-337E-D52763046624}"/>
              </a:ext>
            </a:extLst>
          </p:cNvPr>
          <p:cNvSpPr/>
          <p:nvPr/>
        </p:nvSpPr>
        <p:spPr>
          <a:xfrm>
            <a:off x="7296142" y="3451073"/>
            <a:ext cx="1261403" cy="8773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7B2638-BA49-C732-9C0D-4EFFF11E4B88}"/>
              </a:ext>
            </a:extLst>
          </p:cNvPr>
          <p:cNvSpPr/>
          <p:nvPr/>
        </p:nvSpPr>
        <p:spPr>
          <a:xfrm>
            <a:off x="7291425" y="3783368"/>
            <a:ext cx="1261403" cy="8773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EE6B34-D4B3-A58D-207D-F97B1A5BAC92}"/>
              </a:ext>
            </a:extLst>
          </p:cNvPr>
          <p:cNvSpPr/>
          <p:nvPr/>
        </p:nvSpPr>
        <p:spPr>
          <a:xfrm>
            <a:off x="7298637" y="4127093"/>
            <a:ext cx="1261403" cy="87732"/>
          </a:xfrm>
          <a:prstGeom prst="rect">
            <a:avLst/>
          </a:prstGeom>
          <a:pattFill prst="pct75">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850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Secretariat support to the ICG/PTWS </a:t>
            </a:r>
          </a:p>
          <a:p>
            <a:pPr>
              <a:buClr>
                <a:srgbClr val="002060"/>
              </a:buClr>
              <a:buSzPts val="2400"/>
            </a:pPr>
            <a:r>
              <a:rPr lang="en-GB" sz="2400" b="1" dirty="0">
                <a:solidFill>
                  <a:srgbClr val="002060"/>
                </a:solidFill>
              </a:rPr>
              <a:t>during the intersessional period (I)</a:t>
            </a:r>
            <a:endParaRPr lang="en-TR" sz="2400" b="1" dirty="0">
              <a:solidFill>
                <a:srgbClr val="002060"/>
              </a:solidFill>
            </a:endParaRPr>
          </a:p>
        </p:txBody>
      </p:sp>
      <p:sp>
        <p:nvSpPr>
          <p:cNvPr id="2" name="TextBox 1">
            <a:extLst>
              <a:ext uri="{FF2B5EF4-FFF2-40B4-BE49-F238E27FC236}">
                <a16:creationId xmlns:a16="http://schemas.microsoft.com/office/drawing/2014/main" id="{BC6EB9F3-EBC4-35BC-131C-B8B2DF0FAE16}"/>
              </a:ext>
            </a:extLst>
          </p:cNvPr>
          <p:cNvSpPr txBox="1"/>
          <p:nvPr/>
        </p:nvSpPr>
        <p:spPr>
          <a:xfrm>
            <a:off x="496986" y="1598828"/>
            <a:ext cx="11330254" cy="4770537"/>
          </a:xfrm>
          <a:prstGeom prst="rect">
            <a:avLst/>
          </a:prstGeom>
          <a:noFill/>
        </p:spPr>
        <p:txBody>
          <a:bodyPr wrap="square" rtlCol="0">
            <a:spAutoFit/>
          </a:bodyPr>
          <a:lstStyle/>
          <a:p>
            <a:r>
              <a:rPr lang="en-GB" sz="1600" dirty="0"/>
              <a:t>1) Eleventh Meeting of the ICG/PTWS Regional Working Group on Tsunami Warning and Mitigation System in the South China Sea Region (ICG/PTWS-WG/SCS-XI), 25 - 27 September 2023, </a:t>
            </a:r>
            <a:r>
              <a:rPr lang="en-GB" sz="1600" dirty="0" err="1"/>
              <a:t>Guanzhou</a:t>
            </a:r>
            <a:r>
              <a:rPr lang="en-GB" sz="1600" dirty="0"/>
              <a:t>, China</a:t>
            </a:r>
          </a:p>
          <a:p>
            <a:endParaRPr lang="en-GB" sz="1600" dirty="0"/>
          </a:p>
          <a:p>
            <a:r>
              <a:rPr lang="en-GB" sz="1600" dirty="0"/>
              <a:t>2) Dissemination of TS-188 (</a:t>
            </a:r>
            <a:r>
              <a:rPr lang="en-GB" sz="1600" dirty="0" err="1"/>
              <a:t>Hunga</a:t>
            </a:r>
            <a:r>
              <a:rPr lang="en-GB" sz="1600" dirty="0"/>
              <a:t> Tonga – </a:t>
            </a:r>
            <a:r>
              <a:rPr lang="en-GB" sz="1600" dirty="0" err="1"/>
              <a:t>Hunga</a:t>
            </a:r>
            <a:r>
              <a:rPr lang="en-GB" sz="1600" dirty="0"/>
              <a:t> </a:t>
            </a:r>
            <a:r>
              <a:rPr lang="en-GB" sz="1600" dirty="0" err="1"/>
              <a:t>Ha`apai</a:t>
            </a:r>
            <a:r>
              <a:rPr lang="en-GB" sz="1600" dirty="0"/>
              <a:t> Volcanic Tsunami Hazard Response PTWC Procedures and PTWS Products User’s Guide - version 1.6, through CL-2984 ()‘</a:t>
            </a:r>
            <a:r>
              <a:rPr lang="en-GB" sz="1600" dirty="0" err="1"/>
              <a:t>Hunga</a:t>
            </a:r>
            <a:r>
              <a:rPr lang="en-GB" sz="1600" dirty="0"/>
              <a:t> Tonga </a:t>
            </a:r>
            <a:r>
              <a:rPr lang="en-GB" sz="1600" dirty="0" err="1"/>
              <a:t>Hunga</a:t>
            </a:r>
            <a:r>
              <a:rPr lang="en-GB" sz="1600" dirty="0"/>
              <a:t> </a:t>
            </a:r>
            <a:r>
              <a:rPr lang="en-GB" sz="1600" dirty="0" err="1"/>
              <a:t>Ha’apai</a:t>
            </a:r>
            <a:r>
              <a:rPr lang="en-GB" sz="1600" dirty="0"/>
              <a:t>’ Volcano Permanent Monitoring and Warning Procedures of the Pacific Tsunami Warning </a:t>
            </a:r>
            <a:r>
              <a:rPr lang="en-GB" sz="1600" dirty="0" err="1"/>
              <a:t>Center</a:t>
            </a:r>
            <a:r>
              <a:rPr lang="en-GB" sz="1600" dirty="0"/>
              <a:t>, 2024), 19 January 2024</a:t>
            </a:r>
          </a:p>
          <a:p>
            <a:endParaRPr lang="en-GB" sz="1600" dirty="0"/>
          </a:p>
          <a:p>
            <a:r>
              <a:rPr lang="en-GB" sz="1600" dirty="0"/>
              <a:t>3) Call for nominations for ICG/PTWS Working Groups and Task Teams (CL-2985), 22 January 2024</a:t>
            </a:r>
          </a:p>
          <a:p>
            <a:endParaRPr lang="en-GB" sz="1600" dirty="0"/>
          </a:p>
          <a:p>
            <a:r>
              <a:rPr lang="en-GB" sz="1600" dirty="0"/>
              <a:t>4) ICG/PTWS Steering Committee Meeting, 26 - 27 March 2024, online</a:t>
            </a:r>
          </a:p>
          <a:p>
            <a:endParaRPr lang="en-GB" sz="1600" dirty="0"/>
          </a:p>
          <a:p>
            <a:r>
              <a:rPr lang="en-GB" sz="1600" dirty="0"/>
              <a:t>5) Short-term secondment of international staff from National Tsunami Warning Centres of WG-SCS Member States to South China Sea Tsunami Advisory </a:t>
            </a:r>
            <a:r>
              <a:rPr lang="en-GB" sz="1600" dirty="0" err="1"/>
              <a:t>Center</a:t>
            </a:r>
            <a:r>
              <a:rPr lang="en-GB" sz="1600" dirty="0"/>
              <a:t> (SCSTAC) (CL-2991), 29 March 2024</a:t>
            </a:r>
          </a:p>
          <a:p>
            <a:endParaRPr lang="en-GB" sz="1600" dirty="0"/>
          </a:p>
          <a:p>
            <a:r>
              <a:rPr lang="en-GB" sz="1600" dirty="0"/>
              <a:t>6) Notification and Instructions regarding the South China Sea Tsunami Advisory </a:t>
            </a:r>
            <a:r>
              <a:rPr lang="en-GB" sz="1600" dirty="0" err="1"/>
              <a:t>Center</a:t>
            </a:r>
            <a:r>
              <a:rPr lang="en-GB" sz="1600" dirty="0"/>
              <a:t> (SCSTAC) Communications Test for the Registered SCSTAC Focal Points, 8 May 2024 at 0600 UTC (CL-2994), 18 April 2024</a:t>
            </a:r>
          </a:p>
          <a:p>
            <a:endParaRPr lang="en-GB" sz="1600" dirty="0"/>
          </a:p>
          <a:p>
            <a:endParaRPr lang="en-GB" sz="1600" dirty="0"/>
          </a:p>
          <a:p>
            <a:endParaRPr lang="en-GB" sz="1600" dirty="0"/>
          </a:p>
        </p:txBody>
      </p:sp>
    </p:spTree>
    <p:extLst>
      <p:ext uri="{BB962C8B-B14F-4D97-AF65-F5344CB8AC3E}">
        <p14:creationId xmlns:p14="http://schemas.microsoft.com/office/powerpoint/2010/main" val="406999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71FBC2CE-27FE-1A7E-367A-D6E24E1EAA96}"/>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A4F18E05-81AA-EA31-E31F-AC5B113E4569}"/>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Secretariat support to the ICG/PTWS </a:t>
            </a:r>
          </a:p>
          <a:p>
            <a:pPr>
              <a:buClr>
                <a:srgbClr val="002060"/>
              </a:buClr>
              <a:buSzPts val="2400"/>
            </a:pPr>
            <a:r>
              <a:rPr lang="en-GB" sz="2400" b="1" dirty="0">
                <a:solidFill>
                  <a:srgbClr val="002060"/>
                </a:solidFill>
              </a:rPr>
              <a:t>during the intersessional period (II)</a:t>
            </a:r>
            <a:endParaRPr lang="en-TR" sz="2400" b="1" dirty="0">
              <a:solidFill>
                <a:srgbClr val="002060"/>
              </a:solidFill>
            </a:endParaRPr>
          </a:p>
        </p:txBody>
      </p:sp>
      <p:sp>
        <p:nvSpPr>
          <p:cNvPr id="2" name="TextBox 1">
            <a:extLst>
              <a:ext uri="{FF2B5EF4-FFF2-40B4-BE49-F238E27FC236}">
                <a16:creationId xmlns:a16="http://schemas.microsoft.com/office/drawing/2014/main" id="{5BAFE10E-557A-CFED-3465-86CEFA6522B2}"/>
              </a:ext>
            </a:extLst>
          </p:cNvPr>
          <p:cNvSpPr txBox="1"/>
          <p:nvPr/>
        </p:nvSpPr>
        <p:spPr>
          <a:xfrm>
            <a:off x="496986" y="1585765"/>
            <a:ext cx="11330254" cy="4770537"/>
          </a:xfrm>
          <a:prstGeom prst="rect">
            <a:avLst/>
          </a:prstGeom>
          <a:noFill/>
        </p:spPr>
        <p:txBody>
          <a:bodyPr wrap="square" rtlCol="0">
            <a:spAutoFit/>
          </a:bodyPr>
          <a:lstStyle/>
          <a:p>
            <a:r>
              <a:rPr lang="en-GB" sz="1600" dirty="0"/>
              <a:t>7) Invitation to online training for seismic and tsunami warning operators in the South China Sea region on theories, applications and operations of tsunami numerical models, 22 May 2024, Zhenjiang, China (CL-2993 Rev.), 19 April 2024</a:t>
            </a:r>
          </a:p>
          <a:p>
            <a:endParaRPr lang="en-GB" sz="1600" dirty="0"/>
          </a:p>
          <a:p>
            <a:r>
              <a:rPr lang="en-GB" sz="1600" dirty="0"/>
              <a:t>8) Notification and Instructions regarding the Northwest Pacific Tsunami Advisory </a:t>
            </a:r>
            <a:r>
              <a:rPr lang="en-GB" sz="1600" dirty="0" err="1"/>
              <a:t>Center</a:t>
            </a:r>
            <a:r>
              <a:rPr lang="en-GB" sz="1600" dirty="0"/>
              <a:t> (NWPTAC) Communications Test for the Registered focal points of NWPTAC Advisories scheduled on 28 May 2024 at 0500 UTC (CL-2996), 30 April 2024</a:t>
            </a:r>
          </a:p>
          <a:p>
            <a:endParaRPr lang="en-GB" sz="1600" dirty="0"/>
          </a:p>
          <a:p>
            <a:r>
              <a:rPr lang="en-GB" sz="1600" dirty="0"/>
              <a:t>9) Seventh Meeting of the Regional Working Group for Central America of the ICG/PTWS (ICG/PTWS-WG-CA-VII), 10 May 2024, Managua, Nicaragua (Final Draft Report was sent to UNESCO-IOC Publication Officer on 7 March 2025)</a:t>
            </a:r>
          </a:p>
          <a:p>
            <a:endParaRPr lang="en-GB" sz="1600" dirty="0"/>
          </a:p>
          <a:p>
            <a:r>
              <a:rPr lang="en-GB" sz="1600" dirty="0"/>
              <a:t>10) Expert Meeting on Tsunami Sources, Hazards, Risk and Uncertainties Associated with Vanuatu, San Cristobal and New Britain Subduction Zones, 14 - 17 May 2024, Port Vila, Vanuatu</a:t>
            </a:r>
          </a:p>
          <a:p>
            <a:endParaRPr lang="en-GB" sz="1600" dirty="0"/>
          </a:p>
          <a:p>
            <a:r>
              <a:rPr lang="en-GB" sz="1600" dirty="0"/>
              <a:t>11) PACWAVE24 announcement (CL-2999) and publication of PacWave24 Exercise Manual (TS-191), 28 May 2024</a:t>
            </a:r>
          </a:p>
          <a:p>
            <a:endParaRPr lang="en-GB" sz="1600" dirty="0"/>
          </a:p>
          <a:p>
            <a:r>
              <a:rPr lang="en-GB" sz="1600" dirty="0"/>
              <a:t>12) ITIC Training Programme on Tsunami Early Warning Systems and the PTWC Enhanced Products, Tsunami Evacuation Planning and Tsunami Ready Programme (ITP-Hawaii-Chile-2024), 19 to 30 August 2024, Valparaiso, Chile (CL-2998)</a:t>
            </a:r>
          </a:p>
          <a:p>
            <a:endParaRPr lang="en-GB" sz="1600" dirty="0"/>
          </a:p>
          <a:p>
            <a:r>
              <a:rPr lang="en-GB" sz="1600" dirty="0"/>
              <a:t>13) ICG/PTWS Steering Committee Meeting, 16 - 20 September 2024, Hawaii, USA (Report published)</a:t>
            </a:r>
          </a:p>
          <a:p>
            <a:endParaRPr lang="en-GB" sz="1600" dirty="0"/>
          </a:p>
        </p:txBody>
      </p:sp>
    </p:spTree>
    <p:extLst>
      <p:ext uri="{BB962C8B-B14F-4D97-AF65-F5344CB8AC3E}">
        <p14:creationId xmlns:p14="http://schemas.microsoft.com/office/powerpoint/2010/main" val="78406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D086D1E3-0C32-D615-CEC5-FEA76F58D66B}"/>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9B79BD49-D339-CC0C-41D2-2FF87C5794AD}"/>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Secretariat support to the ICG/PTWS </a:t>
            </a:r>
          </a:p>
          <a:p>
            <a:pPr>
              <a:buClr>
                <a:srgbClr val="002060"/>
              </a:buClr>
              <a:buSzPts val="2400"/>
            </a:pPr>
            <a:r>
              <a:rPr lang="en-GB" sz="2400" b="1" dirty="0">
                <a:solidFill>
                  <a:srgbClr val="002060"/>
                </a:solidFill>
              </a:rPr>
              <a:t>during the intersessional period (III)</a:t>
            </a:r>
            <a:endParaRPr lang="en-TR" sz="2400" b="1" dirty="0">
              <a:solidFill>
                <a:srgbClr val="002060"/>
              </a:solidFill>
            </a:endParaRPr>
          </a:p>
        </p:txBody>
      </p:sp>
      <p:sp>
        <p:nvSpPr>
          <p:cNvPr id="2" name="TextBox 1">
            <a:extLst>
              <a:ext uri="{FF2B5EF4-FFF2-40B4-BE49-F238E27FC236}">
                <a16:creationId xmlns:a16="http://schemas.microsoft.com/office/drawing/2014/main" id="{64BB3086-EB17-B581-ABE2-30E4ADAB4B86}"/>
              </a:ext>
            </a:extLst>
          </p:cNvPr>
          <p:cNvSpPr txBox="1"/>
          <p:nvPr/>
        </p:nvSpPr>
        <p:spPr>
          <a:xfrm>
            <a:off x="496986" y="1585765"/>
            <a:ext cx="11330254" cy="4524315"/>
          </a:xfrm>
          <a:prstGeom prst="rect">
            <a:avLst/>
          </a:prstGeom>
          <a:noFill/>
        </p:spPr>
        <p:txBody>
          <a:bodyPr wrap="square" rtlCol="0">
            <a:spAutoFit/>
          </a:bodyPr>
          <a:lstStyle/>
          <a:p>
            <a:r>
              <a:rPr lang="en-GB" sz="1600" dirty="0"/>
              <a:t>14) Cessation of fax transmissions of tsunami information products by Tsunami Service Providers by 31 March 2025 (CL-3006), 9 October 2024</a:t>
            </a:r>
          </a:p>
          <a:p>
            <a:endParaRPr lang="en-GB" sz="1600" dirty="0"/>
          </a:p>
          <a:p>
            <a:r>
              <a:rPr lang="en-GB" sz="1600" dirty="0"/>
              <a:t>15) Twelfth Meeting of the ICG/PTWS Regional Working Group on Tsunami Warning and Mitigation System in the South China Sea Region (ICG/PTWS-WG/SCS-XII), 7 - 8 November 2024, Jakarta, Indonesia (Final Draft Report was sent to UNESCO-IOC Publication Officer on 3 March 2025)</a:t>
            </a:r>
          </a:p>
          <a:p>
            <a:endParaRPr lang="en-GB" sz="1600" dirty="0"/>
          </a:p>
          <a:p>
            <a:r>
              <a:rPr lang="en-GB" sz="1600" dirty="0"/>
              <a:t>16) 2nd UNESCO-IOC Global Tsunami Symposium: Reflection of the Two Decades of the Indian Ocean Tsunami 2004, 11–14 November 2024, Banda Aceh, Indonesia</a:t>
            </a:r>
          </a:p>
          <a:p>
            <a:endParaRPr lang="en-GB" sz="1600" dirty="0"/>
          </a:p>
          <a:p>
            <a:r>
              <a:rPr lang="en-GB" sz="1600" dirty="0"/>
              <a:t>17) 20th Anniversary of the 2004 Indian Ocean Tsunami Commemoration Event organized at the UNESCO HQs on 26 November 2024</a:t>
            </a:r>
          </a:p>
          <a:p>
            <a:endParaRPr lang="en-GB" sz="1600" dirty="0"/>
          </a:p>
          <a:p>
            <a:r>
              <a:rPr lang="en-GB" sz="1600" dirty="0"/>
              <a:t>18) Invitation to the Thirty-first Session of the Intergovernmental Coordination Group for the Pacific Tsunami Warning and Mitigation System (ICG/PTWS-XXXI), Beijing, China, 7–11 April 2025 (CL-3019), 20 December 2024 ((Final Draft Report of ICG/PTWS XXXI was sent to UNESCO-IOC Publication Officer on 24 February 2025)</a:t>
            </a:r>
          </a:p>
          <a:p>
            <a:endParaRPr lang="en-GB" sz="1600" dirty="0"/>
          </a:p>
          <a:p>
            <a:r>
              <a:rPr lang="en-GB" sz="1600" dirty="0"/>
              <a:t>19) Survey to assess tsunami preparedness capacities in the Pacific Ocean (CL-3027), 5 February 2025</a:t>
            </a:r>
          </a:p>
        </p:txBody>
      </p:sp>
    </p:spTree>
    <p:extLst>
      <p:ext uri="{BB962C8B-B14F-4D97-AF65-F5344CB8AC3E}">
        <p14:creationId xmlns:p14="http://schemas.microsoft.com/office/powerpoint/2010/main" val="145528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B67B167C-5C38-3EFA-22E4-9D881814A2E9}"/>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A389F278-4078-5D44-3D04-84FF0BD876DE}"/>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Secretariat support to the ICG/PTWS </a:t>
            </a:r>
          </a:p>
          <a:p>
            <a:pPr>
              <a:buClr>
                <a:srgbClr val="002060"/>
              </a:buClr>
              <a:buSzPts val="2400"/>
            </a:pPr>
            <a:r>
              <a:rPr lang="en-GB" sz="2400" b="1" dirty="0">
                <a:solidFill>
                  <a:srgbClr val="002060"/>
                </a:solidFill>
              </a:rPr>
              <a:t>during the intersessional period (IV)</a:t>
            </a:r>
            <a:endParaRPr lang="en-TR" sz="2400" b="1" dirty="0">
              <a:solidFill>
                <a:srgbClr val="002060"/>
              </a:solidFill>
            </a:endParaRPr>
          </a:p>
        </p:txBody>
      </p:sp>
      <p:sp>
        <p:nvSpPr>
          <p:cNvPr id="2" name="TextBox 1">
            <a:extLst>
              <a:ext uri="{FF2B5EF4-FFF2-40B4-BE49-F238E27FC236}">
                <a16:creationId xmlns:a16="http://schemas.microsoft.com/office/drawing/2014/main" id="{1B1A78F5-F007-645A-A232-76CFF243FCBF}"/>
              </a:ext>
            </a:extLst>
          </p:cNvPr>
          <p:cNvSpPr txBox="1"/>
          <p:nvPr/>
        </p:nvSpPr>
        <p:spPr>
          <a:xfrm>
            <a:off x="496986" y="1585765"/>
            <a:ext cx="11330254" cy="3046988"/>
          </a:xfrm>
          <a:prstGeom prst="rect">
            <a:avLst/>
          </a:prstGeom>
          <a:noFill/>
        </p:spPr>
        <p:txBody>
          <a:bodyPr wrap="square" rtlCol="0">
            <a:spAutoFit/>
          </a:bodyPr>
          <a:lstStyle/>
          <a:p>
            <a:r>
              <a:rPr lang="en-GB" sz="1600" dirty="0"/>
              <a:t>20) 9th Joint ICG/PTWS–IUGG/JTC Workshop “60th Anniversary of the ICG/PTWS – Past and Future” (7 April 2025) and its pre-webinar (1 April 2025)</a:t>
            </a:r>
          </a:p>
          <a:p>
            <a:endParaRPr lang="en-GB" sz="1600" dirty="0"/>
          </a:p>
          <a:p>
            <a:r>
              <a:rPr lang="en-GB" sz="1600" dirty="0"/>
              <a:t>Additionally, </a:t>
            </a:r>
          </a:p>
          <a:p>
            <a:endParaRPr lang="en-GB" sz="1600" dirty="0"/>
          </a:p>
          <a:p>
            <a:r>
              <a:rPr lang="en-GB" sz="1600" dirty="0"/>
              <a:t>21) Secretariat supported the implementation of the UNESCO-IOC Tsunami Ready Recognition Programme in the Pacific Region </a:t>
            </a:r>
          </a:p>
          <a:p>
            <a:endParaRPr lang="en-GB" sz="1600" dirty="0"/>
          </a:p>
          <a:p>
            <a:r>
              <a:rPr lang="en-GB" sz="1600" dirty="0"/>
              <a:t>and </a:t>
            </a:r>
          </a:p>
          <a:p>
            <a:endParaRPr lang="en-GB" sz="1600" dirty="0"/>
          </a:p>
          <a:p>
            <a:r>
              <a:rPr lang="en-GB" sz="1600" dirty="0"/>
              <a:t>22) Continuously updated TNCs/NTWCs/TWFPs, Working Groups and Task Teams contact databases in direct contact with the Member States.</a:t>
            </a:r>
          </a:p>
        </p:txBody>
      </p:sp>
    </p:spTree>
    <p:extLst>
      <p:ext uri="{BB962C8B-B14F-4D97-AF65-F5344CB8AC3E}">
        <p14:creationId xmlns:p14="http://schemas.microsoft.com/office/powerpoint/2010/main" val="81571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010BD8C9-D2F3-EBD7-ED59-F0DB438A6C4C}"/>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AA764084-35B1-59D7-A45A-2005E4087370}"/>
              </a:ext>
            </a:extLst>
          </p:cNvPr>
          <p:cNvSpPr txBox="1"/>
          <p:nvPr/>
        </p:nvSpPr>
        <p:spPr>
          <a:xfrm>
            <a:off x="0" y="176681"/>
            <a:ext cx="10703169" cy="869933"/>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b="1" i="0" u="none" strike="noStrike" kern="0" cap="none" spc="0" normalizeH="0" baseline="0" noProof="0" dirty="0">
                <a:ln>
                  <a:noFill/>
                </a:ln>
                <a:solidFill>
                  <a:srgbClr val="002060"/>
                </a:solidFill>
                <a:effectLst/>
                <a:uLnTx/>
                <a:uFillTx/>
                <a:latin typeface="Arial"/>
                <a:ea typeface="+mn-ea"/>
                <a:cs typeface="Arial"/>
                <a:sym typeface="Arial"/>
              </a:rPr>
              <a:t>Secretariat support to the ICG/PTWS during the </a:t>
            </a:r>
          </a:p>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b="1" i="0" u="none" strike="noStrike" kern="0" cap="none" spc="0" normalizeH="0" baseline="0" noProof="0" dirty="0">
                <a:ln>
                  <a:noFill/>
                </a:ln>
                <a:solidFill>
                  <a:srgbClr val="002060"/>
                </a:solidFill>
                <a:effectLst/>
                <a:uLnTx/>
                <a:uFillTx/>
                <a:latin typeface="Arial"/>
                <a:ea typeface="+mn-ea"/>
                <a:cs typeface="Arial"/>
                <a:sym typeface="Arial"/>
              </a:rPr>
              <a:t>intersessional period (</a:t>
            </a:r>
            <a:r>
              <a:rPr lang="en-GB" sz="2400" b="1" dirty="0">
                <a:solidFill>
                  <a:srgbClr val="002060"/>
                </a:solidFill>
                <a:ea typeface="+mn-ea"/>
              </a:rPr>
              <a:t>V</a:t>
            </a:r>
            <a:r>
              <a:rPr kumimoji="0" lang="en-GB" sz="2400" b="1" i="0" u="none" strike="noStrike" kern="0" cap="none" spc="0" normalizeH="0" baseline="0" noProof="0" dirty="0">
                <a:ln>
                  <a:noFill/>
                </a:ln>
                <a:solidFill>
                  <a:srgbClr val="002060"/>
                </a:solidFill>
                <a:effectLst/>
                <a:uLnTx/>
                <a:uFillTx/>
                <a:latin typeface="Arial"/>
                <a:ea typeface="+mn-ea"/>
                <a:cs typeface="Arial"/>
                <a:sym typeface="Arial"/>
              </a:rPr>
              <a:t>) – PICT Focus</a:t>
            </a:r>
            <a:endParaRPr kumimoji="0" lang="en-TR" sz="2400" b="1"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F6D5B38-E8C1-E7D8-468E-5129EAEB941B}"/>
              </a:ext>
            </a:extLst>
          </p:cNvPr>
          <p:cNvSpPr txBox="1"/>
          <p:nvPr/>
        </p:nvSpPr>
        <p:spPr>
          <a:xfrm>
            <a:off x="73572" y="715382"/>
            <a:ext cx="12118427"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23) Fiji, Tonga, Vanuatu and Solomon Islands – Review of Tsunami SOPs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24) Supported Fiji to review of National Tsunami SOP – a pre-requisite for a </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hlinkClick r:id="rId3"/>
              </a:rPr>
              <a:t>72 Million Concessional loan by Government of Japan</a:t>
            </a: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25) Supported PacWave24 PICT Regional Exercise – continued to test EQ and Tsunami EW &amp; response operations information sharing capability for NTWC and NDMOs using Slack Applications = transforming EQ &amp; Tsunami EWS/Response Operations.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26) Supported the UNESCO/IOC Tsunami Ready Recognition Programme ( PICTs)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a:t>
            </a:r>
            <a:r>
              <a:rPr lang="en-GB" sz="1600" dirty="0">
                <a:ea typeface="+mn-ea"/>
              </a:rPr>
              <a:t>7</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Invitation to the 10 Meeting of Pacific Tsunami Warning and Mitigation System, Pacific Islands Countries and Territories Regional Working Group on Tsunami Warning and Mitigation System (ICG/PTWS- X-WGPICT), Apia, Samoa, 26–27</a:t>
            </a:r>
            <a:r>
              <a:rPr kumimoji="0" lang="en-GB" sz="1600" b="0" i="0" u="none" strike="noStrike" kern="0" cap="none" spc="0" normalizeH="0" baseline="30000" noProof="0" dirty="0">
                <a:ln>
                  <a:noFill/>
                </a:ln>
                <a:solidFill>
                  <a:srgbClr val="000000"/>
                </a:solidFill>
                <a:effectLst/>
                <a:uLnTx/>
                <a:uFillTx/>
                <a:latin typeface="Arial"/>
                <a:ea typeface="+mn-ea"/>
                <a:cs typeface="Arial"/>
                <a:sym typeface="Arial"/>
              </a:rPr>
              <a:t>th</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February 2025.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a:t>
            </a:r>
            <a:r>
              <a:rPr lang="en-GB" sz="1600" dirty="0">
                <a:ea typeface="+mn-ea"/>
              </a:rPr>
              <a:t>8</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Organized a series of online meetings of WG-PICT Task Teams, ORSNET, Volcano and Landslide Network in 2024 and early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2</a:t>
            </a:r>
            <a:r>
              <a:rPr lang="en-GB" sz="1600" dirty="0">
                <a:ea typeface="+mn-ea"/>
              </a:rPr>
              <a:t>9</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Convened Two Regional Geohazards Meeting;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December 2023; and February 2025  ( USGS, VDAP, JICA, UNIVERSITIES, GEM)</a:t>
            </a:r>
          </a:p>
          <a:p>
            <a:pPr marL="285750" marR="0" lvl="2"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April Feb 2005, resulted in the proposed establishment of a Regional Geohazards Body under the Pacific Leaders Forum </a:t>
            </a:r>
          </a:p>
          <a:p>
            <a:pPr marL="285750" marR="0" lvl="2"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presented to the Weather Ready Pacific Technical Committee of the Pacific Meteorological Council</a:t>
            </a:r>
          </a:p>
          <a:p>
            <a:pPr marL="285750" marR="0" lvl="2"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presented to the Pacific Disasters and Emergency Managers Meeting on 2</a:t>
            </a:r>
            <a:r>
              <a:rPr kumimoji="0" lang="en-GB" sz="1600" b="0" i="0" u="none" strike="noStrike" kern="0" cap="none" spc="0" normalizeH="0" baseline="30000" noProof="0" dirty="0">
                <a:ln>
                  <a:noFill/>
                </a:ln>
                <a:solidFill>
                  <a:srgbClr val="000000"/>
                </a:solidFill>
                <a:effectLst/>
                <a:uLnTx/>
                <a:uFillTx/>
                <a:latin typeface="Arial"/>
                <a:ea typeface="+mn-ea"/>
                <a:cs typeface="Arial"/>
                <a:sym typeface="Arial"/>
              </a:rPr>
              <a:t>nd</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April 2025/ PPDMM Decision on 8</a:t>
            </a:r>
            <a:r>
              <a:rPr kumimoji="0" lang="en-GB" sz="1600" b="0" i="0" u="none" strike="noStrike" kern="0" cap="none" spc="0" normalizeH="0" baseline="30000" noProof="0" dirty="0">
                <a:ln>
                  <a:noFill/>
                </a:ln>
                <a:solidFill>
                  <a:srgbClr val="000000"/>
                </a:solidFill>
                <a:effectLst/>
                <a:uLnTx/>
                <a:uFillTx/>
                <a:latin typeface="Arial"/>
                <a:ea typeface="+mn-ea"/>
                <a:cs typeface="Arial"/>
                <a:sym typeface="Arial"/>
              </a:rPr>
              <a:t>th</a:t>
            </a: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April 2025. </a:t>
            </a:r>
          </a:p>
          <a:p>
            <a:pPr marL="285750" marR="0" lvl="2"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a:sym typeface="Arial"/>
              </a:rPr>
              <a:t> to be presented at the Pacific Meteorological Council Meeting in September 2025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3639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ICG/PTWS WGs/TTs Membership Status</a:t>
            </a:r>
            <a:endParaRPr lang="en-US" sz="2400" b="1" i="0" u="none" strike="noStrike" cap="none" dirty="0">
              <a:solidFill>
                <a:srgbClr val="41B7C8"/>
              </a:solidFill>
              <a:latin typeface="Arial"/>
              <a:ea typeface="Arial"/>
              <a:cs typeface="Arial"/>
              <a:sym typeface="Arial"/>
            </a:endParaRPr>
          </a:p>
        </p:txBody>
      </p:sp>
      <p:sp>
        <p:nvSpPr>
          <p:cNvPr id="2" name="TextBox 1">
            <a:extLst>
              <a:ext uri="{FF2B5EF4-FFF2-40B4-BE49-F238E27FC236}">
                <a16:creationId xmlns:a16="http://schemas.microsoft.com/office/drawing/2014/main" id="{417263F1-ED91-B070-F5CD-3239C6EE904C}"/>
              </a:ext>
            </a:extLst>
          </p:cNvPr>
          <p:cNvSpPr txBox="1"/>
          <p:nvPr/>
        </p:nvSpPr>
        <p:spPr>
          <a:xfrm>
            <a:off x="3837084" y="1214519"/>
            <a:ext cx="6672570" cy="830997"/>
          </a:xfrm>
          <a:prstGeom prst="rect">
            <a:avLst/>
          </a:prstGeom>
          <a:noFill/>
        </p:spPr>
        <p:txBody>
          <a:bodyPr wrap="square" rtlCol="0">
            <a:spAutoFit/>
          </a:bodyPr>
          <a:lstStyle/>
          <a:p>
            <a:pPr algn="just"/>
            <a:r>
              <a:rPr lang="en-GB" sz="1600" dirty="0"/>
              <a:t>Member States were invited on 22 </a:t>
            </a:r>
            <a:r>
              <a:rPr lang="en-GB" sz="1600"/>
              <a:t>January 2024 </a:t>
            </a:r>
            <a:r>
              <a:rPr lang="en-GB" sz="1600" dirty="0"/>
              <a:t>through CL-2985 to nominate experts to the ICG/CARIBE-EWS Working Groups and Task Team.</a:t>
            </a:r>
          </a:p>
        </p:txBody>
      </p:sp>
      <p:sp>
        <p:nvSpPr>
          <p:cNvPr id="4" name="TextBox 3">
            <a:extLst>
              <a:ext uri="{FF2B5EF4-FFF2-40B4-BE49-F238E27FC236}">
                <a16:creationId xmlns:a16="http://schemas.microsoft.com/office/drawing/2014/main" id="{20ACE0C7-741A-3098-C1B0-E9B33D48CD45}"/>
              </a:ext>
            </a:extLst>
          </p:cNvPr>
          <p:cNvSpPr txBox="1"/>
          <p:nvPr/>
        </p:nvSpPr>
        <p:spPr>
          <a:xfrm>
            <a:off x="3837084" y="2714415"/>
            <a:ext cx="2258952" cy="1815882"/>
          </a:xfrm>
          <a:prstGeom prst="rect">
            <a:avLst/>
          </a:prstGeom>
          <a:noFill/>
        </p:spPr>
        <p:txBody>
          <a:bodyPr wrap="none" rtlCol="0">
            <a:spAutoFit/>
          </a:bodyPr>
          <a:lstStyle/>
          <a:p>
            <a:pPr algn="just"/>
            <a:r>
              <a:rPr lang="en-GB" sz="1600" dirty="0"/>
              <a:t>AUSTRALIA	3</a:t>
            </a:r>
          </a:p>
          <a:p>
            <a:pPr algn="just"/>
            <a:r>
              <a:rPr lang="en-GB" sz="1600" dirty="0"/>
              <a:t>CHILE		4</a:t>
            </a:r>
          </a:p>
          <a:p>
            <a:pPr algn="just"/>
            <a:r>
              <a:rPr lang="en-GB" sz="1600" dirty="0"/>
              <a:t>CHINA		12</a:t>
            </a:r>
          </a:p>
          <a:p>
            <a:pPr algn="just"/>
            <a:r>
              <a:rPr lang="en-GB" sz="1600" dirty="0"/>
              <a:t>COLOMBIA	6</a:t>
            </a:r>
          </a:p>
          <a:p>
            <a:pPr algn="just"/>
            <a:r>
              <a:rPr lang="en-GB" sz="1600" dirty="0"/>
              <a:t>COSTA RICA	1</a:t>
            </a:r>
          </a:p>
          <a:p>
            <a:pPr algn="just"/>
            <a:r>
              <a:rPr lang="en-GB" sz="1600" dirty="0"/>
              <a:t>ECUADOR	3</a:t>
            </a:r>
          </a:p>
          <a:p>
            <a:pPr algn="just"/>
            <a:r>
              <a:rPr lang="en-GB" sz="1600" dirty="0"/>
              <a:t>EL SALVADOR	1</a:t>
            </a:r>
          </a:p>
        </p:txBody>
      </p:sp>
      <p:sp>
        <p:nvSpPr>
          <p:cNvPr id="7" name="TextBox 6">
            <a:extLst>
              <a:ext uri="{FF2B5EF4-FFF2-40B4-BE49-F238E27FC236}">
                <a16:creationId xmlns:a16="http://schemas.microsoft.com/office/drawing/2014/main" id="{AC56FF27-62A4-4EB3-A55D-982D1AB3271E}"/>
              </a:ext>
            </a:extLst>
          </p:cNvPr>
          <p:cNvSpPr txBox="1"/>
          <p:nvPr/>
        </p:nvSpPr>
        <p:spPr>
          <a:xfrm>
            <a:off x="3837083" y="4584808"/>
            <a:ext cx="8109493" cy="861774"/>
          </a:xfrm>
          <a:prstGeom prst="rect">
            <a:avLst/>
          </a:prstGeom>
          <a:noFill/>
        </p:spPr>
        <p:txBody>
          <a:bodyPr wrap="square" rtlCol="0">
            <a:spAutoFit/>
          </a:bodyPr>
          <a:lstStyle/>
          <a:p>
            <a:pPr algn="just"/>
            <a:r>
              <a:rPr lang="en-GB" i="1" dirty="0"/>
              <a:t>These statistics may not necessarily reflect the membership status of the Regional Working Groups. </a:t>
            </a:r>
          </a:p>
          <a:p>
            <a:pPr algn="just"/>
            <a:endParaRPr lang="en-GB" sz="800" i="1" dirty="0"/>
          </a:p>
          <a:p>
            <a:pPr algn="just"/>
            <a:r>
              <a:rPr lang="en-GB" i="1" dirty="0"/>
              <a:t>Delegations are invited to inform the Technical Secretary in case of any updates to the ICG/PTWS Working Groups and Task Team Membership status</a:t>
            </a:r>
            <a:endParaRPr lang="en-TR" i="1" dirty="0"/>
          </a:p>
        </p:txBody>
      </p:sp>
      <p:sp>
        <p:nvSpPr>
          <p:cNvPr id="9" name="TextBox 8">
            <a:extLst>
              <a:ext uri="{FF2B5EF4-FFF2-40B4-BE49-F238E27FC236}">
                <a16:creationId xmlns:a16="http://schemas.microsoft.com/office/drawing/2014/main" id="{12951A1B-28BA-1278-EBE4-0F039782ADD4}"/>
              </a:ext>
            </a:extLst>
          </p:cNvPr>
          <p:cNvSpPr txBox="1"/>
          <p:nvPr/>
        </p:nvSpPr>
        <p:spPr>
          <a:xfrm>
            <a:off x="4225566" y="5619292"/>
            <a:ext cx="7469450" cy="400110"/>
          </a:xfrm>
          <a:prstGeom prst="rect">
            <a:avLst/>
          </a:prstGeom>
          <a:noFill/>
        </p:spPr>
        <p:txBody>
          <a:bodyPr wrap="square" rtlCol="0">
            <a:spAutoFit/>
          </a:bodyPr>
          <a:lstStyle/>
          <a:p>
            <a:pPr algn="ctr"/>
            <a:r>
              <a:rPr lang="en-TR" sz="2000" b="1" dirty="0">
                <a:solidFill>
                  <a:srgbClr val="C00000"/>
                </a:solidFill>
              </a:rPr>
              <a:t>Registration to </a:t>
            </a:r>
            <a:r>
              <a:rPr lang="en-TR" sz="2000" b="1">
                <a:solidFill>
                  <a:srgbClr val="C00000"/>
                </a:solidFill>
              </a:rPr>
              <a:t>OceanExpert is </a:t>
            </a:r>
            <a:r>
              <a:rPr lang="en-TR" sz="2000" b="1" dirty="0">
                <a:solidFill>
                  <a:srgbClr val="C00000"/>
                </a:solidFill>
              </a:rPr>
              <a:t>essential!</a:t>
            </a:r>
          </a:p>
        </p:txBody>
      </p:sp>
      <p:sp>
        <p:nvSpPr>
          <p:cNvPr id="10" name="TextBox 9">
            <a:extLst>
              <a:ext uri="{FF2B5EF4-FFF2-40B4-BE49-F238E27FC236}">
                <a16:creationId xmlns:a16="http://schemas.microsoft.com/office/drawing/2014/main" id="{AAE0067D-33B6-AF89-1F88-6C0980AB9870}"/>
              </a:ext>
            </a:extLst>
          </p:cNvPr>
          <p:cNvSpPr txBox="1"/>
          <p:nvPr/>
        </p:nvSpPr>
        <p:spPr>
          <a:xfrm>
            <a:off x="6877491" y="2674089"/>
            <a:ext cx="2145139" cy="1815882"/>
          </a:xfrm>
          <a:prstGeom prst="rect">
            <a:avLst/>
          </a:prstGeom>
          <a:noFill/>
        </p:spPr>
        <p:txBody>
          <a:bodyPr wrap="none" rtlCol="0">
            <a:spAutoFit/>
          </a:bodyPr>
          <a:lstStyle/>
          <a:p>
            <a:pPr algn="just"/>
            <a:r>
              <a:rPr lang="en-GB" sz="1600" dirty="0"/>
              <a:t>FIJI		2</a:t>
            </a:r>
          </a:p>
          <a:p>
            <a:pPr algn="just"/>
            <a:r>
              <a:rPr lang="en-GB" sz="1600" dirty="0"/>
              <a:t>FRANCE		5</a:t>
            </a:r>
          </a:p>
          <a:p>
            <a:pPr algn="just"/>
            <a:r>
              <a:rPr lang="en-GB" sz="1600" dirty="0"/>
              <a:t>GUATEMALA	1</a:t>
            </a:r>
          </a:p>
          <a:p>
            <a:pPr algn="just"/>
            <a:r>
              <a:rPr lang="en-GB" sz="1600" dirty="0"/>
              <a:t>INDONESIA	5</a:t>
            </a:r>
          </a:p>
          <a:p>
            <a:pPr algn="just"/>
            <a:r>
              <a:rPr lang="en-GB" sz="1600" dirty="0"/>
              <a:t>JAPAN		4</a:t>
            </a:r>
          </a:p>
          <a:p>
            <a:pPr algn="just"/>
            <a:r>
              <a:rPr lang="en-GB" sz="1600" dirty="0"/>
              <a:t>MALAYSIA	7</a:t>
            </a:r>
          </a:p>
          <a:p>
            <a:pPr algn="just"/>
            <a:r>
              <a:rPr lang="en-GB" sz="1600" dirty="0"/>
              <a:t>NEW ZEALAND	6</a:t>
            </a:r>
          </a:p>
        </p:txBody>
      </p:sp>
      <p:sp>
        <p:nvSpPr>
          <p:cNvPr id="11" name="TextBox 10">
            <a:extLst>
              <a:ext uri="{FF2B5EF4-FFF2-40B4-BE49-F238E27FC236}">
                <a16:creationId xmlns:a16="http://schemas.microsoft.com/office/drawing/2014/main" id="{E4D642CC-A6CE-1165-0AA3-5816F5B9D2E7}"/>
              </a:ext>
            </a:extLst>
          </p:cNvPr>
          <p:cNvSpPr txBox="1"/>
          <p:nvPr/>
        </p:nvSpPr>
        <p:spPr>
          <a:xfrm>
            <a:off x="9804086" y="2590014"/>
            <a:ext cx="2258952" cy="1815882"/>
          </a:xfrm>
          <a:prstGeom prst="rect">
            <a:avLst/>
          </a:prstGeom>
          <a:noFill/>
        </p:spPr>
        <p:txBody>
          <a:bodyPr wrap="none" rtlCol="0">
            <a:spAutoFit/>
          </a:bodyPr>
          <a:lstStyle/>
          <a:p>
            <a:pPr algn="just"/>
            <a:r>
              <a:rPr lang="en-GB" sz="1600" dirty="0"/>
              <a:t>NICARAGUA	1</a:t>
            </a:r>
          </a:p>
          <a:p>
            <a:pPr algn="just"/>
            <a:r>
              <a:rPr lang="en-GB" sz="1600" dirty="0"/>
              <a:t>PERU		1</a:t>
            </a:r>
          </a:p>
          <a:p>
            <a:pPr algn="just"/>
            <a:r>
              <a:rPr lang="en-GB" sz="1600" dirty="0"/>
              <a:t>PNG		2</a:t>
            </a:r>
          </a:p>
          <a:p>
            <a:pPr algn="just"/>
            <a:r>
              <a:rPr lang="en-GB" sz="1600" dirty="0"/>
              <a:t>RUSSIAN F.	6</a:t>
            </a:r>
          </a:p>
          <a:p>
            <a:pPr algn="just"/>
            <a:r>
              <a:rPr lang="en-GB" sz="1600" dirty="0"/>
              <a:t>TONGA		2</a:t>
            </a:r>
          </a:p>
          <a:p>
            <a:pPr algn="just"/>
            <a:r>
              <a:rPr lang="en-GB" sz="1600" dirty="0"/>
              <a:t>USA		10</a:t>
            </a:r>
          </a:p>
          <a:p>
            <a:pPr algn="just"/>
            <a:r>
              <a:rPr lang="en-GB" sz="1600" dirty="0"/>
              <a:t>VANUATU	3</a:t>
            </a:r>
          </a:p>
        </p:txBody>
      </p:sp>
      <p:sp>
        <p:nvSpPr>
          <p:cNvPr id="12" name="TextBox 11">
            <a:extLst>
              <a:ext uri="{FF2B5EF4-FFF2-40B4-BE49-F238E27FC236}">
                <a16:creationId xmlns:a16="http://schemas.microsoft.com/office/drawing/2014/main" id="{65DB6D88-2556-2D16-3E5D-D1D30282C5BE}"/>
              </a:ext>
            </a:extLst>
          </p:cNvPr>
          <p:cNvSpPr txBox="1"/>
          <p:nvPr/>
        </p:nvSpPr>
        <p:spPr>
          <a:xfrm>
            <a:off x="3837084" y="2101444"/>
            <a:ext cx="8109493" cy="800219"/>
          </a:xfrm>
          <a:prstGeom prst="rect">
            <a:avLst/>
          </a:prstGeom>
          <a:noFill/>
        </p:spPr>
        <p:txBody>
          <a:bodyPr wrap="square" rtlCol="0">
            <a:spAutoFit/>
          </a:bodyPr>
          <a:lstStyle/>
          <a:p>
            <a:r>
              <a:rPr lang="en-GB" sz="1600" dirty="0"/>
              <a:t>As of 7 April 2025, there are 84 experts from 21 Member States, with the following distribution:</a:t>
            </a:r>
          </a:p>
          <a:p>
            <a:endParaRPr lang="en-US" dirty="0"/>
          </a:p>
        </p:txBody>
      </p:sp>
      <p:pic>
        <p:nvPicPr>
          <p:cNvPr id="13" name="Picture 12">
            <a:extLst>
              <a:ext uri="{FF2B5EF4-FFF2-40B4-BE49-F238E27FC236}">
                <a16:creationId xmlns:a16="http://schemas.microsoft.com/office/drawing/2014/main" id="{DE9FBDD9-CDA5-B0DF-C70F-1BB08974D5B9}"/>
              </a:ext>
            </a:extLst>
          </p:cNvPr>
          <p:cNvPicPr>
            <a:picLocks noChangeAspect="1"/>
          </p:cNvPicPr>
          <p:nvPr/>
        </p:nvPicPr>
        <p:blipFill>
          <a:blip r:embed="rId3"/>
          <a:stretch>
            <a:fillRect/>
          </a:stretch>
        </p:blipFill>
        <p:spPr>
          <a:xfrm>
            <a:off x="496984" y="1203006"/>
            <a:ext cx="3340100" cy="4838700"/>
          </a:xfrm>
          <a:prstGeom prst="rect">
            <a:avLst/>
          </a:prstGeom>
        </p:spPr>
      </p:pic>
    </p:spTree>
    <p:extLst>
      <p:ext uri="{BB962C8B-B14F-4D97-AF65-F5344CB8AC3E}">
        <p14:creationId xmlns:p14="http://schemas.microsoft.com/office/powerpoint/2010/main" val="362579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Status of PTWS Action Monitor</a:t>
            </a:r>
          </a:p>
          <a:p>
            <a:pPr>
              <a:buClr>
                <a:srgbClr val="002060"/>
              </a:buClr>
              <a:buSzPts val="2400"/>
            </a:pPr>
            <a:r>
              <a:rPr lang="tr-TR" sz="2400" b="1" i="0" u="none" strike="noStrike" cap="none" dirty="0" err="1">
                <a:solidFill>
                  <a:srgbClr val="41B7C8"/>
                </a:solidFill>
                <a:latin typeface="Arial"/>
                <a:ea typeface="Arial"/>
                <a:cs typeface="Arial"/>
                <a:sym typeface="Arial"/>
              </a:rPr>
              <a:t>Completed</a:t>
            </a:r>
            <a:r>
              <a:rPr lang="tr-TR" sz="2400" b="1" i="0" u="none" strike="noStrike" cap="none" dirty="0">
                <a:solidFill>
                  <a:srgbClr val="41B7C8"/>
                </a:solidFill>
                <a:latin typeface="Arial"/>
                <a:ea typeface="Arial"/>
                <a:cs typeface="Arial"/>
                <a:sym typeface="Arial"/>
              </a:rPr>
              <a:t> / </a:t>
            </a:r>
            <a:r>
              <a:rPr lang="tr-TR" sz="2400" b="1" i="0" u="none" strike="noStrike" cap="none" dirty="0" err="1">
                <a:solidFill>
                  <a:srgbClr val="41B7C8"/>
                </a:solidFill>
                <a:latin typeface="Arial"/>
                <a:ea typeface="Arial"/>
                <a:cs typeface="Arial"/>
                <a:sym typeface="Arial"/>
              </a:rPr>
              <a:t>Failed-Delayed</a:t>
            </a:r>
            <a:r>
              <a:rPr lang="tr-TR" sz="2400" b="1" i="0" u="none" strike="noStrike" cap="none" dirty="0">
                <a:solidFill>
                  <a:srgbClr val="41B7C8"/>
                </a:solidFill>
                <a:latin typeface="Arial"/>
                <a:ea typeface="Arial"/>
                <a:cs typeface="Arial"/>
                <a:sym typeface="Arial"/>
              </a:rPr>
              <a:t> / </a:t>
            </a:r>
            <a:r>
              <a:rPr lang="tr-TR" sz="2400" b="1" i="0" u="none" strike="noStrike" cap="none" dirty="0" err="1">
                <a:solidFill>
                  <a:srgbClr val="41B7C8"/>
                </a:solidFill>
                <a:latin typeface="Arial"/>
                <a:ea typeface="Arial"/>
                <a:cs typeface="Arial"/>
                <a:sym typeface="Arial"/>
              </a:rPr>
              <a:t>In</a:t>
            </a:r>
            <a:r>
              <a:rPr lang="tr-TR" sz="2400" b="1" i="0" u="none" strike="noStrike" cap="none" dirty="0">
                <a:solidFill>
                  <a:srgbClr val="41B7C8"/>
                </a:solidFill>
                <a:latin typeface="Arial"/>
                <a:ea typeface="Arial"/>
                <a:cs typeface="Arial"/>
                <a:sym typeface="Arial"/>
              </a:rPr>
              <a:t> </a:t>
            </a:r>
            <a:r>
              <a:rPr lang="tr-TR" sz="2400" b="1" i="0" u="none" strike="noStrike" cap="none" dirty="0" err="1">
                <a:solidFill>
                  <a:srgbClr val="41B7C8"/>
                </a:solidFill>
                <a:latin typeface="Arial"/>
                <a:ea typeface="Arial"/>
                <a:cs typeface="Arial"/>
                <a:sym typeface="Arial"/>
              </a:rPr>
              <a:t>Progress</a:t>
            </a:r>
            <a:r>
              <a:rPr lang="tr-TR" sz="2400" b="1" i="0" u="none" strike="noStrike" cap="none" dirty="0">
                <a:solidFill>
                  <a:srgbClr val="41B7C8"/>
                </a:solidFill>
                <a:latin typeface="Arial"/>
                <a:ea typeface="Arial"/>
                <a:cs typeface="Arial"/>
                <a:sym typeface="Arial"/>
              </a:rPr>
              <a:t> / Not </a:t>
            </a:r>
            <a:r>
              <a:rPr lang="tr-TR" sz="2400" b="1" i="0" u="none" strike="noStrike" cap="none" dirty="0" err="1">
                <a:solidFill>
                  <a:srgbClr val="41B7C8"/>
                </a:solidFill>
                <a:latin typeface="Arial"/>
                <a:ea typeface="Arial"/>
                <a:cs typeface="Arial"/>
                <a:sym typeface="Arial"/>
              </a:rPr>
              <a:t>Started</a:t>
            </a:r>
            <a:endParaRPr lang="en-US" sz="2400" b="1" i="0" u="none" strike="noStrike" cap="none" dirty="0">
              <a:solidFill>
                <a:srgbClr val="41B7C8"/>
              </a:solidFill>
              <a:latin typeface="Arial"/>
              <a:ea typeface="Arial"/>
              <a:cs typeface="Arial"/>
              <a:sym typeface="Arial"/>
            </a:endParaRPr>
          </a:p>
        </p:txBody>
      </p:sp>
      <p:pic>
        <p:nvPicPr>
          <p:cNvPr id="3" name="Picture 2">
            <a:extLst>
              <a:ext uri="{FF2B5EF4-FFF2-40B4-BE49-F238E27FC236}">
                <a16:creationId xmlns:a16="http://schemas.microsoft.com/office/drawing/2014/main" id="{DEFFBD5A-5E08-52C9-04B0-55761647BBA2}"/>
              </a:ext>
            </a:extLst>
          </p:cNvPr>
          <p:cNvPicPr>
            <a:picLocks noChangeAspect="1"/>
          </p:cNvPicPr>
          <p:nvPr/>
        </p:nvPicPr>
        <p:blipFill>
          <a:blip r:embed="rId3"/>
          <a:stretch>
            <a:fillRect/>
          </a:stretch>
        </p:blipFill>
        <p:spPr>
          <a:xfrm>
            <a:off x="562117" y="2534052"/>
            <a:ext cx="5400000" cy="1867435"/>
          </a:xfrm>
          <a:prstGeom prst="rect">
            <a:avLst/>
          </a:prstGeom>
        </p:spPr>
      </p:pic>
      <p:pic>
        <p:nvPicPr>
          <p:cNvPr id="5" name="Picture 4">
            <a:extLst>
              <a:ext uri="{FF2B5EF4-FFF2-40B4-BE49-F238E27FC236}">
                <a16:creationId xmlns:a16="http://schemas.microsoft.com/office/drawing/2014/main" id="{8B8D12B2-0EBD-B1D9-5A33-F0713B6D99C7}"/>
              </a:ext>
            </a:extLst>
          </p:cNvPr>
          <p:cNvPicPr>
            <a:picLocks noChangeAspect="1"/>
          </p:cNvPicPr>
          <p:nvPr/>
        </p:nvPicPr>
        <p:blipFill>
          <a:blip r:embed="rId4"/>
          <a:stretch>
            <a:fillRect/>
          </a:stretch>
        </p:blipFill>
        <p:spPr>
          <a:xfrm>
            <a:off x="496984" y="1182996"/>
            <a:ext cx="10018726" cy="1322697"/>
          </a:xfrm>
          <a:prstGeom prst="rect">
            <a:avLst/>
          </a:prstGeom>
        </p:spPr>
      </p:pic>
      <p:pic>
        <p:nvPicPr>
          <p:cNvPr id="6" name="Picture 5">
            <a:extLst>
              <a:ext uri="{FF2B5EF4-FFF2-40B4-BE49-F238E27FC236}">
                <a16:creationId xmlns:a16="http://schemas.microsoft.com/office/drawing/2014/main" id="{522C36C9-255C-20CF-7742-523FA240EC12}"/>
              </a:ext>
            </a:extLst>
          </p:cNvPr>
          <p:cNvPicPr>
            <a:picLocks noChangeAspect="1"/>
          </p:cNvPicPr>
          <p:nvPr/>
        </p:nvPicPr>
        <p:blipFill>
          <a:blip r:embed="rId5"/>
          <a:stretch>
            <a:fillRect/>
          </a:stretch>
        </p:blipFill>
        <p:spPr>
          <a:xfrm>
            <a:off x="6295016" y="5351429"/>
            <a:ext cx="5400000" cy="780150"/>
          </a:xfrm>
          <a:prstGeom prst="rect">
            <a:avLst/>
          </a:prstGeom>
        </p:spPr>
      </p:pic>
      <p:pic>
        <p:nvPicPr>
          <p:cNvPr id="9" name="Picture 8">
            <a:extLst>
              <a:ext uri="{FF2B5EF4-FFF2-40B4-BE49-F238E27FC236}">
                <a16:creationId xmlns:a16="http://schemas.microsoft.com/office/drawing/2014/main" id="{69329C5E-D97B-A0EA-0E1D-2CACD91F66C5}"/>
              </a:ext>
            </a:extLst>
          </p:cNvPr>
          <p:cNvPicPr>
            <a:picLocks noChangeAspect="1"/>
          </p:cNvPicPr>
          <p:nvPr/>
        </p:nvPicPr>
        <p:blipFill>
          <a:blip r:embed="rId6"/>
          <a:stretch>
            <a:fillRect/>
          </a:stretch>
        </p:blipFill>
        <p:spPr>
          <a:xfrm>
            <a:off x="562117" y="4396596"/>
            <a:ext cx="5400000" cy="1388958"/>
          </a:xfrm>
          <a:prstGeom prst="rect">
            <a:avLst/>
          </a:prstGeom>
        </p:spPr>
      </p:pic>
      <p:pic>
        <p:nvPicPr>
          <p:cNvPr id="11" name="Picture 10">
            <a:extLst>
              <a:ext uri="{FF2B5EF4-FFF2-40B4-BE49-F238E27FC236}">
                <a16:creationId xmlns:a16="http://schemas.microsoft.com/office/drawing/2014/main" id="{854761F0-4525-4673-8E51-94E2354A68C5}"/>
              </a:ext>
            </a:extLst>
          </p:cNvPr>
          <p:cNvPicPr>
            <a:picLocks noChangeAspect="1"/>
          </p:cNvPicPr>
          <p:nvPr/>
        </p:nvPicPr>
        <p:blipFill>
          <a:blip r:embed="rId7"/>
          <a:stretch>
            <a:fillRect/>
          </a:stretch>
        </p:blipFill>
        <p:spPr>
          <a:xfrm>
            <a:off x="6295016" y="2534052"/>
            <a:ext cx="5400000" cy="2815326"/>
          </a:xfrm>
          <a:prstGeom prst="rect">
            <a:avLst/>
          </a:prstGeom>
        </p:spPr>
      </p:pic>
    </p:spTree>
    <p:extLst>
      <p:ext uri="{BB962C8B-B14F-4D97-AF65-F5344CB8AC3E}">
        <p14:creationId xmlns:p14="http://schemas.microsoft.com/office/powerpoint/2010/main" val="224123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02561949-1ACD-34F9-E026-13CB5FB4B10F}"/>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0E9E760A-169D-0E93-6ACC-758E46B5E759}"/>
              </a:ext>
            </a:extLst>
          </p:cNvPr>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TSP Communication Tests</a:t>
            </a:r>
          </a:p>
          <a:p>
            <a:pPr>
              <a:buClr>
                <a:srgbClr val="002060"/>
              </a:buClr>
              <a:buSzPts val="2400"/>
            </a:pPr>
            <a:r>
              <a:rPr lang="tr-TR" sz="2400" b="1" i="0" u="none" strike="noStrike" cap="none" dirty="0" err="1">
                <a:solidFill>
                  <a:srgbClr val="41B7C8"/>
                </a:solidFill>
                <a:latin typeface="Arial"/>
                <a:ea typeface="Arial"/>
                <a:cs typeface="Arial"/>
                <a:sym typeface="Arial"/>
              </a:rPr>
              <a:t>Th</a:t>
            </a:r>
            <a:r>
              <a:rPr lang="tr-TR" sz="2400" b="1" dirty="0" err="1">
                <a:solidFill>
                  <a:srgbClr val="41B7C8"/>
                </a:solidFill>
              </a:rPr>
              <a:t>e</a:t>
            </a:r>
            <a:r>
              <a:rPr lang="tr-TR" sz="2400" b="1" dirty="0">
                <a:solidFill>
                  <a:srgbClr val="41B7C8"/>
                </a:solidFill>
              </a:rPr>
              <a:t> </a:t>
            </a:r>
            <a:r>
              <a:rPr lang="tr-TR" sz="2400" b="1" dirty="0" err="1">
                <a:solidFill>
                  <a:srgbClr val="41B7C8"/>
                </a:solidFill>
              </a:rPr>
              <a:t>need</a:t>
            </a:r>
            <a:r>
              <a:rPr lang="tr-TR" sz="2400" b="1" dirty="0">
                <a:solidFill>
                  <a:srgbClr val="41B7C8"/>
                </a:solidFill>
              </a:rPr>
              <a:t> </a:t>
            </a:r>
            <a:r>
              <a:rPr lang="tr-TR" sz="2400" b="1" dirty="0" err="1">
                <a:solidFill>
                  <a:srgbClr val="41B7C8"/>
                </a:solidFill>
              </a:rPr>
              <a:t>to</a:t>
            </a:r>
            <a:r>
              <a:rPr lang="tr-TR" sz="2400" b="1" dirty="0">
                <a:solidFill>
                  <a:srgbClr val="41B7C8"/>
                </a:solidFill>
              </a:rPr>
              <a:t> </a:t>
            </a:r>
            <a:r>
              <a:rPr lang="tr-TR" sz="2400" b="1" dirty="0" err="1">
                <a:solidFill>
                  <a:srgbClr val="41B7C8"/>
                </a:solidFill>
              </a:rPr>
              <a:t>reduce</a:t>
            </a:r>
            <a:r>
              <a:rPr lang="tr-TR" sz="2400" b="1" dirty="0">
                <a:solidFill>
                  <a:srgbClr val="41B7C8"/>
                </a:solidFill>
              </a:rPr>
              <a:t> </a:t>
            </a:r>
            <a:r>
              <a:rPr lang="tr-TR" sz="2400" b="1" dirty="0" err="1">
                <a:solidFill>
                  <a:srgbClr val="41B7C8"/>
                </a:solidFill>
              </a:rPr>
              <a:t>number</a:t>
            </a:r>
            <a:r>
              <a:rPr lang="tr-TR" sz="2400" b="1" dirty="0">
                <a:solidFill>
                  <a:srgbClr val="41B7C8"/>
                </a:solidFill>
              </a:rPr>
              <a:t> of IOC </a:t>
            </a:r>
            <a:r>
              <a:rPr lang="tr-TR" sz="2400" b="1" dirty="0" err="1">
                <a:solidFill>
                  <a:srgbClr val="41B7C8"/>
                </a:solidFill>
              </a:rPr>
              <a:t>Circular</a:t>
            </a:r>
            <a:r>
              <a:rPr lang="tr-TR" sz="2400" b="1" dirty="0">
                <a:solidFill>
                  <a:srgbClr val="41B7C8"/>
                </a:solidFill>
              </a:rPr>
              <a:t> </a:t>
            </a:r>
            <a:r>
              <a:rPr lang="tr-TR" sz="2400" b="1" dirty="0" err="1">
                <a:solidFill>
                  <a:srgbClr val="41B7C8"/>
                </a:solidFill>
              </a:rPr>
              <a:t>Letters</a:t>
            </a:r>
            <a:r>
              <a:rPr lang="tr-TR" sz="2400" b="1" dirty="0">
                <a:solidFill>
                  <a:srgbClr val="41B7C8"/>
                </a:solidFill>
              </a:rPr>
              <a:t> </a:t>
            </a:r>
            <a:r>
              <a:rPr lang="tr-TR" sz="2400" b="1" dirty="0" err="1">
                <a:solidFill>
                  <a:srgbClr val="41B7C8"/>
                </a:solidFill>
              </a:rPr>
              <a:t>isssued</a:t>
            </a:r>
            <a:endParaRPr lang="en-US" sz="2400" b="1" i="0" u="none" strike="noStrike" cap="none" dirty="0">
              <a:solidFill>
                <a:srgbClr val="41B7C8"/>
              </a:solidFill>
              <a:latin typeface="Arial"/>
              <a:ea typeface="Arial"/>
              <a:cs typeface="Arial"/>
              <a:sym typeface="Arial"/>
            </a:endParaRPr>
          </a:p>
        </p:txBody>
      </p:sp>
      <p:sp>
        <p:nvSpPr>
          <p:cNvPr id="4" name="TextBox 3">
            <a:extLst>
              <a:ext uri="{FF2B5EF4-FFF2-40B4-BE49-F238E27FC236}">
                <a16:creationId xmlns:a16="http://schemas.microsoft.com/office/drawing/2014/main" id="{43CC0F68-E479-E7A1-D2E0-C4CCCCEF7711}"/>
              </a:ext>
            </a:extLst>
          </p:cNvPr>
          <p:cNvSpPr txBox="1"/>
          <p:nvPr/>
        </p:nvSpPr>
        <p:spPr>
          <a:xfrm>
            <a:off x="496986" y="1585765"/>
            <a:ext cx="11330254" cy="3539430"/>
          </a:xfrm>
          <a:prstGeom prst="rect">
            <a:avLst/>
          </a:prstGeom>
          <a:noFill/>
        </p:spPr>
        <p:txBody>
          <a:bodyPr wrap="square" rtlCol="0">
            <a:spAutoFit/>
          </a:bodyPr>
          <a:lstStyle/>
          <a:p>
            <a:pPr algn="just"/>
            <a:r>
              <a:rPr lang="en-GB" sz="1600" dirty="0"/>
              <a:t>Since 2012, NEAMTWS TSPs performs regular communication test during the first full week of every month, according to the following schedule:</a:t>
            </a:r>
          </a:p>
          <a:p>
            <a:pPr algn="just"/>
            <a:endParaRPr lang="en-GB" sz="1600" dirty="0"/>
          </a:p>
          <a:p>
            <a:pPr algn="just"/>
            <a:r>
              <a:rPr lang="en-GB" sz="1600" dirty="0"/>
              <a:t>Monday (IPMA - Portugal)</a:t>
            </a:r>
          </a:p>
          <a:p>
            <a:pPr algn="just"/>
            <a:r>
              <a:rPr lang="en-GB" sz="1600" dirty="0"/>
              <a:t>Tuesday (KOERI - Türkiye)</a:t>
            </a:r>
          </a:p>
          <a:p>
            <a:pPr algn="just"/>
            <a:r>
              <a:rPr lang="en-GB" sz="1600" dirty="0"/>
              <a:t>Wednesday (CENALT - France)</a:t>
            </a:r>
          </a:p>
          <a:p>
            <a:pPr algn="just"/>
            <a:r>
              <a:rPr lang="en-GB" sz="1600" dirty="0"/>
              <a:t>Thursday (NOA - Greece)</a:t>
            </a:r>
          </a:p>
          <a:p>
            <a:pPr algn="just"/>
            <a:r>
              <a:rPr lang="en-GB" sz="1600" dirty="0"/>
              <a:t>Friday (INGV - Italy)</a:t>
            </a:r>
          </a:p>
          <a:p>
            <a:pPr algn="just"/>
            <a:endParaRPr lang="en-GB" sz="1600" dirty="0"/>
          </a:p>
          <a:p>
            <a:pPr algn="just"/>
            <a:r>
              <a:rPr lang="en-GB" sz="1600" dirty="0"/>
              <a:t>This eliminates the need for a CL or an announcement from the TSP, since such a test is considered as a routine activity of a TSP.</a:t>
            </a:r>
          </a:p>
          <a:p>
            <a:pPr algn="just"/>
            <a:endParaRPr lang="en-GB" sz="1600" dirty="0"/>
          </a:p>
          <a:p>
            <a:pPr algn="just"/>
            <a:r>
              <a:rPr lang="en-GB" sz="1600" dirty="0"/>
              <a:t>PTWS TSPs may decide to adopt a mechanism, with an interval that would be considered as the best serving their operational purposes.</a:t>
            </a:r>
          </a:p>
        </p:txBody>
      </p:sp>
    </p:spTree>
    <p:extLst>
      <p:ext uri="{BB962C8B-B14F-4D97-AF65-F5344CB8AC3E}">
        <p14:creationId xmlns:p14="http://schemas.microsoft.com/office/powerpoint/2010/main" val="2070180750"/>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2613</TotalTime>
  <Words>1500</Words>
  <Application>Microsoft Macintosh PowerPoint</Application>
  <PresentationFormat>Widescreen</PresentationFormat>
  <Paragraphs>138</Paragraphs>
  <Slides>12</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Open Sans</vt:lpstr>
      <vt:lpstr>Arial</vt:lpstr>
      <vt:lpstr>Roboto</vt:lpstr>
      <vt:lpstr>Calibri</vt:lpstr>
      <vt:lpstr>Wingdings</vt:lpstr>
      <vt:lpstr>9_Custom Design</vt:lpstr>
      <vt:lpstr>1_Office Theme</vt:lpstr>
      <vt:lpstr>8_Custom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51</cp:revision>
  <dcterms:created xsi:type="dcterms:W3CDTF">2019-09-03T09:02:06Z</dcterms:created>
  <dcterms:modified xsi:type="dcterms:W3CDTF">2025-04-22T12:42:01Z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