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50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2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4DD9A-CFF4-4373-AB3B-DB6D40CEC4F9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092EE-A895-4441-AD89-1F2DE811A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2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6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1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24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7391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8748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6469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855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805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981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9131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019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46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8381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403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03940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440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9"/>
            <a:ext cx="12192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886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146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9"/>
            <a:ext cx="12192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291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9"/>
            <a:ext cx="12192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71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9"/>
            <a:ext cx="12192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281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2095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051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81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4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7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1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0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5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1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98E65-A217-469E-BB23-B9F9131D84C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4"/>
            <a:ext cx="12192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65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tidesandcurrents.noaa.gov/tsunami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ds.iris.edu/mda/P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psmsl.org/data/gnssir/map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2" Type="http://schemas.openxmlformats.org/officeDocument/2006/relationships/hyperlink" Target="https://maptool.uprm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image" Target="../media/image15.png"/><Relationship Id="rId5" Type="http://schemas.openxmlformats.org/officeDocument/2006/relationships/tags" Target="../tags/tag5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image" Target="../media/image13.jpe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image" Target="../media/image14.emf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7715" y="271582"/>
            <a:ext cx="1000584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Sea Level Network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The PRSN of the University of Puerto Rico at Mayagüez (UPRM) </a:t>
            </a:r>
          </a:p>
          <a:p>
            <a:r>
              <a:rPr lang="en-US" sz="1600" dirty="0"/>
              <a:t>      operates 7 sea level stations in Puerto Rico and help NOAA/NOS </a:t>
            </a:r>
          </a:p>
          <a:p>
            <a:r>
              <a:rPr lang="en-US" sz="1600" dirty="0"/>
              <a:t>      in the maintenance of  their stations (11).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Meteorological sensors were replaced.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Support the operations of three regional stations (Tortola/DDM, Sto Domingo/</a:t>
            </a:r>
            <a:r>
              <a:rPr lang="en-US" sz="1600" dirty="0" err="1"/>
              <a:t>INDOMet</a:t>
            </a:r>
            <a:r>
              <a:rPr lang="en-US" sz="1600" dirty="0"/>
              <a:t>, Barahona/</a:t>
            </a:r>
            <a:r>
              <a:rPr lang="en-US" sz="1600" dirty="0" err="1"/>
              <a:t>INDOMet</a:t>
            </a:r>
            <a:r>
              <a:rPr lang="en-US" sz="1600" dirty="0"/>
              <a:t>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Data are transmitted every 6 minutes on GOES (1-min tsunami), or via </a:t>
            </a:r>
            <a:r>
              <a:rPr lang="en-US" sz="1600" dirty="0" err="1"/>
              <a:t>EarthWorm</a:t>
            </a:r>
            <a:r>
              <a:rPr lang="en-US" sz="1600" dirty="0"/>
              <a:t> export/</a:t>
            </a:r>
            <a:r>
              <a:rPr lang="en-US" sz="1600" dirty="0" err="1"/>
              <a:t>seedlink</a:t>
            </a:r>
            <a:r>
              <a:rPr lang="en-US" sz="1600" dirty="0"/>
              <a:t> modules each minute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(https://worm.uprm.edu:18000).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Data can be accessed via the PRSN GOES/</a:t>
            </a:r>
            <a:r>
              <a:rPr lang="en-US" sz="1600" dirty="0" err="1"/>
              <a:t>tk</a:t>
            </a:r>
            <a:r>
              <a:rPr lang="en-US" sz="1600" dirty="0"/>
              <a:t>, Tides and Currents/tsunami site of NOAA,  and the IOC Sea Level Data Facility (</a:t>
            </a:r>
            <a:r>
              <a:rPr lang="en-US" sz="1600" dirty="0">
                <a:hlinkClick r:id="rId2"/>
              </a:rPr>
              <a:t>https://tidesandcurrents.noaa.gov/tsunami/</a:t>
            </a:r>
            <a:r>
              <a:rPr lang="en-US" sz="1600" dirty="0"/>
              <a:t>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PRSN operates three tsunami cameras.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78C477-AE99-59BC-8FF2-34FA9107F5EA}"/>
              </a:ext>
            </a:extLst>
          </p:cNvPr>
          <p:cNvSpPr/>
          <p:nvPr/>
        </p:nvSpPr>
        <p:spPr>
          <a:xfrm>
            <a:off x="507715" y="4549676"/>
            <a:ext cx="105957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Future Plans</a:t>
            </a:r>
          </a:p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Upgrade the PRSN web site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Install additional tsunami cameras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New Installations: (1) Samana, DR, (2) Anegada, BVI and Isla Caja de Muertos, PR</a:t>
            </a:r>
          </a:p>
          <a:p>
            <a:endParaRPr lang="en-US" sz="1600" dirty="0">
              <a:highlight>
                <a:srgbClr val="C0C0C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highlight>
                  <a:srgbClr val="C0C0C0"/>
                </a:highlight>
              </a:rPr>
              <a:t>Question: Any regional thoughts on hydrophones? </a:t>
            </a:r>
          </a:p>
        </p:txBody>
      </p:sp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B0EC75C4-DA92-76DA-2100-B1EAF24F49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205" y="26114"/>
            <a:ext cx="5197135" cy="179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293" y="1200754"/>
            <a:ext cx="419772" cy="41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6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5676" y="187860"/>
            <a:ext cx="1059571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Seismic Network  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The PRSN currently operates 35 seismic stations in Puerto </a:t>
            </a:r>
          </a:p>
          <a:p>
            <a:pPr marL="285750" indent="-285750"/>
            <a:r>
              <a:rPr lang="en-US" sz="1600" dirty="0"/>
              <a:t>      Rico, the Virgin Islands and the Dominican Republic. </a:t>
            </a:r>
          </a:p>
          <a:p>
            <a:pPr marL="285750" indent="-285750"/>
            <a:r>
              <a:rPr lang="en-US" sz="1600" dirty="0"/>
              <a:t>      Twelve of them use VSAT  (PRSN &amp; USGS)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PRSMP operate 120+ accelerometers, 75 free-fields.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Fifty type-C accelerometers, citizen scientists (Raspberry Shakes &amp; Grillo) 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 One strong motion seismometer, Ceiba, PR.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Seismic processing upgraded to the ANSS/AQMS.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The data can be accessed via the PRSN </a:t>
            </a:r>
            <a:r>
              <a:rPr lang="en-US" sz="1600" dirty="0" err="1"/>
              <a:t>seedlink</a:t>
            </a:r>
            <a:r>
              <a:rPr lang="en-US" sz="1600" dirty="0"/>
              <a:t>,  and the </a:t>
            </a:r>
            <a:r>
              <a:rPr lang="en-US" sz="1600" dirty="0" err="1"/>
              <a:t>EarthScope</a:t>
            </a:r>
            <a:r>
              <a:rPr lang="en-US" sz="1600" dirty="0"/>
              <a:t> Data Facility (</a:t>
            </a:r>
            <a:r>
              <a:rPr lang="en-US" sz="1600" dirty="0">
                <a:hlinkClick r:id="rId2"/>
              </a:rPr>
              <a:t>https://ds.iris.edu/mda/PR/</a:t>
            </a:r>
            <a:r>
              <a:rPr lang="en-US" sz="1600" dirty="0"/>
              <a:t>). </a:t>
            </a:r>
          </a:p>
          <a:p>
            <a:endParaRPr lang="en-US" sz="1600" dirty="0"/>
          </a:p>
        </p:txBody>
      </p:sp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C600F448-CBEF-D276-577B-11A963580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96" y="27550"/>
            <a:ext cx="5257252" cy="1819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978" y="1189241"/>
            <a:ext cx="450793" cy="4507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4CD9E3-1923-0074-90E5-F4DEBD8B4D8E}"/>
              </a:ext>
            </a:extLst>
          </p:cNvPr>
          <p:cNvSpPr/>
          <p:nvPr/>
        </p:nvSpPr>
        <p:spPr>
          <a:xfrm>
            <a:off x="455676" y="3982215"/>
            <a:ext cx="105957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Future Plans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Installation of one station in the northeastern part of the Island. 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Two more accelerometers.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Upgrade the PRSN web site.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AI research (E3WS).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CAP integration.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0C2FA9-3AAD-940A-049D-FD0463B6E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5698" y="1189240"/>
            <a:ext cx="450793" cy="45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2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938" y="220529"/>
            <a:ext cx="101845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GPS/GNSS Network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The PRSN operates a GPS/GNSS Network of </a:t>
            </a:r>
          </a:p>
          <a:p>
            <a:r>
              <a:rPr lang="en-US" sz="1600" dirty="0"/>
              <a:t>      twenty-two permanent high-rate stations.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All the permanent GPS stations are equipped with either a Trimble </a:t>
            </a:r>
            <a:r>
              <a:rPr lang="en-US" sz="1600" dirty="0" err="1"/>
              <a:t>NetRs</a:t>
            </a:r>
            <a:r>
              <a:rPr lang="en-US" sz="1600" dirty="0"/>
              <a:t>, </a:t>
            </a:r>
          </a:p>
          <a:p>
            <a:r>
              <a:rPr lang="en-US" sz="1600" dirty="0"/>
              <a:t>      NetR9 or Alloy GPS/GNSS receiver and Choke ring antennae.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Twelve stations were upgraded to add RTX correction.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Continuous data are simultaneously logged to three sessions with different sampling rate, 15-sec per sample, 1-sec per sample (1 Hz), and 10-samples per second (10 Hz).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GNSS-IR Training participation2024 (</a:t>
            </a:r>
            <a:r>
              <a:rPr lang="en-US" sz="1600" dirty="0">
                <a:hlinkClick r:id="rId2"/>
              </a:rPr>
              <a:t>https://psmsl.org/data/gnssir/map.php</a:t>
            </a:r>
            <a:r>
              <a:rPr lang="en-US" sz="1600" dirty="0"/>
              <a:t>).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Data are available via the </a:t>
            </a:r>
            <a:r>
              <a:rPr lang="en-US" sz="1600" dirty="0" err="1"/>
              <a:t>EarthScope</a:t>
            </a:r>
            <a:r>
              <a:rPr lang="en-US" sz="1600" dirty="0"/>
              <a:t> server, and PRSN caster or </a:t>
            </a:r>
            <a:r>
              <a:rPr lang="en-US" sz="1600" dirty="0" err="1"/>
              <a:t>seedlink</a:t>
            </a:r>
            <a:r>
              <a:rPr lang="en-US" sz="1600" dirty="0"/>
              <a:t>.  </a:t>
            </a:r>
          </a:p>
        </p:txBody>
      </p:sp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F1CC7372-5BF4-627B-0366-7F54CC0BDC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73" y="0"/>
            <a:ext cx="5191427" cy="1797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856" y="1204986"/>
            <a:ext cx="385913" cy="3859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F26E05-4290-4EA9-3B1C-EC0840403732}"/>
              </a:ext>
            </a:extLst>
          </p:cNvPr>
          <p:cNvSpPr/>
          <p:nvPr/>
        </p:nvSpPr>
        <p:spPr>
          <a:xfrm>
            <a:off x="378288" y="4432514"/>
            <a:ext cx="105957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Future Plans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Installation of two new stations in the eastern part of the Island &amp; VI. 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Implementation IR algorithms in PRSN/Mayaguez site.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Software upgrades.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Upgrade the PRSN web site.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96E60F-5804-7F6A-4B6A-1D84F0F5C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9514" y="3429000"/>
            <a:ext cx="2857500" cy="285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F50684-4925-55F7-BA3B-49F26B0727FB}"/>
              </a:ext>
            </a:extLst>
          </p:cNvPr>
          <p:cNvSpPr txBox="1"/>
          <p:nvPr/>
        </p:nvSpPr>
        <p:spPr>
          <a:xfrm>
            <a:off x="10268520" y="6286500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San Juan, PR </a:t>
            </a:r>
            <a:endParaRPr lang="en-PR" dirty="0"/>
          </a:p>
        </p:txBody>
      </p:sp>
    </p:spTree>
    <p:extLst>
      <p:ext uri="{BB962C8B-B14F-4D97-AF65-F5344CB8AC3E}">
        <p14:creationId xmlns:p14="http://schemas.microsoft.com/office/powerpoint/2010/main" val="279252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226" y="62160"/>
            <a:ext cx="107415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/>
              <a:t>TsunamiReady</a:t>
            </a:r>
            <a:r>
              <a:rPr lang="en-US" sz="1600" b="1" dirty="0"/>
              <a:t>® / NTHMP.  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Forty-seven </a:t>
            </a:r>
            <a:r>
              <a:rPr lang="en-US" sz="1600" dirty="0" err="1"/>
              <a:t>TsunamiReady</a:t>
            </a:r>
            <a:r>
              <a:rPr lang="en-US" sz="1600" dirty="0"/>
              <a:t> communities  and Twenty </a:t>
            </a:r>
            <a:r>
              <a:rPr lang="en-US" sz="1600" dirty="0" err="1"/>
              <a:t>TsunamiReady</a:t>
            </a:r>
            <a:r>
              <a:rPr lang="en-US" sz="1600" dirty="0"/>
              <a:t> supporters.</a:t>
            </a:r>
          </a:p>
          <a:p>
            <a:endParaRPr lang="en-US" sz="1600" dirty="0"/>
          </a:p>
          <a:p>
            <a:r>
              <a:rPr lang="en-US" sz="1600" dirty="0"/>
              <a:t>       - Luiz Munoz Marin International Airport  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Fifty-eight  EMWIN/NWWS systems  installed in PR, six of then equipped with </a:t>
            </a:r>
          </a:p>
          <a:p>
            <a:r>
              <a:rPr lang="en-US" sz="1600" dirty="0"/>
              <a:t>      </a:t>
            </a:r>
            <a:r>
              <a:rPr lang="en-US" sz="1600" dirty="0" err="1"/>
              <a:t>DartCom</a:t>
            </a:r>
            <a:r>
              <a:rPr lang="en-US" sz="1600" dirty="0"/>
              <a:t> hardware.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Twenty communities modeled using pedestrian evacuation models, (</a:t>
            </a:r>
            <a:r>
              <a:rPr lang="en-US" sz="1600" dirty="0">
                <a:hlinkClick r:id="rId2"/>
              </a:rPr>
              <a:t>https://maptool.uprm.edu/</a:t>
            </a:r>
            <a:r>
              <a:rPr lang="en-US" sz="1600" dirty="0"/>
              <a:t>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Hundreds of NOAA radios distributed , thousands of tsunami signs installed.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Education &amp; Outreach program (conferences, workshops, activities, </a:t>
            </a:r>
            <a:r>
              <a:rPr lang="en-US" sz="1600" dirty="0" err="1"/>
              <a:t>etc</a:t>
            </a:r>
            <a:r>
              <a:rPr lang="en-US" sz="1600" dirty="0"/>
              <a:t>), thousands impacted.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Tsunami vulnerability profiles upgrade to use new census-2020 data, and new generation of tsunami maps.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More the 175,000 participants in the </a:t>
            </a:r>
            <a:r>
              <a:rPr lang="en-US" sz="1600" dirty="0" err="1"/>
              <a:t>CaribeWave</a:t>
            </a:r>
            <a:r>
              <a:rPr lang="en-US" sz="1600" dirty="0"/>
              <a:t> 2025, and more than 450,000 in </a:t>
            </a:r>
            <a:r>
              <a:rPr lang="en-US" sz="1600" dirty="0" err="1"/>
              <a:t>ShakeOut</a:t>
            </a:r>
            <a:r>
              <a:rPr lang="en-US" sz="1600" dirty="0"/>
              <a:t> 2024. Drills and </a:t>
            </a:r>
          </a:p>
          <a:p>
            <a:r>
              <a:rPr lang="en-US" sz="1600" dirty="0"/>
              <a:t>      exercises.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Participation in the WTAD (750k FB followers).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0C5B4A-AE0F-1708-D5C6-CFF490EEBACC}"/>
              </a:ext>
            </a:extLst>
          </p:cNvPr>
          <p:cNvSpPr/>
          <p:nvPr/>
        </p:nvSpPr>
        <p:spPr>
          <a:xfrm>
            <a:off x="231226" y="5325139"/>
            <a:ext cx="105957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Future Plans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/>
              <a:t>DartCom</a:t>
            </a:r>
            <a:r>
              <a:rPr lang="en-US" sz="1600" dirty="0"/>
              <a:t> new installations, 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sign language support,</a:t>
            </a:r>
            <a:r>
              <a:rPr lang="en-U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not conventional tsunami signage &amp; new tsunami evacuation maps </a:t>
            </a:r>
            <a:r>
              <a:rPr lang="en-US" sz="16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highlight>
                  <a:srgbClr val="FF0000"/>
                </a:highlight>
              </a:rPr>
              <a:t>Financial uncertainty.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5E4205-F1C0-476C-2383-8D60AF1E6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193" y="0"/>
            <a:ext cx="4378807" cy="1534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210" y="508395"/>
            <a:ext cx="517811" cy="5178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949B7A-FF51-C9E3-7372-2156BEA2A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0110" y="602166"/>
            <a:ext cx="930471" cy="300077"/>
          </a:xfrm>
          <a:prstGeom prst="rect">
            <a:avLst/>
          </a:prstGeom>
        </p:spPr>
      </p:pic>
      <p:pic>
        <p:nvPicPr>
          <p:cNvPr id="7" name="Graphic 6" descr="Hero Male with solid fill">
            <a:extLst>
              <a:ext uri="{FF2B5EF4-FFF2-40B4-BE49-F238E27FC236}">
                <a16:creationId xmlns:a16="http://schemas.microsoft.com/office/drawing/2014/main" id="{3D01CE30-9AD7-E85E-C970-6F96A6B975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51971" y="902243"/>
            <a:ext cx="577711" cy="57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67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Gisela\Desktop\Procedures-Broadcast.JPG">
            <a:extLst>
              <a:ext uri="{FF2B5EF4-FFF2-40B4-BE49-F238E27FC236}">
                <a16:creationId xmlns:a16="http://schemas.microsoft.com/office/drawing/2014/main" id="{D69570D2-E9AC-D446-6B29-DFE1D30C2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1"/>
          <a:stretch/>
        </p:blipFill>
        <p:spPr bwMode="auto">
          <a:xfrm>
            <a:off x="1524000" y="368660"/>
            <a:ext cx="9144000" cy="27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0A0168-B9F8-D85B-50CD-F9CE31106C2B}"/>
              </a:ext>
            </a:extLst>
          </p:cNvPr>
          <p:cNvSpPr txBox="1"/>
          <p:nvPr/>
        </p:nvSpPr>
        <p:spPr>
          <a:xfrm>
            <a:off x="1454271" y="317341"/>
            <a:ext cx="2412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Rapid Response</a:t>
            </a:r>
          </a:p>
          <a:p>
            <a:pPr algn="ctr"/>
            <a:r>
              <a:rPr lang="en-US" sz="1600" dirty="0">
                <a:latin typeface="+mj-lt"/>
              </a:rPr>
              <a:t>Activation Protocols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9BD5A8-68F3-E3E1-ABE2-DB2D05279865}"/>
              </a:ext>
            </a:extLst>
          </p:cNvPr>
          <p:cNvSpPr txBox="1"/>
          <p:nvPr/>
        </p:nvSpPr>
        <p:spPr>
          <a:xfrm>
            <a:off x="4511900" y="66662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Evaluation and Action</a:t>
            </a:r>
          </a:p>
          <a:p>
            <a:pPr algn="ctr"/>
            <a:r>
              <a:rPr lang="en-US" sz="1600" b="1" dirty="0">
                <a:latin typeface="+mj-lt"/>
              </a:rPr>
              <a:t>(within 5 minutes)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005083-166E-43BE-BBAF-2A842143C489}"/>
              </a:ext>
            </a:extLst>
          </p:cNvPr>
          <p:cNvSpPr txBox="1"/>
          <p:nvPr/>
        </p:nvSpPr>
        <p:spPr>
          <a:xfrm>
            <a:off x="7694240" y="939857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Products Distribution</a:t>
            </a:r>
          </a:p>
        </p:txBody>
      </p:sp>
      <p:cxnSp>
        <p:nvCxnSpPr>
          <p:cNvPr id="17" name="OTLSHAPE_M_1023f9cf8e724de58abd660090ffda98_Connector1">
            <a:extLst>
              <a:ext uri="{FF2B5EF4-FFF2-40B4-BE49-F238E27FC236}">
                <a16:creationId xmlns:a16="http://schemas.microsoft.com/office/drawing/2014/main" id="{34876947-4EC1-53E8-8FA8-B8E3E77664A9}"/>
              </a:ext>
            </a:extLst>
          </p:cNvPr>
          <p:cNvCxnSpPr>
            <a:cxnSpLocks/>
            <a:stCxn id="107" idx="2"/>
            <a:endCxn id="47" idx="0"/>
          </p:cNvCxnSpPr>
          <p:nvPr>
            <p:custDataLst>
              <p:tags r:id="rId1"/>
            </p:custDataLst>
          </p:nvPr>
        </p:nvCxnSpPr>
        <p:spPr>
          <a:xfrm>
            <a:off x="6240273" y="5693770"/>
            <a:ext cx="443" cy="447303"/>
          </a:xfrm>
          <a:prstGeom prst="line">
            <a:avLst/>
          </a:prstGeom>
          <a:noFill/>
          <a:ln w="9525" cap="flat" cmpd="sng" algn="ctr">
            <a:solidFill>
              <a:srgbClr val="F893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OTLSHAPE_M_fc32de2855dc427da7f0e298f9f0429a_Connector1">
            <a:extLst>
              <a:ext uri="{FF2B5EF4-FFF2-40B4-BE49-F238E27FC236}">
                <a16:creationId xmlns:a16="http://schemas.microsoft.com/office/drawing/2014/main" id="{1E3546DC-3625-9F05-D794-9FE87FC1EB68}"/>
              </a:ext>
            </a:extLst>
          </p:cNvPr>
          <p:cNvCxnSpPr>
            <a:cxnSpLocks/>
            <a:endCxn id="45" idx="1"/>
          </p:cNvCxnSpPr>
          <p:nvPr>
            <p:custDataLst>
              <p:tags r:id="rId2"/>
            </p:custDataLst>
          </p:nvPr>
        </p:nvCxnSpPr>
        <p:spPr>
          <a:xfrm flipH="1">
            <a:off x="4771603" y="5887214"/>
            <a:ext cx="2974" cy="253858"/>
          </a:xfrm>
          <a:prstGeom prst="line">
            <a:avLst/>
          </a:prstGeom>
          <a:noFill/>
          <a:ln w="9525" cap="flat" cmpd="sng" algn="ctr">
            <a:solidFill>
              <a:srgbClr val="39302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OTLSHAPE_M_a6ec4f477c764ee4a8c051c0775a86b0_Connector3">
            <a:extLst>
              <a:ext uri="{FF2B5EF4-FFF2-40B4-BE49-F238E27FC236}">
                <a16:creationId xmlns:a16="http://schemas.microsoft.com/office/drawing/2014/main" id="{40720332-482F-2A94-8E4A-A79897E24B89}"/>
              </a:ext>
            </a:extLst>
          </p:cNvPr>
          <p:cNvCxnSpPr>
            <a:cxnSpLocks/>
            <a:stCxn id="72" idx="2"/>
            <a:endCxn id="48" idx="0"/>
          </p:cNvCxnSpPr>
          <p:nvPr>
            <p:custDataLst>
              <p:tags r:id="rId3"/>
            </p:custDataLst>
          </p:nvPr>
        </p:nvCxnSpPr>
        <p:spPr>
          <a:xfrm>
            <a:off x="10210172" y="5253663"/>
            <a:ext cx="7620" cy="902727"/>
          </a:xfrm>
          <a:prstGeom prst="line">
            <a:avLst/>
          </a:prstGeom>
          <a:noFill/>
          <a:ln w="9525" cap="flat" cmpd="sng" algn="ctr">
            <a:solidFill>
              <a:srgbClr val="70AD4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OTLSHAPE_M_ec5e68d2461e44b1a67a2fae5dcbaa0f_Connector2">
            <a:extLst>
              <a:ext uri="{FF2B5EF4-FFF2-40B4-BE49-F238E27FC236}">
                <a16:creationId xmlns:a16="http://schemas.microsoft.com/office/drawing/2014/main" id="{4DB7EEB2-1666-F344-2820-2A48F6A2FD86}"/>
              </a:ext>
            </a:extLst>
          </p:cNvPr>
          <p:cNvCxnSpPr>
            <a:cxnSpLocks/>
            <a:stCxn id="64" idx="2"/>
          </p:cNvCxnSpPr>
          <p:nvPr>
            <p:custDataLst>
              <p:tags r:id="rId4"/>
            </p:custDataLst>
          </p:nvPr>
        </p:nvCxnSpPr>
        <p:spPr>
          <a:xfrm flipH="1">
            <a:off x="5510855" y="5004819"/>
            <a:ext cx="3421" cy="1125949"/>
          </a:xfrm>
          <a:prstGeom prst="line">
            <a:avLst/>
          </a:prstGeom>
          <a:noFill/>
          <a:ln w="9525" cap="flat" cmpd="sng" algn="ctr">
            <a:solidFill>
              <a:srgbClr val="60A3D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" name="OTLSHAPE_M_ec5e68d2461e44b1a67a2fae5dcbaa0f_Connector1">
            <a:extLst>
              <a:ext uri="{FF2B5EF4-FFF2-40B4-BE49-F238E27FC236}">
                <a16:creationId xmlns:a16="http://schemas.microsoft.com/office/drawing/2014/main" id="{B03C106D-C0A0-C61F-B12E-9373A0282C44}"/>
              </a:ext>
            </a:extLst>
          </p:cNvPr>
          <p:cNvCxnSpPr>
            <a:cxnSpLocks/>
            <a:stCxn id="60" idx="2"/>
            <a:endCxn id="43" idx="1"/>
          </p:cNvCxnSpPr>
          <p:nvPr>
            <p:custDataLst>
              <p:tags r:id="rId5"/>
            </p:custDataLst>
          </p:nvPr>
        </p:nvCxnSpPr>
        <p:spPr>
          <a:xfrm flipH="1">
            <a:off x="3814435" y="5945523"/>
            <a:ext cx="8470" cy="203162"/>
          </a:xfrm>
          <a:prstGeom prst="line">
            <a:avLst/>
          </a:prstGeom>
          <a:noFill/>
          <a:ln w="9525" cap="flat" cmpd="sng" algn="ctr">
            <a:solidFill>
              <a:srgbClr val="60A3D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" name="OTLSHAPE_M_e1c7cf84c58947e29d39b8ae60f45498_Connector2">
            <a:extLst>
              <a:ext uri="{FF2B5EF4-FFF2-40B4-BE49-F238E27FC236}">
                <a16:creationId xmlns:a16="http://schemas.microsoft.com/office/drawing/2014/main" id="{87DC6598-B2D3-34D6-5BB0-D0B485F114C5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3048538" y="4930849"/>
            <a:ext cx="0" cy="1225540"/>
          </a:xfrm>
          <a:prstGeom prst="line">
            <a:avLst/>
          </a:prstGeom>
          <a:noFill/>
          <a:ln w="9525" cap="flat" cmpd="sng" algn="ctr">
            <a:solidFill>
              <a:srgbClr val="70AD4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4" name="OTLSHAPE_M_e1c7cf84c58947e29d39b8ae60f45498_Connector1">
            <a:extLst>
              <a:ext uri="{FF2B5EF4-FFF2-40B4-BE49-F238E27FC236}">
                <a16:creationId xmlns:a16="http://schemas.microsoft.com/office/drawing/2014/main" id="{A83041CB-612C-56BA-81DE-0A1C748FAB23}"/>
              </a:ext>
            </a:extLst>
          </p:cNvPr>
          <p:cNvCxnSpPr>
            <a:cxnSpLocks/>
            <a:stCxn id="58" idx="2"/>
            <a:endCxn id="44" idx="0"/>
          </p:cNvCxnSpPr>
          <p:nvPr>
            <p:custDataLst>
              <p:tags r:id="rId7"/>
            </p:custDataLst>
          </p:nvPr>
        </p:nvCxnSpPr>
        <p:spPr>
          <a:xfrm flipH="1">
            <a:off x="4327613" y="5349407"/>
            <a:ext cx="9555" cy="794703"/>
          </a:xfrm>
          <a:prstGeom prst="line">
            <a:avLst/>
          </a:prstGeom>
          <a:noFill/>
          <a:ln w="9525" cap="flat" cmpd="sng" algn="ctr">
            <a:solidFill>
              <a:srgbClr val="70AD4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" name="OTLSHAPE_M_23abe643d7664c16a87d0993876cb30a_Connector2">
            <a:extLst>
              <a:ext uri="{FF2B5EF4-FFF2-40B4-BE49-F238E27FC236}">
                <a16:creationId xmlns:a16="http://schemas.microsoft.com/office/drawing/2014/main" id="{AA60E210-A3CF-2572-4B29-CBD3C91021FF}"/>
              </a:ext>
            </a:extLst>
          </p:cNvPr>
          <p:cNvCxnSpPr>
            <a:cxnSpLocks/>
            <a:stCxn id="54" idx="2"/>
          </p:cNvCxnSpPr>
          <p:nvPr>
            <p:custDataLst>
              <p:tags r:id="rId8"/>
            </p:custDataLst>
          </p:nvPr>
        </p:nvCxnSpPr>
        <p:spPr>
          <a:xfrm>
            <a:off x="2855640" y="4483865"/>
            <a:ext cx="0" cy="1662180"/>
          </a:xfrm>
          <a:prstGeom prst="line">
            <a:avLst/>
          </a:prstGeom>
          <a:noFill/>
          <a:ln w="9525" cap="flat" cmpd="sng" algn="ctr">
            <a:solidFill>
              <a:srgbClr val="F893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7" name="OTLSHAPE_M_474d297198d5425c9487e9abdc401d8d_Connector1">
            <a:extLst>
              <a:ext uri="{FF2B5EF4-FFF2-40B4-BE49-F238E27FC236}">
                <a16:creationId xmlns:a16="http://schemas.microsoft.com/office/drawing/2014/main" id="{F19A75AF-B0F4-92F4-BCC0-7D4119823E98}"/>
              </a:ext>
            </a:extLst>
          </p:cNvPr>
          <p:cNvCxnSpPr>
            <a:cxnSpLocks/>
            <a:stCxn id="51" idx="2"/>
          </p:cNvCxnSpPr>
          <p:nvPr>
            <p:custDataLst>
              <p:tags r:id="rId9"/>
            </p:custDataLst>
          </p:nvPr>
        </p:nvCxnSpPr>
        <p:spPr>
          <a:xfrm>
            <a:off x="1810908" y="5775005"/>
            <a:ext cx="617" cy="350393"/>
          </a:xfrm>
          <a:prstGeom prst="line">
            <a:avLst/>
          </a:prstGeom>
          <a:noFill/>
          <a:ln w="9525" cap="flat" cmpd="sng" algn="ctr">
            <a:solidFill>
              <a:srgbClr val="60A3DE">
                <a:alpha val="34902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9" name="OTLSHAPE_TB_00000000000000000000000000000000_ScaleContainer">
            <a:extLst>
              <a:ext uri="{FF2B5EF4-FFF2-40B4-BE49-F238E27FC236}">
                <a16:creationId xmlns:a16="http://schemas.microsoft.com/office/drawing/2014/main" id="{E8DBF83E-5DBE-FB5D-4914-02A29D8C254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522892" y="6225313"/>
            <a:ext cx="9145108" cy="381000"/>
          </a:xfrm>
          <a:prstGeom prst="rect">
            <a:avLst/>
          </a:prstGeom>
          <a:gradFill flip="none" rotWithShape="1">
            <a:gsLst>
              <a:gs pos="0">
                <a:srgbClr val="B2381C"/>
              </a:gs>
              <a:gs pos="50000">
                <a:srgbClr val="F24C26"/>
              </a:gs>
              <a:gs pos="100000">
                <a:srgbClr val="B2381C"/>
              </a:gs>
              <a:gs pos="100000">
                <a:srgbClr val="FFFFF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stA="50000" endPos="650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OTLSHAPE_TB_00000000000000000000000000000000_TimescaleInterval1">
            <a:extLst>
              <a:ext uri="{FF2B5EF4-FFF2-40B4-BE49-F238E27FC236}">
                <a16:creationId xmlns:a16="http://schemas.microsoft.com/office/drawing/2014/main" id="{D35E8C31-4070-E088-6A6B-17E70C9EE503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739517" y="6329889"/>
            <a:ext cx="182807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8" dirty="0">
                <a:solidFill>
                  <a:prstClr val="white"/>
                </a:solidFill>
                <a:latin typeface="Calibri" panose="020F0502020204030204" pitchFamily="34" charset="0"/>
              </a:rPr>
              <a:t>T0</a:t>
            </a:r>
          </a:p>
        </p:txBody>
      </p:sp>
      <p:sp>
        <p:nvSpPr>
          <p:cNvPr id="32" name="OTLSHAPE_TB_00000000000000000000000000000000_TimescaleInterval3">
            <a:extLst>
              <a:ext uri="{FF2B5EF4-FFF2-40B4-BE49-F238E27FC236}">
                <a16:creationId xmlns:a16="http://schemas.microsoft.com/office/drawing/2014/main" id="{5A29DE85-CD59-900E-279A-9D513AEBBE2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2996870" y="6329889"/>
            <a:ext cx="182807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8" dirty="0">
                <a:solidFill>
                  <a:prstClr val="white"/>
                </a:solidFill>
                <a:latin typeface="Calibri" panose="020F0502020204030204" pitchFamily="34" charset="0"/>
              </a:rPr>
              <a:t>+6</a:t>
            </a:r>
          </a:p>
        </p:txBody>
      </p:sp>
      <p:sp>
        <p:nvSpPr>
          <p:cNvPr id="33" name="OTLSHAPE_TB_00000000000000000000000000000000_TimescaleInterval4">
            <a:extLst>
              <a:ext uri="{FF2B5EF4-FFF2-40B4-BE49-F238E27FC236}">
                <a16:creationId xmlns:a16="http://schemas.microsoft.com/office/drawing/2014/main" id="{8F4E7C47-4233-0A76-255C-BD07C53AF8CB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323693" y="6329889"/>
            <a:ext cx="182807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8" dirty="0">
                <a:solidFill>
                  <a:prstClr val="white"/>
                </a:solidFill>
                <a:latin typeface="Calibri" panose="020F0502020204030204" pitchFamily="34" charset="0"/>
              </a:rPr>
              <a:t>+8</a:t>
            </a:r>
          </a:p>
        </p:txBody>
      </p:sp>
      <p:sp>
        <p:nvSpPr>
          <p:cNvPr id="34" name="OTLSHAPE_TB_00000000000000000000000000000000_TimescaleInterval5">
            <a:extLst>
              <a:ext uri="{FF2B5EF4-FFF2-40B4-BE49-F238E27FC236}">
                <a16:creationId xmlns:a16="http://schemas.microsoft.com/office/drawing/2014/main" id="{A16B11D0-A95D-643E-C6A3-4A15A0186D50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3683733" y="6329889"/>
            <a:ext cx="182807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8" dirty="0">
                <a:solidFill>
                  <a:prstClr val="white"/>
                </a:solidFill>
                <a:latin typeface="Calibri" panose="020F0502020204030204" pitchFamily="34" charset="0"/>
              </a:rPr>
              <a:t>+10</a:t>
            </a:r>
          </a:p>
        </p:txBody>
      </p:sp>
      <p:sp>
        <p:nvSpPr>
          <p:cNvPr id="36" name="OTLSHAPE_TB_00000000000000000000000000000000_TimescaleInterval7">
            <a:extLst>
              <a:ext uri="{FF2B5EF4-FFF2-40B4-BE49-F238E27FC236}">
                <a16:creationId xmlns:a16="http://schemas.microsoft.com/office/drawing/2014/main" id="{9E43D185-7391-402C-9171-CE0BC44810D2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0056441" y="6329889"/>
            <a:ext cx="182807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8" dirty="0">
                <a:solidFill>
                  <a:prstClr val="white"/>
                </a:solidFill>
                <a:latin typeface="Calibri" panose="020F0502020204030204" pitchFamily="34" charset="0"/>
              </a:rPr>
              <a:t>+124</a:t>
            </a:r>
          </a:p>
        </p:txBody>
      </p:sp>
      <p:sp>
        <p:nvSpPr>
          <p:cNvPr id="37" name="OTLSHAPE_TB_00000000000000000000000000000000_TimescaleInterval8">
            <a:extLst>
              <a:ext uri="{FF2B5EF4-FFF2-40B4-BE49-F238E27FC236}">
                <a16:creationId xmlns:a16="http://schemas.microsoft.com/office/drawing/2014/main" id="{6B825308-559D-585F-B1DE-EFA108D564D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479713" y="6328920"/>
            <a:ext cx="182807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8" dirty="0">
                <a:solidFill>
                  <a:prstClr val="white"/>
                </a:solidFill>
                <a:latin typeface="Calibri" panose="020F0502020204030204" pitchFamily="34" charset="0"/>
              </a:rPr>
              <a:t>+114</a:t>
            </a:r>
          </a:p>
        </p:txBody>
      </p:sp>
      <p:sp>
        <p:nvSpPr>
          <p:cNvPr id="38" name="OTLSHAPE_M_474d297198d5425c9487e9abdc401d8d_Shape">
            <a:extLst>
              <a:ext uri="{FF2B5EF4-FFF2-40B4-BE49-F238E27FC236}">
                <a16:creationId xmlns:a16="http://schemas.microsoft.com/office/drawing/2014/main" id="{3A8BE1CD-EFE2-8059-68EA-6763F5EBF39D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751590" y="6141072"/>
            <a:ext cx="152400" cy="177800"/>
          </a:xfrm>
          <a:prstGeom prst="chevron">
            <a:avLst>
              <a:gd name="adj" fmla="val 30000"/>
            </a:avLst>
          </a:prstGeom>
          <a:solidFill>
            <a:srgbClr val="60A3D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OTLSHAPE_M_057d3339c879444e9724c9bbb66d5fa2_Shape">
            <a:extLst>
              <a:ext uri="{FF2B5EF4-FFF2-40B4-BE49-F238E27FC236}">
                <a16:creationId xmlns:a16="http://schemas.microsoft.com/office/drawing/2014/main" id="{C5CF3053-28D7-ACDE-9345-C221434E1F8A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2163180" y="6131368"/>
            <a:ext cx="152400" cy="177800"/>
          </a:xfrm>
          <a:prstGeom prst="rect">
            <a:avLst/>
          </a:prstGeom>
          <a:solidFill>
            <a:srgbClr val="60A3D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OTLSHAPE_M_23abe643d7664c16a87d0993876cb30a_Shape">
            <a:extLst>
              <a:ext uri="{FF2B5EF4-FFF2-40B4-BE49-F238E27FC236}">
                <a16:creationId xmlns:a16="http://schemas.microsoft.com/office/drawing/2014/main" id="{DE9AA86F-5656-077D-FECE-D5E2F7E94C0D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2783632" y="6134405"/>
            <a:ext cx="152400" cy="177800"/>
          </a:xfrm>
          <a:prstGeom prst="chevron">
            <a:avLst>
              <a:gd name="adj" fmla="val 30000"/>
            </a:avLst>
          </a:prstGeom>
          <a:solidFill>
            <a:srgbClr val="F8931D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OTLSHAPE_M_e1c7cf84c58947e29d39b8ae60f45498_Shape">
            <a:extLst>
              <a:ext uri="{FF2B5EF4-FFF2-40B4-BE49-F238E27FC236}">
                <a16:creationId xmlns:a16="http://schemas.microsoft.com/office/drawing/2014/main" id="{2280B940-A9E7-6C4C-9FD2-DB9A2EEF24D5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2991272" y="6131368"/>
            <a:ext cx="152400" cy="177800"/>
          </a:xfrm>
          <a:prstGeom prst="chevron">
            <a:avLst>
              <a:gd name="adj" fmla="val 30000"/>
            </a:avLst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OTLSHAPE_M_cceba81e026645ae9de5c63ae4ad4778_Shape">
            <a:extLst>
              <a:ext uri="{FF2B5EF4-FFF2-40B4-BE49-F238E27FC236}">
                <a16:creationId xmlns:a16="http://schemas.microsoft.com/office/drawing/2014/main" id="{0A0DBB1F-2B01-AF94-151F-1BA30CCFB63E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3327884" y="6130767"/>
            <a:ext cx="152400" cy="177800"/>
          </a:xfrm>
          <a:prstGeom prst="plus">
            <a:avLst/>
          </a:prstGeom>
          <a:solidFill>
            <a:srgbClr val="FFCC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OTLSHAPE_M_ec5e68d2461e44b1a67a2fae5dcbaa0f_Shape">
            <a:extLst>
              <a:ext uri="{FF2B5EF4-FFF2-40B4-BE49-F238E27FC236}">
                <a16:creationId xmlns:a16="http://schemas.microsoft.com/office/drawing/2014/main" id="{145F8324-A6EB-6E33-F72F-5138974322B8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3719185" y="6148685"/>
            <a:ext cx="152400" cy="177800"/>
          </a:xfrm>
          <a:prstGeom prst="parallelogram">
            <a:avLst/>
          </a:prstGeom>
          <a:solidFill>
            <a:srgbClr val="60A3D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OTLSHAPE_M_a6ec4f477c764ee4a8c051c0775a86b0_Shape">
            <a:extLst>
              <a:ext uri="{FF2B5EF4-FFF2-40B4-BE49-F238E27FC236}">
                <a16:creationId xmlns:a16="http://schemas.microsoft.com/office/drawing/2014/main" id="{C6C4E8C7-0EB3-6D9A-6EC4-F7CFBF49D09E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4251412" y="6144109"/>
            <a:ext cx="152400" cy="177800"/>
          </a:xfrm>
          <a:prstGeom prst="parallelogram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OTLSHAPE_M_fc32de2855dc427da7f0e298f9f0429a_Shape">
            <a:extLst>
              <a:ext uri="{FF2B5EF4-FFF2-40B4-BE49-F238E27FC236}">
                <a16:creationId xmlns:a16="http://schemas.microsoft.com/office/drawing/2014/main" id="{BFE8BE4D-E8AF-9249-A86D-5EAA98C46B92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4676353" y="6141072"/>
            <a:ext cx="152400" cy="177800"/>
          </a:xfrm>
          <a:prstGeom prst="parallelogram">
            <a:avLst/>
          </a:prstGeom>
          <a:solidFill>
            <a:srgbClr val="39302A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OTLSHAPE_M_0428eb3156d8464293f28b8bf90721dc_Shape">
            <a:extLst>
              <a:ext uri="{FF2B5EF4-FFF2-40B4-BE49-F238E27FC236}">
                <a16:creationId xmlns:a16="http://schemas.microsoft.com/office/drawing/2014/main" id="{D9B7B202-14C8-D6B2-4F51-3B3A85964912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5451704" y="6141072"/>
            <a:ext cx="152400" cy="177800"/>
          </a:xfrm>
          <a:prstGeom prst="chevron">
            <a:avLst>
              <a:gd name="adj" fmla="val 30000"/>
            </a:avLst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OTLSHAPE_M_1023f9cf8e724de58abd660090ffda98_Shape">
            <a:extLst>
              <a:ext uri="{FF2B5EF4-FFF2-40B4-BE49-F238E27FC236}">
                <a16:creationId xmlns:a16="http://schemas.microsoft.com/office/drawing/2014/main" id="{CF64696E-1F21-5769-CB05-E12F75F8B344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6187375" y="6141072"/>
            <a:ext cx="152400" cy="177800"/>
          </a:xfrm>
          <a:prstGeom prst="chevron">
            <a:avLst>
              <a:gd name="adj" fmla="val 30000"/>
            </a:avLst>
          </a:prstGeom>
          <a:solidFill>
            <a:srgbClr val="F8931D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OTLSHAPE_M_e284c8c3f4a344449b7b9dbfaef0fda8_Shape">
            <a:extLst>
              <a:ext uri="{FF2B5EF4-FFF2-40B4-BE49-F238E27FC236}">
                <a16:creationId xmlns:a16="http://schemas.microsoft.com/office/drawing/2014/main" id="{300A4A76-E2F2-9AC9-A785-791672AAE274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10164452" y="6156389"/>
            <a:ext cx="152400" cy="177800"/>
          </a:xfrm>
          <a:prstGeom prst="chevron">
            <a:avLst>
              <a:gd name="adj" fmla="val 30000"/>
            </a:avLst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OTLSHAPE_M_a72a1e83f4234f9b9f77a15d2313e6dc_Shape">
            <a:extLst>
              <a:ext uri="{FF2B5EF4-FFF2-40B4-BE49-F238E27FC236}">
                <a16:creationId xmlns:a16="http://schemas.microsoft.com/office/drawing/2014/main" id="{2EA294F5-320E-994C-D247-DC3DF2015CFF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9576162" y="6156389"/>
            <a:ext cx="152400" cy="177800"/>
          </a:xfrm>
          <a:prstGeom prst="chevron">
            <a:avLst>
              <a:gd name="adj" fmla="val 30000"/>
            </a:avLst>
          </a:prstGeom>
          <a:solidFill>
            <a:srgbClr val="FFCC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OTLSHAPE_M_474d297198d5425c9487e9abdc401d8d_Title">
            <a:extLst>
              <a:ext uri="{FF2B5EF4-FFF2-40B4-BE49-F238E27FC236}">
                <a16:creationId xmlns:a16="http://schemas.microsoft.com/office/drawing/2014/main" id="{3DD615E4-F3ED-7273-F4B3-4DE1743DB679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1504491" y="5300820"/>
            <a:ext cx="678852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dirty="0">
                <a:solidFill>
                  <a:prstClr val="black"/>
                </a:solidFill>
                <a:latin typeface="Calibri" panose="020F0502020204030204" pitchFamily="34" charset="0"/>
              </a:rPr>
              <a:t>Earthquake</a:t>
            </a:r>
          </a:p>
        </p:txBody>
      </p:sp>
      <p:sp>
        <p:nvSpPr>
          <p:cNvPr id="51" name="OTLSHAPE_M_474d297198d5425c9487e9abdc401d8d_Date">
            <a:extLst>
              <a:ext uri="{FF2B5EF4-FFF2-40B4-BE49-F238E27FC236}">
                <a16:creationId xmlns:a16="http://schemas.microsoft.com/office/drawing/2014/main" id="{FD3E273D-FED9-463F-B853-5F97FEBE9E36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1512457" y="5467228"/>
            <a:ext cx="596900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dirty="0">
                <a:solidFill>
                  <a:srgbClr val="60A3DE"/>
                </a:solidFill>
                <a:latin typeface="Calibri" panose="020F0502020204030204" pitchFamily="34" charset="0"/>
              </a:rPr>
              <a:t>02-08-2025</a:t>
            </a:r>
          </a:p>
          <a:p>
            <a:r>
              <a:rPr lang="en-US" sz="1000" spc="-6" dirty="0">
                <a:solidFill>
                  <a:srgbClr val="60A3DE"/>
                </a:solidFill>
                <a:latin typeface="Calibri" panose="020F0502020204030204" pitchFamily="34" charset="0"/>
              </a:rPr>
              <a:t>19:23</a:t>
            </a:r>
          </a:p>
        </p:txBody>
      </p:sp>
      <p:sp>
        <p:nvSpPr>
          <p:cNvPr id="52" name="OTLSHAPE_M_057d3339c879444e9724c9bbb66d5fa2_Title">
            <a:extLst>
              <a:ext uri="{FF2B5EF4-FFF2-40B4-BE49-F238E27FC236}">
                <a16:creationId xmlns:a16="http://schemas.microsoft.com/office/drawing/2014/main" id="{36DC0D78-82BF-1DF4-0A44-F2758C2F4150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1947921" y="5856153"/>
            <a:ext cx="59112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dirty="0">
                <a:solidFill>
                  <a:prstClr val="black"/>
                </a:solidFill>
                <a:latin typeface="Calibri" panose="020F0502020204030204" pitchFamily="34" charset="0"/>
              </a:rPr>
              <a:t>EB-Alarm</a:t>
            </a:r>
          </a:p>
        </p:txBody>
      </p:sp>
      <p:sp>
        <p:nvSpPr>
          <p:cNvPr id="54" name="OTLSHAPE_M_23abe643d7664c16a87d0993876cb30a_Title">
            <a:extLst>
              <a:ext uri="{FF2B5EF4-FFF2-40B4-BE49-F238E27FC236}">
                <a16:creationId xmlns:a16="http://schemas.microsoft.com/office/drawing/2014/main" id="{A7B0FB3C-4407-502D-EA0E-1C22DF499AA5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2422709" y="4313347"/>
            <a:ext cx="865863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dirty="0">
                <a:solidFill>
                  <a:prstClr val="black"/>
                </a:solidFill>
                <a:latin typeface="Calibri" panose="020F0502020204030204" pitchFamily="34" charset="0"/>
              </a:rPr>
              <a:t>PTWC - </a:t>
            </a:r>
            <a:r>
              <a:rPr lang="en-US" sz="1100" spc="-6" dirty="0" err="1">
                <a:solidFill>
                  <a:prstClr val="black"/>
                </a:solidFill>
                <a:latin typeface="Calibri" panose="020F0502020204030204" pitchFamily="34" charset="0"/>
              </a:rPr>
              <a:t>PTime</a:t>
            </a:r>
            <a:endParaRPr lang="en-US" sz="1100" spc="-6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OTLSHAPE_M_e1c7cf84c58947e29d39b8ae60f45498_Title">
            <a:extLst>
              <a:ext uri="{FF2B5EF4-FFF2-40B4-BE49-F238E27FC236}">
                <a16:creationId xmlns:a16="http://schemas.microsoft.com/office/drawing/2014/main" id="{ACEDAAAD-0122-6EED-32C7-DFC7A350FF19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3102734" y="5117414"/>
            <a:ext cx="798185" cy="5078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dirty="0">
                <a:solidFill>
                  <a:prstClr val="black"/>
                </a:solidFill>
                <a:latin typeface="Calibri" panose="020F0502020204030204" pitchFamily="34" charset="0"/>
              </a:rPr>
              <a:t>CISN</a:t>
            </a:r>
          </a:p>
          <a:p>
            <a:r>
              <a:rPr lang="en-US" sz="1100" spc="-6" dirty="0">
                <a:solidFill>
                  <a:prstClr val="black"/>
                </a:solidFill>
                <a:latin typeface="Calibri" panose="020F0502020204030204" pitchFamily="34" charset="0"/>
              </a:rPr>
              <a:t>EMWIN</a:t>
            </a:r>
          </a:p>
          <a:p>
            <a:r>
              <a:rPr lang="en-US" sz="1100" spc="-6" dirty="0">
                <a:solidFill>
                  <a:prstClr val="black"/>
                </a:solidFill>
                <a:latin typeface="Calibri" panose="020F0502020204030204" pitchFamily="34" charset="0"/>
              </a:rPr>
              <a:t>PTWC – 1Int</a:t>
            </a:r>
          </a:p>
        </p:txBody>
      </p:sp>
      <p:sp>
        <p:nvSpPr>
          <p:cNvPr id="58" name="OTLSHAPE_M_cceba81e026645ae9de5c63ae4ad4778_Title">
            <a:extLst>
              <a:ext uri="{FF2B5EF4-FFF2-40B4-BE49-F238E27FC236}">
                <a16:creationId xmlns:a16="http://schemas.microsoft.com/office/drawing/2014/main" id="{3A1AE72F-FD92-70FE-30DC-FC89F04222FA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3899757" y="4841576"/>
            <a:ext cx="874821" cy="5078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dirty="0">
                <a:solidFill>
                  <a:prstClr val="black"/>
                </a:solidFill>
                <a:latin typeface="Calibri" panose="020F0502020204030204" pitchFamily="34" charset="0"/>
              </a:rPr>
              <a:t>NAWAS</a:t>
            </a:r>
          </a:p>
          <a:p>
            <a:r>
              <a:rPr lang="en-US" sz="1100" spc="-6" dirty="0">
                <a:solidFill>
                  <a:prstClr val="black"/>
                </a:solidFill>
                <a:latin typeface="Calibri" panose="020F0502020204030204" pitchFamily="34" charset="0"/>
              </a:rPr>
              <a:t>PTWC – 1Dom</a:t>
            </a:r>
          </a:p>
          <a:p>
            <a:r>
              <a:rPr lang="en-US" sz="1100" spc="-6" dirty="0">
                <a:solidFill>
                  <a:prstClr val="black"/>
                </a:solidFill>
                <a:latin typeface="Calibri" panose="020F0502020204030204" pitchFamily="34" charset="0"/>
              </a:rPr>
              <a:t>EMWIN</a:t>
            </a:r>
          </a:p>
        </p:txBody>
      </p:sp>
      <p:sp>
        <p:nvSpPr>
          <p:cNvPr id="60" name="OTLSHAPE_M_ec5e68d2461e44b1a67a2fae5dcbaa0f_Title">
            <a:extLst>
              <a:ext uri="{FF2B5EF4-FFF2-40B4-BE49-F238E27FC236}">
                <a16:creationId xmlns:a16="http://schemas.microsoft.com/office/drawing/2014/main" id="{EEE27C58-67CC-89E5-619A-969AD57D06F2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3683733" y="5775005"/>
            <a:ext cx="278345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dirty="0">
                <a:solidFill>
                  <a:prstClr val="black"/>
                </a:solidFill>
                <a:latin typeface="Calibri" panose="020F0502020204030204" pitchFamily="34" charset="0"/>
              </a:rPr>
              <a:t>REA</a:t>
            </a:r>
          </a:p>
        </p:txBody>
      </p:sp>
      <p:sp>
        <p:nvSpPr>
          <p:cNvPr id="62" name="OTLSHAPE_M_a6ec4f477c764ee4a8c051c0775a86b0_Title">
            <a:extLst>
              <a:ext uri="{FF2B5EF4-FFF2-40B4-BE49-F238E27FC236}">
                <a16:creationId xmlns:a16="http://schemas.microsoft.com/office/drawing/2014/main" id="{76645315-3ECE-96C6-4F63-EF0E019C32C5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4559973" y="5357980"/>
            <a:ext cx="698544" cy="5078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dirty="0">
                <a:solidFill>
                  <a:prstClr val="black"/>
                </a:solidFill>
                <a:latin typeface="Calibri" panose="020F0502020204030204" pitchFamily="34" charset="0"/>
              </a:rPr>
              <a:t>PRN – Bull1</a:t>
            </a:r>
          </a:p>
          <a:p>
            <a:r>
              <a:rPr lang="en-US" sz="1100" spc="-6" dirty="0">
                <a:solidFill>
                  <a:prstClr val="black"/>
                </a:solidFill>
                <a:latin typeface="Calibri" panose="020F0502020204030204" pitchFamily="34" charset="0"/>
              </a:rPr>
              <a:t>CISN </a:t>
            </a:r>
          </a:p>
          <a:p>
            <a:r>
              <a:rPr lang="en-US" sz="1100" spc="-6" dirty="0">
                <a:solidFill>
                  <a:prstClr val="black"/>
                </a:solidFill>
                <a:latin typeface="Calibri" panose="020F0502020204030204" pitchFamily="34" charset="0"/>
              </a:rPr>
              <a:t>ENS</a:t>
            </a:r>
          </a:p>
        </p:txBody>
      </p:sp>
      <p:sp>
        <p:nvSpPr>
          <p:cNvPr id="64" name="OTLSHAPE_M_fc32de2855dc427da7f0e298f9f0429a_Title">
            <a:extLst>
              <a:ext uri="{FF2B5EF4-FFF2-40B4-BE49-F238E27FC236}">
                <a16:creationId xmlns:a16="http://schemas.microsoft.com/office/drawing/2014/main" id="{470AA866-3472-75FA-6D57-608CD2FF26DE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5030151" y="4834300"/>
            <a:ext cx="968249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dirty="0">
                <a:solidFill>
                  <a:prstClr val="black"/>
                </a:solidFill>
                <a:latin typeface="Calibri" panose="020F0502020204030204" pitchFamily="34" charset="0"/>
              </a:rPr>
              <a:t>PTWC – 2Int</a:t>
            </a:r>
          </a:p>
        </p:txBody>
      </p:sp>
      <p:sp>
        <p:nvSpPr>
          <p:cNvPr id="66" name="OTLSHAPE_M_0428eb3156d8464293f28b8bf90721dc_Title">
            <a:extLst>
              <a:ext uri="{FF2B5EF4-FFF2-40B4-BE49-F238E27FC236}">
                <a16:creationId xmlns:a16="http://schemas.microsoft.com/office/drawing/2014/main" id="{E335D25B-57BD-AA5D-5BB6-482D61DD9DFE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7626895" y="4866511"/>
            <a:ext cx="581099" cy="6771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dirty="0">
                <a:solidFill>
                  <a:prstClr val="black"/>
                </a:solidFill>
                <a:latin typeface="Calibri" panose="020F0502020204030204" pitchFamily="34" charset="0"/>
              </a:rPr>
              <a:t>Calls</a:t>
            </a:r>
          </a:p>
          <a:p>
            <a:r>
              <a:rPr lang="en-US" sz="1100" spc="-6" dirty="0">
                <a:solidFill>
                  <a:prstClr val="black"/>
                </a:solidFill>
                <a:latin typeface="Calibri" panose="020F0502020204030204" pitchFamily="34" charset="0"/>
              </a:rPr>
              <a:t>Radio</a:t>
            </a:r>
          </a:p>
          <a:p>
            <a:r>
              <a:rPr lang="en-US" sz="1100" spc="-6" dirty="0">
                <a:solidFill>
                  <a:prstClr val="black"/>
                </a:solidFill>
                <a:latin typeface="Calibri" panose="020F0502020204030204" pitchFamily="34" charset="0"/>
              </a:rPr>
              <a:t>Live</a:t>
            </a:r>
          </a:p>
          <a:p>
            <a:r>
              <a:rPr lang="en-US" sz="1100" spc="-6" dirty="0">
                <a:solidFill>
                  <a:prstClr val="black"/>
                </a:solidFill>
                <a:latin typeface="Calibri" panose="020F0502020204030204" pitchFamily="34" charset="0"/>
              </a:rPr>
              <a:t>Messages</a:t>
            </a:r>
          </a:p>
        </p:txBody>
      </p:sp>
      <p:sp>
        <p:nvSpPr>
          <p:cNvPr id="70" name="OTLSHAPE_M_e284c8c3f4a344449b7b9dbfaef0fda8_Title">
            <a:extLst>
              <a:ext uri="{FF2B5EF4-FFF2-40B4-BE49-F238E27FC236}">
                <a16:creationId xmlns:a16="http://schemas.microsoft.com/office/drawing/2014/main" id="{5BA0601F-F106-FD21-AE02-B90571585B39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9293495" y="4512850"/>
            <a:ext cx="703776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dirty="0">
                <a:solidFill>
                  <a:prstClr val="black"/>
                </a:solidFill>
                <a:latin typeface="Calibri" panose="020F0502020204030204" pitchFamily="34" charset="0"/>
              </a:rPr>
              <a:t>PTWC Cancelation</a:t>
            </a:r>
          </a:p>
        </p:txBody>
      </p:sp>
      <p:sp>
        <p:nvSpPr>
          <p:cNvPr id="72" name="OTLSHAPE_M_a72a1e83f4234f9b9f77a15d2313e6dc_Title">
            <a:extLst>
              <a:ext uri="{FF2B5EF4-FFF2-40B4-BE49-F238E27FC236}">
                <a16:creationId xmlns:a16="http://schemas.microsoft.com/office/drawing/2014/main" id="{D502CA85-0FD7-13B2-C835-B5E2542D5858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9772022" y="4915108"/>
            <a:ext cx="8763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dirty="0">
                <a:solidFill>
                  <a:prstClr val="black"/>
                </a:solidFill>
                <a:latin typeface="Calibri" panose="020F0502020204030204" pitchFamily="34" charset="0"/>
              </a:rPr>
              <a:t>PTWC – Final Int</a:t>
            </a:r>
          </a:p>
        </p:txBody>
      </p:sp>
      <p:sp>
        <p:nvSpPr>
          <p:cNvPr id="75" name="OTLSHAPE_TB_00000000000000000000000000000000_TimescaleInterval1">
            <a:extLst>
              <a:ext uri="{FF2B5EF4-FFF2-40B4-BE49-F238E27FC236}">
                <a16:creationId xmlns:a16="http://schemas.microsoft.com/office/drawing/2014/main" id="{B5B08DA9-4363-CCFD-22C9-6052A4165F9C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 flipH="1">
            <a:off x="2164006" y="6311575"/>
            <a:ext cx="187578" cy="22284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8" dirty="0">
                <a:solidFill>
                  <a:prstClr val="white"/>
                </a:solidFill>
                <a:latin typeface="Calibri" panose="020F0502020204030204" pitchFamily="34" charset="0"/>
              </a:rPr>
              <a:t>+2</a:t>
            </a:r>
          </a:p>
        </p:txBody>
      </p:sp>
      <p:cxnSp>
        <p:nvCxnSpPr>
          <p:cNvPr id="76" name="OTLSHAPE_M_474d297198d5425c9487e9abdc401d8d_Connector1">
            <a:extLst>
              <a:ext uri="{FF2B5EF4-FFF2-40B4-BE49-F238E27FC236}">
                <a16:creationId xmlns:a16="http://schemas.microsoft.com/office/drawing/2014/main" id="{70EB0305-443F-E97E-72EC-5A8B67386607}"/>
              </a:ext>
            </a:extLst>
          </p:cNvPr>
          <p:cNvCxnSpPr>
            <a:cxnSpLocks/>
            <a:stCxn id="52" idx="2"/>
            <a:endCxn id="39" idx="0"/>
          </p:cNvCxnSpPr>
          <p:nvPr>
            <p:custDataLst>
              <p:tags r:id="rId42"/>
            </p:custDataLst>
          </p:nvPr>
        </p:nvCxnSpPr>
        <p:spPr>
          <a:xfrm flipH="1">
            <a:off x="2239381" y="6026672"/>
            <a:ext cx="4101" cy="104697"/>
          </a:xfrm>
          <a:prstGeom prst="line">
            <a:avLst/>
          </a:prstGeom>
          <a:noFill/>
          <a:ln w="9525" cap="flat" cmpd="sng" algn="ctr">
            <a:solidFill>
              <a:srgbClr val="60A3DE">
                <a:alpha val="34902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9" name="OTLSHAPE_TB_00000000000000000000000000000000_TimescaleInterval1">
            <a:extLst>
              <a:ext uri="{FF2B5EF4-FFF2-40B4-BE49-F238E27FC236}">
                <a16:creationId xmlns:a16="http://schemas.microsoft.com/office/drawing/2014/main" id="{977ACB79-CE54-02A5-645C-5BCC22B3C33D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 flipH="1">
            <a:off x="2747628" y="6309321"/>
            <a:ext cx="187578" cy="22284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8" dirty="0">
                <a:solidFill>
                  <a:prstClr val="white"/>
                </a:solidFill>
                <a:latin typeface="Calibri" panose="020F0502020204030204" pitchFamily="34" charset="0"/>
              </a:rPr>
              <a:t>+5</a:t>
            </a:r>
          </a:p>
        </p:txBody>
      </p:sp>
      <p:sp>
        <p:nvSpPr>
          <p:cNvPr id="82" name="OTLSHAPE_M_23abe643d7664c16a87d0993876cb30a_Title">
            <a:extLst>
              <a:ext uri="{FF2B5EF4-FFF2-40B4-BE49-F238E27FC236}">
                <a16:creationId xmlns:a16="http://schemas.microsoft.com/office/drawing/2014/main" id="{C7667678-5A86-9FAC-234D-C528FE99E8BB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2872953" y="4760331"/>
            <a:ext cx="617149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dirty="0">
                <a:solidFill>
                  <a:prstClr val="black"/>
                </a:solidFill>
                <a:latin typeface="Calibri" panose="020F0502020204030204" pitchFamily="34" charset="0"/>
              </a:rPr>
              <a:t>PTWC Call</a:t>
            </a:r>
          </a:p>
        </p:txBody>
      </p:sp>
      <p:cxnSp>
        <p:nvCxnSpPr>
          <p:cNvPr id="84" name="OTLSHAPE_M_e1c7cf84c58947e29d39b8ae60f45498_Connector2">
            <a:extLst>
              <a:ext uri="{FF2B5EF4-FFF2-40B4-BE49-F238E27FC236}">
                <a16:creationId xmlns:a16="http://schemas.microsoft.com/office/drawing/2014/main" id="{BA969C6D-E64E-0C1E-C7B2-D657B16AAD36}"/>
              </a:ext>
            </a:extLst>
          </p:cNvPr>
          <p:cNvCxnSpPr>
            <a:cxnSpLocks/>
          </p:cNvCxnSpPr>
          <p:nvPr>
            <p:custDataLst>
              <p:tags r:id="rId45"/>
            </p:custDataLst>
          </p:nvPr>
        </p:nvCxnSpPr>
        <p:spPr>
          <a:xfrm>
            <a:off x="3395701" y="5627473"/>
            <a:ext cx="0" cy="519482"/>
          </a:xfrm>
          <a:prstGeom prst="line">
            <a:avLst/>
          </a:prstGeom>
          <a:noFill/>
          <a:ln w="9525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2" name="OTLSHAPE_TB_00000000000000000000000000000000_TimescaleInterval5">
            <a:extLst>
              <a:ext uri="{FF2B5EF4-FFF2-40B4-BE49-F238E27FC236}">
                <a16:creationId xmlns:a16="http://schemas.microsoft.com/office/drawing/2014/main" id="{67DC48D2-3764-CEB3-20CF-19EF599DE1DF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4151785" y="6328561"/>
            <a:ext cx="182807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8" dirty="0">
                <a:solidFill>
                  <a:prstClr val="white"/>
                </a:solidFill>
                <a:latin typeface="Calibri" panose="020F0502020204030204" pitchFamily="34" charset="0"/>
              </a:rPr>
              <a:t>+14</a:t>
            </a:r>
          </a:p>
        </p:txBody>
      </p:sp>
      <p:sp>
        <p:nvSpPr>
          <p:cNvPr id="97" name="OTLSHAPE_TB_00000000000000000000000000000000_TimescaleInterval5">
            <a:extLst>
              <a:ext uri="{FF2B5EF4-FFF2-40B4-BE49-F238E27FC236}">
                <a16:creationId xmlns:a16="http://schemas.microsoft.com/office/drawing/2014/main" id="{3E238716-8C1B-9196-9578-7D5FC3824A81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4617050" y="6325903"/>
            <a:ext cx="182807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8" dirty="0">
                <a:solidFill>
                  <a:prstClr val="white"/>
                </a:solidFill>
                <a:latin typeface="Calibri" panose="020F0502020204030204" pitchFamily="34" charset="0"/>
              </a:rPr>
              <a:t>+16</a:t>
            </a:r>
          </a:p>
        </p:txBody>
      </p:sp>
      <p:sp>
        <p:nvSpPr>
          <p:cNvPr id="103" name="OTLSHAPE_TB_00000000000000000000000000000000_TimescaleInterval5">
            <a:extLst>
              <a:ext uri="{FF2B5EF4-FFF2-40B4-BE49-F238E27FC236}">
                <a16:creationId xmlns:a16="http://schemas.microsoft.com/office/drawing/2014/main" id="{162385ED-CB8F-AE3B-B03B-FBAC6C5ED3C7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5409138" y="6323393"/>
            <a:ext cx="182807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8" dirty="0">
                <a:solidFill>
                  <a:prstClr val="white"/>
                </a:solidFill>
                <a:latin typeface="Calibri" panose="020F0502020204030204" pitchFamily="34" charset="0"/>
              </a:rPr>
              <a:t>+21</a:t>
            </a:r>
          </a:p>
        </p:txBody>
      </p:sp>
      <p:sp>
        <p:nvSpPr>
          <p:cNvPr id="106" name="OTLSHAPE_TB_00000000000000000000000000000000_TimescaleInterval5">
            <a:extLst>
              <a:ext uri="{FF2B5EF4-FFF2-40B4-BE49-F238E27FC236}">
                <a16:creationId xmlns:a16="http://schemas.microsoft.com/office/drawing/2014/main" id="{D291D13B-A6D0-8916-EB1E-75AEF924882F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6129218" y="6321841"/>
            <a:ext cx="182807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8" dirty="0">
                <a:solidFill>
                  <a:prstClr val="white"/>
                </a:solidFill>
                <a:latin typeface="Calibri" panose="020F0502020204030204" pitchFamily="34" charset="0"/>
              </a:rPr>
              <a:t>+30</a:t>
            </a:r>
          </a:p>
        </p:txBody>
      </p:sp>
      <p:sp>
        <p:nvSpPr>
          <p:cNvPr id="107" name="OTLSHAPE_M_cceba81e026645ae9de5c63ae4ad4778_Title">
            <a:extLst>
              <a:ext uri="{FF2B5EF4-FFF2-40B4-BE49-F238E27FC236}">
                <a16:creationId xmlns:a16="http://schemas.microsoft.com/office/drawing/2014/main" id="{1254D5BB-93BE-6B07-6E92-6893525F0845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5940070" y="5185939"/>
            <a:ext cx="600404" cy="5078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dirty="0">
                <a:solidFill>
                  <a:prstClr val="black"/>
                </a:solidFill>
                <a:latin typeface="Calibri" panose="020F0502020204030204" pitchFamily="34" charset="0"/>
              </a:rPr>
              <a:t>NAWAS</a:t>
            </a:r>
          </a:p>
          <a:p>
            <a:r>
              <a:rPr lang="en-US" sz="1100" spc="-6" dirty="0">
                <a:solidFill>
                  <a:prstClr val="black"/>
                </a:solidFill>
                <a:latin typeface="Calibri" panose="020F0502020204030204" pitchFamily="34" charset="0"/>
              </a:rPr>
              <a:t>PTWC Call</a:t>
            </a:r>
          </a:p>
          <a:p>
            <a:r>
              <a:rPr lang="en-US" sz="1100" spc="-6" dirty="0">
                <a:solidFill>
                  <a:prstClr val="black"/>
                </a:solidFill>
                <a:latin typeface="Calibri" panose="020F0502020204030204" pitchFamily="34" charset="0"/>
              </a:rPr>
              <a:t>EMWIN</a:t>
            </a:r>
          </a:p>
        </p:txBody>
      </p:sp>
      <p:cxnSp>
        <p:nvCxnSpPr>
          <p:cNvPr id="113" name="OTLSHAPE_M_1023f9cf8e724de58abd660090ffda98_Connector1">
            <a:extLst>
              <a:ext uri="{FF2B5EF4-FFF2-40B4-BE49-F238E27FC236}">
                <a16:creationId xmlns:a16="http://schemas.microsoft.com/office/drawing/2014/main" id="{F9E8D054-5B76-EC25-FA77-DE8B458A1E3A}"/>
              </a:ext>
            </a:extLst>
          </p:cNvPr>
          <p:cNvCxnSpPr>
            <a:cxnSpLocks/>
            <a:stCxn id="70" idx="2"/>
            <a:endCxn id="49" idx="0"/>
          </p:cNvCxnSpPr>
          <p:nvPr>
            <p:custDataLst>
              <p:tags r:id="rId51"/>
            </p:custDataLst>
          </p:nvPr>
        </p:nvCxnSpPr>
        <p:spPr>
          <a:xfrm flipH="1">
            <a:off x="9629503" y="4851405"/>
            <a:ext cx="15881" cy="1304985"/>
          </a:xfrm>
          <a:prstGeom prst="line">
            <a:avLst/>
          </a:prstGeom>
          <a:noFill/>
          <a:ln w="9525" cap="flat" cmpd="sng" algn="ctr">
            <a:solidFill>
              <a:srgbClr val="F0D6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20" name="OTLSHAPE_M_cceba81e026645ae9de5c63ae4ad4778_Shape">
            <a:extLst>
              <a:ext uri="{FF2B5EF4-FFF2-40B4-BE49-F238E27FC236}">
                <a16:creationId xmlns:a16="http://schemas.microsoft.com/office/drawing/2014/main" id="{D9F66FD0-AEDE-AF57-E6EE-2217B191849B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7843643" y="6139304"/>
            <a:ext cx="152400" cy="177800"/>
          </a:xfrm>
          <a:prstGeom prst="plus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22" name="OTLSHAPE_M_1023f9cf8e724de58abd660090ffda98_Connector1">
            <a:extLst>
              <a:ext uri="{FF2B5EF4-FFF2-40B4-BE49-F238E27FC236}">
                <a16:creationId xmlns:a16="http://schemas.microsoft.com/office/drawing/2014/main" id="{747B1476-C0B6-D9F3-F5D8-D5E3A24176AA}"/>
              </a:ext>
            </a:extLst>
          </p:cNvPr>
          <p:cNvCxnSpPr>
            <a:cxnSpLocks/>
            <a:stCxn id="66" idx="2"/>
            <a:endCxn id="120" idx="0"/>
          </p:cNvCxnSpPr>
          <p:nvPr>
            <p:custDataLst>
              <p:tags r:id="rId53"/>
            </p:custDataLst>
          </p:nvPr>
        </p:nvCxnSpPr>
        <p:spPr>
          <a:xfrm>
            <a:off x="7917445" y="5543620"/>
            <a:ext cx="2399" cy="595685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26" name="OTLSHAPE_TB_00000000000000000000000000000000_TimescaleInterval5">
            <a:extLst>
              <a:ext uri="{FF2B5EF4-FFF2-40B4-BE49-F238E27FC236}">
                <a16:creationId xmlns:a16="http://schemas.microsoft.com/office/drawing/2014/main" id="{5011366C-1A51-72F5-2B21-084B7FCF0527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7811828" y="6321841"/>
            <a:ext cx="182807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8" dirty="0">
                <a:solidFill>
                  <a:prstClr val="white"/>
                </a:solidFill>
                <a:latin typeface="Calibri" panose="020F0502020204030204" pitchFamily="34" charset="0"/>
              </a:rPr>
              <a:t>+N</a:t>
            </a: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196F0C96-B0FB-227A-AFE6-0F5294B30BA9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3742304" y="2849308"/>
            <a:ext cx="2798171" cy="1911840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4AAE44D5-B61C-842E-B5C0-F2727D202A6A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6536472" y="3176973"/>
            <a:ext cx="2916324" cy="1093854"/>
          </a:xfrm>
          <a:prstGeom prst="rect">
            <a:avLst/>
          </a:prstGeom>
        </p:spPr>
      </p:pic>
      <p:sp>
        <p:nvSpPr>
          <p:cNvPr id="2" name="Rectangle 72">
            <a:extLst>
              <a:ext uri="{FF2B5EF4-FFF2-40B4-BE49-F238E27FC236}">
                <a16:creationId xmlns:a16="http://schemas.microsoft.com/office/drawing/2014/main" id="{D1E2CD21-9674-26BB-6851-D64907707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1768" y="0"/>
            <a:ext cx="9131968" cy="37722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PR</a:t>
            </a:r>
            <a:r>
              <a:rPr lang="en-US" dirty="0"/>
              <a:t> E</a:t>
            </a:r>
            <a:r>
              <a:rPr lang="en-US" sz="1600" dirty="0"/>
              <a:t>ARTHQUAKE</a:t>
            </a:r>
            <a:r>
              <a:rPr lang="en-US" dirty="0"/>
              <a:t> </a:t>
            </a:r>
            <a:r>
              <a:rPr lang="en-US" sz="1600" dirty="0"/>
              <a:t>AND</a:t>
            </a:r>
            <a:r>
              <a:rPr lang="en-US" dirty="0"/>
              <a:t> T</a:t>
            </a:r>
            <a:r>
              <a:rPr lang="en-US" sz="1600" dirty="0"/>
              <a:t>SUNAMI</a:t>
            </a:r>
            <a:r>
              <a:rPr lang="en-US" dirty="0"/>
              <a:t> P</a:t>
            </a:r>
            <a:r>
              <a:rPr lang="en-US" sz="1600" dirty="0"/>
              <a:t>ROTOCOL (FEB 08/ 2025 </a:t>
            </a:r>
            <a:r>
              <a:rPr lang="en-US" dirty="0"/>
              <a:t>R</a:t>
            </a:r>
            <a:r>
              <a:rPr lang="en-US" sz="1600" dirty="0"/>
              <a:t>ESPONSE)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573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SHAPEPADDINGTOP" val="3"/>
  <p:tag name="OTLMARKERSHAPE" val="OTL"/>
  <p:tag name="OTLTIMEBANDCULTUREINFO" val="en-US"/>
  <p:tag name="OTLTIMEBANDQUICKPOSITION" val="Custom"/>
  <p:tag name="OTLTIMEBANDTHREEDEFFECTS" val="Gel"/>
  <p:tag name="OTLTIMEBANDAUTODATERANGE" val="True"/>
  <p:tag name="OTLTIMEBANDSTARTDATE" val="2017-11-16T23:59:59.9990000Z"/>
  <p:tag name="OTLTIMEBANDWORKINGDAYS" val="All"/>
  <p:tag name="OTLTIMEBANDELAPSEDTIMEEXTENSION" val="True"/>
  <p:tag name="OTLTIMEBANDUSETIME" val="False"/>
  <p:tag name="OTLTIMEBANDTIMECONFIGWORKDAYSTART" val="00:00:00"/>
  <p:tag name="OTLTIMEBANDTIMECONFIGWORKDAYEND" val="23:59:00"/>
  <p:tag name="OTLTIMEBANDAPPENDYEARONYEARCHANGE" val="True"/>
  <p:tag name="OTLTIMEBANDSCALEMARKING" val="None"/>
  <p:tag name="OTLRIGHTENDCAPSMARGINRIGHT" val="20"/>
  <p:tag name="OTLLEFTENDCAPSMARGINLEFT" val="20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Fals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16"/>
  <p:tag name="OTLTIMEBANDSPACINGBELOW" val="16"/>
  <p:tag name="OTLTIMEBANDSPACINGABOVEFORSWLANDTASKS" val="16"/>
  <p:tag name="OTLTIMEBANDSPACINGBELOWFORSWLANDTASKS" val="16"/>
  <p:tag name="OTLTIMEBANDSCALEFORMAT" val="MM"/>
  <p:tag name="OTLTIMEBANDSCALETYPE" val="Quarters"/>
  <p:tag name="OTLTIMEBANDSHAPETYPE" val="RectangleTimebandPhases"/>
  <p:tag name="OTLTIMEBANDSHAPEHEIGHT" val="30"/>
  <p:tag name="OTLTIMEBANDSHAPEPADDINGLEFT" val="0"/>
  <p:tag name="OTLTIMEBANDENDDATE" val="2025-07-14T23:59:00.000000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-d-yyyy"/>
  <p:tag name="OTLDATEFORMATSEPARATOR" val="-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Enter your milestone here"/>
  <p:tag name="OTLPOSITIONONTASK" val="None"/>
  <p:tag name="OTLRELATEDTASKID" val="00000000-0000-0000-0000-000000000000"/>
  <p:tag name="OTLWEEKNUMBERINGFORMAT" val="WNFormat1"/>
  <p:tag name="OTLWEEKNUMBERINGISVISIBLE" val="False"/>
  <p:tag name="OTLDATE" val="2023-11-16T23:59:00.000000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-d-yyyy"/>
  <p:tag name="OTLDATEFORMATSEPARATOR" val="-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Enter your milestone here"/>
  <p:tag name="OTLPOSITIONONTASK" val="None"/>
  <p:tag name="OTLRELATEDTASKID" val="00000000-0000-0000-0000-000000000000"/>
  <p:tag name="OTLWEEKNUMBERINGFORMAT" val="WNFormat1"/>
  <p:tag name="OTLWEEKNUMBERINGISVISIBLE" val="False"/>
  <p:tag name="OTLDATE" val="2024-02-01T23:59:00.000000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-d-yyyy"/>
  <p:tag name="OTLDATEFORMATSEPARATOR" val="-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Enter your milestone here"/>
  <p:tag name="OTLPOSITIONONTASK" val="None"/>
  <p:tag name="OTLRELATEDTASKID" val="00000000-0000-0000-0000-000000000000"/>
  <p:tag name="OTLWEEKNUMBERINGFORMAT" val="WNFormat1"/>
  <p:tag name="OTLWEEKNUMBERINGISVISIBLE" val="False"/>
  <p:tag name="OTLDATE" val="2024-04-29T23:59:00.00000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-d-yyyy"/>
  <p:tag name="OTLDATEFORMATSEPARATOR" val="-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Enter your milestone here"/>
  <p:tag name="OTLPOSITIONONTASK" val="None"/>
  <p:tag name="OTLRELATEDTASKID" val="00000000-0000-0000-0000-000000000000"/>
  <p:tag name="OTLWEEKNUMBERINGFORMAT" val="WNFormat1"/>
  <p:tag name="OTLWEEKNUMBERINGISVISIBLE" val="False"/>
  <p:tag name="OTLDATE" val="2024-06-17T23:59:00.000000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-d-yyyy"/>
  <p:tag name="OTLDATEFORMATSEPARATOR" val="-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Enter your milestone here"/>
  <p:tag name="OTLPOSITIONONTASK" val="None"/>
  <p:tag name="OTLRELATEDTASKID" val="00000000-0000-0000-0000-000000000000"/>
  <p:tag name="OTLWEEKNUMBERINGFORMAT" val="WNFormat1"/>
  <p:tag name="OTLWEEKNUMBERINGISVISIBLE" val="False"/>
  <p:tag name="OTLDATE" val="2024-08-05T23:59:00.000000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-d-yyyy"/>
  <p:tag name="OTLDATEFORMATSEPARATOR" val="-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Enter your milestone here"/>
  <p:tag name="OTLPOSITIONONTASK" val="None"/>
  <p:tag name="OTLRELATEDTASKID" val="00000000-0000-0000-0000-000000000000"/>
  <p:tag name="OTLWEEKNUMBERINGFORMAT" val="WNFormat1"/>
  <p:tag name="OTLWEEKNUMBERINGISVISIBLE" val="False"/>
  <p:tag name="OTLDATE" val="2024-10-23T23:59:00.000000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-d-yyyy"/>
  <p:tag name="OTLDATEFORMATSEPARATOR" val="-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Enter your milestone here"/>
  <p:tag name="OTLPOSITIONONTASK" val="None"/>
  <p:tag name="OTLRELATEDTASKID" val="00000000-0000-0000-0000-000000000000"/>
  <p:tag name="OTLWEEKNUMBERINGFORMAT" val="WNFormat1"/>
  <p:tag name="OTLWEEKNUMBERINGISVISIBLE" val="False"/>
  <p:tag name="OTLDATE" val="2024-11-11T23:59:00.000000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-d-yyyy"/>
  <p:tag name="OTLDATEFORMATSEPARATOR" val="-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Enter your milestone here"/>
  <p:tag name="OTLPOSITIONONTASK" val="None"/>
  <p:tag name="OTLRELATEDTASKID" val="00000000-0000-0000-0000-000000000000"/>
  <p:tag name="OTLWEEKNUMBERINGFORMAT" val="WNFormat1"/>
  <p:tag name="OTLWEEKNUMBERINGISVISIBLE" val="False"/>
  <p:tag name="OTLDATE" val="2024-12-01T23:59:00.000000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-d-yyyy"/>
  <p:tag name="OTLDATEFORMATSEPARATOR" val="-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Enter your milestone here"/>
  <p:tag name="OTLPOSITIONONTASK" val="None"/>
  <p:tag name="OTLRELATEDTASKID" val="00000000-0000-0000-0000-000000000000"/>
  <p:tag name="OTLWEEKNUMBERINGFORMAT" val="WNFormat1"/>
  <p:tag name="OTLWEEKNUMBERINGISVISIBLE" val="False"/>
  <p:tag name="OTLDATE" val="2025-02-17T23:59:00.000000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-d-yyyy"/>
  <p:tag name="OTLDATEFORMATSEPARATOR" val="-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Enter your milestone here"/>
  <p:tag name="OTLPOSITIONONTASK" val="None"/>
  <p:tag name="OTLRELATEDTASKID" val="00000000-0000-0000-0000-000000000000"/>
  <p:tag name="OTLWEEKNUMBERINGFORMAT" val="WNFormat1"/>
  <p:tag name="OTLWEEKNUMBERINGISVISIBLE" val="False"/>
  <p:tag name="OTLDATE" val="2025-04-07T23:59:00.000000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-d-yyyy"/>
  <p:tag name="OTLDATEFORMATSEPARATOR" val="-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Enter your milestone here"/>
  <p:tag name="OTLPOSITIONONTASK" val="None"/>
  <p:tag name="OTLRELATEDTASKID" val="00000000-0000-0000-0000-000000000000"/>
  <p:tag name="OTLWEEKNUMBERINGFORMAT" val="WNFormat1"/>
  <p:tag name="OTLWEEKNUMBERINGISVISIBLE" val="False"/>
  <p:tag name="OTLDATE" val="2025-05-26T23:59:00.000000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-d-yyyy"/>
  <p:tag name="OTLDATEFORMATSEPARATOR" val="-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Enter your milestone here"/>
  <p:tag name="OTLPOSITIONONTASK" val="None"/>
  <p:tag name="OTLRELATEDTASKID" val="00000000-0000-0000-0000-000000000000"/>
  <p:tag name="OTLWEEKNUMBERINGFORMAT" val="WNFormat1"/>
  <p:tag name="OTLWEEKNUMBERINGISVISIBLE" val="False"/>
  <p:tag name="OTLDATE" val="2025-07-14T23:59:00.000000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-d-yyyy"/>
  <p:tag name="OTLDATEFORMATSEPARATOR" val="-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Enter your milestone here"/>
  <p:tag name="OTLPOSITIONONTASK" val="None"/>
  <p:tag name="OTLRELATEDTASKID" val="00000000-0000-0000-0000-000000000000"/>
  <p:tag name="OTLWEEKNUMBERINGFORMAT" val="WNFormat1"/>
  <p:tag name="OTLWEEKNUMBERINGISVISIBLE" val="False"/>
  <p:tag name="OTLDATE" val="2024-08-05T23:59:00.000000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9519</TotalTime>
  <Words>722</Words>
  <Application>Microsoft Office PowerPoint</Application>
  <PresentationFormat>Widescreen</PresentationFormat>
  <Paragraphs>146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Times New Roman</vt:lpstr>
      <vt:lpstr>Wingdings</vt:lpstr>
      <vt:lpstr>Office Theme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</dc:creator>
  <cp:lastModifiedBy>Victor Huerfano</cp:lastModifiedBy>
  <cp:revision>19</cp:revision>
  <dcterms:created xsi:type="dcterms:W3CDTF">2017-05-10T18:18:15Z</dcterms:created>
  <dcterms:modified xsi:type="dcterms:W3CDTF">2025-05-02T17:17:35Z</dcterms:modified>
</cp:coreProperties>
</file>