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9" r:id="rId3"/>
    <p:sldId id="260" r:id="rId4"/>
    <p:sldId id="261" r:id="rId5"/>
    <p:sldId id="262" r:id="rId6"/>
    <p:sldId id="263" r:id="rId7"/>
    <p:sldId id="264" r:id="rId8"/>
    <p:sldId id="266" r:id="rId9"/>
    <p:sldId id="265" r:id="rId10"/>
  </p:sldIdLst>
  <p:sldSz cx="9144000" cy="5143500" type="screen16x9"/>
  <p:notesSz cx="6858000" cy="9144000"/>
  <p:embeddedFontLst>
    <p:embeddedFont>
      <p:font typeface="Roboto Condensed" panose="020B0604020202020204" charset="0"/>
      <p:regular r:id="rId12"/>
      <p:bold r:id="rId13"/>
      <p:italic r:id="rId14"/>
      <p:boldItalic r:id="rId15"/>
    </p:embeddedFont>
    <p:embeddedFont>
      <p:font typeface="Roboto Condensed Black" panose="020B0604020202020204" charset="0"/>
      <p:bold r:id="rId16"/>
      <p:boldItalic r:id="rId17"/>
    </p:embeddedFont>
    <p:embeddedFont>
      <p:font typeface="Libre Baskerville" panose="020B0604020202020204" charset="0"/>
      <p:regular r:id="rId18"/>
      <p:bold r:id="rId19"/>
      <p: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eda6bbceb0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eda6bbceb0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edea7e4d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edea7e4d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pilot encountered several difficulties that hindered its overall return, such as contacting eligible respondents, confirming email delivery, and obtaining the intended number of responses. Furthermore, the survey was limited in eliciting comprehensive feedback about the effectiveness of the program due to issues such as respondent involvement in implementation, variations in response detail, time since community recognition, and survey design errors.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edea7e4d9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edea7e4d9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eda6bbceb0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eda6bbceb0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edea7e4d97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edea7e4d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edea7e4d9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edea7e4d9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dea7e4d9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edea7e4d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dea7e4d97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edea7e4d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726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1791725" y="261150"/>
            <a:ext cx="7037100" cy="1051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rgbClr val="0E3692"/>
                </a:solidFill>
                <a:latin typeface="Libre Baskerville"/>
                <a:ea typeface="Libre Baskerville"/>
                <a:cs typeface="Libre Baskerville"/>
                <a:sym typeface="Libre Baskerville"/>
              </a:rPr>
              <a:t>Towards A Safe Ocean: Tsunami Ready Recognition Programme Progress in the Caribbean and Adjacent Regions</a:t>
            </a:r>
            <a:endParaRPr sz="2200" b="1">
              <a:solidFill>
                <a:srgbClr val="0E3692"/>
              </a:solidFill>
              <a:latin typeface="Libre Baskerville"/>
              <a:ea typeface="Libre Baskerville"/>
              <a:cs typeface="Libre Baskerville"/>
              <a:sym typeface="Libre Baskerville"/>
            </a:endParaRPr>
          </a:p>
        </p:txBody>
      </p:sp>
      <p:sp>
        <p:nvSpPr>
          <p:cNvPr id="55" name="Google Shape;55;p13"/>
          <p:cNvSpPr txBox="1"/>
          <p:nvPr/>
        </p:nvSpPr>
        <p:spPr>
          <a:xfrm>
            <a:off x="1791725" y="1425525"/>
            <a:ext cx="7146000" cy="446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a:solidFill>
                  <a:srgbClr val="0E3692"/>
                </a:solidFill>
                <a:latin typeface="Libre Baskerville"/>
                <a:ea typeface="Libre Baskerville"/>
                <a:cs typeface="Libre Baskerville"/>
                <a:sym typeface="Libre Baskerville"/>
              </a:rPr>
              <a:t>Grace Lemoine</a:t>
            </a:r>
            <a:r>
              <a:rPr lang="en" sz="1000" b="1">
                <a:solidFill>
                  <a:srgbClr val="0E3692"/>
                </a:solidFill>
                <a:latin typeface="Libre Baskerville"/>
                <a:ea typeface="Libre Baskerville"/>
                <a:cs typeface="Libre Baskerville"/>
                <a:sym typeface="Libre Baskerville"/>
              </a:rPr>
              <a:t>,</a:t>
            </a:r>
            <a:r>
              <a:rPr lang="en" sz="1000">
                <a:solidFill>
                  <a:srgbClr val="0E3692"/>
                </a:solidFill>
                <a:latin typeface="Libre Baskerville"/>
                <a:ea typeface="Libre Baskerville"/>
                <a:cs typeface="Libre Baskerville"/>
                <a:sym typeface="Libre Baskerville"/>
              </a:rPr>
              <a:t> NOAA/NWS Lapenta Scholar at International Tsunami Information Center- Caribbean</a:t>
            </a:r>
            <a:endParaRPr sz="1000">
              <a:solidFill>
                <a:srgbClr val="0E3692"/>
              </a:solidFill>
              <a:latin typeface="Libre Baskerville"/>
              <a:ea typeface="Libre Baskerville"/>
              <a:cs typeface="Libre Baskerville"/>
              <a:sym typeface="Libre Baskerville"/>
            </a:endParaRPr>
          </a:p>
          <a:p>
            <a:pPr marL="0" lvl="0" indent="0" algn="l" rtl="0">
              <a:spcBef>
                <a:spcPts val="0"/>
              </a:spcBef>
              <a:spcAft>
                <a:spcPts val="0"/>
              </a:spcAft>
              <a:buNone/>
            </a:pPr>
            <a:r>
              <a:rPr lang="en" sz="1000">
                <a:solidFill>
                  <a:srgbClr val="0E3692"/>
                </a:solidFill>
                <a:latin typeface="Libre Baskerville"/>
                <a:ea typeface="Libre Baskerville"/>
                <a:cs typeface="Libre Baskerville"/>
                <a:sym typeface="Libre Baskerville"/>
              </a:rPr>
              <a:t>B.A. International Affairs and Geography at George Washington University</a:t>
            </a:r>
            <a:endParaRPr sz="1000">
              <a:solidFill>
                <a:srgbClr val="0E3692"/>
              </a:solidFill>
              <a:latin typeface="Libre Baskerville"/>
              <a:ea typeface="Libre Baskerville"/>
              <a:cs typeface="Libre Baskerville"/>
              <a:sym typeface="Libre Baskerville"/>
            </a:endParaRPr>
          </a:p>
        </p:txBody>
      </p:sp>
      <p:sp>
        <p:nvSpPr>
          <p:cNvPr id="56" name="Google Shape;56;p13"/>
          <p:cNvSpPr txBox="1"/>
          <p:nvPr/>
        </p:nvSpPr>
        <p:spPr>
          <a:xfrm>
            <a:off x="1791675" y="1984200"/>
            <a:ext cx="7037100" cy="40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b="1">
                <a:solidFill>
                  <a:srgbClr val="0E3692"/>
                </a:solidFill>
                <a:latin typeface="Libre Baskerville"/>
                <a:ea typeface="Libre Baskerville"/>
                <a:cs typeface="Libre Baskerville"/>
                <a:sym typeface="Libre Baskerville"/>
              </a:rPr>
              <a:t>Mentor:</a:t>
            </a:r>
            <a:r>
              <a:rPr lang="en" sz="1000">
                <a:solidFill>
                  <a:srgbClr val="0E3692"/>
                </a:solidFill>
                <a:latin typeface="Libre Baskerville"/>
                <a:ea typeface="Libre Baskerville"/>
                <a:cs typeface="Libre Baskerville"/>
                <a:sym typeface="Libre Baskerville"/>
              </a:rPr>
              <a:t> Christa G. von Hillebrandt-Andrade</a:t>
            </a:r>
            <a:endParaRPr sz="1000">
              <a:solidFill>
                <a:srgbClr val="0E3692"/>
              </a:solidFill>
              <a:latin typeface="Libre Baskerville"/>
              <a:ea typeface="Libre Baskerville"/>
              <a:cs typeface="Libre Baskerville"/>
              <a:sym typeface="Libre Baskerville"/>
            </a:endParaRPr>
          </a:p>
          <a:p>
            <a:pPr marL="0" lvl="0" indent="0" algn="l" rtl="0">
              <a:spcBef>
                <a:spcPts val="0"/>
              </a:spcBef>
              <a:spcAft>
                <a:spcPts val="0"/>
              </a:spcAft>
              <a:buNone/>
            </a:pPr>
            <a:r>
              <a:rPr lang="en" sz="1000" b="1">
                <a:solidFill>
                  <a:srgbClr val="0E3692"/>
                </a:solidFill>
                <a:latin typeface="Libre Baskerville"/>
                <a:ea typeface="Libre Baskerville"/>
                <a:cs typeface="Libre Baskerville"/>
                <a:sym typeface="Libre Baskerville"/>
              </a:rPr>
              <a:t>Advisors: </a:t>
            </a:r>
            <a:r>
              <a:rPr lang="en" sz="1000">
                <a:solidFill>
                  <a:srgbClr val="0E3692"/>
                </a:solidFill>
                <a:latin typeface="Libre Baskerville"/>
                <a:ea typeface="Libre Baskerville"/>
                <a:cs typeface="Libre Baskerville"/>
                <a:sym typeface="Libre Baskerville"/>
              </a:rPr>
              <a:t>Fabian Hinds, Öcal Necmioğlu, and Alison Brome</a:t>
            </a:r>
            <a:endParaRPr sz="1000">
              <a:solidFill>
                <a:srgbClr val="0E3692"/>
              </a:solidFill>
              <a:latin typeface="Libre Baskerville"/>
              <a:ea typeface="Libre Baskerville"/>
              <a:cs typeface="Libre Baskerville"/>
              <a:sym typeface="Libre Baskerville"/>
            </a:endParaRPr>
          </a:p>
        </p:txBody>
      </p:sp>
      <p:cxnSp>
        <p:nvCxnSpPr>
          <p:cNvPr id="57" name="Google Shape;57;p13"/>
          <p:cNvCxnSpPr/>
          <p:nvPr/>
        </p:nvCxnSpPr>
        <p:spPr>
          <a:xfrm flipH="1">
            <a:off x="1567050" y="261150"/>
            <a:ext cx="7200" cy="2198100"/>
          </a:xfrm>
          <a:prstGeom prst="straightConnector1">
            <a:avLst/>
          </a:prstGeom>
          <a:noFill/>
          <a:ln w="19050" cap="flat" cmpd="sng">
            <a:solidFill>
              <a:srgbClr val="46BDFF"/>
            </a:solidFill>
            <a:prstDash val="solid"/>
            <a:round/>
            <a:headEnd type="none" w="med" len="med"/>
            <a:tailEnd type="none" w="med" len="med"/>
          </a:ln>
        </p:spPr>
      </p:cxnSp>
      <p:pic>
        <p:nvPicPr>
          <p:cNvPr id="58" name="Google Shape;58;p13"/>
          <p:cNvPicPr preferRelativeResize="0"/>
          <p:nvPr/>
        </p:nvPicPr>
        <p:blipFill rotWithShape="1">
          <a:blip r:embed="rId3">
            <a:alphaModFix/>
          </a:blip>
          <a:srcRect b="4177"/>
          <a:stretch/>
        </p:blipFill>
        <p:spPr>
          <a:xfrm>
            <a:off x="348250" y="337350"/>
            <a:ext cx="938975" cy="1661324"/>
          </a:xfrm>
          <a:prstGeom prst="rect">
            <a:avLst/>
          </a:prstGeom>
          <a:noFill/>
          <a:ln>
            <a:noFill/>
          </a:ln>
        </p:spPr>
      </p:pic>
      <p:pic>
        <p:nvPicPr>
          <p:cNvPr id="60" name="Google Shape;60;p13"/>
          <p:cNvPicPr preferRelativeResize="0"/>
          <p:nvPr/>
        </p:nvPicPr>
        <p:blipFill>
          <a:blip r:embed="rId4">
            <a:alphaModFix/>
          </a:blip>
          <a:stretch>
            <a:fillRect/>
          </a:stretch>
        </p:blipFill>
        <p:spPr>
          <a:xfrm>
            <a:off x="0" y="2571750"/>
            <a:ext cx="9143999" cy="2571750"/>
          </a:xfrm>
          <a:prstGeom prst="rect">
            <a:avLst/>
          </a:prstGeom>
          <a:noFill/>
          <a:ln>
            <a:noFill/>
          </a:ln>
        </p:spPr>
      </p:pic>
      <p:sp>
        <p:nvSpPr>
          <p:cNvPr id="2" name="TextBox 1"/>
          <p:cNvSpPr txBox="1"/>
          <p:nvPr/>
        </p:nvSpPr>
        <p:spPr>
          <a:xfrm>
            <a:off x="4829907" y="3857625"/>
            <a:ext cx="4196862" cy="1169551"/>
          </a:xfrm>
          <a:prstGeom prst="rect">
            <a:avLst/>
          </a:prstGeom>
          <a:solidFill>
            <a:schemeClr val="tx2"/>
          </a:solidFill>
        </p:spPr>
        <p:txBody>
          <a:bodyPr wrap="square" rtlCol="0">
            <a:spAutoFit/>
          </a:bodyPr>
          <a:lstStyle/>
          <a:p>
            <a:pPr algn="ctr"/>
            <a:r>
              <a:rPr lang="en-US" b="1" dirty="0"/>
              <a:t>INTERGOVERNMENTAL </a:t>
            </a:r>
            <a:r>
              <a:rPr lang="en-US" b="1" dirty="0" smtClean="0"/>
              <a:t>OCEANOGRAPHIC </a:t>
            </a:r>
            <a:r>
              <a:rPr lang="en-US" b="1" dirty="0"/>
              <a:t>COMMISSION of UNESCO</a:t>
            </a:r>
          </a:p>
          <a:p>
            <a:pPr algn="ctr"/>
            <a:r>
              <a:rPr lang="en-US" b="1" dirty="0"/>
              <a:t>Eighteenth Session </a:t>
            </a:r>
            <a:r>
              <a:rPr lang="en-US" b="1" dirty="0" smtClean="0"/>
              <a:t>ICG/CARIBE-EWS XVIII</a:t>
            </a:r>
          </a:p>
          <a:p>
            <a:pPr algn="ctr"/>
            <a:r>
              <a:rPr lang="en-US" b="1" dirty="0" smtClean="0"/>
              <a:t>May 5-7 and 9, 2025</a:t>
            </a:r>
          </a:p>
          <a:p>
            <a:pPr algn="ctr"/>
            <a:r>
              <a:rPr lang="en-US" b="1" dirty="0" smtClean="0"/>
              <a:t>Agenda Item 3.11</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3692"/>
        </a:solidFill>
        <a:effectLst/>
      </p:bgPr>
    </p:bg>
    <p:spTree>
      <p:nvGrpSpPr>
        <p:cNvPr id="1" name="Shape 91"/>
        <p:cNvGrpSpPr/>
        <p:nvPr/>
      </p:nvGrpSpPr>
      <p:grpSpPr>
        <a:xfrm>
          <a:off x="0" y="0"/>
          <a:ext cx="0" cy="0"/>
          <a:chOff x="0" y="0"/>
          <a:chExt cx="0" cy="0"/>
        </a:xfrm>
      </p:grpSpPr>
      <p:sp>
        <p:nvSpPr>
          <p:cNvPr id="92" name="Google Shape;92;p16"/>
          <p:cNvSpPr/>
          <p:nvPr/>
        </p:nvSpPr>
        <p:spPr>
          <a:xfrm>
            <a:off x="4572000" y="0"/>
            <a:ext cx="4575900" cy="5143500"/>
          </a:xfrm>
          <a:prstGeom prst="rect">
            <a:avLst/>
          </a:prstGeom>
          <a:solidFill>
            <a:schemeClr val="lt1"/>
          </a:solidFill>
          <a:ln>
            <a:noFill/>
          </a:ln>
        </p:spPr>
        <p:txBody>
          <a:bodyPr spcFirstLastPara="1" wrap="square" lIns="91425" tIns="91425" rIns="91425" bIns="91425" anchor="ctr" anchorCtr="0">
            <a:noAutofit/>
          </a:bodyPr>
          <a:lstStyle/>
          <a:p>
            <a:pPr lvl="0" algn="ctr"/>
            <a:endParaRPr lang="en-US" dirty="0"/>
          </a:p>
        </p:txBody>
      </p:sp>
      <p:sp>
        <p:nvSpPr>
          <p:cNvPr id="93" name="Google Shape;93;p16"/>
          <p:cNvSpPr txBox="1">
            <a:spLocks noGrp="1"/>
          </p:cNvSpPr>
          <p:nvPr>
            <p:ph type="title"/>
          </p:nvPr>
        </p:nvSpPr>
        <p:spPr>
          <a:xfrm>
            <a:off x="4831550" y="246550"/>
            <a:ext cx="3990000" cy="98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20" b="1">
                <a:solidFill>
                  <a:srgbClr val="0E3692"/>
                </a:solidFill>
                <a:latin typeface="Libre Baskerville"/>
                <a:ea typeface="Libre Baskerville"/>
                <a:cs typeface="Libre Baskerville"/>
                <a:sym typeface="Libre Baskerville"/>
              </a:rPr>
              <a:t>Pilot Feedback Survey on the Implementation of Tsunami Ready in ICG/CARIBE-EWS</a:t>
            </a:r>
            <a:endParaRPr sz="1820" b="1">
              <a:latin typeface="Libre Baskerville"/>
              <a:ea typeface="Libre Baskerville"/>
              <a:cs typeface="Libre Baskerville"/>
              <a:sym typeface="Libre Baskerville"/>
            </a:endParaRPr>
          </a:p>
        </p:txBody>
      </p:sp>
      <p:grpSp>
        <p:nvGrpSpPr>
          <p:cNvPr id="94" name="Google Shape;94;p16"/>
          <p:cNvGrpSpPr/>
          <p:nvPr/>
        </p:nvGrpSpPr>
        <p:grpSpPr>
          <a:xfrm>
            <a:off x="205550" y="246550"/>
            <a:ext cx="360300" cy="1482300"/>
            <a:chOff x="162000" y="3472550"/>
            <a:chExt cx="360300" cy="1482300"/>
          </a:xfrm>
        </p:grpSpPr>
        <p:sp>
          <p:nvSpPr>
            <p:cNvPr id="95" name="Google Shape;95;p16"/>
            <p:cNvSpPr/>
            <p:nvPr/>
          </p:nvSpPr>
          <p:spPr>
            <a:xfrm>
              <a:off x="162000" y="3472550"/>
              <a:ext cx="360300" cy="1482300"/>
            </a:xfrm>
            <a:prstGeom prst="flowChartAlternateProcess">
              <a:avLst/>
            </a:prstGeom>
            <a:solidFill>
              <a:srgbClr val="F3F3F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16"/>
            <p:cNvSpPr txBox="1"/>
            <p:nvPr/>
          </p:nvSpPr>
          <p:spPr>
            <a:xfrm rot="-5400000">
              <a:off x="-271950" y="4046325"/>
              <a:ext cx="1235400" cy="35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chemeClr val="dk1"/>
                  </a:solidFill>
                  <a:latin typeface="Roboto Condensed Black"/>
                  <a:ea typeface="Roboto Condensed Black"/>
                  <a:cs typeface="Roboto Condensed Black"/>
                  <a:sym typeface="Roboto Condensed Black"/>
                </a:rPr>
                <a:t>OBJECTIVES</a:t>
              </a:r>
              <a:endParaRPr sz="1600">
                <a:solidFill>
                  <a:schemeClr val="dk1"/>
                </a:solidFill>
                <a:latin typeface="Roboto Condensed Black"/>
                <a:ea typeface="Roboto Condensed Black"/>
                <a:cs typeface="Roboto Condensed Black"/>
                <a:sym typeface="Roboto Condensed Black"/>
              </a:endParaRPr>
            </a:p>
          </p:txBody>
        </p:sp>
      </p:grpSp>
      <p:grpSp>
        <p:nvGrpSpPr>
          <p:cNvPr id="97" name="Google Shape;97;p16"/>
          <p:cNvGrpSpPr/>
          <p:nvPr/>
        </p:nvGrpSpPr>
        <p:grpSpPr>
          <a:xfrm>
            <a:off x="674371" y="251375"/>
            <a:ext cx="1188604" cy="1481400"/>
            <a:chOff x="630821" y="3477375"/>
            <a:chExt cx="1188604" cy="1481400"/>
          </a:xfrm>
        </p:grpSpPr>
        <p:sp>
          <p:nvSpPr>
            <p:cNvPr id="98" name="Google Shape;98;p16"/>
            <p:cNvSpPr/>
            <p:nvPr/>
          </p:nvSpPr>
          <p:spPr>
            <a:xfrm>
              <a:off x="630821" y="3477375"/>
              <a:ext cx="1188600" cy="1481400"/>
            </a:xfrm>
            <a:prstGeom prst="flowChartAlternateProcess">
              <a:avLst/>
            </a:prstGeom>
            <a:solidFill>
              <a:srgbClr val="E6FF4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9" name="Google Shape;99;p16"/>
            <p:cNvSpPr txBox="1"/>
            <p:nvPr/>
          </p:nvSpPr>
          <p:spPr>
            <a:xfrm>
              <a:off x="630825" y="3583275"/>
              <a:ext cx="1188600" cy="126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Roboto Condensed"/>
                  <a:ea typeface="Roboto Condensed"/>
                  <a:cs typeface="Roboto Condensed"/>
                  <a:sym typeface="Roboto Condensed"/>
                </a:rPr>
                <a:t>Benchmark the current effectiveness of the recognition program</a:t>
              </a:r>
              <a:endParaRPr b="1">
                <a:solidFill>
                  <a:schemeClr val="dk1"/>
                </a:solidFill>
                <a:latin typeface="Roboto Condensed"/>
                <a:ea typeface="Roboto Condensed"/>
                <a:cs typeface="Roboto Condensed"/>
                <a:sym typeface="Roboto Condensed"/>
              </a:endParaRPr>
            </a:p>
          </p:txBody>
        </p:sp>
      </p:grpSp>
      <p:grpSp>
        <p:nvGrpSpPr>
          <p:cNvPr id="100" name="Google Shape;100;p16"/>
          <p:cNvGrpSpPr/>
          <p:nvPr/>
        </p:nvGrpSpPr>
        <p:grpSpPr>
          <a:xfrm>
            <a:off x="1946750" y="251375"/>
            <a:ext cx="1238100" cy="1481400"/>
            <a:chOff x="1903200" y="3477375"/>
            <a:chExt cx="1238100" cy="1481400"/>
          </a:xfrm>
        </p:grpSpPr>
        <p:sp>
          <p:nvSpPr>
            <p:cNvPr id="101" name="Google Shape;101;p16"/>
            <p:cNvSpPr/>
            <p:nvPr/>
          </p:nvSpPr>
          <p:spPr>
            <a:xfrm>
              <a:off x="1927942" y="3477375"/>
              <a:ext cx="1188600" cy="1481400"/>
            </a:xfrm>
            <a:prstGeom prst="flowChartAlternateProcess">
              <a:avLst/>
            </a:prstGeom>
            <a:solidFill>
              <a:srgbClr val="9DE055"/>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2" name="Google Shape;102;p16"/>
            <p:cNvSpPr txBox="1"/>
            <p:nvPr/>
          </p:nvSpPr>
          <p:spPr>
            <a:xfrm>
              <a:off x="1903200" y="3601425"/>
              <a:ext cx="1238100" cy="123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Roboto Condensed"/>
                  <a:ea typeface="Roboto Condensed"/>
                  <a:cs typeface="Roboto Condensed"/>
                  <a:sym typeface="Roboto Condensed"/>
                </a:rPr>
                <a:t>Provide insight into the program’s strengths and deficiencies</a:t>
              </a:r>
              <a:endParaRPr b="1">
                <a:solidFill>
                  <a:schemeClr val="dk1"/>
                </a:solidFill>
                <a:latin typeface="Roboto Condensed"/>
                <a:ea typeface="Roboto Condensed"/>
                <a:cs typeface="Roboto Condensed"/>
                <a:sym typeface="Roboto Condensed"/>
              </a:endParaRPr>
            </a:p>
          </p:txBody>
        </p:sp>
      </p:grpSp>
      <p:sp>
        <p:nvSpPr>
          <p:cNvPr id="103" name="Google Shape;103;p16"/>
          <p:cNvSpPr/>
          <p:nvPr/>
        </p:nvSpPr>
        <p:spPr>
          <a:xfrm>
            <a:off x="3268613" y="251375"/>
            <a:ext cx="1188600" cy="1481400"/>
          </a:xfrm>
          <a:prstGeom prst="flowChartAlternateProcess">
            <a:avLst/>
          </a:prstGeom>
          <a:solidFill>
            <a:srgbClr val="C5F3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4" name="Google Shape;104;p16"/>
          <p:cNvSpPr txBox="1"/>
          <p:nvPr/>
        </p:nvSpPr>
        <p:spPr>
          <a:xfrm>
            <a:off x="3268700" y="444425"/>
            <a:ext cx="1188600" cy="109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Roboto Condensed"/>
                <a:ea typeface="Roboto Condensed"/>
                <a:cs typeface="Roboto Condensed"/>
                <a:sym typeface="Roboto Condensed"/>
              </a:rPr>
              <a:t>Promote and improve the program collectively</a:t>
            </a:r>
            <a:endParaRPr b="1">
              <a:solidFill>
                <a:schemeClr val="dk1"/>
              </a:solidFill>
              <a:latin typeface="Roboto Condensed"/>
              <a:ea typeface="Roboto Condensed"/>
              <a:cs typeface="Roboto Condensed"/>
              <a:sym typeface="Roboto Condensed"/>
            </a:endParaRPr>
          </a:p>
        </p:txBody>
      </p:sp>
      <p:cxnSp>
        <p:nvCxnSpPr>
          <p:cNvPr id="105" name="Google Shape;105;p16"/>
          <p:cNvCxnSpPr/>
          <p:nvPr/>
        </p:nvCxnSpPr>
        <p:spPr>
          <a:xfrm rot="5400000" flipH="1">
            <a:off x="6003200" y="297425"/>
            <a:ext cx="7200" cy="2198100"/>
          </a:xfrm>
          <a:prstGeom prst="straightConnector1">
            <a:avLst/>
          </a:prstGeom>
          <a:noFill/>
          <a:ln w="19050" cap="flat" cmpd="sng">
            <a:solidFill>
              <a:srgbClr val="46BDFF"/>
            </a:solidFill>
            <a:prstDash val="solid"/>
            <a:round/>
            <a:headEnd type="none" w="med" len="med"/>
            <a:tailEnd type="none" w="med" len="med"/>
          </a:ln>
        </p:spPr>
      </p:cxnSp>
      <p:pic>
        <p:nvPicPr>
          <p:cNvPr id="106" name="Google Shape;106;p16"/>
          <p:cNvPicPr preferRelativeResize="0"/>
          <p:nvPr/>
        </p:nvPicPr>
        <p:blipFill>
          <a:blip r:embed="rId3">
            <a:alphaModFix/>
          </a:blip>
          <a:stretch>
            <a:fillRect/>
          </a:stretch>
        </p:blipFill>
        <p:spPr>
          <a:xfrm>
            <a:off x="4953988" y="1531621"/>
            <a:ext cx="3745124" cy="3126750"/>
          </a:xfrm>
          <a:prstGeom prst="rect">
            <a:avLst/>
          </a:prstGeom>
          <a:noFill/>
          <a:ln>
            <a:noFill/>
          </a:ln>
        </p:spPr>
      </p:pic>
      <p:pic>
        <p:nvPicPr>
          <p:cNvPr id="107" name="Google Shape;107;p16"/>
          <p:cNvPicPr preferRelativeResize="0"/>
          <p:nvPr/>
        </p:nvPicPr>
        <p:blipFill>
          <a:blip r:embed="rId4">
            <a:alphaModFix/>
          </a:blip>
          <a:stretch>
            <a:fillRect/>
          </a:stretch>
        </p:blipFill>
        <p:spPr>
          <a:xfrm>
            <a:off x="295025" y="1908025"/>
            <a:ext cx="4072799" cy="3009499"/>
          </a:xfrm>
          <a:prstGeom prst="rect">
            <a:avLst/>
          </a:prstGeom>
          <a:noFill/>
          <a:ln w="19050" cap="flat" cmpd="sng">
            <a:solidFill>
              <a:schemeClr val="dk1"/>
            </a:solidFill>
            <a:prstDash val="solid"/>
            <a:round/>
            <a:headEnd type="none" w="sm" len="sm"/>
            <a:tailEnd type="none" w="sm" len="sm"/>
          </a:ln>
        </p:spPr>
      </p:pic>
      <p:sp>
        <p:nvSpPr>
          <p:cNvPr id="2" name="TextBox 1"/>
          <p:cNvSpPr txBox="1"/>
          <p:nvPr/>
        </p:nvSpPr>
        <p:spPr>
          <a:xfrm>
            <a:off x="6143551" y="4714676"/>
            <a:ext cx="3004349" cy="415498"/>
          </a:xfrm>
          <a:prstGeom prst="rect">
            <a:avLst/>
          </a:prstGeom>
          <a:noFill/>
        </p:spPr>
        <p:txBody>
          <a:bodyPr wrap="none" rtlCol="0">
            <a:spAutoFit/>
          </a:bodyPr>
          <a:lstStyle/>
          <a:p>
            <a:r>
              <a:rPr lang="en-US" sz="1050" dirty="0" smtClean="0"/>
              <a:t>Full report is available at </a:t>
            </a:r>
          </a:p>
          <a:p>
            <a:r>
              <a:rPr lang="en-US" sz="1050" dirty="0" smtClean="0"/>
              <a:t>https</a:t>
            </a:r>
            <a:r>
              <a:rPr lang="en-US" sz="1050" dirty="0"/>
              <a:t>://oceanexpert.org/event/4626#documents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8AE"/>
        </a:solidFill>
        <a:effectLst/>
      </p:bgPr>
    </p:bg>
    <p:spTree>
      <p:nvGrpSpPr>
        <p:cNvPr id="1" name="Shape 112"/>
        <p:cNvGrpSpPr/>
        <p:nvPr/>
      </p:nvGrpSpPr>
      <p:grpSpPr>
        <a:xfrm>
          <a:off x="0" y="0"/>
          <a:ext cx="0" cy="0"/>
          <a:chOff x="0" y="0"/>
          <a:chExt cx="0" cy="0"/>
        </a:xfrm>
      </p:grpSpPr>
      <p:pic>
        <p:nvPicPr>
          <p:cNvPr id="113" name="Google Shape;113;p17"/>
          <p:cNvPicPr preferRelativeResize="0"/>
          <p:nvPr/>
        </p:nvPicPr>
        <p:blipFill>
          <a:blip r:embed="rId3">
            <a:alphaModFix/>
          </a:blip>
          <a:stretch>
            <a:fillRect/>
          </a:stretch>
        </p:blipFill>
        <p:spPr>
          <a:xfrm>
            <a:off x="152400" y="152400"/>
            <a:ext cx="4744875" cy="4679149"/>
          </a:xfrm>
          <a:prstGeom prst="rect">
            <a:avLst/>
          </a:prstGeom>
          <a:noFill/>
          <a:ln>
            <a:noFill/>
          </a:ln>
        </p:spPr>
      </p:pic>
      <p:pic>
        <p:nvPicPr>
          <p:cNvPr id="114" name="Google Shape;114;p17"/>
          <p:cNvPicPr preferRelativeResize="0"/>
          <p:nvPr/>
        </p:nvPicPr>
        <p:blipFill>
          <a:blip r:embed="rId4">
            <a:alphaModFix/>
          </a:blip>
          <a:stretch>
            <a:fillRect/>
          </a:stretch>
        </p:blipFill>
        <p:spPr>
          <a:xfrm>
            <a:off x="4969875" y="688363"/>
            <a:ext cx="3941926" cy="360723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p:nvPr/>
        </p:nvSpPr>
        <p:spPr>
          <a:xfrm>
            <a:off x="0" y="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18"/>
          <p:cNvSpPr txBox="1">
            <a:spLocks noGrp="1"/>
          </p:cNvSpPr>
          <p:nvPr>
            <p:ph type="title"/>
          </p:nvPr>
        </p:nvSpPr>
        <p:spPr>
          <a:xfrm>
            <a:off x="405300" y="234625"/>
            <a:ext cx="8333400" cy="41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5000"/>
              <a:buFont typeface="Arial"/>
              <a:buNone/>
            </a:pPr>
            <a:r>
              <a:rPr lang="en" sz="2000" b="1">
                <a:solidFill>
                  <a:srgbClr val="0E3692"/>
                </a:solidFill>
                <a:latin typeface="Libre Baskerville"/>
                <a:ea typeface="Libre Baskerville"/>
                <a:cs typeface="Libre Baskerville"/>
                <a:sym typeface="Libre Baskerville"/>
              </a:rPr>
              <a:t>Feedback on Program Effectiveness</a:t>
            </a:r>
            <a:endParaRPr sz="2400" b="1">
              <a:solidFill>
                <a:srgbClr val="0E3692"/>
              </a:solidFill>
              <a:latin typeface="Libre Baskerville"/>
              <a:ea typeface="Libre Baskerville"/>
              <a:cs typeface="Libre Baskerville"/>
              <a:sym typeface="Libre Baskerville"/>
            </a:endParaRPr>
          </a:p>
        </p:txBody>
      </p:sp>
      <p:cxnSp>
        <p:nvCxnSpPr>
          <p:cNvPr id="122" name="Google Shape;122;p18"/>
          <p:cNvCxnSpPr/>
          <p:nvPr/>
        </p:nvCxnSpPr>
        <p:spPr>
          <a:xfrm rot="5400000" flipH="1">
            <a:off x="1584875" y="-311925"/>
            <a:ext cx="7200" cy="2198100"/>
          </a:xfrm>
          <a:prstGeom prst="straightConnector1">
            <a:avLst/>
          </a:prstGeom>
          <a:noFill/>
          <a:ln w="19050" cap="flat" cmpd="sng">
            <a:solidFill>
              <a:srgbClr val="46BDFF"/>
            </a:solidFill>
            <a:prstDash val="solid"/>
            <a:round/>
            <a:headEnd type="none" w="med" len="med"/>
            <a:tailEnd type="none" w="med" len="med"/>
          </a:ln>
        </p:spPr>
      </p:cxnSp>
      <p:sp>
        <p:nvSpPr>
          <p:cNvPr id="123" name="Google Shape;123;p18"/>
          <p:cNvSpPr/>
          <p:nvPr/>
        </p:nvSpPr>
        <p:spPr>
          <a:xfrm>
            <a:off x="8868300" y="-360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24" name="Google Shape;124;p18"/>
          <p:cNvPicPr preferRelativeResize="0"/>
          <p:nvPr/>
        </p:nvPicPr>
        <p:blipFill>
          <a:blip r:embed="rId3">
            <a:alphaModFix/>
          </a:blip>
          <a:stretch>
            <a:fillRect/>
          </a:stretch>
        </p:blipFill>
        <p:spPr>
          <a:xfrm>
            <a:off x="4664050" y="1475776"/>
            <a:ext cx="3833526" cy="2707489"/>
          </a:xfrm>
          <a:prstGeom prst="rect">
            <a:avLst/>
          </a:prstGeom>
          <a:noFill/>
          <a:ln w="9525" cap="flat" cmpd="sng">
            <a:solidFill>
              <a:schemeClr val="dk1"/>
            </a:solidFill>
            <a:prstDash val="solid"/>
            <a:round/>
            <a:headEnd type="none" w="sm" len="sm"/>
            <a:tailEnd type="none" w="sm" len="sm"/>
          </a:ln>
        </p:spPr>
      </p:pic>
      <p:pic>
        <p:nvPicPr>
          <p:cNvPr id="125" name="Google Shape;125;p18"/>
          <p:cNvPicPr preferRelativeResize="0"/>
          <p:nvPr/>
        </p:nvPicPr>
        <p:blipFill>
          <a:blip r:embed="rId4">
            <a:alphaModFix/>
          </a:blip>
          <a:stretch>
            <a:fillRect/>
          </a:stretch>
        </p:blipFill>
        <p:spPr>
          <a:xfrm>
            <a:off x="611550" y="1474851"/>
            <a:ext cx="3833525" cy="2709341"/>
          </a:xfrm>
          <a:prstGeom prst="rect">
            <a:avLst/>
          </a:prstGeom>
          <a:noFill/>
          <a:ln w="9525" cap="flat" cmpd="sng">
            <a:solidFill>
              <a:schemeClr val="dk1"/>
            </a:solidFill>
            <a:prstDash val="solid"/>
            <a:round/>
            <a:headEnd type="none" w="sm" len="sm"/>
            <a:tailEnd type="none" w="sm" len="sm"/>
          </a:ln>
        </p:spPr>
      </p:pic>
      <p:sp>
        <p:nvSpPr>
          <p:cNvPr id="126" name="Google Shape;126;p18"/>
          <p:cNvSpPr txBox="1">
            <a:spLocks noGrp="1"/>
          </p:cNvSpPr>
          <p:nvPr>
            <p:ph type="title"/>
          </p:nvPr>
        </p:nvSpPr>
        <p:spPr>
          <a:xfrm>
            <a:off x="611550" y="1022950"/>
            <a:ext cx="38334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a:solidFill>
                  <a:srgbClr val="76AB3D"/>
                </a:solidFill>
                <a:latin typeface="Libre Baskerville"/>
                <a:ea typeface="Libre Baskerville"/>
                <a:cs typeface="Libre Baskerville"/>
                <a:sym typeface="Libre Baskerville"/>
              </a:rPr>
              <a:t>Tsunami Education</a:t>
            </a:r>
            <a:endParaRPr sz="1400" b="1">
              <a:solidFill>
                <a:srgbClr val="76AB3D"/>
              </a:solidFill>
              <a:latin typeface="Libre Baskerville"/>
              <a:ea typeface="Libre Baskerville"/>
              <a:cs typeface="Libre Baskerville"/>
              <a:sym typeface="Libre Baskerville"/>
            </a:endParaRPr>
          </a:p>
        </p:txBody>
      </p:sp>
      <p:sp>
        <p:nvSpPr>
          <p:cNvPr id="127" name="Google Shape;127;p18"/>
          <p:cNvSpPr txBox="1">
            <a:spLocks noGrp="1"/>
          </p:cNvSpPr>
          <p:nvPr>
            <p:ph type="title"/>
          </p:nvPr>
        </p:nvSpPr>
        <p:spPr>
          <a:xfrm>
            <a:off x="4664050" y="1022950"/>
            <a:ext cx="38046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a:solidFill>
                  <a:srgbClr val="76AB3D"/>
                </a:solidFill>
                <a:latin typeface="Libre Baskerville"/>
                <a:ea typeface="Libre Baskerville"/>
                <a:cs typeface="Libre Baskerville"/>
                <a:sym typeface="Libre Baskerville"/>
              </a:rPr>
              <a:t>Tsunami Response Preparedness</a:t>
            </a:r>
            <a:endParaRPr sz="1400" b="1">
              <a:solidFill>
                <a:srgbClr val="76AB3D"/>
              </a:solidFill>
              <a:latin typeface="Libre Baskerville"/>
              <a:ea typeface="Libre Baskerville"/>
              <a:cs typeface="Libre Baskerville"/>
              <a:sym typeface="Libre Baskerville"/>
            </a:endParaRPr>
          </a:p>
        </p:txBody>
      </p:sp>
      <p:sp>
        <p:nvSpPr>
          <p:cNvPr id="128" name="Google Shape;128;p18"/>
          <p:cNvSpPr txBox="1">
            <a:spLocks noGrp="1"/>
          </p:cNvSpPr>
          <p:nvPr>
            <p:ph type="title"/>
          </p:nvPr>
        </p:nvSpPr>
        <p:spPr>
          <a:xfrm>
            <a:off x="611551" y="4251150"/>
            <a:ext cx="38334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i="1">
                <a:latin typeface="Times New Roman"/>
                <a:ea typeface="Times New Roman"/>
                <a:cs typeface="Times New Roman"/>
                <a:sym typeface="Times New Roman"/>
              </a:rPr>
              <a:t>Consensus</a:t>
            </a:r>
            <a:r>
              <a:rPr lang="en" sz="1400" b="1">
                <a:latin typeface="Times New Roman"/>
                <a:ea typeface="Times New Roman"/>
                <a:cs typeface="Times New Roman"/>
                <a:sym typeface="Times New Roman"/>
              </a:rPr>
              <a:t>: Very Effective</a:t>
            </a:r>
            <a:endParaRPr sz="1400" b="1">
              <a:latin typeface="Times New Roman"/>
              <a:ea typeface="Times New Roman"/>
              <a:cs typeface="Times New Roman"/>
              <a:sym typeface="Times New Roman"/>
            </a:endParaRPr>
          </a:p>
        </p:txBody>
      </p:sp>
      <p:sp>
        <p:nvSpPr>
          <p:cNvPr id="129" name="Google Shape;129;p18"/>
          <p:cNvSpPr txBox="1">
            <a:spLocks noGrp="1"/>
          </p:cNvSpPr>
          <p:nvPr>
            <p:ph type="title"/>
          </p:nvPr>
        </p:nvSpPr>
        <p:spPr>
          <a:xfrm>
            <a:off x="4664050" y="4251150"/>
            <a:ext cx="3833400" cy="32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sz="1400" b="1" i="1">
                <a:latin typeface="Times New Roman"/>
                <a:ea typeface="Times New Roman"/>
                <a:cs typeface="Times New Roman"/>
                <a:sym typeface="Times New Roman"/>
              </a:rPr>
              <a:t>Consensus</a:t>
            </a:r>
            <a:r>
              <a:rPr lang="en" sz="1400" b="1">
                <a:latin typeface="Times New Roman"/>
                <a:ea typeface="Times New Roman"/>
                <a:cs typeface="Times New Roman"/>
                <a:sym typeface="Times New Roman"/>
              </a:rPr>
              <a:t>: Effective</a:t>
            </a:r>
            <a:endParaRPr sz="1400" b="1">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p:nvPr/>
        </p:nvSpPr>
        <p:spPr>
          <a:xfrm>
            <a:off x="5673075" y="-3600"/>
            <a:ext cx="3471000" cy="515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6" name="Google Shape;136;p19"/>
          <p:cNvSpPr/>
          <p:nvPr/>
        </p:nvSpPr>
        <p:spPr>
          <a:xfrm>
            <a:off x="0" y="0"/>
            <a:ext cx="275700" cy="515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19"/>
          <p:cNvSpPr txBox="1">
            <a:spLocks noGrp="1"/>
          </p:cNvSpPr>
          <p:nvPr>
            <p:ph type="title"/>
          </p:nvPr>
        </p:nvSpPr>
        <p:spPr>
          <a:xfrm>
            <a:off x="6073725" y="311975"/>
            <a:ext cx="2669700" cy="96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1900" b="1">
                <a:solidFill>
                  <a:schemeClr val="lt1"/>
                </a:solidFill>
                <a:latin typeface="Libre Baskerville"/>
                <a:ea typeface="Libre Baskerville"/>
                <a:cs typeface="Libre Baskerville"/>
                <a:sym typeface="Libre Baskerville"/>
              </a:rPr>
              <a:t>Feedback on Implementation Difficulty</a:t>
            </a:r>
            <a:endParaRPr sz="1900" b="1">
              <a:solidFill>
                <a:srgbClr val="0E3692"/>
              </a:solidFill>
              <a:latin typeface="Libre Baskerville"/>
              <a:ea typeface="Libre Baskerville"/>
              <a:cs typeface="Libre Baskerville"/>
              <a:sym typeface="Libre Baskerville"/>
            </a:endParaRPr>
          </a:p>
        </p:txBody>
      </p:sp>
      <p:sp>
        <p:nvSpPr>
          <p:cNvPr id="138" name="Google Shape;138;p19"/>
          <p:cNvSpPr txBox="1">
            <a:spLocks noGrp="1"/>
          </p:cNvSpPr>
          <p:nvPr>
            <p:ph type="title"/>
          </p:nvPr>
        </p:nvSpPr>
        <p:spPr>
          <a:xfrm>
            <a:off x="6073725" y="1788175"/>
            <a:ext cx="2776800" cy="7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b="1" i="1">
                <a:solidFill>
                  <a:srgbClr val="46BDFF"/>
                </a:solidFill>
                <a:latin typeface="Times New Roman"/>
                <a:ea typeface="Times New Roman"/>
                <a:cs typeface="Times New Roman"/>
                <a:sym typeface="Times New Roman"/>
              </a:rPr>
              <a:t>Most Difficult Indicator: </a:t>
            </a:r>
            <a:r>
              <a:rPr lang="en" sz="1500" b="1">
                <a:solidFill>
                  <a:srgbClr val="46BDFF"/>
                </a:solidFill>
                <a:latin typeface="Times New Roman"/>
                <a:ea typeface="Times New Roman"/>
                <a:cs typeface="Times New Roman"/>
                <a:sym typeface="Times New Roman"/>
              </a:rPr>
              <a:t>“Tsunami hazards are mapped and designated.”</a:t>
            </a:r>
            <a:endParaRPr sz="1500" b="1">
              <a:solidFill>
                <a:srgbClr val="46BDFF"/>
              </a:solidFill>
              <a:latin typeface="Times New Roman"/>
              <a:ea typeface="Times New Roman"/>
              <a:cs typeface="Times New Roman"/>
              <a:sym typeface="Times New Roman"/>
            </a:endParaRPr>
          </a:p>
        </p:txBody>
      </p:sp>
      <p:sp>
        <p:nvSpPr>
          <p:cNvPr id="139" name="Google Shape;139;p19"/>
          <p:cNvSpPr/>
          <p:nvPr/>
        </p:nvSpPr>
        <p:spPr>
          <a:xfrm rot="5400000">
            <a:off x="4432575" y="-4432500"/>
            <a:ext cx="2757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19"/>
          <p:cNvSpPr/>
          <p:nvPr/>
        </p:nvSpPr>
        <p:spPr>
          <a:xfrm rot="5400000">
            <a:off x="4434150" y="442500"/>
            <a:ext cx="2757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41" name="Google Shape;141;p19"/>
          <p:cNvCxnSpPr/>
          <p:nvPr/>
        </p:nvCxnSpPr>
        <p:spPr>
          <a:xfrm rot="5400000" flipH="1">
            <a:off x="7404975" y="304750"/>
            <a:ext cx="7200" cy="2198100"/>
          </a:xfrm>
          <a:prstGeom prst="straightConnector1">
            <a:avLst/>
          </a:prstGeom>
          <a:noFill/>
          <a:ln w="19050" cap="flat" cmpd="sng">
            <a:solidFill>
              <a:schemeClr val="lt1"/>
            </a:solidFill>
            <a:prstDash val="solid"/>
            <a:round/>
            <a:headEnd type="none" w="med" len="med"/>
            <a:tailEnd type="none" w="med" len="med"/>
          </a:ln>
        </p:spPr>
      </p:cxnSp>
      <p:pic>
        <p:nvPicPr>
          <p:cNvPr id="142" name="Google Shape;142;p19"/>
          <p:cNvPicPr preferRelativeResize="0"/>
          <p:nvPr/>
        </p:nvPicPr>
        <p:blipFill>
          <a:blip r:embed="rId3">
            <a:alphaModFix/>
          </a:blip>
          <a:stretch>
            <a:fillRect/>
          </a:stretch>
        </p:blipFill>
        <p:spPr>
          <a:xfrm>
            <a:off x="232175" y="272100"/>
            <a:ext cx="4913325" cy="4599300"/>
          </a:xfrm>
          <a:prstGeom prst="rect">
            <a:avLst/>
          </a:prstGeom>
          <a:noFill/>
          <a:ln>
            <a:noFill/>
          </a:ln>
        </p:spPr>
      </p:pic>
      <p:cxnSp>
        <p:nvCxnSpPr>
          <p:cNvPr id="143" name="Google Shape;143;p19"/>
          <p:cNvCxnSpPr/>
          <p:nvPr/>
        </p:nvCxnSpPr>
        <p:spPr>
          <a:xfrm>
            <a:off x="5020175" y="906825"/>
            <a:ext cx="993900" cy="906900"/>
          </a:xfrm>
          <a:prstGeom prst="straightConnector1">
            <a:avLst/>
          </a:prstGeom>
          <a:noFill/>
          <a:ln w="19050" cap="flat" cmpd="sng">
            <a:solidFill>
              <a:srgbClr val="46BDFF"/>
            </a:solidFill>
            <a:prstDash val="solid"/>
            <a:round/>
            <a:headEnd type="none" w="med" len="med"/>
            <a:tailEnd type="triangle" w="med" len="med"/>
          </a:ln>
        </p:spPr>
      </p:cxnSp>
      <p:cxnSp>
        <p:nvCxnSpPr>
          <p:cNvPr id="144" name="Google Shape;144;p19"/>
          <p:cNvCxnSpPr/>
          <p:nvPr/>
        </p:nvCxnSpPr>
        <p:spPr>
          <a:xfrm>
            <a:off x="5020175" y="2067625"/>
            <a:ext cx="993900" cy="1030200"/>
          </a:xfrm>
          <a:prstGeom prst="straightConnector1">
            <a:avLst/>
          </a:prstGeom>
          <a:noFill/>
          <a:ln w="19050" cap="flat" cmpd="sng">
            <a:solidFill>
              <a:srgbClr val="81BB44"/>
            </a:solidFill>
            <a:prstDash val="solid"/>
            <a:round/>
            <a:headEnd type="none" w="med" len="med"/>
            <a:tailEnd type="triangle" w="med" len="med"/>
          </a:ln>
        </p:spPr>
      </p:cxnSp>
      <p:sp>
        <p:nvSpPr>
          <p:cNvPr id="145" name="Google Shape;145;p19"/>
          <p:cNvSpPr txBox="1">
            <a:spLocks noGrp="1"/>
          </p:cNvSpPr>
          <p:nvPr>
            <p:ph type="title"/>
          </p:nvPr>
        </p:nvSpPr>
        <p:spPr>
          <a:xfrm>
            <a:off x="6073725" y="3025300"/>
            <a:ext cx="2892900" cy="723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500" b="1" i="1">
                <a:solidFill>
                  <a:srgbClr val="81BB44"/>
                </a:solidFill>
                <a:latin typeface="Times New Roman"/>
                <a:ea typeface="Times New Roman"/>
                <a:cs typeface="Times New Roman"/>
                <a:sym typeface="Times New Roman"/>
              </a:rPr>
              <a:t>Easiest Indicator: </a:t>
            </a:r>
            <a:endParaRPr sz="1500" b="1" i="1">
              <a:solidFill>
                <a:srgbClr val="81BB44"/>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500" b="1">
                <a:solidFill>
                  <a:srgbClr val="81BB44"/>
                </a:solidFill>
                <a:latin typeface="Times New Roman"/>
                <a:ea typeface="Times New Roman"/>
                <a:cs typeface="Times New Roman"/>
                <a:sym typeface="Times New Roman"/>
              </a:rPr>
              <a:t>“Tsunami information including signage is publicly displayed.”</a:t>
            </a:r>
            <a:endParaRPr sz="1500" b="1">
              <a:solidFill>
                <a:srgbClr val="81BB44"/>
              </a:solidFill>
              <a:latin typeface="Times New Roman"/>
              <a:ea typeface="Times New Roman"/>
              <a:cs typeface="Times New Roman"/>
              <a:sym typeface="Times New Roman"/>
            </a:endParaRPr>
          </a:p>
        </p:txBody>
      </p:sp>
      <p:sp>
        <p:nvSpPr>
          <p:cNvPr id="146" name="Google Shape;146;p19"/>
          <p:cNvSpPr txBox="1">
            <a:spLocks noGrp="1"/>
          </p:cNvSpPr>
          <p:nvPr>
            <p:ph type="title"/>
          </p:nvPr>
        </p:nvSpPr>
        <p:spPr>
          <a:xfrm>
            <a:off x="5734725" y="4238700"/>
            <a:ext cx="3347700" cy="556500"/>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r>
              <a:rPr lang="en" sz="1200" u="sng">
                <a:solidFill>
                  <a:schemeClr val="lt1"/>
                </a:solidFill>
                <a:latin typeface="Times New Roman"/>
                <a:ea typeface="Times New Roman"/>
                <a:cs typeface="Times New Roman"/>
                <a:sym typeface="Times New Roman"/>
              </a:rPr>
              <a:t>Note</a:t>
            </a:r>
            <a:r>
              <a:rPr lang="en" sz="1200">
                <a:solidFill>
                  <a:schemeClr val="lt1"/>
                </a:solidFill>
                <a:latin typeface="Times New Roman"/>
                <a:ea typeface="Times New Roman"/>
                <a:cs typeface="Times New Roman"/>
                <a:sym typeface="Times New Roman"/>
              </a:rPr>
              <a:t>: These ratings inherently embody a </a:t>
            </a:r>
            <a:r>
              <a:rPr lang="en" sz="1200" b="1" i="1">
                <a:solidFill>
                  <a:schemeClr val="lt1"/>
                </a:solidFill>
                <a:latin typeface="Times New Roman"/>
                <a:ea typeface="Times New Roman"/>
                <a:cs typeface="Times New Roman"/>
                <a:sym typeface="Times New Roman"/>
              </a:rPr>
              <a:t>subjective </a:t>
            </a:r>
            <a:r>
              <a:rPr lang="en" sz="1200">
                <a:solidFill>
                  <a:schemeClr val="lt1"/>
                </a:solidFill>
                <a:latin typeface="Times New Roman"/>
                <a:ea typeface="Times New Roman"/>
                <a:cs typeface="Times New Roman"/>
                <a:sym typeface="Times New Roman"/>
              </a:rPr>
              <a:t>nature due to their contextual variability.</a:t>
            </a:r>
            <a:endParaRPr sz="12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p:nvPr/>
        </p:nvSpPr>
        <p:spPr>
          <a:xfrm>
            <a:off x="0" y="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20"/>
          <p:cNvSpPr/>
          <p:nvPr/>
        </p:nvSpPr>
        <p:spPr>
          <a:xfrm>
            <a:off x="8868300" y="-3600"/>
            <a:ext cx="275700" cy="5150700"/>
          </a:xfrm>
          <a:prstGeom prst="rect">
            <a:avLst/>
          </a:prstGeom>
          <a:solidFill>
            <a:srgbClr val="0068A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20"/>
          <p:cNvSpPr txBox="1">
            <a:spLocks noGrp="1"/>
          </p:cNvSpPr>
          <p:nvPr>
            <p:ph type="title" idx="4294967295"/>
          </p:nvPr>
        </p:nvSpPr>
        <p:spPr>
          <a:xfrm>
            <a:off x="391750" y="147575"/>
            <a:ext cx="8333400" cy="41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5000"/>
              <a:buFont typeface="Arial"/>
              <a:buNone/>
            </a:pPr>
            <a:r>
              <a:rPr lang="en" sz="2000" b="1">
                <a:solidFill>
                  <a:srgbClr val="0E3692"/>
                </a:solidFill>
                <a:latin typeface="Libre Baskerville"/>
                <a:ea typeface="Libre Baskerville"/>
                <a:cs typeface="Libre Baskerville"/>
                <a:sym typeface="Libre Baskerville"/>
              </a:rPr>
              <a:t>General Comments</a:t>
            </a:r>
            <a:endParaRPr sz="2000" b="1">
              <a:solidFill>
                <a:srgbClr val="0E3692"/>
              </a:solidFill>
              <a:latin typeface="Libre Baskerville"/>
              <a:ea typeface="Libre Baskerville"/>
              <a:cs typeface="Libre Baskerville"/>
              <a:sym typeface="Libre Baskerville"/>
            </a:endParaRPr>
          </a:p>
          <a:p>
            <a:pPr marL="0" lvl="0" indent="0" algn="l" rtl="0">
              <a:spcBef>
                <a:spcPts val="0"/>
              </a:spcBef>
              <a:spcAft>
                <a:spcPts val="0"/>
              </a:spcAft>
              <a:buNone/>
            </a:pPr>
            <a:endParaRPr sz="2400" b="1">
              <a:solidFill>
                <a:srgbClr val="0E3692"/>
              </a:solidFill>
              <a:latin typeface="Libre Baskerville"/>
              <a:ea typeface="Libre Baskerville"/>
              <a:cs typeface="Libre Baskerville"/>
              <a:sym typeface="Libre Baskerville"/>
            </a:endParaRPr>
          </a:p>
        </p:txBody>
      </p:sp>
      <p:cxnSp>
        <p:nvCxnSpPr>
          <p:cNvPr id="155" name="Google Shape;155;p20"/>
          <p:cNvCxnSpPr/>
          <p:nvPr/>
        </p:nvCxnSpPr>
        <p:spPr>
          <a:xfrm rot="5400000" flipH="1">
            <a:off x="1570375" y="-449750"/>
            <a:ext cx="7200" cy="2198100"/>
          </a:xfrm>
          <a:prstGeom prst="straightConnector1">
            <a:avLst/>
          </a:prstGeom>
          <a:noFill/>
          <a:ln w="19050" cap="flat" cmpd="sng">
            <a:solidFill>
              <a:srgbClr val="46BDFF"/>
            </a:solidFill>
            <a:prstDash val="solid"/>
            <a:round/>
            <a:headEnd type="none" w="med" len="med"/>
            <a:tailEnd type="none" w="med" len="med"/>
          </a:ln>
        </p:spPr>
      </p:cxnSp>
      <p:pic>
        <p:nvPicPr>
          <p:cNvPr id="156" name="Google Shape;156;p20"/>
          <p:cNvPicPr preferRelativeResize="0"/>
          <p:nvPr/>
        </p:nvPicPr>
        <p:blipFill>
          <a:blip r:embed="rId3">
            <a:alphaModFix/>
          </a:blip>
          <a:stretch>
            <a:fillRect/>
          </a:stretch>
        </p:blipFill>
        <p:spPr>
          <a:xfrm>
            <a:off x="1276900" y="870650"/>
            <a:ext cx="6427475" cy="3955375"/>
          </a:xfrm>
          <a:prstGeom prst="rect">
            <a:avLst/>
          </a:prstGeom>
          <a:noFill/>
          <a:ln w="12700" cap="flat" cmpd="sng">
            <a:solidFill>
              <a:srgbClr val="FFFFFF"/>
            </a:solidFill>
            <a:prstDash val="solid"/>
            <a:miter lim="8000"/>
            <a:headEnd type="none" w="sm" len="sm"/>
            <a:tailEnd type="none" w="sm" len="sm"/>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p:nvPr/>
        </p:nvSpPr>
        <p:spPr>
          <a:xfrm rot="5400000">
            <a:off x="4113225" y="-4113150"/>
            <a:ext cx="9144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 name="Google Shape;163;p21"/>
          <p:cNvSpPr txBox="1">
            <a:spLocks noGrp="1"/>
          </p:cNvSpPr>
          <p:nvPr>
            <p:ph type="title" idx="4294967295"/>
          </p:nvPr>
        </p:nvSpPr>
        <p:spPr>
          <a:xfrm>
            <a:off x="311950" y="248100"/>
            <a:ext cx="8333400" cy="4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000" b="1">
                <a:solidFill>
                  <a:schemeClr val="lt1"/>
                </a:solidFill>
                <a:latin typeface="Libre Baskerville"/>
                <a:ea typeface="Libre Baskerville"/>
                <a:cs typeface="Libre Baskerville"/>
                <a:sym typeface="Libre Baskerville"/>
              </a:rPr>
              <a:t>Summary</a:t>
            </a:r>
            <a:endParaRPr sz="2000" b="1">
              <a:solidFill>
                <a:schemeClr val="lt1"/>
              </a:solidFill>
              <a:latin typeface="Libre Baskerville"/>
              <a:ea typeface="Libre Baskerville"/>
              <a:cs typeface="Libre Baskerville"/>
              <a:sym typeface="Libre Baskerville"/>
            </a:endParaRPr>
          </a:p>
          <a:p>
            <a:pPr marL="0" lvl="0" indent="0" algn="l" rtl="0">
              <a:spcBef>
                <a:spcPts val="0"/>
              </a:spcBef>
              <a:spcAft>
                <a:spcPts val="0"/>
              </a:spcAft>
              <a:buSzPts val="990"/>
              <a:buNone/>
            </a:pPr>
            <a:endParaRPr sz="2160" b="1">
              <a:solidFill>
                <a:schemeClr val="lt1"/>
              </a:solidFill>
              <a:latin typeface="Libre Baskerville"/>
              <a:ea typeface="Libre Baskerville"/>
              <a:cs typeface="Libre Baskerville"/>
              <a:sym typeface="Libre Baskerville"/>
            </a:endParaRPr>
          </a:p>
        </p:txBody>
      </p:sp>
      <p:cxnSp>
        <p:nvCxnSpPr>
          <p:cNvPr id="164" name="Google Shape;164;p21"/>
          <p:cNvCxnSpPr/>
          <p:nvPr/>
        </p:nvCxnSpPr>
        <p:spPr>
          <a:xfrm rot="10800000" flipH="1">
            <a:off x="3049900" y="1472675"/>
            <a:ext cx="10800" cy="1791900"/>
          </a:xfrm>
          <a:prstGeom prst="straightConnector1">
            <a:avLst/>
          </a:prstGeom>
          <a:noFill/>
          <a:ln w="19050" cap="flat" cmpd="sng">
            <a:solidFill>
              <a:srgbClr val="46BDFF"/>
            </a:solidFill>
            <a:prstDash val="solid"/>
            <a:round/>
            <a:headEnd type="none" w="med" len="med"/>
            <a:tailEnd type="none" w="med" len="med"/>
          </a:ln>
        </p:spPr>
      </p:cxnSp>
      <p:sp>
        <p:nvSpPr>
          <p:cNvPr id="165" name="Google Shape;165;p21"/>
          <p:cNvSpPr txBox="1">
            <a:spLocks noGrp="1"/>
          </p:cNvSpPr>
          <p:nvPr>
            <p:ph type="title" idx="4294967295"/>
          </p:nvPr>
        </p:nvSpPr>
        <p:spPr>
          <a:xfrm>
            <a:off x="422950" y="1472700"/>
            <a:ext cx="2307000" cy="18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Tsunami Ready has been </a:t>
            </a:r>
            <a:r>
              <a:rPr lang="en" sz="1600" b="1">
                <a:solidFill>
                  <a:srgbClr val="76AB3D"/>
                </a:solidFill>
                <a:latin typeface="Times New Roman"/>
                <a:ea typeface="Times New Roman"/>
                <a:cs typeface="Times New Roman"/>
                <a:sym typeface="Times New Roman"/>
              </a:rPr>
              <a:t>successful </a:t>
            </a:r>
            <a:r>
              <a:rPr lang="en" sz="1600">
                <a:latin typeface="Times New Roman"/>
                <a:ea typeface="Times New Roman"/>
                <a:cs typeface="Times New Roman"/>
                <a:sym typeface="Times New Roman"/>
              </a:rPr>
              <a:t>in bolstering community preparedness and response with its strong culture of outreach, education, and capacity building.</a:t>
            </a:r>
            <a:endParaRPr sz="1600">
              <a:latin typeface="Times New Roman"/>
              <a:ea typeface="Times New Roman"/>
              <a:cs typeface="Times New Roman"/>
              <a:sym typeface="Times New Roman"/>
            </a:endParaRPr>
          </a:p>
          <a:p>
            <a:pPr marL="0" lvl="0" indent="0" algn="ctr" rtl="0">
              <a:spcBef>
                <a:spcPts val="0"/>
              </a:spcBef>
              <a:spcAft>
                <a:spcPts val="0"/>
              </a:spcAft>
              <a:buNone/>
            </a:pPr>
            <a:endParaRPr sz="1600" b="1">
              <a:latin typeface="Times New Roman"/>
              <a:ea typeface="Times New Roman"/>
              <a:cs typeface="Times New Roman"/>
              <a:sym typeface="Times New Roman"/>
            </a:endParaRPr>
          </a:p>
        </p:txBody>
      </p:sp>
      <p:sp>
        <p:nvSpPr>
          <p:cNvPr id="166" name="Google Shape;166;p21"/>
          <p:cNvSpPr txBox="1">
            <a:spLocks noGrp="1"/>
          </p:cNvSpPr>
          <p:nvPr>
            <p:ph type="title" idx="4294967295"/>
          </p:nvPr>
        </p:nvSpPr>
        <p:spPr>
          <a:xfrm>
            <a:off x="3380650" y="1472700"/>
            <a:ext cx="2307000" cy="18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Additional support is still needed to address </a:t>
            </a:r>
            <a:r>
              <a:rPr lang="en" sz="1600" b="1">
                <a:solidFill>
                  <a:srgbClr val="76AB3D"/>
                </a:solidFill>
                <a:latin typeface="Times New Roman"/>
                <a:ea typeface="Times New Roman"/>
                <a:cs typeface="Times New Roman"/>
                <a:sym typeface="Times New Roman"/>
              </a:rPr>
              <a:t>gaps </a:t>
            </a:r>
            <a:r>
              <a:rPr lang="en" sz="1600">
                <a:latin typeface="Times New Roman"/>
                <a:ea typeface="Times New Roman"/>
                <a:cs typeface="Times New Roman"/>
                <a:sym typeface="Times New Roman"/>
              </a:rPr>
              <a:t>in data collection, communication, funding, and resource mobilization issues.</a:t>
            </a:r>
            <a:endParaRPr sz="1400" b="1">
              <a:latin typeface="Times New Roman"/>
              <a:ea typeface="Times New Roman"/>
              <a:cs typeface="Times New Roman"/>
              <a:sym typeface="Times New Roman"/>
            </a:endParaRPr>
          </a:p>
        </p:txBody>
      </p:sp>
      <p:sp>
        <p:nvSpPr>
          <p:cNvPr id="167" name="Google Shape;167;p21"/>
          <p:cNvSpPr txBox="1">
            <a:spLocks noGrp="1"/>
          </p:cNvSpPr>
          <p:nvPr>
            <p:ph type="title" idx="4294967295"/>
          </p:nvPr>
        </p:nvSpPr>
        <p:spPr>
          <a:xfrm>
            <a:off x="6338350" y="1458125"/>
            <a:ext cx="2307000" cy="182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latin typeface="Times New Roman"/>
                <a:ea typeface="Times New Roman"/>
                <a:cs typeface="Times New Roman"/>
                <a:sym typeface="Times New Roman"/>
              </a:rPr>
              <a:t>It is important to ensure that Tsunami Ready remains </a:t>
            </a:r>
            <a:r>
              <a:rPr lang="en" sz="1600" b="1">
                <a:solidFill>
                  <a:srgbClr val="76AB3D"/>
                </a:solidFill>
                <a:latin typeface="Times New Roman"/>
                <a:ea typeface="Times New Roman"/>
                <a:cs typeface="Times New Roman"/>
                <a:sym typeface="Times New Roman"/>
              </a:rPr>
              <a:t>efficient </a:t>
            </a:r>
            <a:r>
              <a:rPr lang="en" sz="1600">
                <a:latin typeface="Times New Roman"/>
                <a:ea typeface="Times New Roman"/>
                <a:cs typeface="Times New Roman"/>
                <a:sym typeface="Times New Roman"/>
              </a:rPr>
              <a:t>and </a:t>
            </a:r>
            <a:r>
              <a:rPr lang="en" sz="1600" b="1">
                <a:solidFill>
                  <a:srgbClr val="76AB3D"/>
                </a:solidFill>
                <a:latin typeface="Times New Roman"/>
                <a:ea typeface="Times New Roman"/>
                <a:cs typeface="Times New Roman"/>
                <a:sym typeface="Times New Roman"/>
              </a:rPr>
              <a:t>effective </a:t>
            </a:r>
            <a:r>
              <a:rPr lang="en" sz="1600">
                <a:latin typeface="Times New Roman"/>
                <a:ea typeface="Times New Roman"/>
                <a:cs typeface="Times New Roman"/>
                <a:sym typeface="Times New Roman"/>
              </a:rPr>
              <a:t>in its requirements through efforts like the pilot survey.</a:t>
            </a:r>
            <a:endParaRPr sz="1400" b="1">
              <a:latin typeface="Times New Roman"/>
              <a:ea typeface="Times New Roman"/>
              <a:cs typeface="Times New Roman"/>
              <a:sym typeface="Times New Roman"/>
            </a:endParaRPr>
          </a:p>
        </p:txBody>
      </p:sp>
      <p:cxnSp>
        <p:nvCxnSpPr>
          <p:cNvPr id="168" name="Google Shape;168;p21"/>
          <p:cNvCxnSpPr/>
          <p:nvPr/>
        </p:nvCxnSpPr>
        <p:spPr>
          <a:xfrm rot="10800000" flipH="1">
            <a:off x="6007600" y="1472675"/>
            <a:ext cx="10800" cy="1791900"/>
          </a:xfrm>
          <a:prstGeom prst="straightConnector1">
            <a:avLst/>
          </a:prstGeom>
          <a:noFill/>
          <a:ln w="19050" cap="flat" cmpd="sng">
            <a:solidFill>
              <a:srgbClr val="46BDFF"/>
            </a:solidFill>
            <a:prstDash val="solid"/>
            <a:round/>
            <a:headEnd type="none" w="med" len="med"/>
            <a:tailEnd type="none" w="med" len="med"/>
          </a:ln>
        </p:spPr>
      </p:cxnSp>
      <p:sp>
        <p:nvSpPr>
          <p:cNvPr id="170" name="Google Shape;170;p21"/>
          <p:cNvSpPr/>
          <p:nvPr/>
        </p:nvSpPr>
        <p:spPr>
          <a:xfrm>
            <a:off x="422950" y="3783150"/>
            <a:ext cx="1071600" cy="885000"/>
          </a:xfrm>
          <a:prstGeom prst="rect">
            <a:avLst/>
          </a:prstGeom>
          <a:solidFill>
            <a:srgbClr val="0068AE"/>
          </a:solidFill>
          <a:ln w="19050" cap="flat" cmpd="sng">
            <a:solidFill>
              <a:srgbClr val="0068A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1" name="Google Shape;171;p21"/>
          <p:cNvPicPr preferRelativeResize="0"/>
          <p:nvPr/>
        </p:nvPicPr>
        <p:blipFill>
          <a:blip r:embed="rId3">
            <a:alphaModFix/>
          </a:blip>
          <a:stretch>
            <a:fillRect/>
          </a:stretch>
        </p:blipFill>
        <p:spPr>
          <a:xfrm>
            <a:off x="422950" y="3852000"/>
            <a:ext cx="1120951" cy="747301"/>
          </a:xfrm>
          <a:prstGeom prst="rect">
            <a:avLst/>
          </a:prstGeom>
          <a:noFill/>
          <a:ln>
            <a:noFill/>
          </a:ln>
        </p:spPr>
      </p:pic>
      <p:cxnSp>
        <p:nvCxnSpPr>
          <p:cNvPr id="174" name="Google Shape;174;p21"/>
          <p:cNvCxnSpPr/>
          <p:nvPr/>
        </p:nvCxnSpPr>
        <p:spPr>
          <a:xfrm>
            <a:off x="4475050" y="3783150"/>
            <a:ext cx="7200" cy="885000"/>
          </a:xfrm>
          <a:prstGeom prst="straightConnector1">
            <a:avLst/>
          </a:prstGeom>
          <a:noFill/>
          <a:ln w="19050" cap="flat" cmpd="sng">
            <a:solidFill>
              <a:srgbClr val="2E93B3"/>
            </a:solidFill>
            <a:prstDash val="dashDot"/>
            <a:round/>
            <a:headEnd type="none" w="med" len="med"/>
            <a:tailEnd type="none"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Recommendations</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Notes </a:t>
            </a:r>
            <a:r>
              <a:rPr lang="en-US" dirty="0"/>
              <a:t>the </a:t>
            </a:r>
            <a:r>
              <a:rPr lang="en-US" dirty="0" smtClean="0"/>
              <a:t>Report </a:t>
            </a:r>
            <a:r>
              <a:rPr lang="en-US" dirty="0"/>
              <a:t>on Pilot Feedback Survey on the Implementation of the UNESCO-IOC Tsunami Ready Recognition Programme in ICG/CARIBE-EWS</a:t>
            </a:r>
            <a:endParaRPr lang="en-US" dirty="0" smtClean="0"/>
          </a:p>
          <a:p>
            <a:r>
              <a:rPr lang="en-US" dirty="0"/>
              <a:t>Noting </a:t>
            </a:r>
            <a:r>
              <a:rPr lang="en-US" dirty="0" smtClean="0"/>
              <a:t>the survey revealed </a:t>
            </a:r>
            <a:r>
              <a:rPr lang="en-US" dirty="0"/>
              <a:t>critical insights into the challenges and successes faced by </a:t>
            </a:r>
            <a:r>
              <a:rPr lang="en-US" dirty="0" smtClean="0"/>
              <a:t>communities,</a:t>
            </a:r>
          </a:p>
          <a:p>
            <a:r>
              <a:rPr lang="en-US" dirty="0" smtClean="0"/>
              <a:t>Further Noting the difficulties in contacting eligible respondents and eliciting comprehensive feedback,</a:t>
            </a:r>
          </a:p>
          <a:p>
            <a:r>
              <a:rPr lang="en-US" dirty="0" smtClean="0"/>
              <a:t>Recommends to evaluate the feasibility and desirability of establishing a national </a:t>
            </a:r>
            <a:r>
              <a:rPr lang="en-US" dirty="0"/>
              <a:t>Tsunami Ready </a:t>
            </a:r>
            <a:r>
              <a:rPr lang="en-US" dirty="0" smtClean="0"/>
              <a:t>contact.</a:t>
            </a:r>
          </a:p>
          <a:p>
            <a:r>
              <a:rPr lang="en-US" dirty="0" smtClean="0"/>
              <a:t>Suggests </a:t>
            </a:r>
            <a:r>
              <a:rPr lang="en-US" dirty="0"/>
              <a:t>that </a:t>
            </a:r>
            <a:r>
              <a:rPr lang="en-US" dirty="0" smtClean="0"/>
              <a:t>an improved survey be </a:t>
            </a:r>
            <a:r>
              <a:rPr lang="en-US" dirty="0"/>
              <a:t>implemented immediately upon a community’s recognition as Tsunami </a:t>
            </a:r>
            <a:r>
              <a:rPr lang="en-US" dirty="0" smtClean="0"/>
              <a:t>Ready</a:t>
            </a:r>
          </a:p>
          <a:p>
            <a:r>
              <a:rPr lang="en-US" dirty="0"/>
              <a:t>Further suggests that annual reporting mechanism </a:t>
            </a:r>
            <a:r>
              <a:rPr lang="en-US" dirty="0" smtClean="0"/>
              <a:t>for all recognized communities be established that would </a:t>
            </a:r>
            <a:r>
              <a:rPr lang="en-US" dirty="0"/>
              <a:t>provide </a:t>
            </a:r>
            <a:r>
              <a:rPr lang="en-US" dirty="0" smtClean="0"/>
              <a:t>an opportunity </a:t>
            </a:r>
            <a:r>
              <a:rPr lang="en-US" dirty="0"/>
              <a:t>to give ongoing feedback, enabling continuous improvement and adaptation of the guidelines </a:t>
            </a:r>
            <a:r>
              <a:rPr lang="en-US" dirty="0" smtClean="0"/>
              <a:t>and help </a:t>
            </a:r>
            <a:r>
              <a:rPr lang="en-US" dirty="0"/>
              <a:t>maintain involvement with the </a:t>
            </a:r>
            <a:r>
              <a:rPr lang="en-US" dirty="0" smtClean="0"/>
              <a:t>recognized communities. </a:t>
            </a:r>
          </a:p>
          <a:p>
            <a:endParaRPr lang="en-US" dirty="0"/>
          </a:p>
        </p:txBody>
      </p:sp>
    </p:spTree>
    <p:extLst>
      <p:ext uri="{BB962C8B-B14F-4D97-AF65-F5344CB8AC3E}">
        <p14:creationId xmlns:p14="http://schemas.microsoft.com/office/powerpoint/2010/main" val="202774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p:nvPr/>
        </p:nvSpPr>
        <p:spPr>
          <a:xfrm rot="5400000">
            <a:off x="4113225" y="-4113150"/>
            <a:ext cx="914400" cy="9140700"/>
          </a:xfrm>
          <a:prstGeom prst="rect">
            <a:avLst/>
          </a:prstGeom>
          <a:solidFill>
            <a:srgbClr val="0E36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3" name="Google Shape;163;p21"/>
          <p:cNvSpPr txBox="1">
            <a:spLocks noGrp="1"/>
          </p:cNvSpPr>
          <p:nvPr>
            <p:ph type="title" idx="4294967295"/>
          </p:nvPr>
        </p:nvSpPr>
        <p:spPr>
          <a:xfrm>
            <a:off x="311950" y="248100"/>
            <a:ext cx="8333400" cy="41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90"/>
              <a:buFont typeface="Arial"/>
              <a:buNone/>
            </a:pPr>
            <a:r>
              <a:rPr lang="en" sz="2000" b="1">
                <a:solidFill>
                  <a:schemeClr val="lt1"/>
                </a:solidFill>
                <a:latin typeface="Libre Baskerville"/>
                <a:ea typeface="Libre Baskerville"/>
                <a:cs typeface="Libre Baskerville"/>
                <a:sym typeface="Libre Baskerville"/>
              </a:rPr>
              <a:t>Summary</a:t>
            </a:r>
            <a:endParaRPr sz="2000" b="1">
              <a:solidFill>
                <a:schemeClr val="lt1"/>
              </a:solidFill>
              <a:latin typeface="Libre Baskerville"/>
              <a:ea typeface="Libre Baskerville"/>
              <a:cs typeface="Libre Baskerville"/>
              <a:sym typeface="Libre Baskerville"/>
            </a:endParaRPr>
          </a:p>
          <a:p>
            <a:pPr marL="0" lvl="0" indent="0" algn="l" rtl="0">
              <a:spcBef>
                <a:spcPts val="0"/>
              </a:spcBef>
              <a:spcAft>
                <a:spcPts val="0"/>
              </a:spcAft>
              <a:buSzPts val="990"/>
              <a:buNone/>
            </a:pPr>
            <a:endParaRPr sz="2160" b="1">
              <a:solidFill>
                <a:schemeClr val="lt1"/>
              </a:solidFill>
              <a:latin typeface="Libre Baskerville"/>
              <a:ea typeface="Libre Baskerville"/>
              <a:cs typeface="Libre Baskerville"/>
              <a:sym typeface="Libre Baskerville"/>
            </a:endParaRPr>
          </a:p>
        </p:txBody>
      </p:sp>
      <p:cxnSp>
        <p:nvCxnSpPr>
          <p:cNvPr id="164" name="Google Shape;164;p21"/>
          <p:cNvCxnSpPr/>
          <p:nvPr/>
        </p:nvCxnSpPr>
        <p:spPr>
          <a:xfrm rot="10800000" flipH="1">
            <a:off x="3049900" y="1472675"/>
            <a:ext cx="10800" cy="1791900"/>
          </a:xfrm>
          <a:prstGeom prst="straightConnector1">
            <a:avLst/>
          </a:prstGeom>
          <a:noFill/>
          <a:ln w="19050" cap="flat" cmpd="sng">
            <a:solidFill>
              <a:srgbClr val="46BDFF"/>
            </a:solidFill>
            <a:prstDash val="solid"/>
            <a:round/>
            <a:headEnd type="none" w="med" len="med"/>
            <a:tailEnd type="none" w="med" len="med"/>
          </a:ln>
        </p:spPr>
      </p:cxnSp>
      <p:sp>
        <p:nvSpPr>
          <p:cNvPr id="167" name="Google Shape;167;p21"/>
          <p:cNvSpPr txBox="1">
            <a:spLocks noGrp="1"/>
          </p:cNvSpPr>
          <p:nvPr>
            <p:ph type="title" idx="4294967295"/>
          </p:nvPr>
        </p:nvSpPr>
        <p:spPr>
          <a:xfrm>
            <a:off x="6338350" y="1372942"/>
            <a:ext cx="2307000" cy="20769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dirty="0" smtClean="0">
                <a:latin typeface="Times New Roman"/>
                <a:ea typeface="Times New Roman"/>
                <a:cs typeface="Times New Roman"/>
                <a:sym typeface="Times New Roman"/>
              </a:rPr>
              <a:t>Ms. Grace Lemoine presented results of the Survey at the American Geophysical Union Meeting in December 2024</a:t>
            </a:r>
            <a:endParaRPr sz="1600" b="1" dirty="0">
              <a:latin typeface="Times New Roman"/>
              <a:ea typeface="Times New Roman"/>
              <a:cs typeface="Times New Roman"/>
              <a:sym typeface="Times New Roman"/>
            </a:endParaRPr>
          </a:p>
        </p:txBody>
      </p:sp>
      <p:cxnSp>
        <p:nvCxnSpPr>
          <p:cNvPr id="168" name="Google Shape;168;p21"/>
          <p:cNvCxnSpPr/>
          <p:nvPr/>
        </p:nvCxnSpPr>
        <p:spPr>
          <a:xfrm rot="10800000" flipH="1">
            <a:off x="6007600" y="1472675"/>
            <a:ext cx="10800" cy="1791900"/>
          </a:xfrm>
          <a:prstGeom prst="straightConnector1">
            <a:avLst/>
          </a:prstGeom>
          <a:noFill/>
          <a:ln w="19050" cap="flat" cmpd="sng">
            <a:solidFill>
              <a:srgbClr val="46BDFF"/>
            </a:solidFill>
            <a:prstDash val="solid"/>
            <a:round/>
            <a:headEnd type="none" w="med" len="med"/>
            <a:tailEnd type="none" w="med" len="med"/>
          </a:ln>
        </p:spPr>
      </p:cxnSp>
      <p:sp>
        <p:nvSpPr>
          <p:cNvPr id="169" name="Google Shape;169;p21"/>
          <p:cNvSpPr/>
          <p:nvPr/>
        </p:nvSpPr>
        <p:spPr>
          <a:xfrm>
            <a:off x="422950" y="3783150"/>
            <a:ext cx="8333400" cy="885000"/>
          </a:xfrm>
          <a:prstGeom prst="rect">
            <a:avLst/>
          </a:prstGeom>
          <a:solidFill>
            <a:schemeClr val="lt2"/>
          </a:solidFill>
          <a:ln w="19050" cap="flat" cmpd="sng">
            <a:solidFill>
              <a:srgbClr val="0068A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0" name="Google Shape;170;p21"/>
          <p:cNvSpPr/>
          <p:nvPr/>
        </p:nvSpPr>
        <p:spPr>
          <a:xfrm>
            <a:off x="422950" y="3783150"/>
            <a:ext cx="1071600" cy="885000"/>
          </a:xfrm>
          <a:prstGeom prst="rect">
            <a:avLst/>
          </a:prstGeom>
          <a:solidFill>
            <a:srgbClr val="0068AE"/>
          </a:solidFill>
          <a:ln w="19050" cap="flat" cmpd="sng">
            <a:solidFill>
              <a:srgbClr val="0068A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1" name="Google Shape;171;p21"/>
          <p:cNvPicPr preferRelativeResize="0"/>
          <p:nvPr/>
        </p:nvPicPr>
        <p:blipFill>
          <a:blip r:embed="rId3">
            <a:alphaModFix/>
          </a:blip>
          <a:stretch>
            <a:fillRect/>
          </a:stretch>
        </p:blipFill>
        <p:spPr>
          <a:xfrm>
            <a:off x="422950" y="3852000"/>
            <a:ext cx="1120951" cy="747301"/>
          </a:xfrm>
          <a:prstGeom prst="rect">
            <a:avLst/>
          </a:prstGeom>
          <a:noFill/>
          <a:ln>
            <a:noFill/>
          </a:ln>
        </p:spPr>
      </p:pic>
      <p:sp>
        <p:nvSpPr>
          <p:cNvPr id="172" name="Google Shape;172;p21"/>
          <p:cNvSpPr txBox="1">
            <a:spLocks noGrp="1"/>
          </p:cNvSpPr>
          <p:nvPr>
            <p:ph type="title" idx="4294967295"/>
          </p:nvPr>
        </p:nvSpPr>
        <p:spPr>
          <a:xfrm>
            <a:off x="2211050" y="3804150"/>
            <a:ext cx="1800600" cy="8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90"/>
              <a:buFont typeface="Arial"/>
              <a:buNone/>
            </a:pPr>
            <a:r>
              <a:rPr lang="en" sz="1400" b="1">
                <a:latin typeface="Libre Baskerville"/>
                <a:ea typeface="Libre Baskerville"/>
                <a:cs typeface="Libre Baskerville"/>
                <a:sym typeface="Libre Baskerville"/>
              </a:rPr>
              <a:t>Grace Lemoine</a:t>
            </a:r>
            <a:endParaRPr sz="1400" b="1">
              <a:latin typeface="Libre Baskerville"/>
              <a:ea typeface="Libre Baskerville"/>
              <a:cs typeface="Libre Baskerville"/>
              <a:sym typeface="Libre Baskerville"/>
            </a:endParaRPr>
          </a:p>
        </p:txBody>
      </p:sp>
      <p:sp>
        <p:nvSpPr>
          <p:cNvPr id="173" name="Google Shape;173;p21"/>
          <p:cNvSpPr txBox="1">
            <a:spLocks noGrp="1"/>
          </p:cNvSpPr>
          <p:nvPr>
            <p:ph type="title" idx="4294967295"/>
          </p:nvPr>
        </p:nvSpPr>
        <p:spPr>
          <a:xfrm>
            <a:off x="5571525" y="3804150"/>
            <a:ext cx="2982900" cy="864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990"/>
              <a:buFont typeface="Arial"/>
              <a:buNone/>
            </a:pPr>
            <a:r>
              <a:rPr lang="en" sz="1400" b="1" dirty="0" smtClean="0">
                <a:latin typeface="Libre Baskerville"/>
                <a:ea typeface="Libre Baskerville"/>
                <a:cs typeface="Libre Baskerville"/>
                <a:sym typeface="Libre Baskerville"/>
              </a:rPr>
              <a:t>gracelemoine@gwu.edu</a:t>
            </a:r>
            <a:endParaRPr sz="1400" b="1" dirty="0">
              <a:latin typeface="Libre Baskerville"/>
              <a:ea typeface="Libre Baskerville"/>
              <a:cs typeface="Libre Baskerville"/>
              <a:sym typeface="Libre Baskerville"/>
            </a:endParaRPr>
          </a:p>
        </p:txBody>
      </p:sp>
      <p:cxnSp>
        <p:nvCxnSpPr>
          <p:cNvPr id="174" name="Google Shape;174;p21"/>
          <p:cNvCxnSpPr/>
          <p:nvPr/>
        </p:nvCxnSpPr>
        <p:spPr>
          <a:xfrm>
            <a:off x="4475050" y="3783150"/>
            <a:ext cx="7200" cy="885000"/>
          </a:xfrm>
          <a:prstGeom prst="straightConnector1">
            <a:avLst/>
          </a:prstGeom>
          <a:noFill/>
          <a:ln w="19050" cap="flat" cmpd="sng">
            <a:solidFill>
              <a:srgbClr val="2E93B3"/>
            </a:solidFill>
            <a:prstDash val="dashDot"/>
            <a:round/>
            <a:headEnd type="none" w="med" len="med"/>
            <a:tailEnd type="none" w="med" len="med"/>
          </a:ln>
        </p:spPr>
      </p:cxnSp>
      <p:pic>
        <p:nvPicPr>
          <p:cNvPr id="175" name="Google Shape;175;p21"/>
          <p:cNvPicPr preferRelativeResize="0"/>
          <p:nvPr/>
        </p:nvPicPr>
        <p:blipFill rotWithShape="1">
          <a:blip r:embed="rId4">
            <a:alphaModFix/>
          </a:blip>
          <a:srcRect l="57520" t="65162" b="1652"/>
          <a:stretch/>
        </p:blipFill>
        <p:spPr>
          <a:xfrm>
            <a:off x="4869200" y="4068225"/>
            <a:ext cx="431496" cy="338401"/>
          </a:xfrm>
          <a:prstGeom prst="rect">
            <a:avLst/>
          </a:prstGeom>
          <a:noFill/>
          <a:ln>
            <a:noFill/>
          </a:ln>
        </p:spPr>
      </p:pic>
      <p:pic>
        <p:nvPicPr>
          <p:cNvPr id="176" name="Google Shape;176;p21"/>
          <p:cNvPicPr preferRelativeResize="0"/>
          <p:nvPr/>
        </p:nvPicPr>
        <p:blipFill rotWithShape="1">
          <a:blip r:embed="rId5">
            <a:alphaModFix/>
          </a:blip>
          <a:srcRect r="10136" b="5231"/>
          <a:stretch/>
        </p:blipFill>
        <p:spPr>
          <a:xfrm>
            <a:off x="1730850" y="4053450"/>
            <a:ext cx="374576" cy="395024"/>
          </a:xfrm>
          <a:prstGeom prst="rect">
            <a:avLst/>
          </a:prstGeom>
          <a:noFill/>
          <a:ln>
            <a:noFill/>
          </a:ln>
        </p:spPr>
      </p:pic>
      <p:sp>
        <p:nvSpPr>
          <p:cNvPr id="177" name="Google Shape;177;p21"/>
          <p:cNvSpPr txBox="1"/>
          <p:nvPr/>
        </p:nvSpPr>
        <p:spPr>
          <a:xfrm>
            <a:off x="8306500" y="4795275"/>
            <a:ext cx="757800" cy="261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100" i="1">
                <a:solidFill>
                  <a:srgbClr val="0E3692"/>
                </a:solidFill>
                <a:latin typeface="Times New Roman"/>
                <a:ea typeface="Times New Roman"/>
                <a:cs typeface="Times New Roman"/>
                <a:sym typeface="Times New Roman"/>
              </a:rPr>
              <a:t>Page 8</a:t>
            </a:r>
            <a:endParaRPr sz="1100" i="1">
              <a:solidFill>
                <a:srgbClr val="0E3692"/>
              </a:solidFill>
              <a:latin typeface="Times New Roman"/>
              <a:ea typeface="Times New Roman"/>
              <a:cs typeface="Times New Roman"/>
              <a:sym typeface="Times New Roman"/>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84" y="1329741"/>
            <a:ext cx="2826834" cy="2120126"/>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15768" t="13616" r="11619" b="16100"/>
          <a:stretch/>
        </p:blipFill>
        <p:spPr>
          <a:xfrm>
            <a:off x="3153281" y="1434242"/>
            <a:ext cx="2776626" cy="2015625"/>
          </a:xfrm>
          <a:prstGeom prst="rect">
            <a:avLst/>
          </a:prstGeom>
        </p:spPr>
      </p:pic>
    </p:spTree>
    <p:extLst>
      <p:ext uri="{BB962C8B-B14F-4D97-AF65-F5344CB8AC3E}">
        <p14:creationId xmlns:p14="http://schemas.microsoft.com/office/powerpoint/2010/main" val="3510315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456</Words>
  <Application>Microsoft Office PowerPoint</Application>
  <PresentationFormat>On-screen Show (16:9)</PresentationFormat>
  <Paragraphs>44</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Roboto Condensed</vt:lpstr>
      <vt:lpstr>Arial</vt:lpstr>
      <vt:lpstr>Times New Roman</vt:lpstr>
      <vt:lpstr>Roboto Condensed Black</vt:lpstr>
      <vt:lpstr>Libre Baskerville</vt:lpstr>
      <vt:lpstr>Simple Light</vt:lpstr>
      <vt:lpstr>PowerPoint Presentation</vt:lpstr>
      <vt:lpstr>Pilot Feedback Survey on the Implementation of Tsunami Ready in ICG/CARIBE-EWS</vt:lpstr>
      <vt:lpstr>PowerPoint Presentation</vt:lpstr>
      <vt:lpstr>Feedback on Program Effectiveness</vt:lpstr>
      <vt:lpstr>Feedback on Implementation Difficulty</vt:lpstr>
      <vt:lpstr>General Comments </vt:lpstr>
      <vt:lpstr>Summary </vt:lpstr>
      <vt:lpstr>Recommendations</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Von Hillebrandt-Andrade</dc:creator>
  <cp:lastModifiedBy>Christa Von Hillebrandt-Andrade</cp:lastModifiedBy>
  <cp:revision>11</cp:revision>
  <dcterms:modified xsi:type="dcterms:W3CDTF">2025-05-02T21:31:58Z</dcterms:modified>
</cp:coreProperties>
</file>