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6" r:id="rId3"/>
    <p:sldMasterId id="2147483680" r:id="rId4"/>
    <p:sldMasterId id="2147483682" r:id="rId5"/>
  </p:sldMasterIdLst>
  <p:notesMasterIdLst>
    <p:notesMasterId r:id="rId12"/>
  </p:notesMasterIdLst>
  <p:sldIdLst>
    <p:sldId id="256" r:id="rId6"/>
    <p:sldId id="269" r:id="rId7"/>
    <p:sldId id="270" r:id="rId8"/>
    <p:sldId id="271" r:id="rId9"/>
    <p:sldId id="272" r:id="rId10"/>
    <p:sldId id="268" r:id="rId11"/>
  </p:sldIdLst>
  <p:sldSz cx="12192000" cy="6858000"/>
  <p:notesSz cx="6858000" cy="9144000"/>
  <p:embeddedFontLst>
    <p:embeddedFont>
      <p:font typeface="Open Sans" panose="020B060603050402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22"/>
    <p:restoredTop sz="94634"/>
  </p:normalViewPr>
  <p:slideViewPr>
    <p:cSldViewPr snapToGrid="0">
      <p:cViewPr varScale="1">
        <p:scale>
          <a:sx n="93" d="100"/>
          <a:sy n="93" d="100"/>
        </p:scale>
        <p:origin x="23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27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ED4AF455-2A56-F7EE-C21A-6D4EF61B9D04}"/>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8A297E96-C649-7CC5-CFB6-91E82DD02AC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09F87EC9-D3B8-1F31-2AD4-C2A0806C4A6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10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BF3937B0-35BA-00CD-7436-5E9B44E007F7}"/>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0CFFB5C0-343B-220E-556D-FDEC1E654B0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81164CC2-31B1-9B69-34B6-D089EC53DB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29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CF6AD31F-E7BC-B9CD-BD20-6155AB46BBEC}"/>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6AFBE781-0BB1-5990-D97A-3B7069CACD8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878248F5-0BE7-AE11-8F3D-DDBEAFCFFF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35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5">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4"/>
          <p:cNvSpPr txBox="1">
            <a:spLocks noGrp="1"/>
          </p:cNvSpPr>
          <p:nvPr>
            <p:ph type="ftr" idx="11"/>
          </p:nvPr>
        </p:nvSpPr>
        <p:spPr>
          <a:xfrm>
            <a:off x="4238897" y="635634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34"/>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4"/>
          <p:cNvSpPr/>
          <p:nvPr/>
        </p:nvSpPr>
        <p:spPr>
          <a:xfrm>
            <a:off x="2396836" y="0"/>
            <a:ext cx="9826971"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4"/>
          <p:cNvSpPr/>
          <p:nvPr/>
        </p:nvSpPr>
        <p:spPr>
          <a:xfrm>
            <a:off x="2557322" y="2786402"/>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THANK YOU</a:t>
            </a:r>
            <a:endParaRPr sz="7000" b="1" i="0" u="none" strike="noStrike" cap="none">
              <a:solidFill>
                <a:schemeClr val="lt1"/>
              </a:solidFill>
              <a:latin typeface="Arial"/>
              <a:ea typeface="Arial"/>
              <a:cs typeface="Arial"/>
              <a:sym typeface="Arial"/>
            </a:endParaRPr>
          </a:p>
        </p:txBody>
      </p:sp>
      <p:pic>
        <p:nvPicPr>
          <p:cNvPr id="121" name="Google Shape;121;p34"/>
          <p:cNvPicPr preferRelativeResize="0"/>
          <p:nvPr/>
        </p:nvPicPr>
        <p:blipFill rotWithShape="1">
          <a:blip r:embed="rId3">
            <a:alphaModFix/>
          </a:blip>
          <a:srcRect t="24095" r="-1567"/>
          <a:stretch/>
        </p:blipFill>
        <p:spPr>
          <a:xfrm>
            <a:off x="8255299" y="2786397"/>
            <a:ext cx="1161899" cy="868324"/>
          </a:xfrm>
          <a:prstGeom prst="rect">
            <a:avLst/>
          </a:prstGeom>
          <a:noFill/>
          <a:ln>
            <a:noFill/>
          </a:ln>
        </p:spPr>
      </p:pic>
      <p:pic>
        <p:nvPicPr>
          <p:cNvPr id="122" name="Google Shape;122;p34"/>
          <p:cNvPicPr preferRelativeResize="0"/>
          <p:nvPr/>
        </p:nvPicPr>
        <p:blipFill rotWithShape="1">
          <a:blip r:embed="rId4">
            <a:alphaModFix/>
          </a:blip>
          <a:srcRect/>
          <a:stretch/>
        </p:blipFill>
        <p:spPr>
          <a:xfrm>
            <a:off x="10575486" y="136525"/>
            <a:ext cx="1495758" cy="1437388"/>
          </a:xfrm>
          <a:prstGeom prst="rect">
            <a:avLst/>
          </a:prstGeom>
          <a:noFill/>
          <a:ln>
            <a:noFill/>
          </a:ln>
        </p:spPr>
      </p:pic>
      <p:sp>
        <p:nvSpPr>
          <p:cNvPr id="123" name="Google Shape;123;p34"/>
          <p:cNvSpPr/>
          <p:nvPr/>
        </p:nvSpPr>
        <p:spPr>
          <a:xfrm rot="5400000">
            <a:off x="1001943"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191794" y="2123999"/>
            <a:ext cx="6000206" cy="3877944"/>
          </a:xfrm>
          <a:prstGeom prst="rect">
            <a:avLst/>
          </a:prstGeom>
          <a:noFill/>
          <a:ln>
            <a:noFill/>
          </a:ln>
        </p:spPr>
        <p:txBody>
          <a:bodyPr spcFirstLastPara="1" wrap="square" lIns="91425" tIns="45700" rIns="91425" bIns="45700" anchor="t" anchorCtr="0">
            <a:spAutoFit/>
          </a:bodyPr>
          <a:lstStyle/>
          <a:p>
            <a:pPr algn="ctr"/>
            <a:r>
              <a:rPr lang="en-US" sz="3200" b="1" i="0" u="none" strike="noStrike" cap="none" dirty="0">
                <a:solidFill>
                  <a:schemeClr val="lt1"/>
                </a:solidFill>
                <a:latin typeface="Arial"/>
                <a:ea typeface="Arial"/>
                <a:cs typeface="Arial"/>
                <a:sym typeface="Arial"/>
              </a:rPr>
              <a:t>5.3 </a:t>
            </a:r>
            <a:r>
              <a:rPr lang="en-GB" sz="3200" b="1" dirty="0">
                <a:solidFill>
                  <a:schemeClr val="lt1"/>
                </a:solidFill>
              </a:rPr>
              <a:t>Central America Tsunami Advisory </a:t>
            </a:r>
            <a:r>
              <a:rPr lang="en-GB" sz="3200" b="1" dirty="0" err="1">
                <a:solidFill>
                  <a:schemeClr val="lt1"/>
                </a:solidFill>
              </a:rPr>
              <a:t>Center</a:t>
            </a:r>
            <a:r>
              <a:rPr lang="en-GB" sz="3200" b="1" dirty="0">
                <a:solidFill>
                  <a:schemeClr val="lt1"/>
                </a:solidFill>
              </a:rPr>
              <a:t> (CATAC)</a:t>
            </a:r>
          </a:p>
          <a:p>
            <a:pPr marL="0" marR="0" lvl="0" indent="0" algn="ctr" rtl="0">
              <a:spcBef>
                <a:spcPts val="0"/>
              </a:spcBef>
              <a:spcAft>
                <a:spcPts val="0"/>
              </a:spcAft>
              <a:buNone/>
            </a:pPr>
            <a:endParaRPr lang="en-US" sz="3200" b="1" dirty="0">
              <a:solidFill>
                <a:schemeClr val="lt1"/>
              </a:solidFill>
            </a:endParaRPr>
          </a:p>
          <a:p>
            <a:pPr algn="ctr"/>
            <a:endParaRPr lang="en-US" sz="2000" b="1" i="0" u="none" strike="noStrike" cap="none" dirty="0">
              <a:solidFill>
                <a:schemeClr val="lt1"/>
              </a:solidFill>
              <a:latin typeface="Arial"/>
              <a:ea typeface="Arial"/>
              <a:cs typeface="Arial"/>
              <a:sym typeface="Arial"/>
            </a:endParaRPr>
          </a:p>
          <a:p>
            <a:pPr algn="ctr"/>
            <a:r>
              <a:rPr lang="en-US" sz="3000" b="1" i="0" u="none" strike="noStrike" cap="none" dirty="0">
                <a:solidFill>
                  <a:schemeClr val="lt1"/>
                </a:solidFill>
                <a:latin typeface="Arial"/>
                <a:ea typeface="Arial"/>
                <a:cs typeface="Arial"/>
                <a:sym typeface="Arial"/>
              </a:rPr>
              <a:t>ICG/CARIBE-EWS XVIII</a:t>
            </a:r>
          </a:p>
          <a:p>
            <a:pPr algn="ctr"/>
            <a:endParaRPr lang="en-US" sz="2000" b="1" dirty="0">
              <a:solidFill>
                <a:schemeClr val="lt1"/>
              </a:solidFill>
            </a:endParaRPr>
          </a:p>
          <a:p>
            <a:pPr algn="ctr"/>
            <a:r>
              <a:rPr lang="en-US" sz="2000" b="1" dirty="0">
                <a:solidFill>
                  <a:schemeClr val="lt1"/>
                </a:solidFill>
              </a:rPr>
              <a:t>online</a:t>
            </a:r>
          </a:p>
          <a:p>
            <a:pPr algn="ctr"/>
            <a:r>
              <a:rPr lang="en-US" sz="2000" b="1" dirty="0">
                <a:solidFill>
                  <a:schemeClr val="lt1"/>
                </a:solidFill>
              </a:rPr>
              <a:t>5-7 &amp; 9 May 2025</a:t>
            </a: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4000" b="1" i="0" u="none" strike="noStrike" cap="none" dirty="0">
              <a:solidFill>
                <a:schemeClr val="lt1"/>
              </a:solidFill>
              <a:latin typeface="Arial"/>
              <a:ea typeface="Arial"/>
              <a:cs typeface="Arial"/>
              <a:sym typeface="Arial"/>
            </a:endParaRPr>
          </a:p>
        </p:txBody>
      </p:sp>
      <p:sp>
        <p:nvSpPr>
          <p:cNvPr id="2" name="Google Shape;159;p1">
            <a:extLst>
              <a:ext uri="{FF2B5EF4-FFF2-40B4-BE49-F238E27FC236}">
                <a16:creationId xmlns:a16="http://schemas.microsoft.com/office/drawing/2014/main" id="{6592F998-A2A6-5206-C2B8-D1A1EF36BB10}"/>
              </a:ext>
            </a:extLst>
          </p:cNvPr>
          <p:cNvSpPr/>
          <p:nvPr/>
        </p:nvSpPr>
        <p:spPr>
          <a:xfrm>
            <a:off x="6000207" y="5277897"/>
            <a:ext cx="60960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Gerard </a:t>
            </a:r>
            <a:r>
              <a:rPr lang="en-US" sz="2000" b="1" i="0" u="none" strike="noStrike" cap="none" dirty="0" err="1">
                <a:solidFill>
                  <a:schemeClr val="bg1"/>
                </a:solidFill>
                <a:latin typeface="Arial"/>
                <a:ea typeface="Arial"/>
                <a:cs typeface="Arial"/>
                <a:sym typeface="Arial"/>
              </a:rPr>
              <a:t>Metayer</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bg1"/>
                </a:solidFill>
              </a:rPr>
              <a:t>Chair of ICG/CARIBE-EWS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ICG/CARIBE-EWS XVII </a:t>
            </a:r>
          </a:p>
          <a:p>
            <a:pPr>
              <a:buClr>
                <a:srgbClr val="002060"/>
              </a:buClr>
              <a:buSzPts val="2400"/>
            </a:pPr>
            <a:r>
              <a:rPr lang="en-GB" sz="2400" b="1" dirty="0">
                <a:solidFill>
                  <a:srgbClr val="002060"/>
                </a:solidFill>
              </a:rPr>
              <a:t>(6-9 May 2024, Managua, Nicaragua)</a:t>
            </a:r>
          </a:p>
          <a:p>
            <a:pPr>
              <a:buClr>
                <a:srgbClr val="002060"/>
              </a:buClr>
              <a:buSzPts val="2400"/>
            </a:pPr>
            <a:endParaRPr lang="en-GB" sz="2400" b="1" dirty="0">
              <a:solidFill>
                <a:srgbClr val="002060"/>
              </a:solidFill>
            </a:endParaRPr>
          </a:p>
        </p:txBody>
      </p:sp>
      <p:sp>
        <p:nvSpPr>
          <p:cNvPr id="2" name="TextBox 1">
            <a:extLst>
              <a:ext uri="{FF2B5EF4-FFF2-40B4-BE49-F238E27FC236}">
                <a16:creationId xmlns:a16="http://schemas.microsoft.com/office/drawing/2014/main" id="{BC6EB9F3-EBC4-35BC-131C-B8B2DF0FAE16}"/>
              </a:ext>
            </a:extLst>
          </p:cNvPr>
          <p:cNvSpPr txBox="1"/>
          <p:nvPr/>
        </p:nvSpPr>
        <p:spPr>
          <a:xfrm>
            <a:off x="496986" y="1598828"/>
            <a:ext cx="11330254" cy="4031873"/>
          </a:xfrm>
          <a:prstGeom prst="rect">
            <a:avLst/>
          </a:prstGeom>
          <a:noFill/>
        </p:spPr>
        <p:txBody>
          <a:bodyPr wrap="square" rtlCol="0">
            <a:spAutoFit/>
          </a:bodyPr>
          <a:lstStyle/>
          <a:p>
            <a:pPr algn="just"/>
            <a:r>
              <a:rPr lang="en-GB" sz="1600" b="1" dirty="0">
                <a:latin typeface="+mj-lt"/>
              </a:rPr>
              <a:t>Recommended</a:t>
            </a:r>
            <a:r>
              <a:rPr lang="en-GB" sz="1600" dirty="0">
                <a:latin typeface="+mj-lt"/>
              </a:rPr>
              <a:t> that CATAC continues full functionality in an interim manner to be able to support the National Tsunami Warning </a:t>
            </a:r>
            <a:r>
              <a:rPr lang="en-GB" sz="1600" dirty="0" err="1">
                <a:latin typeface="+mj-lt"/>
              </a:rPr>
              <a:t>Centers</a:t>
            </a:r>
            <a:r>
              <a:rPr lang="en-GB" sz="1600" dirty="0">
                <a:latin typeface="+mj-lt"/>
              </a:rPr>
              <a:t> (NTWCs), Tsunami Warning Focal Points (TWFPs), and emergency management authorities of Central America in addressing those challenges,</a:t>
            </a:r>
          </a:p>
          <a:p>
            <a:pPr algn="just"/>
            <a:endParaRPr lang="en-GB" sz="1600" dirty="0">
              <a:latin typeface="+mj-lt"/>
            </a:endParaRPr>
          </a:p>
          <a:p>
            <a:pPr algn="just"/>
            <a:r>
              <a:rPr lang="en-GB" sz="1600" b="1" dirty="0">
                <a:latin typeface="+mj-lt"/>
              </a:rPr>
              <a:t>Noted</a:t>
            </a:r>
            <a:r>
              <a:rPr lang="en-GB" sz="1600" dirty="0">
                <a:latin typeface="+mj-lt"/>
              </a:rPr>
              <a:t> that the CARIBE EWS XI in 2016 approved Technical, Logistical and Administrative Requirements of a Regional Tsunami Service Provider for CARIBE-EWS which defines TSPs as centres that provide services to the whole CARIBE-EWS region.</a:t>
            </a:r>
          </a:p>
          <a:p>
            <a:pPr algn="just"/>
            <a:endParaRPr lang="en-GB" sz="1600" dirty="0">
              <a:latin typeface="+mj-lt"/>
            </a:endParaRPr>
          </a:p>
          <a:p>
            <a:pPr algn="just"/>
            <a:r>
              <a:rPr lang="en-GB" sz="1600" b="1" dirty="0">
                <a:latin typeface="+mj-lt"/>
              </a:rPr>
              <a:t>Further noted </a:t>
            </a:r>
            <a:r>
              <a:rPr lang="en-GB" sz="1600" dirty="0">
                <a:latin typeface="+mj-lt"/>
              </a:rPr>
              <a:t>the update to the Tsunami Watch Operations Global Service Definition Document (2016, TS 130) is in its final stages,</a:t>
            </a:r>
          </a:p>
          <a:p>
            <a:pPr algn="just"/>
            <a:endParaRPr lang="en-GB" sz="1600" dirty="0">
              <a:latin typeface="+mj-lt"/>
            </a:endParaRPr>
          </a:p>
          <a:p>
            <a:pPr algn="just"/>
            <a:r>
              <a:rPr lang="en-GB" sz="1600" b="1" dirty="0">
                <a:latin typeface="+mj-lt"/>
              </a:rPr>
              <a:t>Requested</a:t>
            </a:r>
            <a:r>
              <a:rPr lang="en-GB" sz="1600" dirty="0">
                <a:latin typeface="+mj-lt"/>
              </a:rPr>
              <a:t> the Technical Secretariat to share as soon as available the updated GSDD with CATAC, PTWC and Working Groups 3 and 4,</a:t>
            </a:r>
          </a:p>
          <a:p>
            <a:pPr algn="just"/>
            <a:endParaRPr lang="en-GB" sz="1600" dirty="0">
              <a:latin typeface="+mj-lt"/>
            </a:endParaRPr>
          </a:p>
          <a:p>
            <a:pPr algn="just"/>
            <a:r>
              <a:rPr lang="en-GB" sz="1600" b="1" dirty="0">
                <a:latin typeface="+mj-lt"/>
              </a:rPr>
              <a:t>Further recommended </a:t>
            </a:r>
            <a:r>
              <a:rPr lang="en-GB" sz="1600" dirty="0">
                <a:latin typeface="+mj-lt"/>
              </a:rPr>
              <a:t>the consideration of CATAC as a TSP in its XVIII Session in 2025 to enable the IOC Assembly to consider the final admission of CATAC as TSP in June 2025.</a:t>
            </a:r>
          </a:p>
        </p:txBody>
      </p:sp>
    </p:spTree>
    <p:extLst>
      <p:ext uri="{BB962C8B-B14F-4D97-AF65-F5344CB8AC3E}">
        <p14:creationId xmlns:p14="http://schemas.microsoft.com/office/powerpoint/2010/main" val="406999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04C6E135-36B8-DA7F-1C3A-2B1D23A5EAF3}"/>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D1FC4F35-11B9-7A11-EEA2-EB925DEDC27F}"/>
              </a:ext>
            </a:extLst>
          </p:cNvPr>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lgn="just" rtl="0" fontAlgn="base">
              <a:spcBef>
                <a:spcPts val="0"/>
              </a:spcBef>
            </a:pPr>
            <a:r>
              <a:rPr lang="en-GB" sz="2400" b="1" dirty="0">
                <a:solidFill>
                  <a:srgbClr val="002060"/>
                </a:solidFill>
              </a:rPr>
              <a:t>57th Session of the IOC Executive Council </a:t>
            </a:r>
          </a:p>
          <a:p>
            <a:pPr algn="just" rtl="0" fontAlgn="base">
              <a:spcBef>
                <a:spcPts val="0"/>
              </a:spcBef>
            </a:pPr>
            <a:r>
              <a:rPr lang="en-GB" sz="2400" b="1" dirty="0">
                <a:solidFill>
                  <a:srgbClr val="002060"/>
                </a:solidFill>
              </a:rPr>
              <a:t>(25–28 June 2024, Paris, France) </a:t>
            </a:r>
          </a:p>
        </p:txBody>
      </p:sp>
      <p:sp>
        <p:nvSpPr>
          <p:cNvPr id="2" name="TextBox 1">
            <a:extLst>
              <a:ext uri="{FF2B5EF4-FFF2-40B4-BE49-F238E27FC236}">
                <a16:creationId xmlns:a16="http://schemas.microsoft.com/office/drawing/2014/main" id="{F5E1D8FD-0D3D-F565-8138-C4CE8796AA48}"/>
              </a:ext>
            </a:extLst>
          </p:cNvPr>
          <p:cNvSpPr txBox="1"/>
          <p:nvPr/>
        </p:nvSpPr>
        <p:spPr>
          <a:xfrm>
            <a:off x="496986" y="1598828"/>
            <a:ext cx="11330254" cy="2616101"/>
          </a:xfrm>
          <a:prstGeom prst="rect">
            <a:avLst/>
          </a:prstGeom>
          <a:noFill/>
        </p:spPr>
        <p:txBody>
          <a:bodyPr wrap="square" rtlCol="0">
            <a:spAutoFit/>
          </a:bodyPr>
          <a:lstStyle/>
          <a:p>
            <a:pPr algn="just"/>
            <a:r>
              <a:rPr lang="en-GB" sz="1600" b="1" dirty="0">
                <a:latin typeface="+mj-lt"/>
              </a:rPr>
              <a:t>noted with appreciation </a:t>
            </a:r>
          </a:p>
          <a:p>
            <a:pPr algn="just"/>
            <a:endParaRPr lang="en-GB" sz="1600" dirty="0">
              <a:latin typeface="+mj-lt"/>
            </a:endParaRPr>
          </a:p>
          <a:p>
            <a:pPr algn="just"/>
            <a:r>
              <a:rPr lang="en-GB" sz="1600" dirty="0">
                <a:latin typeface="+mj-lt"/>
              </a:rPr>
              <a:t>the continued full functionality of the Central America Tsunami Advisory Centre (CATAC) on an interim basis and the review of CATAC as a Tsunami Service Provider (TSP) in its eighteenth session in 2025 to enable the IOC Assembly to consider the final admission of CATAC as TSP in June 2025</a:t>
            </a:r>
          </a:p>
          <a:p>
            <a:pPr algn="just"/>
            <a:endParaRPr lang="en-GB" sz="1600" dirty="0">
              <a:latin typeface="+mj-lt"/>
            </a:endParaRPr>
          </a:p>
          <a:p>
            <a:pPr algn="just"/>
            <a:r>
              <a:rPr lang="en-GB" sz="1600" dirty="0">
                <a:latin typeface="+mj-lt"/>
              </a:rPr>
              <a:t>the ICG/PTWS decision to start official full functional operations of Central America Tsunami Advisory Centre (CATAC), with the specific starting date to be decided after the coordination with the ICG/CARIBE-EWS</a:t>
            </a:r>
          </a:p>
          <a:p>
            <a:br>
              <a:rPr lang="en-GB" sz="2000" dirty="0"/>
            </a:br>
            <a:endParaRPr lang="en-GB" sz="1600" dirty="0">
              <a:latin typeface="+mj-lt"/>
            </a:endParaRPr>
          </a:p>
        </p:txBody>
      </p:sp>
    </p:spTree>
    <p:extLst>
      <p:ext uri="{BB962C8B-B14F-4D97-AF65-F5344CB8AC3E}">
        <p14:creationId xmlns:p14="http://schemas.microsoft.com/office/powerpoint/2010/main" val="221147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7B6DEBD4-8A9C-DE05-17F6-13E657451F88}"/>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7D16EA17-1945-110F-348E-95BF42F82E66}"/>
              </a:ext>
            </a:extLst>
          </p:cNvPr>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lgn="just" fontAlgn="base"/>
            <a:r>
              <a:rPr lang="en-GB" sz="2400" b="1" dirty="0">
                <a:solidFill>
                  <a:srgbClr val="002060"/>
                </a:solidFill>
              </a:rPr>
              <a:t>ICG/PTWS XXXI </a:t>
            </a:r>
          </a:p>
          <a:p>
            <a:pPr algn="just" fontAlgn="base"/>
            <a:r>
              <a:rPr lang="en-GB" sz="2400" b="1" dirty="0">
                <a:solidFill>
                  <a:srgbClr val="002060"/>
                </a:solidFill>
              </a:rPr>
              <a:t>(7-11 April 2025, Beijing, China)</a:t>
            </a:r>
          </a:p>
          <a:p>
            <a:pPr algn="just" rtl="0" fontAlgn="base">
              <a:spcBef>
                <a:spcPts val="0"/>
              </a:spcBef>
            </a:pPr>
            <a:endParaRPr lang="en-GB" sz="2400" b="1" dirty="0">
              <a:solidFill>
                <a:srgbClr val="002060"/>
              </a:solidFill>
            </a:endParaRPr>
          </a:p>
        </p:txBody>
      </p:sp>
      <p:sp>
        <p:nvSpPr>
          <p:cNvPr id="2" name="TextBox 1">
            <a:extLst>
              <a:ext uri="{FF2B5EF4-FFF2-40B4-BE49-F238E27FC236}">
                <a16:creationId xmlns:a16="http://schemas.microsoft.com/office/drawing/2014/main" id="{611977DB-07D3-4684-9209-CB30F5D73DB1}"/>
              </a:ext>
            </a:extLst>
          </p:cNvPr>
          <p:cNvSpPr txBox="1"/>
          <p:nvPr/>
        </p:nvSpPr>
        <p:spPr>
          <a:xfrm>
            <a:off x="496986" y="1598828"/>
            <a:ext cx="11330254" cy="2800767"/>
          </a:xfrm>
          <a:prstGeom prst="rect">
            <a:avLst/>
          </a:prstGeom>
          <a:noFill/>
        </p:spPr>
        <p:txBody>
          <a:bodyPr wrap="square" rtlCol="0">
            <a:spAutoFit/>
          </a:bodyPr>
          <a:lstStyle/>
          <a:p>
            <a:pPr algn="just"/>
            <a:r>
              <a:rPr lang="en-GB" sz="1600" b="1" dirty="0">
                <a:latin typeface="+mj-lt"/>
              </a:rPr>
              <a:t>Recalled</a:t>
            </a:r>
            <a:r>
              <a:rPr lang="en-GB" sz="1600" dirty="0">
                <a:latin typeface="+mj-lt"/>
              </a:rPr>
              <a:t> the recommendation of the ICG/PTWS XXX to admit the start of the official full functional operations of CATAC, starting after the IOC governing body meeting in 2024, with the specific starting date to be decided after the coordination with the ICG/CARIBE-EWS (Recommendation ICG/PTWS-XXX-6)</a:t>
            </a:r>
          </a:p>
          <a:p>
            <a:pPr algn="just"/>
            <a:endParaRPr lang="en-GB" sz="1600" dirty="0">
              <a:latin typeface="+mj-lt"/>
            </a:endParaRPr>
          </a:p>
          <a:p>
            <a:pPr algn="just"/>
            <a:r>
              <a:rPr lang="en-GB" sz="1600" b="1" dirty="0">
                <a:latin typeface="+mj-lt"/>
              </a:rPr>
              <a:t>Noted</a:t>
            </a:r>
            <a:r>
              <a:rPr lang="en-GB" sz="1600" dirty="0">
                <a:latin typeface="+mj-lt"/>
              </a:rPr>
              <a:t> the recommendation of the ICG/CARIBE-EWS XVII on the consideration of CATAC as a TSP in its XVIII Session in May 2025 to enable the IOC Assembly to consider the final admission of CATAC as TSP in June 2025 (Recommendation ICG/CARIBE-EWS-XVII.8)</a:t>
            </a:r>
          </a:p>
          <a:p>
            <a:br>
              <a:rPr lang="en-GB" sz="2800" dirty="0"/>
            </a:br>
            <a:br>
              <a:rPr lang="en-GB" sz="2000" dirty="0"/>
            </a:br>
            <a:endParaRPr lang="en-GB" sz="1600" dirty="0">
              <a:latin typeface="+mj-lt"/>
            </a:endParaRPr>
          </a:p>
        </p:txBody>
      </p:sp>
    </p:spTree>
    <p:extLst>
      <p:ext uri="{BB962C8B-B14F-4D97-AF65-F5344CB8AC3E}">
        <p14:creationId xmlns:p14="http://schemas.microsoft.com/office/powerpoint/2010/main" val="265817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F9BB18D9-28B7-68C3-F965-5DDD0369FA9A}"/>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08B4DA47-5C8A-06C2-E2C3-54810B49E63C}"/>
              </a:ext>
            </a:extLst>
          </p:cNvPr>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lgn="just" fontAlgn="base"/>
            <a:r>
              <a:rPr lang="en-GB" sz="2400" b="1" dirty="0">
                <a:solidFill>
                  <a:srgbClr val="002060"/>
                </a:solidFill>
              </a:rPr>
              <a:t>ICG/CARIBE-EWS XVIII</a:t>
            </a:r>
          </a:p>
          <a:p>
            <a:pPr algn="just" fontAlgn="base"/>
            <a:r>
              <a:rPr lang="en-GB" sz="2400" b="1" dirty="0">
                <a:solidFill>
                  <a:srgbClr val="002060"/>
                </a:solidFill>
              </a:rPr>
              <a:t>(5-7 and 9 May 2025, online)</a:t>
            </a:r>
          </a:p>
          <a:p>
            <a:pPr algn="just" rtl="0" fontAlgn="base">
              <a:spcBef>
                <a:spcPts val="0"/>
              </a:spcBef>
            </a:pPr>
            <a:endParaRPr lang="en-GB" sz="2400" b="1" dirty="0">
              <a:solidFill>
                <a:srgbClr val="002060"/>
              </a:solidFill>
            </a:endParaRPr>
          </a:p>
        </p:txBody>
      </p:sp>
      <p:sp>
        <p:nvSpPr>
          <p:cNvPr id="2" name="TextBox 1">
            <a:extLst>
              <a:ext uri="{FF2B5EF4-FFF2-40B4-BE49-F238E27FC236}">
                <a16:creationId xmlns:a16="http://schemas.microsoft.com/office/drawing/2014/main" id="{9CF48AD3-2406-169F-83EE-0F557E1D7C47}"/>
              </a:ext>
            </a:extLst>
          </p:cNvPr>
          <p:cNvSpPr txBox="1"/>
          <p:nvPr/>
        </p:nvSpPr>
        <p:spPr>
          <a:xfrm>
            <a:off x="496986" y="1598828"/>
            <a:ext cx="11330254" cy="3139321"/>
          </a:xfrm>
          <a:prstGeom prst="rect">
            <a:avLst/>
          </a:prstGeom>
          <a:noFill/>
        </p:spPr>
        <p:txBody>
          <a:bodyPr wrap="square" rtlCol="0">
            <a:spAutoFit/>
          </a:bodyPr>
          <a:lstStyle/>
          <a:p>
            <a:pPr algn="just"/>
            <a:r>
              <a:rPr lang="en-GB" sz="1800" dirty="0">
                <a:latin typeface="+mn-lt"/>
              </a:rPr>
              <a:t>ICG/CARIBE-EWS XVIII is expected to make a decision on the start official full functional operations of Central America Tsunami Advisory Centre (CATAC) as a Tsunami Service Provider (TSP) of the ICG/CARIBE-EWS.</a:t>
            </a:r>
          </a:p>
          <a:p>
            <a:pPr algn="just"/>
            <a:endParaRPr lang="en-GB" sz="1800" dirty="0">
              <a:latin typeface="+mn-lt"/>
            </a:endParaRPr>
          </a:p>
          <a:p>
            <a:pPr algn="just"/>
            <a:r>
              <a:rPr lang="en-GB" sz="1800" i="0" u="none" strike="noStrike" dirty="0">
                <a:solidFill>
                  <a:srgbClr val="000000"/>
                </a:solidFill>
                <a:effectLst/>
                <a:latin typeface="+mn-lt"/>
              </a:rPr>
              <a:t>Delegations are invited to provide their comments regarding their consideration of CATAC as a TSP in this session to enable the IOC Assembly to consider the final admission of CATAC as a TSP of ICG</a:t>
            </a:r>
            <a:r>
              <a:rPr lang="en-GB" sz="1800" i="0" u="none" strike="noStrike">
                <a:solidFill>
                  <a:srgbClr val="000000"/>
                </a:solidFill>
                <a:effectLst/>
                <a:latin typeface="+mn-lt"/>
              </a:rPr>
              <a:t>/CARIBE-EWS in </a:t>
            </a:r>
            <a:r>
              <a:rPr lang="en-GB" sz="1800" i="0" u="none" strike="noStrike" dirty="0">
                <a:solidFill>
                  <a:srgbClr val="000000"/>
                </a:solidFill>
                <a:effectLst/>
                <a:latin typeface="+mn-lt"/>
              </a:rPr>
              <a:t>June 2025.</a:t>
            </a:r>
          </a:p>
          <a:p>
            <a:pPr algn="just"/>
            <a:endParaRPr lang="en-GB" sz="1800" dirty="0">
              <a:latin typeface="+mn-lt"/>
            </a:endParaRPr>
          </a:p>
          <a:p>
            <a:br>
              <a:rPr lang="en-GB" sz="1800" dirty="0">
                <a:latin typeface="+mn-lt"/>
              </a:rPr>
            </a:br>
            <a:br>
              <a:rPr lang="en-GB" sz="1800" dirty="0">
                <a:latin typeface="+mn-lt"/>
              </a:rPr>
            </a:br>
            <a:endParaRPr lang="en-GB" sz="1800" dirty="0">
              <a:latin typeface="+mn-lt"/>
            </a:endParaRPr>
          </a:p>
        </p:txBody>
      </p:sp>
    </p:spTree>
    <p:extLst>
      <p:ext uri="{BB962C8B-B14F-4D97-AF65-F5344CB8AC3E}">
        <p14:creationId xmlns:p14="http://schemas.microsoft.com/office/powerpoint/2010/main" val="357752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4537</TotalTime>
  <Words>524</Words>
  <Application>Microsoft Macintosh PowerPoint</Application>
  <PresentationFormat>Widescreen</PresentationFormat>
  <Paragraphs>41</Paragraphs>
  <Slides>6</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vt:i4>
      </vt:variant>
    </vt:vector>
  </HeadingPairs>
  <TitlesOfParts>
    <vt:vector size="15" baseType="lpstr">
      <vt:lpstr>Open Sans</vt:lpstr>
      <vt:lpstr>Arial</vt:lpstr>
      <vt:lpstr>Roboto</vt:lpstr>
      <vt:lpstr>Calibri</vt:lpstr>
      <vt:lpstr>9_Custom Design</vt:lpstr>
      <vt:lpstr>1_Office Theme</vt:lpstr>
      <vt:lpstr>8_Custom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68</cp:revision>
  <dcterms:created xsi:type="dcterms:W3CDTF">2019-09-03T09:02:06Z</dcterms:created>
  <dcterms:modified xsi:type="dcterms:W3CDTF">2025-05-04T13:19:58Z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