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2" r:id="rId3"/>
    <p:sldMasterId id="2147483665" r:id="rId4"/>
    <p:sldMasterId id="2147483677" r:id="rId5"/>
  </p:sldMasterIdLst>
  <p:notesMasterIdLst>
    <p:notesMasterId r:id="rId30"/>
  </p:notesMasterIdLst>
  <p:sldIdLst>
    <p:sldId id="256" r:id="rId6"/>
    <p:sldId id="267" r:id="rId7"/>
    <p:sldId id="259" r:id="rId8"/>
    <p:sldId id="260" r:id="rId9"/>
    <p:sldId id="261" r:id="rId10"/>
    <p:sldId id="262" r:id="rId11"/>
    <p:sldId id="263" r:id="rId12"/>
    <p:sldId id="264" r:id="rId13"/>
    <p:sldId id="257" r:id="rId14"/>
    <p:sldId id="915" r:id="rId15"/>
    <p:sldId id="4157" r:id="rId16"/>
    <p:sldId id="4156" r:id="rId17"/>
    <p:sldId id="4159" r:id="rId18"/>
    <p:sldId id="258" r:id="rId19"/>
    <p:sldId id="4160" r:id="rId20"/>
    <p:sldId id="4161" r:id="rId21"/>
    <p:sldId id="4162" r:id="rId22"/>
    <p:sldId id="4163" r:id="rId23"/>
    <p:sldId id="4164" r:id="rId24"/>
    <p:sldId id="4165" r:id="rId25"/>
    <p:sldId id="4166" r:id="rId26"/>
    <p:sldId id="266" r:id="rId27"/>
    <p:sldId id="4168" r:id="rId28"/>
    <p:sldId id="4167" r:id="rId29"/>
  </p:sldIdLst>
  <p:sldSz cx="9144000" cy="5143500" type="screen16x9"/>
  <p:notesSz cx="6858000" cy="9144000"/>
  <p:embeddedFontLst>
    <p:embeddedFont>
      <p:font typeface="Century Gothic" panose="020B0502020202020204" pitchFamily="34" charset="0"/>
      <p:regular r:id="rId31"/>
      <p:bold r:id="rId32"/>
      <p:italic r:id="rId33"/>
      <p:boldItalic r:id="rId34"/>
    </p:embeddedFont>
    <p:embeddedFont>
      <p:font typeface="Libre Baskerville" panose="02000000000000000000" pitchFamily="2" charset="0"/>
      <p:regular r:id="rId35"/>
      <p:bold r:id="rId36"/>
      <p:italic r:id="rId37"/>
    </p:embeddedFont>
    <p:embeddedFont>
      <p:font typeface="Roboto Condensed" panose="02000000000000000000" pitchFamily="2" charset="0"/>
      <p:regular r:id="rId38"/>
      <p:bold r:id="rId39"/>
      <p:italic r:id="rId40"/>
      <p:boldItalic r:id="rId41"/>
    </p:embeddedFont>
    <p:embeddedFont>
      <p:font typeface="Roboto Condensed Black" panose="020B0604020202020204"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6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9" autoAdjust="0"/>
    <p:restoredTop sz="94660"/>
  </p:normalViewPr>
  <p:slideViewPr>
    <p:cSldViewPr snapToGrid="0">
      <p:cViewPr varScale="1">
        <p:scale>
          <a:sx n="83" d="100"/>
          <a:sy n="83" d="100"/>
        </p:scale>
        <p:origin x="70" y="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02593-79EE-40AC-B5CB-D14A77F8D2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BC5B50-B57B-483B-BBAC-E62E158D2383}">
      <dgm:prSet/>
      <dgm:spPr/>
      <dgm:t>
        <a:bodyPr/>
        <a:lstStyle/>
        <a:p>
          <a:r>
            <a:rPr lang="en-US"/>
            <a:t>St. George’s, </a:t>
          </a:r>
          <a:r>
            <a:rPr lang="en-US" b="1"/>
            <a:t>Grenada (CTIC)</a:t>
          </a:r>
          <a:r>
            <a:rPr lang="en-US"/>
            <a:t>: Testing of EOP and inter-agency coordination for installation of billboards advanced but challenged by technical resource constraints &amp; identification of landowners  </a:t>
          </a:r>
        </a:p>
      </dgm:t>
    </dgm:pt>
    <dgm:pt modelId="{8AC3D486-5C80-4CD2-A831-30CC3A9793C6}" type="parTrans" cxnId="{1E75674D-025E-499B-8939-59D512CA2819}">
      <dgm:prSet/>
      <dgm:spPr/>
      <dgm:t>
        <a:bodyPr/>
        <a:lstStyle/>
        <a:p>
          <a:endParaRPr lang="en-US"/>
        </a:p>
      </dgm:t>
    </dgm:pt>
    <dgm:pt modelId="{58A6D857-28F0-4F11-81EE-38B4ECEAA03A}" type="sibTrans" cxnId="{1E75674D-025E-499B-8939-59D512CA2819}">
      <dgm:prSet/>
      <dgm:spPr/>
      <dgm:t>
        <a:bodyPr/>
        <a:lstStyle/>
        <a:p>
          <a:endParaRPr lang="en-US"/>
        </a:p>
      </dgm:t>
    </dgm:pt>
    <dgm:pt modelId="{19D9F0BD-67DB-4DE3-8842-8124FE36E22E}">
      <dgm:prSet/>
      <dgm:spPr/>
      <dgm:t>
        <a:bodyPr/>
        <a:lstStyle/>
        <a:p>
          <a:r>
            <a:rPr lang="en-US"/>
            <a:t>NORAD Project communities in (TBC), </a:t>
          </a:r>
          <a:r>
            <a:rPr lang="en-US" b="1"/>
            <a:t>Barbados, </a:t>
          </a:r>
          <a:r>
            <a:rPr lang="en-US"/>
            <a:t>Port Maria, </a:t>
          </a:r>
          <a:r>
            <a:rPr lang="en-US" b="1"/>
            <a:t>Jamaica: and </a:t>
          </a:r>
          <a:r>
            <a:rPr lang="en-US"/>
            <a:t>Mayaro,</a:t>
          </a:r>
          <a:r>
            <a:rPr lang="en-US" b="1"/>
            <a:t> Trinidad and Tobago (CTIC)</a:t>
          </a:r>
          <a:r>
            <a:rPr lang="en-US"/>
            <a:t>: Tsunami Ready facilitator in conjunction with ITIC-CAR and IOC on pause, alternative options under development</a:t>
          </a:r>
        </a:p>
      </dgm:t>
    </dgm:pt>
    <dgm:pt modelId="{C6C6864E-C725-441E-B97E-606C91F15880}" type="parTrans" cxnId="{BDDD3616-376A-4426-90D2-962557E17890}">
      <dgm:prSet/>
      <dgm:spPr/>
      <dgm:t>
        <a:bodyPr/>
        <a:lstStyle/>
        <a:p>
          <a:endParaRPr lang="en-US"/>
        </a:p>
      </dgm:t>
    </dgm:pt>
    <dgm:pt modelId="{D307BE1C-03AD-4DB1-B2EB-ACC9B687B110}" type="sibTrans" cxnId="{BDDD3616-376A-4426-90D2-962557E17890}">
      <dgm:prSet/>
      <dgm:spPr/>
      <dgm:t>
        <a:bodyPr/>
        <a:lstStyle/>
        <a:p>
          <a:endParaRPr lang="en-US"/>
        </a:p>
      </dgm:t>
    </dgm:pt>
    <dgm:pt modelId="{96B9B686-B11D-4F27-A587-DFAC85361132}">
      <dgm:prSet/>
      <dgm:spPr/>
      <dgm:t>
        <a:bodyPr/>
        <a:lstStyle/>
        <a:p>
          <a:r>
            <a:rPr lang="en-US"/>
            <a:t>Puerto Plata and Sabana Grande de Palenque, </a:t>
          </a:r>
          <a:r>
            <a:rPr lang="en-US" b="1"/>
            <a:t>Dominican Republic (IOC Sec &amp; CTIC)</a:t>
          </a:r>
          <a:r>
            <a:rPr lang="en-US"/>
            <a:t>:</a:t>
          </a:r>
          <a:r>
            <a:rPr lang="en-US" b="1"/>
            <a:t> </a:t>
          </a:r>
          <a:r>
            <a:rPr lang="en-US"/>
            <a:t>internal consultations on-going</a:t>
          </a:r>
        </a:p>
      </dgm:t>
    </dgm:pt>
    <dgm:pt modelId="{F5DEFB12-519A-43E3-8FA9-EE9B8CDA61EF}" type="parTrans" cxnId="{BBDB16E5-C892-468A-93EC-7542643F79FB}">
      <dgm:prSet/>
      <dgm:spPr/>
      <dgm:t>
        <a:bodyPr/>
        <a:lstStyle/>
        <a:p>
          <a:endParaRPr lang="en-US"/>
        </a:p>
      </dgm:t>
    </dgm:pt>
    <dgm:pt modelId="{3CD8AED1-DA13-4732-8FDF-F273132F1CFD}" type="sibTrans" cxnId="{BBDB16E5-C892-468A-93EC-7542643F79FB}">
      <dgm:prSet/>
      <dgm:spPr/>
      <dgm:t>
        <a:bodyPr/>
        <a:lstStyle/>
        <a:p>
          <a:endParaRPr lang="en-US"/>
        </a:p>
      </dgm:t>
    </dgm:pt>
    <dgm:pt modelId="{5653EAF0-A47B-41C8-A7C1-96E7E328921A}">
      <dgm:prSet/>
      <dgm:spPr/>
      <dgm:t>
        <a:bodyPr/>
        <a:lstStyle/>
        <a:p>
          <a:r>
            <a:rPr lang="en-US" dirty="0"/>
            <a:t>Barbuda, </a:t>
          </a:r>
          <a:r>
            <a:rPr lang="en-US" b="1" dirty="0"/>
            <a:t>Antigua and Barbuda (ITIC-CAR) </a:t>
          </a:r>
          <a:r>
            <a:rPr lang="en-US" dirty="0"/>
            <a:t>national hazard assessment completed (USAID funded)</a:t>
          </a:r>
        </a:p>
      </dgm:t>
    </dgm:pt>
    <dgm:pt modelId="{1035C311-D436-47D4-B54E-EB6C6AC01EBB}" type="parTrans" cxnId="{1C6B9387-4D90-47A8-A655-8CF57D1B6FE8}">
      <dgm:prSet/>
      <dgm:spPr/>
      <dgm:t>
        <a:bodyPr/>
        <a:lstStyle/>
        <a:p>
          <a:endParaRPr lang="en-US"/>
        </a:p>
      </dgm:t>
    </dgm:pt>
    <dgm:pt modelId="{966DC647-9BC4-4591-A763-2BE7EA864B3B}" type="sibTrans" cxnId="{1C6B9387-4D90-47A8-A655-8CF57D1B6FE8}">
      <dgm:prSet/>
      <dgm:spPr/>
      <dgm:t>
        <a:bodyPr/>
        <a:lstStyle/>
        <a:p>
          <a:endParaRPr lang="en-US"/>
        </a:p>
      </dgm:t>
    </dgm:pt>
    <dgm:pt modelId="{AD7FFCA4-5173-4C76-B507-C31A90522F25}">
      <dgm:prSet/>
      <dgm:spPr/>
      <dgm:t>
        <a:bodyPr/>
        <a:lstStyle/>
        <a:p>
          <a:r>
            <a:rPr lang="en-US" dirty="0"/>
            <a:t>Belize City, </a:t>
          </a:r>
          <a:r>
            <a:rPr lang="en-US" b="1" dirty="0"/>
            <a:t>Belize (ITIC-CAR</a:t>
          </a:r>
          <a:r>
            <a:rPr lang="en-US" dirty="0"/>
            <a:t>):  virtual training and review of status</a:t>
          </a:r>
        </a:p>
      </dgm:t>
    </dgm:pt>
    <dgm:pt modelId="{76FEA57B-9065-4DE0-9082-64BA3E8800F3}" type="parTrans" cxnId="{BA1A68CC-62FC-4E82-B6C5-B92FE5B28911}">
      <dgm:prSet/>
      <dgm:spPr/>
      <dgm:t>
        <a:bodyPr/>
        <a:lstStyle/>
        <a:p>
          <a:endParaRPr lang="en-US"/>
        </a:p>
      </dgm:t>
    </dgm:pt>
    <dgm:pt modelId="{E4120B54-7CAE-4DF5-A951-4F87ED1C78E6}" type="sibTrans" cxnId="{BA1A68CC-62FC-4E82-B6C5-B92FE5B28911}">
      <dgm:prSet/>
      <dgm:spPr/>
      <dgm:t>
        <a:bodyPr/>
        <a:lstStyle/>
        <a:p>
          <a:endParaRPr lang="en-US"/>
        </a:p>
      </dgm:t>
    </dgm:pt>
    <dgm:pt modelId="{879A9259-06C6-49D4-8935-78071D5DA776}">
      <dgm:prSet/>
      <dgm:spPr/>
      <dgm:t>
        <a:bodyPr/>
        <a:lstStyle/>
        <a:p>
          <a:r>
            <a:rPr lang="en-US" b="1" dirty="0"/>
            <a:t>Saint Lucia (ITIC-CAR): </a:t>
          </a:r>
          <a:r>
            <a:rPr lang="en-US" dirty="0"/>
            <a:t>national hazard assessment completed (USAID funded)</a:t>
          </a:r>
        </a:p>
      </dgm:t>
    </dgm:pt>
    <dgm:pt modelId="{69983AF7-F6F3-4A7A-8D57-989EEE37C3C9}" type="parTrans" cxnId="{66AF8466-70D6-4D45-9DF0-21A5D187AB44}">
      <dgm:prSet/>
      <dgm:spPr/>
      <dgm:t>
        <a:bodyPr/>
        <a:lstStyle/>
        <a:p>
          <a:endParaRPr lang="en-US"/>
        </a:p>
      </dgm:t>
    </dgm:pt>
    <dgm:pt modelId="{87650F3B-0B76-4189-8E9C-3B73B1792373}" type="sibTrans" cxnId="{66AF8466-70D6-4D45-9DF0-21A5D187AB44}">
      <dgm:prSet/>
      <dgm:spPr/>
      <dgm:t>
        <a:bodyPr/>
        <a:lstStyle/>
        <a:p>
          <a:endParaRPr lang="en-US"/>
        </a:p>
      </dgm:t>
    </dgm:pt>
    <dgm:pt modelId="{7BF448E2-AB8E-4200-BB41-3D19D23837D2}" type="pres">
      <dgm:prSet presAssocID="{D9E02593-79EE-40AC-B5CB-D14A77F8D267}" presName="linear" presStyleCnt="0">
        <dgm:presLayoutVars>
          <dgm:animLvl val="lvl"/>
          <dgm:resizeHandles val="exact"/>
        </dgm:presLayoutVars>
      </dgm:prSet>
      <dgm:spPr/>
    </dgm:pt>
    <dgm:pt modelId="{2B040BC6-5ED0-4B49-B9B7-4086DEF39EEB}" type="pres">
      <dgm:prSet presAssocID="{23BC5B50-B57B-483B-BBAC-E62E158D2383}" presName="parentText" presStyleLbl="node1" presStyleIdx="0" presStyleCnt="6">
        <dgm:presLayoutVars>
          <dgm:chMax val="0"/>
          <dgm:bulletEnabled val="1"/>
        </dgm:presLayoutVars>
      </dgm:prSet>
      <dgm:spPr/>
    </dgm:pt>
    <dgm:pt modelId="{012FF32A-8F7E-4221-9D11-832E27EBB18F}" type="pres">
      <dgm:prSet presAssocID="{58A6D857-28F0-4F11-81EE-38B4ECEAA03A}" presName="spacer" presStyleCnt="0"/>
      <dgm:spPr/>
    </dgm:pt>
    <dgm:pt modelId="{1D2823F0-F6A3-44CE-A761-8C9D751A701A}" type="pres">
      <dgm:prSet presAssocID="{19D9F0BD-67DB-4DE3-8842-8124FE36E22E}" presName="parentText" presStyleLbl="node1" presStyleIdx="1" presStyleCnt="6">
        <dgm:presLayoutVars>
          <dgm:chMax val="0"/>
          <dgm:bulletEnabled val="1"/>
        </dgm:presLayoutVars>
      </dgm:prSet>
      <dgm:spPr/>
    </dgm:pt>
    <dgm:pt modelId="{4CB38B95-1755-45D4-97D0-0308B810AC7D}" type="pres">
      <dgm:prSet presAssocID="{D307BE1C-03AD-4DB1-B2EB-ACC9B687B110}" presName="spacer" presStyleCnt="0"/>
      <dgm:spPr/>
    </dgm:pt>
    <dgm:pt modelId="{FDCBA452-D653-4591-8B05-520DDC87868C}" type="pres">
      <dgm:prSet presAssocID="{96B9B686-B11D-4F27-A587-DFAC85361132}" presName="parentText" presStyleLbl="node1" presStyleIdx="2" presStyleCnt="6">
        <dgm:presLayoutVars>
          <dgm:chMax val="0"/>
          <dgm:bulletEnabled val="1"/>
        </dgm:presLayoutVars>
      </dgm:prSet>
      <dgm:spPr/>
    </dgm:pt>
    <dgm:pt modelId="{C77CB6BC-FB88-40EC-BEBB-B78504050E76}" type="pres">
      <dgm:prSet presAssocID="{3CD8AED1-DA13-4732-8FDF-F273132F1CFD}" presName="spacer" presStyleCnt="0"/>
      <dgm:spPr/>
    </dgm:pt>
    <dgm:pt modelId="{2BDC3B5A-CA49-4295-8B0F-764F697212AC}" type="pres">
      <dgm:prSet presAssocID="{5653EAF0-A47B-41C8-A7C1-96E7E328921A}" presName="parentText" presStyleLbl="node1" presStyleIdx="3" presStyleCnt="6">
        <dgm:presLayoutVars>
          <dgm:chMax val="0"/>
          <dgm:bulletEnabled val="1"/>
        </dgm:presLayoutVars>
      </dgm:prSet>
      <dgm:spPr/>
    </dgm:pt>
    <dgm:pt modelId="{8B9A3526-E10D-4912-A03B-F442BFFBC387}" type="pres">
      <dgm:prSet presAssocID="{966DC647-9BC4-4591-A763-2BE7EA864B3B}" presName="spacer" presStyleCnt="0"/>
      <dgm:spPr/>
    </dgm:pt>
    <dgm:pt modelId="{26649BF6-ABFF-48D1-9AF6-2D541C6E110B}" type="pres">
      <dgm:prSet presAssocID="{AD7FFCA4-5173-4C76-B507-C31A90522F25}" presName="parentText" presStyleLbl="node1" presStyleIdx="4" presStyleCnt="6">
        <dgm:presLayoutVars>
          <dgm:chMax val="0"/>
          <dgm:bulletEnabled val="1"/>
        </dgm:presLayoutVars>
      </dgm:prSet>
      <dgm:spPr/>
    </dgm:pt>
    <dgm:pt modelId="{2BC605B8-4569-47A8-9DFA-0570FE32CBA5}" type="pres">
      <dgm:prSet presAssocID="{E4120B54-7CAE-4DF5-A951-4F87ED1C78E6}" presName="spacer" presStyleCnt="0"/>
      <dgm:spPr/>
    </dgm:pt>
    <dgm:pt modelId="{30103D8C-01C4-4338-94D7-B99F47971527}" type="pres">
      <dgm:prSet presAssocID="{879A9259-06C6-49D4-8935-78071D5DA776}" presName="parentText" presStyleLbl="node1" presStyleIdx="5" presStyleCnt="6">
        <dgm:presLayoutVars>
          <dgm:chMax val="0"/>
          <dgm:bulletEnabled val="1"/>
        </dgm:presLayoutVars>
      </dgm:prSet>
      <dgm:spPr/>
    </dgm:pt>
  </dgm:ptLst>
  <dgm:cxnLst>
    <dgm:cxn modelId="{BDDD3616-376A-4426-90D2-962557E17890}" srcId="{D9E02593-79EE-40AC-B5CB-D14A77F8D267}" destId="{19D9F0BD-67DB-4DE3-8842-8124FE36E22E}" srcOrd="1" destOrd="0" parTransId="{C6C6864E-C725-441E-B97E-606C91F15880}" sibTransId="{D307BE1C-03AD-4DB1-B2EB-ACC9B687B110}"/>
    <dgm:cxn modelId="{1190BC16-FDCF-4275-BE11-AD026270502C}" type="presOf" srcId="{19D9F0BD-67DB-4DE3-8842-8124FE36E22E}" destId="{1D2823F0-F6A3-44CE-A761-8C9D751A701A}" srcOrd="0" destOrd="0" presId="urn:microsoft.com/office/officeart/2005/8/layout/vList2"/>
    <dgm:cxn modelId="{9E4BD43E-3E24-4B24-82E1-01811907F952}" type="presOf" srcId="{96B9B686-B11D-4F27-A587-DFAC85361132}" destId="{FDCBA452-D653-4591-8B05-520DDC87868C}" srcOrd="0" destOrd="0" presId="urn:microsoft.com/office/officeart/2005/8/layout/vList2"/>
    <dgm:cxn modelId="{7D3F953F-BFD2-43F6-BF40-50C51D1D6297}" type="presOf" srcId="{879A9259-06C6-49D4-8935-78071D5DA776}" destId="{30103D8C-01C4-4338-94D7-B99F47971527}" srcOrd="0" destOrd="0" presId="urn:microsoft.com/office/officeart/2005/8/layout/vList2"/>
    <dgm:cxn modelId="{0CE7BC5B-76D1-4537-A1B3-3F08038E6642}" type="presOf" srcId="{5653EAF0-A47B-41C8-A7C1-96E7E328921A}" destId="{2BDC3B5A-CA49-4295-8B0F-764F697212AC}" srcOrd="0" destOrd="0" presId="urn:microsoft.com/office/officeart/2005/8/layout/vList2"/>
    <dgm:cxn modelId="{26976860-F004-4F19-9E32-3E32FB6C86A4}" type="presOf" srcId="{AD7FFCA4-5173-4C76-B507-C31A90522F25}" destId="{26649BF6-ABFF-48D1-9AF6-2D541C6E110B}" srcOrd="0" destOrd="0" presId="urn:microsoft.com/office/officeart/2005/8/layout/vList2"/>
    <dgm:cxn modelId="{66AF8466-70D6-4D45-9DF0-21A5D187AB44}" srcId="{D9E02593-79EE-40AC-B5CB-D14A77F8D267}" destId="{879A9259-06C6-49D4-8935-78071D5DA776}" srcOrd="5" destOrd="0" parTransId="{69983AF7-F6F3-4A7A-8D57-989EEE37C3C9}" sibTransId="{87650F3B-0B76-4189-8E9C-3B73B1792373}"/>
    <dgm:cxn modelId="{1E75674D-025E-499B-8939-59D512CA2819}" srcId="{D9E02593-79EE-40AC-B5CB-D14A77F8D267}" destId="{23BC5B50-B57B-483B-BBAC-E62E158D2383}" srcOrd="0" destOrd="0" parTransId="{8AC3D486-5C80-4CD2-A831-30CC3A9793C6}" sibTransId="{58A6D857-28F0-4F11-81EE-38B4ECEAA03A}"/>
    <dgm:cxn modelId="{1C6B9387-4D90-47A8-A655-8CF57D1B6FE8}" srcId="{D9E02593-79EE-40AC-B5CB-D14A77F8D267}" destId="{5653EAF0-A47B-41C8-A7C1-96E7E328921A}" srcOrd="3" destOrd="0" parTransId="{1035C311-D436-47D4-B54E-EB6C6AC01EBB}" sibTransId="{966DC647-9BC4-4591-A763-2BE7EA864B3B}"/>
    <dgm:cxn modelId="{E2E80BB4-B2BD-4180-A8C0-33E41C9A9FFB}" type="presOf" srcId="{D9E02593-79EE-40AC-B5CB-D14A77F8D267}" destId="{7BF448E2-AB8E-4200-BB41-3D19D23837D2}" srcOrd="0" destOrd="0" presId="urn:microsoft.com/office/officeart/2005/8/layout/vList2"/>
    <dgm:cxn modelId="{BA1A68CC-62FC-4E82-B6C5-B92FE5B28911}" srcId="{D9E02593-79EE-40AC-B5CB-D14A77F8D267}" destId="{AD7FFCA4-5173-4C76-B507-C31A90522F25}" srcOrd="4" destOrd="0" parTransId="{76FEA57B-9065-4DE0-9082-64BA3E8800F3}" sibTransId="{E4120B54-7CAE-4DF5-A951-4F87ED1C78E6}"/>
    <dgm:cxn modelId="{BBDB16E5-C892-468A-93EC-7542643F79FB}" srcId="{D9E02593-79EE-40AC-B5CB-D14A77F8D267}" destId="{96B9B686-B11D-4F27-A587-DFAC85361132}" srcOrd="2" destOrd="0" parTransId="{F5DEFB12-519A-43E3-8FA9-EE9B8CDA61EF}" sibTransId="{3CD8AED1-DA13-4732-8FDF-F273132F1CFD}"/>
    <dgm:cxn modelId="{9D3473ED-6DA3-4E38-AAEC-4A2B56D58791}" type="presOf" srcId="{23BC5B50-B57B-483B-BBAC-E62E158D2383}" destId="{2B040BC6-5ED0-4B49-B9B7-4086DEF39EEB}" srcOrd="0" destOrd="0" presId="urn:microsoft.com/office/officeart/2005/8/layout/vList2"/>
    <dgm:cxn modelId="{39717C57-9F40-45AF-A0C5-3CD09E385330}" type="presParOf" srcId="{7BF448E2-AB8E-4200-BB41-3D19D23837D2}" destId="{2B040BC6-5ED0-4B49-B9B7-4086DEF39EEB}" srcOrd="0" destOrd="0" presId="urn:microsoft.com/office/officeart/2005/8/layout/vList2"/>
    <dgm:cxn modelId="{724F1EAB-8527-4E05-A77D-DE67F725D403}" type="presParOf" srcId="{7BF448E2-AB8E-4200-BB41-3D19D23837D2}" destId="{012FF32A-8F7E-4221-9D11-832E27EBB18F}" srcOrd="1" destOrd="0" presId="urn:microsoft.com/office/officeart/2005/8/layout/vList2"/>
    <dgm:cxn modelId="{0E28498D-0867-41CA-877C-8C68CDBC7B06}" type="presParOf" srcId="{7BF448E2-AB8E-4200-BB41-3D19D23837D2}" destId="{1D2823F0-F6A3-44CE-A761-8C9D751A701A}" srcOrd="2" destOrd="0" presId="urn:microsoft.com/office/officeart/2005/8/layout/vList2"/>
    <dgm:cxn modelId="{FD7BDD25-729E-479A-AA59-2A59CE4161B3}" type="presParOf" srcId="{7BF448E2-AB8E-4200-BB41-3D19D23837D2}" destId="{4CB38B95-1755-45D4-97D0-0308B810AC7D}" srcOrd="3" destOrd="0" presId="urn:microsoft.com/office/officeart/2005/8/layout/vList2"/>
    <dgm:cxn modelId="{4A287F91-56E7-436C-944E-DDB40056E0C7}" type="presParOf" srcId="{7BF448E2-AB8E-4200-BB41-3D19D23837D2}" destId="{FDCBA452-D653-4591-8B05-520DDC87868C}" srcOrd="4" destOrd="0" presId="urn:microsoft.com/office/officeart/2005/8/layout/vList2"/>
    <dgm:cxn modelId="{681DAF96-5A3D-4F3B-84E5-4C226A21FF8D}" type="presParOf" srcId="{7BF448E2-AB8E-4200-BB41-3D19D23837D2}" destId="{C77CB6BC-FB88-40EC-BEBB-B78504050E76}" srcOrd="5" destOrd="0" presId="urn:microsoft.com/office/officeart/2005/8/layout/vList2"/>
    <dgm:cxn modelId="{00A75756-E1CD-4DBC-8546-DC836B01682E}" type="presParOf" srcId="{7BF448E2-AB8E-4200-BB41-3D19D23837D2}" destId="{2BDC3B5A-CA49-4295-8B0F-764F697212AC}" srcOrd="6" destOrd="0" presId="urn:microsoft.com/office/officeart/2005/8/layout/vList2"/>
    <dgm:cxn modelId="{BAC93441-8CFF-41FD-AC46-762ED2474266}" type="presParOf" srcId="{7BF448E2-AB8E-4200-BB41-3D19D23837D2}" destId="{8B9A3526-E10D-4912-A03B-F442BFFBC387}" srcOrd="7" destOrd="0" presId="urn:microsoft.com/office/officeart/2005/8/layout/vList2"/>
    <dgm:cxn modelId="{5E4BEF22-462A-46BB-994D-35FB55B38218}" type="presParOf" srcId="{7BF448E2-AB8E-4200-BB41-3D19D23837D2}" destId="{26649BF6-ABFF-48D1-9AF6-2D541C6E110B}" srcOrd="8" destOrd="0" presId="urn:microsoft.com/office/officeart/2005/8/layout/vList2"/>
    <dgm:cxn modelId="{E9882364-EA48-42E6-BAD9-3707E1D207DD}" type="presParOf" srcId="{7BF448E2-AB8E-4200-BB41-3D19D23837D2}" destId="{2BC605B8-4569-47A8-9DFA-0570FE32CBA5}" srcOrd="9" destOrd="0" presId="urn:microsoft.com/office/officeart/2005/8/layout/vList2"/>
    <dgm:cxn modelId="{73C58DC3-B4CD-4B8D-8950-F2A578A75C97}" type="presParOf" srcId="{7BF448E2-AB8E-4200-BB41-3D19D23837D2}" destId="{30103D8C-01C4-4338-94D7-B99F47971527}" srcOrd="1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DFC51-5C91-422D-8CAD-7DBCA8CA0E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97668C1-D548-44A1-8F80-60C8A79F2CCC}">
      <dgm:prSet/>
      <dgm:spPr/>
      <dgm:t>
        <a:bodyPr/>
        <a:lstStyle/>
        <a:p>
          <a:r>
            <a:rPr lang="en-US" dirty="0"/>
            <a:t>St. James Central, </a:t>
          </a:r>
          <a:r>
            <a:rPr lang="en-US" b="1" dirty="0"/>
            <a:t>Barbados</a:t>
          </a:r>
          <a:r>
            <a:rPr lang="en-US" dirty="0"/>
            <a:t> </a:t>
          </a:r>
          <a:r>
            <a:rPr lang="en-US" b="0" dirty="0"/>
            <a:t>nationally-led, supported by UNESCO/IOC &amp; CTIC </a:t>
          </a:r>
          <a:r>
            <a:rPr lang="en-US" dirty="0"/>
            <a:t>Tsunami Ready Ceremony 05 November 2024</a:t>
          </a:r>
        </a:p>
      </dgm:t>
    </dgm:pt>
    <dgm:pt modelId="{4103530E-5CA1-4399-A6F2-F4EFCA90A163}" type="parTrans" cxnId="{5C94C36D-791E-451C-9F24-A2F2802F9801}">
      <dgm:prSet/>
      <dgm:spPr/>
      <dgm:t>
        <a:bodyPr/>
        <a:lstStyle/>
        <a:p>
          <a:endParaRPr lang="en-US"/>
        </a:p>
      </dgm:t>
    </dgm:pt>
    <dgm:pt modelId="{673E8C87-A091-42CD-B79A-854126D5FB18}" type="sibTrans" cxnId="{5C94C36D-791E-451C-9F24-A2F2802F9801}">
      <dgm:prSet/>
      <dgm:spPr/>
      <dgm:t>
        <a:bodyPr/>
        <a:lstStyle/>
        <a:p>
          <a:endParaRPr lang="en-US"/>
        </a:p>
      </dgm:t>
    </dgm:pt>
    <dgm:pt modelId="{04C2117D-F4EC-4A59-9B8C-48C6733DF3D0}">
      <dgm:prSet/>
      <dgm:spPr/>
      <dgm:t>
        <a:bodyPr/>
        <a:lstStyle/>
        <a:p>
          <a:r>
            <a:rPr lang="en-US" dirty="0"/>
            <a:t>Portsmouth, </a:t>
          </a:r>
          <a:r>
            <a:rPr lang="en-US" b="1" dirty="0"/>
            <a:t>Dominica</a:t>
          </a:r>
          <a:r>
            <a:rPr lang="en-US" dirty="0"/>
            <a:t> </a:t>
          </a:r>
          <a:r>
            <a:rPr lang="en-US" b="0" dirty="0"/>
            <a:t>(ITIC-CAR, USAID supported) </a:t>
          </a:r>
          <a:r>
            <a:rPr lang="en-US" dirty="0"/>
            <a:t>Tsunami Ready Ceremony 26 September 2024</a:t>
          </a:r>
        </a:p>
      </dgm:t>
    </dgm:pt>
    <dgm:pt modelId="{8A6BE969-66CC-4FE6-BC2F-291A9D3DE547}" type="parTrans" cxnId="{4A90F9A9-3358-4034-9804-04580263E26C}">
      <dgm:prSet/>
      <dgm:spPr/>
      <dgm:t>
        <a:bodyPr/>
        <a:lstStyle/>
        <a:p>
          <a:endParaRPr lang="en-US"/>
        </a:p>
      </dgm:t>
    </dgm:pt>
    <dgm:pt modelId="{E2E853E8-B947-4EBA-98F5-785DBFDEFE1D}" type="sibTrans" cxnId="{4A90F9A9-3358-4034-9804-04580263E26C}">
      <dgm:prSet/>
      <dgm:spPr/>
      <dgm:t>
        <a:bodyPr/>
        <a:lstStyle/>
        <a:p>
          <a:endParaRPr lang="en-US"/>
        </a:p>
      </dgm:t>
    </dgm:pt>
    <dgm:pt modelId="{8EDEB022-2B48-405E-A9CE-75245C071C2E}">
      <dgm:prSet/>
      <dgm:spPr/>
      <dgm:t>
        <a:bodyPr/>
        <a:lstStyle/>
        <a:p>
          <a:r>
            <a:rPr lang="en-US" dirty="0"/>
            <a:t>Laborie, </a:t>
          </a:r>
          <a:r>
            <a:rPr lang="en-US" b="1" dirty="0"/>
            <a:t>St. Lucia </a:t>
          </a:r>
          <a:r>
            <a:rPr lang="en-US" b="0" dirty="0"/>
            <a:t>(ITIC-CAR, USAID supported) </a:t>
          </a:r>
          <a:r>
            <a:rPr lang="en-US" dirty="0"/>
            <a:t>Tsunami Ready Ceremony 24 September 2024</a:t>
          </a:r>
        </a:p>
      </dgm:t>
    </dgm:pt>
    <dgm:pt modelId="{564E161C-C5B6-4B63-9495-2F60FBF8E607}" type="parTrans" cxnId="{4D1ABF65-B0C9-4D8B-B057-DE79EC3C9325}">
      <dgm:prSet/>
      <dgm:spPr/>
      <dgm:t>
        <a:bodyPr/>
        <a:lstStyle/>
        <a:p>
          <a:endParaRPr lang="en-US"/>
        </a:p>
      </dgm:t>
    </dgm:pt>
    <dgm:pt modelId="{47D68819-CE95-43EE-A80A-BE63D124294F}" type="sibTrans" cxnId="{4D1ABF65-B0C9-4D8B-B057-DE79EC3C9325}">
      <dgm:prSet/>
      <dgm:spPr/>
      <dgm:t>
        <a:bodyPr/>
        <a:lstStyle/>
        <a:p>
          <a:endParaRPr lang="en-US"/>
        </a:p>
      </dgm:t>
    </dgm:pt>
    <dgm:pt modelId="{72126B4D-39C5-4C04-BC3F-3DDBAC1882E3}" type="pres">
      <dgm:prSet presAssocID="{5E6DFC51-5C91-422D-8CAD-7DBCA8CA0EF3}" presName="linear" presStyleCnt="0">
        <dgm:presLayoutVars>
          <dgm:animLvl val="lvl"/>
          <dgm:resizeHandles val="exact"/>
        </dgm:presLayoutVars>
      </dgm:prSet>
      <dgm:spPr/>
    </dgm:pt>
    <dgm:pt modelId="{53917CF5-8FCE-447F-8407-92C87CCEA8FB}" type="pres">
      <dgm:prSet presAssocID="{597668C1-D548-44A1-8F80-60C8A79F2CCC}" presName="parentText" presStyleLbl="node1" presStyleIdx="0" presStyleCnt="3">
        <dgm:presLayoutVars>
          <dgm:chMax val="0"/>
          <dgm:bulletEnabled val="1"/>
        </dgm:presLayoutVars>
      </dgm:prSet>
      <dgm:spPr/>
    </dgm:pt>
    <dgm:pt modelId="{E7975AAF-3E8C-4873-81B5-C871F1B3982B}" type="pres">
      <dgm:prSet presAssocID="{673E8C87-A091-42CD-B79A-854126D5FB18}" presName="spacer" presStyleCnt="0"/>
      <dgm:spPr/>
    </dgm:pt>
    <dgm:pt modelId="{7E0779E9-E8FA-4A34-B710-417C4EFF63DB}" type="pres">
      <dgm:prSet presAssocID="{04C2117D-F4EC-4A59-9B8C-48C6733DF3D0}" presName="parentText" presStyleLbl="node1" presStyleIdx="1" presStyleCnt="3">
        <dgm:presLayoutVars>
          <dgm:chMax val="0"/>
          <dgm:bulletEnabled val="1"/>
        </dgm:presLayoutVars>
      </dgm:prSet>
      <dgm:spPr/>
    </dgm:pt>
    <dgm:pt modelId="{84C4CC30-F257-42C2-989A-075F477D7354}" type="pres">
      <dgm:prSet presAssocID="{E2E853E8-B947-4EBA-98F5-785DBFDEFE1D}" presName="spacer" presStyleCnt="0"/>
      <dgm:spPr/>
    </dgm:pt>
    <dgm:pt modelId="{C06BAAB1-CD77-40A8-8846-14BF57AABA97}" type="pres">
      <dgm:prSet presAssocID="{8EDEB022-2B48-405E-A9CE-75245C071C2E}" presName="parentText" presStyleLbl="node1" presStyleIdx="2" presStyleCnt="3">
        <dgm:presLayoutVars>
          <dgm:chMax val="0"/>
          <dgm:bulletEnabled val="1"/>
        </dgm:presLayoutVars>
      </dgm:prSet>
      <dgm:spPr/>
    </dgm:pt>
  </dgm:ptLst>
  <dgm:cxnLst>
    <dgm:cxn modelId="{BA5BB328-6305-4B60-AA4B-AA5FA1CD5E0D}" type="presOf" srcId="{597668C1-D548-44A1-8F80-60C8A79F2CCC}" destId="{53917CF5-8FCE-447F-8407-92C87CCEA8FB}" srcOrd="0" destOrd="0" presId="urn:microsoft.com/office/officeart/2005/8/layout/vList2"/>
    <dgm:cxn modelId="{4D1ABF65-B0C9-4D8B-B057-DE79EC3C9325}" srcId="{5E6DFC51-5C91-422D-8CAD-7DBCA8CA0EF3}" destId="{8EDEB022-2B48-405E-A9CE-75245C071C2E}" srcOrd="2" destOrd="0" parTransId="{564E161C-C5B6-4B63-9495-2F60FBF8E607}" sibTransId="{47D68819-CE95-43EE-A80A-BE63D124294F}"/>
    <dgm:cxn modelId="{5C94C36D-791E-451C-9F24-A2F2802F9801}" srcId="{5E6DFC51-5C91-422D-8CAD-7DBCA8CA0EF3}" destId="{597668C1-D548-44A1-8F80-60C8A79F2CCC}" srcOrd="0" destOrd="0" parTransId="{4103530E-5CA1-4399-A6F2-F4EFCA90A163}" sibTransId="{673E8C87-A091-42CD-B79A-854126D5FB18}"/>
    <dgm:cxn modelId="{0B3E6F7D-99D9-405E-977E-12BF8DFD26B5}" type="presOf" srcId="{5E6DFC51-5C91-422D-8CAD-7DBCA8CA0EF3}" destId="{72126B4D-39C5-4C04-BC3F-3DDBAC1882E3}" srcOrd="0" destOrd="0" presId="urn:microsoft.com/office/officeart/2005/8/layout/vList2"/>
    <dgm:cxn modelId="{8EDF9B85-0FD0-4C1C-B7A3-40247C83CC71}" type="presOf" srcId="{04C2117D-F4EC-4A59-9B8C-48C6733DF3D0}" destId="{7E0779E9-E8FA-4A34-B710-417C4EFF63DB}" srcOrd="0" destOrd="0" presId="urn:microsoft.com/office/officeart/2005/8/layout/vList2"/>
    <dgm:cxn modelId="{4A90F9A9-3358-4034-9804-04580263E26C}" srcId="{5E6DFC51-5C91-422D-8CAD-7DBCA8CA0EF3}" destId="{04C2117D-F4EC-4A59-9B8C-48C6733DF3D0}" srcOrd="1" destOrd="0" parTransId="{8A6BE969-66CC-4FE6-BC2F-291A9D3DE547}" sibTransId="{E2E853E8-B947-4EBA-98F5-785DBFDEFE1D}"/>
    <dgm:cxn modelId="{229155B5-13C8-49DF-A204-59176DCEA064}" type="presOf" srcId="{8EDEB022-2B48-405E-A9CE-75245C071C2E}" destId="{C06BAAB1-CD77-40A8-8846-14BF57AABA97}" srcOrd="0" destOrd="0" presId="urn:microsoft.com/office/officeart/2005/8/layout/vList2"/>
    <dgm:cxn modelId="{4974794B-1D93-4580-BAD9-243D1074D73B}" type="presParOf" srcId="{72126B4D-39C5-4C04-BC3F-3DDBAC1882E3}" destId="{53917CF5-8FCE-447F-8407-92C87CCEA8FB}" srcOrd="0" destOrd="0" presId="urn:microsoft.com/office/officeart/2005/8/layout/vList2"/>
    <dgm:cxn modelId="{6CD6C17D-BBA6-4882-9EC4-BB2EAFA3CAD5}" type="presParOf" srcId="{72126B4D-39C5-4C04-BC3F-3DDBAC1882E3}" destId="{E7975AAF-3E8C-4873-81B5-C871F1B3982B}" srcOrd="1" destOrd="0" presId="urn:microsoft.com/office/officeart/2005/8/layout/vList2"/>
    <dgm:cxn modelId="{2788DE1D-A89F-4CF1-9E22-51EEC6021D80}" type="presParOf" srcId="{72126B4D-39C5-4C04-BC3F-3DDBAC1882E3}" destId="{7E0779E9-E8FA-4A34-B710-417C4EFF63DB}" srcOrd="2" destOrd="0" presId="urn:microsoft.com/office/officeart/2005/8/layout/vList2"/>
    <dgm:cxn modelId="{984BB6BB-2165-4514-A3AD-DA58C9A057DA}" type="presParOf" srcId="{72126B4D-39C5-4C04-BC3F-3DDBAC1882E3}" destId="{84C4CC30-F257-42C2-989A-075F477D7354}" srcOrd="3" destOrd="0" presId="urn:microsoft.com/office/officeart/2005/8/layout/vList2"/>
    <dgm:cxn modelId="{49B79DA7-E321-4D0B-919D-DB2106DDD883}" type="presParOf" srcId="{72126B4D-39C5-4C04-BC3F-3DDBAC1882E3}" destId="{C06BAAB1-CD77-40A8-8846-14BF57AABA97}"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40BC6-5ED0-4B49-B9B7-4086DEF39EEB}">
      <dsp:nvSpPr>
        <dsp:cNvPr id="0" name=""/>
        <dsp:cNvSpPr/>
      </dsp:nvSpPr>
      <dsp:spPr>
        <a:xfrm>
          <a:off x="0" y="39797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a:t>St. George’s, </a:t>
          </a:r>
          <a:r>
            <a:rPr lang="en-US" sz="800" b="1" kern="1200"/>
            <a:t>Grenada (CTIC)</a:t>
          </a:r>
          <a:r>
            <a:rPr lang="en-US" sz="800" kern="1200"/>
            <a:t>: Testing of EOP and inter-agency coordination for installation of billboards advanced but challenged by technical resource constraints &amp; identification of landowners  </a:t>
          </a:r>
        </a:p>
      </dsp:txBody>
      <dsp:txXfrm>
        <a:off x="21475" y="419452"/>
        <a:ext cx="3787872" cy="396970"/>
      </dsp:txXfrm>
    </dsp:sp>
    <dsp:sp modelId="{1D2823F0-F6A3-44CE-A761-8C9D751A701A}">
      <dsp:nvSpPr>
        <dsp:cNvPr id="0" name=""/>
        <dsp:cNvSpPr/>
      </dsp:nvSpPr>
      <dsp:spPr>
        <a:xfrm>
          <a:off x="0" y="86093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a:t>NORAD Project communities in (TBC), </a:t>
          </a:r>
          <a:r>
            <a:rPr lang="en-US" sz="800" b="1" kern="1200"/>
            <a:t>Barbados, </a:t>
          </a:r>
          <a:r>
            <a:rPr lang="en-US" sz="800" kern="1200"/>
            <a:t>Port Maria, </a:t>
          </a:r>
          <a:r>
            <a:rPr lang="en-US" sz="800" b="1" kern="1200"/>
            <a:t>Jamaica: and </a:t>
          </a:r>
          <a:r>
            <a:rPr lang="en-US" sz="800" kern="1200"/>
            <a:t>Mayaro,</a:t>
          </a:r>
          <a:r>
            <a:rPr lang="en-US" sz="800" b="1" kern="1200"/>
            <a:t> Trinidad and Tobago (CTIC)</a:t>
          </a:r>
          <a:r>
            <a:rPr lang="en-US" sz="800" kern="1200"/>
            <a:t>: Tsunami Ready facilitator in conjunction with ITIC-CAR and IOC on pause, alternative options under development</a:t>
          </a:r>
        </a:p>
      </dsp:txBody>
      <dsp:txXfrm>
        <a:off x="21475" y="882412"/>
        <a:ext cx="3787872" cy="396970"/>
      </dsp:txXfrm>
    </dsp:sp>
    <dsp:sp modelId="{FDCBA452-D653-4591-8B05-520DDC87868C}">
      <dsp:nvSpPr>
        <dsp:cNvPr id="0" name=""/>
        <dsp:cNvSpPr/>
      </dsp:nvSpPr>
      <dsp:spPr>
        <a:xfrm>
          <a:off x="0" y="132389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a:t>Puerto Plata and Sabana Grande de Palenque, </a:t>
          </a:r>
          <a:r>
            <a:rPr lang="en-US" sz="800" b="1" kern="1200"/>
            <a:t>Dominican Republic (IOC Sec &amp; CTIC)</a:t>
          </a:r>
          <a:r>
            <a:rPr lang="en-US" sz="800" kern="1200"/>
            <a:t>:</a:t>
          </a:r>
          <a:r>
            <a:rPr lang="en-US" sz="800" b="1" kern="1200"/>
            <a:t> </a:t>
          </a:r>
          <a:r>
            <a:rPr lang="en-US" sz="800" kern="1200"/>
            <a:t>internal consultations on-going</a:t>
          </a:r>
        </a:p>
      </dsp:txBody>
      <dsp:txXfrm>
        <a:off x="21475" y="1345372"/>
        <a:ext cx="3787872" cy="396970"/>
      </dsp:txXfrm>
    </dsp:sp>
    <dsp:sp modelId="{2BDC3B5A-CA49-4295-8B0F-764F697212AC}">
      <dsp:nvSpPr>
        <dsp:cNvPr id="0" name=""/>
        <dsp:cNvSpPr/>
      </dsp:nvSpPr>
      <dsp:spPr>
        <a:xfrm>
          <a:off x="0" y="178685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Barbuda, </a:t>
          </a:r>
          <a:r>
            <a:rPr lang="en-US" sz="800" b="1" kern="1200" dirty="0"/>
            <a:t>Antigua and Barbuda (ITIC-CAR) </a:t>
          </a:r>
          <a:r>
            <a:rPr lang="en-US" sz="800" kern="1200" dirty="0"/>
            <a:t>national hazard assessment completed (USAID funded)</a:t>
          </a:r>
        </a:p>
      </dsp:txBody>
      <dsp:txXfrm>
        <a:off x="21475" y="1808332"/>
        <a:ext cx="3787872" cy="396970"/>
      </dsp:txXfrm>
    </dsp:sp>
    <dsp:sp modelId="{26649BF6-ABFF-48D1-9AF6-2D541C6E110B}">
      <dsp:nvSpPr>
        <dsp:cNvPr id="0" name=""/>
        <dsp:cNvSpPr/>
      </dsp:nvSpPr>
      <dsp:spPr>
        <a:xfrm>
          <a:off x="0" y="224981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Belize City, </a:t>
          </a:r>
          <a:r>
            <a:rPr lang="en-US" sz="800" b="1" kern="1200" dirty="0"/>
            <a:t>Belize (ITIC-CAR</a:t>
          </a:r>
          <a:r>
            <a:rPr lang="en-US" sz="800" kern="1200" dirty="0"/>
            <a:t>):  virtual training and review of status</a:t>
          </a:r>
        </a:p>
      </dsp:txBody>
      <dsp:txXfrm>
        <a:off x="21475" y="2271292"/>
        <a:ext cx="3787872" cy="396970"/>
      </dsp:txXfrm>
    </dsp:sp>
    <dsp:sp modelId="{30103D8C-01C4-4338-94D7-B99F47971527}">
      <dsp:nvSpPr>
        <dsp:cNvPr id="0" name=""/>
        <dsp:cNvSpPr/>
      </dsp:nvSpPr>
      <dsp:spPr>
        <a:xfrm>
          <a:off x="0" y="2712777"/>
          <a:ext cx="3830822" cy="43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t>Saint Lucia (ITIC-CAR): </a:t>
          </a:r>
          <a:r>
            <a:rPr lang="en-US" sz="800" kern="1200" dirty="0"/>
            <a:t>national hazard assessment completed (USAID funded)</a:t>
          </a:r>
        </a:p>
      </dsp:txBody>
      <dsp:txXfrm>
        <a:off x="21475" y="2734252"/>
        <a:ext cx="3787872" cy="396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CF5-8FCE-447F-8407-92C87CCEA8FB}">
      <dsp:nvSpPr>
        <dsp:cNvPr id="0" name=""/>
        <dsp:cNvSpPr/>
      </dsp:nvSpPr>
      <dsp:spPr>
        <a:xfrm>
          <a:off x="0" y="16377"/>
          <a:ext cx="3830822" cy="1141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St. James Central, </a:t>
          </a:r>
          <a:r>
            <a:rPr lang="en-US" sz="1600" b="1" kern="1200" dirty="0"/>
            <a:t>Barbados</a:t>
          </a:r>
          <a:r>
            <a:rPr lang="en-US" sz="1600" kern="1200" dirty="0"/>
            <a:t> </a:t>
          </a:r>
          <a:r>
            <a:rPr lang="en-US" sz="1600" b="0" kern="1200" dirty="0"/>
            <a:t>nationally-led, supported by UNESCO/IOC &amp; CTIC </a:t>
          </a:r>
          <a:r>
            <a:rPr lang="en-US" sz="1600" kern="1200" dirty="0"/>
            <a:t>Tsunami Ready Ceremony 05 November 2024</a:t>
          </a:r>
        </a:p>
      </dsp:txBody>
      <dsp:txXfrm>
        <a:off x="55744" y="72121"/>
        <a:ext cx="3719334" cy="1030432"/>
      </dsp:txXfrm>
    </dsp:sp>
    <dsp:sp modelId="{7E0779E9-E8FA-4A34-B710-417C4EFF63DB}">
      <dsp:nvSpPr>
        <dsp:cNvPr id="0" name=""/>
        <dsp:cNvSpPr/>
      </dsp:nvSpPr>
      <dsp:spPr>
        <a:xfrm>
          <a:off x="0" y="1204377"/>
          <a:ext cx="3830822" cy="1141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Portsmouth, </a:t>
          </a:r>
          <a:r>
            <a:rPr lang="en-US" sz="1600" b="1" kern="1200" dirty="0"/>
            <a:t>Dominica</a:t>
          </a:r>
          <a:r>
            <a:rPr lang="en-US" sz="1600" kern="1200" dirty="0"/>
            <a:t> </a:t>
          </a:r>
          <a:r>
            <a:rPr lang="en-US" sz="1600" b="0" kern="1200" dirty="0"/>
            <a:t>(ITIC-CAR, USAID supported) </a:t>
          </a:r>
          <a:r>
            <a:rPr lang="en-US" sz="1600" kern="1200" dirty="0"/>
            <a:t>Tsunami Ready Ceremony 26 September 2024</a:t>
          </a:r>
        </a:p>
      </dsp:txBody>
      <dsp:txXfrm>
        <a:off x="55744" y="1260121"/>
        <a:ext cx="3719334" cy="1030432"/>
      </dsp:txXfrm>
    </dsp:sp>
    <dsp:sp modelId="{C06BAAB1-CD77-40A8-8846-14BF57AABA97}">
      <dsp:nvSpPr>
        <dsp:cNvPr id="0" name=""/>
        <dsp:cNvSpPr/>
      </dsp:nvSpPr>
      <dsp:spPr>
        <a:xfrm>
          <a:off x="0" y="2392377"/>
          <a:ext cx="3830822" cy="1141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Laborie, </a:t>
          </a:r>
          <a:r>
            <a:rPr lang="en-US" sz="1600" b="1" kern="1200" dirty="0"/>
            <a:t>St. Lucia </a:t>
          </a:r>
          <a:r>
            <a:rPr lang="en-US" sz="1600" b="0" kern="1200" dirty="0"/>
            <a:t>(ITIC-CAR, USAID supported) </a:t>
          </a:r>
          <a:r>
            <a:rPr lang="en-US" sz="1600" kern="1200" dirty="0"/>
            <a:t>Tsunami Ready Ceremony 24 September 2024</a:t>
          </a:r>
        </a:p>
      </dsp:txBody>
      <dsp:txXfrm>
        <a:off x="55744" y="2448121"/>
        <a:ext cx="3719334" cy="1030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eda6bbceb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eda6bbceb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C7BC-6859-C7E3-61F9-613FD33E9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C95C-716B-B66A-F19B-095021A0EF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88CBDB-771E-7A3B-59D7-382781845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EB294D-8CAE-2977-E85D-54A0A78B74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FDCE9-B905-8C48-B335-79E2A1420078}" type="slidenum">
              <a:rPr kumimoji="0" lang="es-C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268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edea7e4d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edea7e4d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pilot encountered several difficulties that hindered its overall return, such as contacting eligible respondents, confirming email delivery, and obtaining the intended number of responses. Furthermore, the survey was limited in eliciting comprehensive feedback about the effectiveness of the program due to issues such as respondent involvement in implementation, variations in response detail, time since community recognition, and survey design errors.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edea7e4d9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edea7e4d9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eda6bbceb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eda6bbceb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edea7e4d9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edea7e4d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edea7e4d9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edea7e4d9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dea7e4d9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edea7e4d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NZ"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2466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FDCE9-B905-8C48-B335-79E2A1420078}" type="slidenum">
              <a:rPr kumimoji="0" lang="es-C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321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79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400" y="915566"/>
            <a:ext cx="86106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09B8DEB-7218-A042-852D-814E5A58F420}"/>
              </a:ext>
            </a:extLst>
          </p:cNvPr>
          <p:cNvSpPr>
            <a:spLocks noGrp="1" noChangeArrowheads="1"/>
          </p:cNvSpPr>
          <p:nvPr>
            <p:ph type="sldNum" sz="quarter" idx="11"/>
          </p:nvPr>
        </p:nvSpPr>
        <p:spPr>
          <a:xfrm>
            <a:off x="6553200" y="4686300"/>
            <a:ext cx="1905000" cy="342900"/>
          </a:xfrm>
          <a:prstGeom prst="rect">
            <a:avLst/>
          </a:prstGeom>
        </p:spPr>
        <p:txBody>
          <a:bodyPr lIns="90989" tIns="45496" rIns="90989" bIns="45496"/>
          <a:lstStyle>
            <a:lvl1pPr>
              <a:defRPr/>
            </a:lvl1pPr>
          </a:lstStyle>
          <a:p>
            <a:pPr>
              <a:defRPr/>
            </a:pPr>
            <a:fld id="{CCACD011-0BBA-F341-B1FC-D9628AABC082}" type="slidenum">
              <a:rPr lang="en-US"/>
              <a:pPr>
                <a:defRPr/>
              </a:pPr>
              <a:t>‹#›</a:t>
            </a:fld>
            <a:endParaRPr lang="en-US" dirty="0"/>
          </a:p>
        </p:txBody>
      </p:sp>
    </p:spTree>
    <p:extLst>
      <p:ext uri="{BB962C8B-B14F-4D97-AF65-F5344CB8AC3E}">
        <p14:creationId xmlns:p14="http://schemas.microsoft.com/office/powerpoint/2010/main" val="175001237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78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7729A-8CE2-ED9C-C721-86A2FBC433E0}"/>
              </a:ext>
            </a:extLst>
          </p:cNvPr>
          <p:cNvSpPr>
            <a:spLocks noGrp="1"/>
          </p:cNvSpPr>
          <p:nvPr>
            <p:ph type="ctrTitle"/>
          </p:nvPr>
        </p:nvSpPr>
        <p:spPr>
          <a:xfrm>
            <a:off x="1143000" y="841772"/>
            <a:ext cx="6858000" cy="1790700"/>
          </a:xfrm>
        </p:spPr>
        <p:txBody>
          <a:bodyPr anchor="b"/>
          <a:lstStyle>
            <a:lvl1pPr algn="ctr">
              <a:defRPr sz="45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091026C5-236E-16FB-397F-81CC57BD84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C0FFE14F-5421-677E-3069-EA70026BA25F}"/>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34F8C5E3-69DD-3AD7-39ED-BBE03F938A0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B4AE4C7F-D7FB-A63E-4B84-5E49F6C18BCC}"/>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523675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2F93A-07C7-B029-3558-EFF4938FA8B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EF9D2C09-84FF-3F3C-0A13-CAC7B97E390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00639C1-323E-703F-46B7-17ECAFA1E067}"/>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ED3CA3BB-56D7-A2C9-0C3A-159640B26B0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A168B955-B5A0-5079-F819-7E12556D5D6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267272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4828-1841-DBD7-6F72-3B1557A5D9EE}"/>
              </a:ext>
            </a:extLst>
          </p:cNvPr>
          <p:cNvSpPr>
            <a:spLocks noGrp="1"/>
          </p:cNvSpPr>
          <p:nvPr>
            <p:ph type="title"/>
          </p:nvPr>
        </p:nvSpPr>
        <p:spPr>
          <a:xfrm>
            <a:off x="623888" y="1282304"/>
            <a:ext cx="7886700" cy="2139553"/>
          </a:xfrm>
        </p:spPr>
        <p:txBody>
          <a:bodyPr anchor="b"/>
          <a:lstStyle>
            <a:lvl1pPr>
              <a:defRPr sz="45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1F6E689-5229-8EF7-7A45-F70AB6CBBFD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3EA07EE-3C07-23F3-69D0-2A7A0F3D8070}"/>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22CE9F38-40E4-426C-2411-365C425AB0C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1299DAC9-89EB-143C-9437-20EA1153E9CA}"/>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881253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5E0D0-A1EA-A159-7E39-B81410D42651}"/>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191D2CD-70EE-1574-D5CE-F5691998CBE7}"/>
              </a:ext>
            </a:extLst>
          </p:cNvPr>
          <p:cNvSpPr>
            <a:spLocks noGrp="1"/>
          </p:cNvSpPr>
          <p:nvPr>
            <p:ph sz="half" idx="1"/>
          </p:nvPr>
        </p:nvSpPr>
        <p:spPr>
          <a:xfrm>
            <a:off x="6286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B813EEE3-EFBD-0B86-A7AA-170EF1C366EB}"/>
              </a:ext>
            </a:extLst>
          </p:cNvPr>
          <p:cNvSpPr>
            <a:spLocks noGrp="1"/>
          </p:cNvSpPr>
          <p:nvPr>
            <p:ph sz="half" idx="2"/>
          </p:nvPr>
        </p:nvSpPr>
        <p:spPr>
          <a:xfrm>
            <a:off x="46291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5C88783B-4CFD-E6B0-18B9-DB0094C6E0DC}"/>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6" name="Marcador de pie de página 5">
            <a:extLst>
              <a:ext uri="{FF2B5EF4-FFF2-40B4-BE49-F238E27FC236}">
                <a16:creationId xmlns:a16="http://schemas.microsoft.com/office/drawing/2014/main" id="{A86AB2EA-19AD-552A-9268-0E1156017087}"/>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FF74897A-028B-7A37-E64C-6DBD0AD17749}"/>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005239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7E713-A5CA-6F1A-EB25-4292B6491D51}"/>
              </a:ext>
            </a:extLst>
          </p:cNvPr>
          <p:cNvSpPr>
            <a:spLocks noGrp="1"/>
          </p:cNvSpPr>
          <p:nvPr>
            <p:ph type="title"/>
          </p:nvPr>
        </p:nvSpPr>
        <p:spPr>
          <a:xfrm>
            <a:off x="629841" y="273844"/>
            <a:ext cx="7886700" cy="994172"/>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3B32304-EC3D-C467-C0F0-B8FC355B071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9BA8DC-5ED9-BDC4-0508-FA95335D5A15}"/>
              </a:ext>
            </a:extLst>
          </p:cNvPr>
          <p:cNvSpPr>
            <a:spLocks noGrp="1"/>
          </p:cNvSpPr>
          <p:nvPr>
            <p:ph sz="half" idx="2"/>
          </p:nvPr>
        </p:nvSpPr>
        <p:spPr>
          <a:xfrm>
            <a:off x="629842" y="1878806"/>
            <a:ext cx="3868340"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172D9002-6F11-1C76-BD4B-B7A90E7F4A2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0810C77-EB0D-D705-ACA0-30C1691BED64}"/>
              </a:ext>
            </a:extLst>
          </p:cNvPr>
          <p:cNvSpPr>
            <a:spLocks noGrp="1"/>
          </p:cNvSpPr>
          <p:nvPr>
            <p:ph sz="quarter" idx="4"/>
          </p:nvPr>
        </p:nvSpPr>
        <p:spPr>
          <a:xfrm>
            <a:off x="4629150" y="1878806"/>
            <a:ext cx="3887391"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B2261DC6-8492-98C8-F725-1D99B5E0BB96}"/>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8" name="Marcador de pie de página 7">
            <a:extLst>
              <a:ext uri="{FF2B5EF4-FFF2-40B4-BE49-F238E27FC236}">
                <a16:creationId xmlns:a16="http://schemas.microsoft.com/office/drawing/2014/main" id="{3D75A1EB-644B-FC35-C040-2565719383E3}"/>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35F4B87B-80EB-89FE-B332-EF856574BDE2}"/>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99995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5D25-F0A8-EE4D-5350-991C41D0F14F}"/>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42AC608E-63C2-4B35-D974-8531661AE3F1}"/>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4" name="Marcador de pie de página 3">
            <a:extLst>
              <a:ext uri="{FF2B5EF4-FFF2-40B4-BE49-F238E27FC236}">
                <a16:creationId xmlns:a16="http://schemas.microsoft.com/office/drawing/2014/main" id="{0C6F19F2-F539-862B-ACCF-174026DF1B69}"/>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0B921564-B3B3-2B40-5206-83821CD2138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663218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3E26E0-0AA2-74F2-47C7-B1F051315928}"/>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3" name="Marcador de pie de página 2">
            <a:extLst>
              <a:ext uri="{FF2B5EF4-FFF2-40B4-BE49-F238E27FC236}">
                <a16:creationId xmlns:a16="http://schemas.microsoft.com/office/drawing/2014/main" id="{19ABD68C-8FC1-52B9-9E84-F1976983EDA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1E33F4F1-F801-569C-95B8-1C7A51CF4581}"/>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11325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DFFBF-EF1A-BE90-0873-BFD24070FF3D}"/>
              </a:ext>
            </a:extLst>
          </p:cNvPr>
          <p:cNvSpPr>
            <a:spLocks noGrp="1"/>
          </p:cNvSpPr>
          <p:nvPr>
            <p:ph type="title"/>
          </p:nvPr>
        </p:nvSpPr>
        <p:spPr>
          <a:xfrm>
            <a:off x="629841" y="342900"/>
            <a:ext cx="2949178" cy="1200150"/>
          </a:xfrm>
        </p:spPr>
        <p:txBody>
          <a:bodyPr anchor="b"/>
          <a:lstStyle>
            <a:lvl1pPr>
              <a:defRPr sz="24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87882455-6F59-6A18-BBCF-965F6167B17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25ADB062-B210-9892-6DEE-49C4342A50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3B3C97C-DA2E-EF90-B831-392BB63D964D}"/>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6" name="Marcador de pie de página 5">
            <a:extLst>
              <a:ext uri="{FF2B5EF4-FFF2-40B4-BE49-F238E27FC236}">
                <a16:creationId xmlns:a16="http://schemas.microsoft.com/office/drawing/2014/main" id="{B42226B4-E5CC-7AC2-7E34-0F64B8288B7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325E78DD-69DF-E29C-F426-9F6C1F30B128}"/>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786818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F991-D7F1-9F4E-AEEE-7570A9A8D07D}"/>
              </a:ext>
            </a:extLst>
          </p:cNvPr>
          <p:cNvSpPr>
            <a:spLocks noGrp="1"/>
          </p:cNvSpPr>
          <p:nvPr>
            <p:ph type="title"/>
          </p:nvPr>
        </p:nvSpPr>
        <p:spPr>
          <a:xfrm>
            <a:off x="629841" y="342900"/>
            <a:ext cx="2949178" cy="1200150"/>
          </a:xfrm>
        </p:spPr>
        <p:txBody>
          <a:bodyPr anchor="b"/>
          <a:lstStyle>
            <a:lvl1pPr>
              <a:defRPr sz="24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CF61B7A2-EAE4-2AF0-E028-701EB943A9D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dirty="0"/>
          </a:p>
        </p:txBody>
      </p:sp>
      <p:sp>
        <p:nvSpPr>
          <p:cNvPr id="4" name="Marcador de texto 3">
            <a:extLst>
              <a:ext uri="{FF2B5EF4-FFF2-40B4-BE49-F238E27FC236}">
                <a16:creationId xmlns:a16="http://schemas.microsoft.com/office/drawing/2014/main" id="{16DC1569-CEB4-353B-F880-A2AEF49E0C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76B245-63D2-CE08-3BA7-B7589D72BF46}"/>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6" name="Marcador de pie de página 5">
            <a:extLst>
              <a:ext uri="{FF2B5EF4-FFF2-40B4-BE49-F238E27FC236}">
                <a16:creationId xmlns:a16="http://schemas.microsoft.com/office/drawing/2014/main" id="{235214EE-A10D-000F-712C-8A8629233009}"/>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131B5CAD-B055-CF06-3BC9-26F9C0C9A870}"/>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4288700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31C60-F824-8786-DE98-166B5CBA84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7246762-35B3-FE03-E0FA-F8A387C513A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CBE6370-2640-0BCA-B52C-69387A9E25AB}"/>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51EEA0ED-8AB0-DA6F-E720-563969F17681}"/>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91C13055-99E5-A2A7-16E9-0547DB52D31E}"/>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538240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9103C6-287A-A4D3-D640-2472E6B3E8F0}"/>
              </a:ext>
            </a:extLst>
          </p:cNvPr>
          <p:cNvSpPr>
            <a:spLocks noGrp="1"/>
          </p:cNvSpPr>
          <p:nvPr>
            <p:ph type="title" orient="vert"/>
          </p:nvPr>
        </p:nvSpPr>
        <p:spPr>
          <a:xfrm>
            <a:off x="6543675" y="273844"/>
            <a:ext cx="1971675" cy="4358879"/>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D0A06E0F-89CA-4EB5-ED43-CEF334140AF9}"/>
              </a:ext>
            </a:extLst>
          </p:cNvPr>
          <p:cNvSpPr>
            <a:spLocks noGrp="1"/>
          </p:cNvSpPr>
          <p:nvPr>
            <p:ph type="body" orient="vert" idx="1"/>
          </p:nvPr>
        </p:nvSpPr>
        <p:spPr>
          <a:xfrm>
            <a:off x="628650" y="273844"/>
            <a:ext cx="5800725" cy="435887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56E97FF4-DB8C-BA29-6B71-4D57E32B8290}"/>
              </a:ext>
            </a:extLst>
          </p:cNvPr>
          <p:cNvSpPr>
            <a:spLocks noGrp="1"/>
          </p:cNvSpPr>
          <p:nvPr>
            <p:ph type="dt" sz="half" idx="10"/>
          </p:nvPr>
        </p:nvSpPr>
        <p:spPr/>
        <p:txBody>
          <a:body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04A133C7-C5DD-A521-8597-E390ABC98413}"/>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3231B7-7461-337E-CC46-4BB864B557CD}"/>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533126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205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5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1065333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4160998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42156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131586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413253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3658" y="162272"/>
            <a:ext cx="1499775" cy="713942"/>
          </a:xfrm>
          <a:prstGeom prst="rect">
            <a:avLst/>
          </a:prstGeom>
        </p:spPr>
      </p:pic>
      <p:sp>
        <p:nvSpPr>
          <p:cNvPr id="10" name="Rectangle"/>
          <p:cNvSpPr/>
          <p:nvPr userDrawn="1"/>
        </p:nvSpPr>
        <p:spPr>
          <a:xfrm rot="5400000">
            <a:off x="1290755" y="2859426"/>
            <a:ext cx="1229711" cy="82863"/>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050" dirty="0"/>
          </a:p>
        </p:txBody>
      </p:sp>
      <p:sp>
        <p:nvSpPr>
          <p:cNvPr id="11" name="Rectangle 10"/>
          <p:cNvSpPr/>
          <p:nvPr userDrawn="1"/>
        </p:nvSpPr>
        <p:spPr>
          <a:xfrm>
            <a:off x="0" y="-5571"/>
            <a:ext cx="9144000" cy="51435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161714" y="1519421"/>
            <a:ext cx="2190127" cy="2104659"/>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3663217" y="2534911"/>
            <a:ext cx="1817567" cy="7367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050" dirty="0"/>
          </a:p>
        </p:txBody>
      </p:sp>
    </p:spTree>
    <p:extLst>
      <p:ext uri="{BB962C8B-B14F-4D97-AF65-F5344CB8AC3E}">
        <p14:creationId xmlns:p14="http://schemas.microsoft.com/office/powerpoint/2010/main" val="3574979133"/>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D0169C8-29A5-934F-9335-D12C94496F89}"/>
              </a:ext>
            </a:extLst>
          </p:cNvPr>
          <p:cNvSpPr>
            <a:spLocks noGrp="1" noChangeArrowheads="1"/>
          </p:cNvSpPr>
          <p:nvPr>
            <p:ph type="title"/>
          </p:nvPr>
        </p:nvSpPr>
        <p:spPr bwMode="auto">
          <a:xfrm>
            <a:off x="533401" y="114300"/>
            <a:ext cx="68151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29" tIns="45466" rIns="90929" bIns="45466" numCol="1" anchor="b" anchorCtr="0" compatLnSpc="1">
            <a:prstTxWarp prst="textNoShape">
              <a:avLst/>
            </a:prstTxWarp>
          </a:bodyPr>
          <a:lstStyle/>
          <a:p>
            <a:pPr lvl="0"/>
            <a:r>
              <a:rPr lang="th-TH" altLang="en-US"/>
              <a:t>Click to edit Master title style</a:t>
            </a:r>
          </a:p>
        </p:txBody>
      </p:sp>
      <p:sp>
        <p:nvSpPr>
          <p:cNvPr id="86019" name="Rectangle 3">
            <a:extLst>
              <a:ext uri="{FF2B5EF4-FFF2-40B4-BE49-F238E27FC236}">
                <a16:creationId xmlns:a16="http://schemas.microsoft.com/office/drawing/2014/main" id="{381A1EDA-A0AF-654F-960E-FD397BA29111}"/>
              </a:ext>
            </a:extLst>
          </p:cNvPr>
          <p:cNvSpPr>
            <a:spLocks noGrp="1" noChangeArrowheads="1"/>
          </p:cNvSpPr>
          <p:nvPr>
            <p:ph type="body" idx="1"/>
          </p:nvPr>
        </p:nvSpPr>
        <p:spPr bwMode="auto">
          <a:xfrm>
            <a:off x="533405" y="971550"/>
            <a:ext cx="8435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29" tIns="45466" rIns="90929" bIns="45466"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74756" name="AutoShape 4">
            <a:extLst>
              <a:ext uri="{FF2B5EF4-FFF2-40B4-BE49-F238E27FC236}">
                <a16:creationId xmlns:a16="http://schemas.microsoft.com/office/drawing/2014/main" id="{BD75D929-124B-9346-8B9F-A7EBDCB48C0B}"/>
              </a:ext>
            </a:extLst>
          </p:cNvPr>
          <p:cNvSpPr>
            <a:spLocks noChangeArrowheads="1"/>
          </p:cNvSpPr>
          <p:nvPr/>
        </p:nvSpPr>
        <p:spPr bwMode="auto">
          <a:xfrm>
            <a:off x="592143" y="742951"/>
            <a:ext cx="7958137" cy="825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lIns="68197" tIns="34100" rIns="68197" bIns="34100"/>
          <a:lstStyle/>
          <a:p>
            <a:pPr>
              <a:defRPr/>
            </a:pPr>
            <a:endParaRPr lang="en-US" sz="751" dirty="0"/>
          </a:p>
        </p:txBody>
      </p:sp>
      <p:pic>
        <p:nvPicPr>
          <p:cNvPr id="86021" name="Picture 11" descr="ITICbanner2.gif">
            <a:extLst>
              <a:ext uri="{FF2B5EF4-FFF2-40B4-BE49-F238E27FC236}">
                <a16:creationId xmlns:a16="http://schemas.microsoft.com/office/drawing/2014/main" id="{9A93E9BC-2F24-E243-A9FD-4FA08E67A3F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t="21600" b="5040"/>
          <a:stretch>
            <a:fillRect/>
          </a:stretch>
        </p:blipFill>
        <p:spPr bwMode="auto">
          <a:xfrm>
            <a:off x="-139700" y="4743452"/>
            <a:ext cx="946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3">
            <a:extLst>
              <a:ext uri="{FF2B5EF4-FFF2-40B4-BE49-F238E27FC236}">
                <a16:creationId xmlns:a16="http://schemas.microsoft.com/office/drawing/2014/main" id="{2D456D34-1292-CE41-8EBF-CEB3C7B10BE7}"/>
              </a:ext>
            </a:extLst>
          </p:cNvPr>
          <p:cNvSpPr>
            <a:spLocks noChangeArrowheads="1"/>
          </p:cNvSpPr>
          <p:nvPr userDrawn="1"/>
        </p:nvSpPr>
        <p:spPr bwMode="auto">
          <a:xfrm>
            <a:off x="984253" y="4775202"/>
            <a:ext cx="2413587" cy="354924"/>
          </a:xfrm>
          <a:prstGeom prst="rect">
            <a:avLst/>
          </a:prstGeom>
          <a:noFill/>
          <a:ln>
            <a:noFill/>
          </a:ln>
          <a:extLst>
            <a:ext uri="{909E8E84-426E-40dd-AFC4-6F175D3DCCD1}"/>
            <a:ext uri="{91240B29-F687-4f45-9708-019B960494DF}"/>
          </a:extLst>
        </p:spPr>
        <p:txBody>
          <a:bodyPr wrap="none" lIns="65616" tIns="32807" rIns="65616" bIns="32807">
            <a:spAutoFit/>
          </a:bodyPr>
          <a:lstStyle/>
          <a:p>
            <a:pPr>
              <a:defRPr/>
            </a:pPr>
            <a:r>
              <a:rPr lang="en-US" sz="825" dirty="0">
                <a:solidFill>
                  <a:srgbClr val="F2F2F2"/>
                </a:solidFill>
                <a:latin typeface="VAG Rounded Std Light" charset="0"/>
                <a:cs typeface="VAG Rounded Std Light" charset="0"/>
              </a:rPr>
              <a:t>UNESCO/IOC-NOAA </a:t>
            </a:r>
          </a:p>
          <a:p>
            <a:pPr>
              <a:defRPr/>
            </a:pPr>
            <a:r>
              <a:rPr lang="en-US" sz="1051" dirty="0">
                <a:solidFill>
                  <a:srgbClr val="F2F2F2"/>
                </a:solidFill>
                <a:latin typeface="VAG Rounded Std Light" charset="0"/>
                <a:cs typeface="VAG Rounded Std Light" charset="0"/>
              </a:rPr>
              <a:t>International Tsunami Information Center</a:t>
            </a:r>
          </a:p>
        </p:txBody>
      </p:sp>
      <p:pic>
        <p:nvPicPr>
          <p:cNvPr id="8" name="Picture 1" descr="ITIC_logo_300dpi_20130806.png">
            <a:extLst>
              <a:ext uri="{FF2B5EF4-FFF2-40B4-BE49-F238E27FC236}">
                <a16:creationId xmlns:a16="http://schemas.microsoft.com/office/drawing/2014/main" id="{144C3D54-BB71-D644-93B6-77031901FB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81000" y="4781553"/>
            <a:ext cx="457906" cy="4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215742"/>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rtl="0" eaLnBrk="0" fontAlgn="base" hangingPunct="0">
        <a:lnSpc>
          <a:spcPct val="110000"/>
        </a:lnSpc>
        <a:spcBef>
          <a:spcPct val="0"/>
        </a:spcBef>
        <a:spcAft>
          <a:spcPct val="0"/>
        </a:spcAft>
        <a:defRPr sz="2500" b="1">
          <a:solidFill>
            <a:schemeClr val="accent2"/>
          </a:solidFill>
          <a:latin typeface="+mj-lt"/>
          <a:ea typeface="ＭＳ Ｐゴシック" charset="0"/>
          <a:cs typeface="+mj-cs"/>
        </a:defRPr>
      </a:lvl1pPr>
      <a:lvl2pPr algn="l" rtl="0" eaLnBrk="0" fontAlgn="base" hangingPunct="0">
        <a:lnSpc>
          <a:spcPct val="110000"/>
        </a:lnSpc>
        <a:spcBef>
          <a:spcPct val="0"/>
        </a:spcBef>
        <a:spcAft>
          <a:spcPct val="0"/>
        </a:spcAft>
        <a:defRPr sz="2500" b="1">
          <a:solidFill>
            <a:schemeClr val="accent2"/>
          </a:solidFill>
          <a:latin typeface="Arial" charset="0"/>
          <a:ea typeface="ＭＳ Ｐゴシック" charset="0"/>
          <a:cs typeface="Angsana New" pitchFamily="18" charset="0"/>
        </a:defRPr>
      </a:lvl2pPr>
      <a:lvl3pPr algn="l" rtl="0" eaLnBrk="0" fontAlgn="base" hangingPunct="0">
        <a:lnSpc>
          <a:spcPct val="110000"/>
        </a:lnSpc>
        <a:spcBef>
          <a:spcPct val="0"/>
        </a:spcBef>
        <a:spcAft>
          <a:spcPct val="0"/>
        </a:spcAft>
        <a:defRPr sz="2500" b="1">
          <a:solidFill>
            <a:schemeClr val="accent2"/>
          </a:solidFill>
          <a:latin typeface="Arial" charset="0"/>
          <a:ea typeface="ＭＳ Ｐゴシック" charset="0"/>
          <a:cs typeface="Angsana New" pitchFamily="18" charset="0"/>
        </a:defRPr>
      </a:lvl3pPr>
      <a:lvl4pPr algn="l" rtl="0" eaLnBrk="0" fontAlgn="base" hangingPunct="0">
        <a:lnSpc>
          <a:spcPct val="110000"/>
        </a:lnSpc>
        <a:spcBef>
          <a:spcPct val="0"/>
        </a:spcBef>
        <a:spcAft>
          <a:spcPct val="0"/>
        </a:spcAft>
        <a:defRPr sz="2500" b="1">
          <a:solidFill>
            <a:schemeClr val="accent2"/>
          </a:solidFill>
          <a:latin typeface="Arial" charset="0"/>
          <a:ea typeface="ＭＳ Ｐゴシック" charset="0"/>
          <a:cs typeface="Angsana New" pitchFamily="18" charset="0"/>
        </a:defRPr>
      </a:lvl4pPr>
      <a:lvl5pPr algn="l" rtl="0" eaLnBrk="0" fontAlgn="base" hangingPunct="0">
        <a:lnSpc>
          <a:spcPct val="110000"/>
        </a:lnSpc>
        <a:spcBef>
          <a:spcPct val="0"/>
        </a:spcBef>
        <a:spcAft>
          <a:spcPct val="0"/>
        </a:spcAft>
        <a:defRPr sz="2500" b="1">
          <a:solidFill>
            <a:schemeClr val="accent2"/>
          </a:solidFill>
          <a:latin typeface="Arial" charset="0"/>
          <a:ea typeface="ＭＳ Ｐゴシック" charset="0"/>
          <a:cs typeface="Angsana New" pitchFamily="18" charset="0"/>
        </a:defRPr>
      </a:lvl5pPr>
      <a:lvl6pPr marL="341014" algn="l" rtl="0" fontAlgn="base">
        <a:lnSpc>
          <a:spcPct val="110000"/>
        </a:lnSpc>
        <a:spcBef>
          <a:spcPct val="0"/>
        </a:spcBef>
        <a:spcAft>
          <a:spcPct val="0"/>
        </a:spcAft>
        <a:defRPr sz="2551" b="1">
          <a:solidFill>
            <a:schemeClr val="accent2"/>
          </a:solidFill>
          <a:latin typeface="Arial" charset="0"/>
          <a:ea typeface="Angsana New" pitchFamily="18" charset="0"/>
          <a:cs typeface="Angsana New" pitchFamily="18" charset="0"/>
        </a:defRPr>
      </a:lvl6pPr>
      <a:lvl7pPr marL="682027" algn="l" rtl="0" fontAlgn="base">
        <a:lnSpc>
          <a:spcPct val="110000"/>
        </a:lnSpc>
        <a:spcBef>
          <a:spcPct val="0"/>
        </a:spcBef>
        <a:spcAft>
          <a:spcPct val="0"/>
        </a:spcAft>
        <a:defRPr sz="2551" b="1">
          <a:solidFill>
            <a:schemeClr val="accent2"/>
          </a:solidFill>
          <a:latin typeface="Arial" charset="0"/>
          <a:ea typeface="Angsana New" pitchFamily="18" charset="0"/>
          <a:cs typeface="Angsana New" pitchFamily="18" charset="0"/>
        </a:defRPr>
      </a:lvl7pPr>
      <a:lvl8pPr marL="1023043" algn="l" rtl="0" fontAlgn="base">
        <a:lnSpc>
          <a:spcPct val="110000"/>
        </a:lnSpc>
        <a:spcBef>
          <a:spcPct val="0"/>
        </a:spcBef>
        <a:spcAft>
          <a:spcPct val="0"/>
        </a:spcAft>
        <a:defRPr sz="2551" b="1">
          <a:solidFill>
            <a:schemeClr val="accent2"/>
          </a:solidFill>
          <a:latin typeface="Arial" charset="0"/>
          <a:ea typeface="Angsana New" pitchFamily="18" charset="0"/>
          <a:cs typeface="Angsana New" pitchFamily="18" charset="0"/>
        </a:defRPr>
      </a:lvl8pPr>
      <a:lvl9pPr marL="1364052" algn="l" rtl="0" fontAlgn="base">
        <a:lnSpc>
          <a:spcPct val="110000"/>
        </a:lnSpc>
        <a:spcBef>
          <a:spcPct val="0"/>
        </a:spcBef>
        <a:spcAft>
          <a:spcPct val="0"/>
        </a:spcAft>
        <a:defRPr sz="2551" b="1">
          <a:solidFill>
            <a:schemeClr val="accent2"/>
          </a:solidFill>
          <a:latin typeface="Arial" charset="0"/>
          <a:ea typeface="Angsana New" pitchFamily="18" charset="0"/>
          <a:cs typeface="Angsana New" pitchFamily="18" charset="0"/>
        </a:defRPr>
      </a:lvl9pPr>
    </p:titleStyle>
    <p:bodyStyle>
      <a:lvl1pPr marL="347645" indent="-347645" algn="l" rtl="0" eaLnBrk="0" fontAlgn="base" hangingPunct="0">
        <a:lnSpc>
          <a:spcPct val="90000"/>
        </a:lnSpc>
        <a:spcBef>
          <a:spcPct val="20000"/>
        </a:spcBef>
        <a:spcAft>
          <a:spcPct val="0"/>
        </a:spcAft>
        <a:buClr>
          <a:schemeClr val="accent2"/>
        </a:buClr>
        <a:buSzPct val="80000"/>
        <a:buFont typeface="Wingdings" pitchFamily="2" charset="2"/>
        <a:buChar char="o"/>
        <a:defRPr sz="2200" b="1">
          <a:solidFill>
            <a:schemeClr val="tx1"/>
          </a:solidFill>
          <a:latin typeface="+mn-lt"/>
          <a:ea typeface="ＭＳ Ｐゴシック" charset="0"/>
          <a:cs typeface="+mn-cs"/>
        </a:defRPr>
      </a:lvl1pPr>
      <a:lvl2pPr marL="674654" indent="-322247" algn="l" rtl="0" eaLnBrk="0" fontAlgn="base" hangingPunct="0">
        <a:lnSpc>
          <a:spcPct val="90000"/>
        </a:lnSpc>
        <a:spcBef>
          <a:spcPct val="20000"/>
        </a:spcBef>
        <a:spcAft>
          <a:spcPct val="0"/>
        </a:spcAft>
        <a:buClr>
          <a:schemeClr val="accent2"/>
        </a:buClr>
        <a:buSzPct val="80000"/>
        <a:buFont typeface="Wingdings" pitchFamily="2" charset="2"/>
        <a:buChar char="n"/>
        <a:defRPr sz="2100">
          <a:solidFill>
            <a:schemeClr val="tx1"/>
          </a:solidFill>
          <a:latin typeface="+mn-lt"/>
          <a:ea typeface="+mn-ea"/>
          <a:cs typeface="+mn-cs"/>
        </a:defRPr>
      </a:lvl2pPr>
      <a:lvl3pPr marL="971502" indent="-292086" algn="l" rtl="0" eaLnBrk="0" fontAlgn="base" hangingPunct="0">
        <a:lnSpc>
          <a:spcPct val="90000"/>
        </a:lnSpc>
        <a:spcBef>
          <a:spcPct val="20000"/>
        </a:spcBef>
        <a:spcAft>
          <a:spcPct val="0"/>
        </a:spcAft>
        <a:buClr>
          <a:schemeClr val="accent2"/>
        </a:buClr>
        <a:buSzPct val="80000"/>
        <a:buFont typeface="Wingdings" pitchFamily="2" charset="2"/>
        <a:buChar char="o"/>
        <a:defRPr>
          <a:solidFill>
            <a:schemeClr val="tx1"/>
          </a:solidFill>
          <a:latin typeface="+mn-lt"/>
          <a:ea typeface="+mn-ea"/>
          <a:cs typeface="+mn-cs"/>
        </a:defRPr>
      </a:lvl3pPr>
      <a:lvl4pPr marL="1260412" indent="-285737" algn="l" rtl="0" eaLnBrk="0" fontAlgn="base" hangingPunct="0">
        <a:lnSpc>
          <a:spcPct val="90000"/>
        </a:lnSpc>
        <a:spcBef>
          <a:spcPct val="20000"/>
        </a:spcBef>
        <a:spcAft>
          <a:spcPct val="0"/>
        </a:spcAft>
        <a:buClr>
          <a:schemeClr val="accent2"/>
        </a:buClr>
        <a:buSzPct val="80000"/>
        <a:buFont typeface="Wingdings" pitchFamily="2" charset="2"/>
        <a:buChar char="n"/>
        <a:defRPr>
          <a:solidFill>
            <a:schemeClr val="tx1"/>
          </a:solidFill>
          <a:latin typeface="+mn-lt"/>
          <a:ea typeface="+mn-ea"/>
          <a:cs typeface="+mn-cs"/>
        </a:defRPr>
      </a:lvl4pPr>
      <a:lvl5pPr marL="1560435" indent="-293674" algn="l" rtl="0" eaLnBrk="0" fontAlgn="base" hangingPunct="0">
        <a:lnSpc>
          <a:spcPct val="90000"/>
        </a:lnSpc>
        <a:spcBef>
          <a:spcPct val="25000"/>
        </a:spcBef>
        <a:spcAft>
          <a:spcPct val="0"/>
        </a:spcAft>
        <a:buClr>
          <a:schemeClr val="accent2"/>
        </a:buClr>
        <a:buSzPct val="80000"/>
        <a:buFont typeface="Wingdings" pitchFamily="2" charset="2"/>
        <a:buChar char="§"/>
        <a:defRPr>
          <a:solidFill>
            <a:schemeClr val="tx1"/>
          </a:solidFill>
          <a:latin typeface="+mn-lt"/>
          <a:ea typeface="+mn-ea"/>
          <a:cs typeface="+mn-cs"/>
        </a:defRPr>
      </a:lvl5pPr>
      <a:lvl6pPr marL="1902811" indent="-297206" algn="l" rtl="0" fontAlgn="base">
        <a:lnSpc>
          <a:spcPct val="90000"/>
        </a:lnSpc>
        <a:spcBef>
          <a:spcPct val="25000"/>
        </a:spcBef>
        <a:spcAft>
          <a:spcPct val="0"/>
        </a:spcAft>
        <a:buClr>
          <a:schemeClr val="accent2"/>
        </a:buClr>
        <a:buSzPct val="80000"/>
        <a:buFont typeface="Wingdings" charset="2"/>
        <a:buChar char="§"/>
        <a:defRPr sz="1800">
          <a:solidFill>
            <a:schemeClr val="tx1"/>
          </a:solidFill>
          <a:latin typeface="+mn-lt"/>
          <a:ea typeface="+mn-ea"/>
          <a:cs typeface="+mn-cs"/>
        </a:defRPr>
      </a:lvl6pPr>
      <a:lvl7pPr marL="2243824" indent="-297206" algn="l" rtl="0" fontAlgn="base">
        <a:lnSpc>
          <a:spcPct val="90000"/>
        </a:lnSpc>
        <a:spcBef>
          <a:spcPct val="25000"/>
        </a:spcBef>
        <a:spcAft>
          <a:spcPct val="0"/>
        </a:spcAft>
        <a:buClr>
          <a:schemeClr val="accent2"/>
        </a:buClr>
        <a:buSzPct val="80000"/>
        <a:buFont typeface="Wingdings" charset="2"/>
        <a:buChar char="§"/>
        <a:defRPr sz="1800">
          <a:solidFill>
            <a:schemeClr val="tx1"/>
          </a:solidFill>
          <a:latin typeface="+mn-lt"/>
          <a:ea typeface="+mn-ea"/>
          <a:cs typeface="+mn-cs"/>
        </a:defRPr>
      </a:lvl7pPr>
      <a:lvl8pPr marL="2584835" indent="-297206" algn="l" rtl="0" fontAlgn="base">
        <a:lnSpc>
          <a:spcPct val="90000"/>
        </a:lnSpc>
        <a:spcBef>
          <a:spcPct val="25000"/>
        </a:spcBef>
        <a:spcAft>
          <a:spcPct val="0"/>
        </a:spcAft>
        <a:buClr>
          <a:schemeClr val="accent2"/>
        </a:buClr>
        <a:buSzPct val="80000"/>
        <a:buFont typeface="Wingdings" charset="2"/>
        <a:buChar char="§"/>
        <a:defRPr sz="1800">
          <a:solidFill>
            <a:schemeClr val="tx1"/>
          </a:solidFill>
          <a:latin typeface="+mn-lt"/>
          <a:ea typeface="+mn-ea"/>
          <a:cs typeface="+mn-cs"/>
        </a:defRPr>
      </a:lvl8pPr>
      <a:lvl9pPr marL="2925853" indent="-297206" algn="l" rtl="0" fontAlgn="base">
        <a:lnSpc>
          <a:spcPct val="90000"/>
        </a:lnSpc>
        <a:spcBef>
          <a:spcPct val="25000"/>
        </a:spcBef>
        <a:spcAft>
          <a:spcPct val="0"/>
        </a:spcAft>
        <a:buClr>
          <a:schemeClr val="accent2"/>
        </a:buClr>
        <a:buSzPct val="80000"/>
        <a:buFont typeface="Wingdings" charset="2"/>
        <a:buChar char="§"/>
        <a:defRPr sz="1800">
          <a:solidFill>
            <a:schemeClr val="tx1"/>
          </a:solidFill>
          <a:latin typeface="+mn-lt"/>
          <a:ea typeface="+mn-ea"/>
          <a:cs typeface="+mn-cs"/>
        </a:defRPr>
      </a:lvl9pPr>
    </p:bodyStyle>
    <p:otherStyle>
      <a:defPPr>
        <a:defRPr lang="en-US"/>
      </a:defPPr>
      <a:lvl1pPr marL="0" algn="l" defTabSz="341014" rtl="0" eaLnBrk="1" latinLnBrk="0" hangingPunct="1">
        <a:defRPr sz="1351" kern="1200">
          <a:solidFill>
            <a:schemeClr val="tx1"/>
          </a:solidFill>
          <a:latin typeface="+mn-lt"/>
          <a:ea typeface="+mn-ea"/>
          <a:cs typeface="+mn-cs"/>
        </a:defRPr>
      </a:lvl1pPr>
      <a:lvl2pPr marL="341014" algn="l" defTabSz="341014" rtl="0" eaLnBrk="1" latinLnBrk="0" hangingPunct="1">
        <a:defRPr sz="1351" kern="1200">
          <a:solidFill>
            <a:schemeClr val="tx1"/>
          </a:solidFill>
          <a:latin typeface="+mn-lt"/>
          <a:ea typeface="+mn-ea"/>
          <a:cs typeface="+mn-cs"/>
        </a:defRPr>
      </a:lvl2pPr>
      <a:lvl3pPr marL="682027" algn="l" defTabSz="341014" rtl="0" eaLnBrk="1" latinLnBrk="0" hangingPunct="1">
        <a:defRPr sz="1351" kern="1200">
          <a:solidFill>
            <a:schemeClr val="tx1"/>
          </a:solidFill>
          <a:latin typeface="+mn-lt"/>
          <a:ea typeface="+mn-ea"/>
          <a:cs typeface="+mn-cs"/>
        </a:defRPr>
      </a:lvl3pPr>
      <a:lvl4pPr marL="1023043" algn="l" defTabSz="341014" rtl="0" eaLnBrk="1" latinLnBrk="0" hangingPunct="1">
        <a:defRPr sz="1351" kern="1200">
          <a:solidFill>
            <a:schemeClr val="tx1"/>
          </a:solidFill>
          <a:latin typeface="+mn-lt"/>
          <a:ea typeface="+mn-ea"/>
          <a:cs typeface="+mn-cs"/>
        </a:defRPr>
      </a:lvl4pPr>
      <a:lvl5pPr marL="1364052" algn="l" defTabSz="341014" rtl="0" eaLnBrk="1" latinLnBrk="0" hangingPunct="1">
        <a:defRPr sz="1351" kern="1200">
          <a:solidFill>
            <a:schemeClr val="tx1"/>
          </a:solidFill>
          <a:latin typeface="+mn-lt"/>
          <a:ea typeface="+mn-ea"/>
          <a:cs typeface="+mn-cs"/>
        </a:defRPr>
      </a:lvl5pPr>
      <a:lvl6pPr marL="1705070" algn="l" defTabSz="341014" rtl="0" eaLnBrk="1" latinLnBrk="0" hangingPunct="1">
        <a:defRPr sz="1351" kern="1200">
          <a:solidFill>
            <a:schemeClr val="tx1"/>
          </a:solidFill>
          <a:latin typeface="+mn-lt"/>
          <a:ea typeface="+mn-ea"/>
          <a:cs typeface="+mn-cs"/>
        </a:defRPr>
      </a:lvl6pPr>
      <a:lvl7pPr marL="2046082" algn="l" defTabSz="341014" rtl="0" eaLnBrk="1" latinLnBrk="0" hangingPunct="1">
        <a:defRPr sz="1351" kern="1200">
          <a:solidFill>
            <a:schemeClr val="tx1"/>
          </a:solidFill>
          <a:latin typeface="+mn-lt"/>
          <a:ea typeface="+mn-ea"/>
          <a:cs typeface="+mn-cs"/>
        </a:defRPr>
      </a:lvl7pPr>
      <a:lvl8pPr marL="2387099" algn="l" defTabSz="341014" rtl="0" eaLnBrk="1" latinLnBrk="0" hangingPunct="1">
        <a:defRPr sz="1351" kern="1200">
          <a:solidFill>
            <a:schemeClr val="tx1"/>
          </a:solidFill>
          <a:latin typeface="+mn-lt"/>
          <a:ea typeface="+mn-ea"/>
          <a:cs typeface="+mn-cs"/>
        </a:defRPr>
      </a:lvl8pPr>
      <a:lvl9pPr marL="2728108" algn="l" defTabSz="341014"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AF404D-FBBC-EE82-3D3A-ED32FD89EC1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8F62C12-BB5D-CDDC-FD11-2127FDBDC33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C487C0C-99A0-4E63-C194-B37536151D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E5CEC95-6292-9F4B-92A4-F914662682B5}" type="datetimeFigureOut">
              <a:rPr lang="es-CR" smtClean="0"/>
              <a:t>6/5/2025</a:t>
            </a:fld>
            <a:endParaRPr lang="es-CR" dirty="0"/>
          </a:p>
        </p:txBody>
      </p:sp>
      <p:sp>
        <p:nvSpPr>
          <p:cNvPr id="5" name="Marcador de pie de página 4">
            <a:extLst>
              <a:ext uri="{FF2B5EF4-FFF2-40B4-BE49-F238E27FC236}">
                <a16:creationId xmlns:a16="http://schemas.microsoft.com/office/drawing/2014/main" id="{0C7F1ADA-8A4C-33CF-2645-FE005232E3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02421A7F-0902-5418-DBC0-4CA98609C9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8D96DAE-94BB-1846-8B2F-F3B358AA571D}" type="slidenum">
              <a:rPr lang="es-CR" smtClean="0"/>
              <a:t>‹#›</a:t>
            </a:fld>
            <a:endParaRPr lang="es-CR" dirty="0"/>
          </a:p>
        </p:txBody>
      </p:sp>
    </p:spTree>
    <p:extLst>
      <p:ext uri="{BB962C8B-B14F-4D97-AF65-F5344CB8AC3E}">
        <p14:creationId xmlns:p14="http://schemas.microsoft.com/office/powerpoint/2010/main" val="27658274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786715" y="0"/>
            <a:ext cx="4357284" cy="752601"/>
          </a:xfrm>
          <a:prstGeom prst="rect">
            <a:avLst/>
          </a:prstGeom>
        </p:spPr>
      </p:pic>
      <p:sp>
        <p:nvSpPr>
          <p:cNvPr id="2" name="Holder 2"/>
          <p:cNvSpPr>
            <a:spLocks noGrp="1"/>
          </p:cNvSpPr>
          <p:nvPr>
            <p:ph type="title"/>
          </p:nvPr>
        </p:nvSpPr>
        <p:spPr>
          <a:xfrm>
            <a:off x="384725" y="152367"/>
            <a:ext cx="4519295" cy="662305"/>
          </a:xfrm>
          <a:prstGeom prst="rect">
            <a:avLst/>
          </a:prstGeom>
        </p:spPr>
        <p:txBody>
          <a:bodyPr wrap="square" lIns="0" tIns="0" rIns="0" bIns="0">
            <a:spAutoFit/>
          </a:bodyPr>
          <a:lstStyle>
            <a:lvl1pPr>
              <a:defRPr sz="2050" b="1" i="0">
                <a:solidFill>
                  <a:schemeClr val="tx1"/>
                </a:solidFill>
                <a:latin typeface="Arial"/>
                <a:cs typeface="Arial"/>
              </a:defRPr>
            </a:lvl1pPr>
          </a:lstStyle>
          <a:p>
            <a:endParaRPr/>
          </a:p>
        </p:txBody>
      </p:sp>
      <p:sp>
        <p:nvSpPr>
          <p:cNvPr id="3" name="Holder 3"/>
          <p:cNvSpPr>
            <a:spLocks noGrp="1"/>
          </p:cNvSpPr>
          <p:nvPr>
            <p:ph type="body" idx="1"/>
          </p:nvPr>
        </p:nvSpPr>
        <p:spPr>
          <a:xfrm>
            <a:off x="272625" y="1043889"/>
            <a:ext cx="4455795" cy="1076960"/>
          </a:xfrm>
          <a:prstGeom prst="rect">
            <a:avLst/>
          </a:prstGeom>
        </p:spPr>
        <p:txBody>
          <a:bodyPr wrap="square" lIns="0" tIns="0" rIns="0" bIns="0">
            <a:spAutoFit/>
          </a:bodyPr>
          <a:lstStyle>
            <a:lvl1pPr>
              <a:defRPr sz="15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5/6/2025</a:t>
            </a:fld>
            <a:endParaRPr lang="en-US" dirty="0"/>
          </a:p>
        </p:txBody>
      </p:sp>
      <p:sp>
        <p:nvSpPr>
          <p:cNvPr id="6" name="Holder 6"/>
          <p:cNvSpPr>
            <a:spLocks noGrp="1"/>
          </p:cNvSpPr>
          <p:nvPr>
            <p:ph type="sldNum" sz="quarter" idx="7"/>
          </p:nvPr>
        </p:nvSpPr>
        <p:spPr>
          <a:xfrm>
            <a:off x="8826720" y="4750925"/>
            <a:ext cx="160028" cy="194945"/>
          </a:xfrm>
          <a:prstGeom prst="rect">
            <a:avLst/>
          </a:prstGeom>
        </p:spPr>
        <p:txBody>
          <a:bodyPr wrap="square" lIns="0" tIns="0" rIns="0" bIns="0">
            <a:spAutoFit/>
          </a:bodyPr>
          <a:lstStyle>
            <a:lvl1pPr>
              <a:defRPr sz="1000" b="0" i="0">
                <a:solidFill>
                  <a:srgbClr val="595959"/>
                </a:solidFill>
                <a:latin typeface="Arial"/>
                <a:cs typeface="Arial"/>
              </a:defRPr>
            </a:lvl1pPr>
          </a:lstStyle>
          <a:p>
            <a:pPr marL="38100">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342818393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5.png"/><Relationship Id="rId11" Type="http://schemas.openxmlformats.org/officeDocument/2006/relationships/diagramLayout" Target="../diagrams/layout1.xml"/><Relationship Id="rId5" Type="http://schemas.openxmlformats.org/officeDocument/2006/relationships/image" Target="../media/image24.png"/><Relationship Id="rId10" Type="http://schemas.openxmlformats.org/officeDocument/2006/relationships/diagramData" Target="../diagrams/data1.xml"/><Relationship Id="rId4" Type="http://schemas.openxmlformats.org/officeDocument/2006/relationships/image" Target="../media/image23.png"/><Relationship Id="rId9" Type="http://schemas.openxmlformats.org/officeDocument/2006/relationships/image" Target="../media/image28.png"/><Relationship Id="rId14"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9.png"/><Relationship Id="rId7" Type="http://schemas.openxmlformats.org/officeDocument/2006/relationships/diagramLayout" Target="../diagrams/layout2.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Data" Target="../diagrams/data2.xml"/><Relationship Id="rId5" Type="http://schemas.openxmlformats.org/officeDocument/2006/relationships/image" Target="../media/image31.png"/><Relationship Id="rId10" Type="http://schemas.microsoft.com/office/2007/relationships/diagramDrawing" Target="../diagrams/drawing2.xml"/><Relationship Id="rId4" Type="http://schemas.openxmlformats.org/officeDocument/2006/relationships/image" Target="../media/image30.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2.png"/><Relationship Id="rId1" Type="http://schemas.openxmlformats.org/officeDocument/2006/relationships/slideLayout" Target="../slideLayouts/slideLayout27.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hyperlink" Target="https://www.ncei.noaa.gov/maps/CATSAM/" TargetMode="External"/><Relationship Id="rId2" Type="http://schemas.openxmlformats.org/officeDocument/2006/relationships/image" Target="../media/image32.png"/><Relationship Id="rId1" Type="http://schemas.openxmlformats.org/officeDocument/2006/relationships/slideLayout" Target="../slideLayouts/slideLayout27.xml"/><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2.png"/><Relationship Id="rId1" Type="http://schemas.openxmlformats.org/officeDocument/2006/relationships/slideLayout" Target="../slideLayouts/slideLayout27.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mailto:Fabian.Hinds@barbados.gov.bb" TargetMode="External"/><Relationship Id="rId3" Type="http://schemas.openxmlformats.org/officeDocument/2006/relationships/image" Target="../media/image9.png"/><Relationship Id="rId7" Type="http://schemas.openxmlformats.org/officeDocument/2006/relationships/hyperlink" Target="mailto:marion.le-texier@univ-montp3.fr"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mailto:matthieu.peroche@univ-montp3.fr" TargetMode="External"/><Relationship Id="rId11" Type="http://schemas.openxmlformats.org/officeDocument/2006/relationships/image" Target="../media/image49.png"/><Relationship Id="rId5" Type="http://schemas.openxmlformats.org/officeDocument/2006/relationships/hyperlink" Target="mailto:gracelemoine@gwu.edu" TargetMode="External"/><Relationship Id="rId10" Type="http://schemas.openxmlformats.org/officeDocument/2006/relationships/hyperlink" Target="mailto:a.necmioglu@unesco.org" TargetMode="External"/><Relationship Id="rId4" Type="http://schemas.openxmlformats.org/officeDocument/2006/relationships/image" Target="../media/image10.png"/><Relationship Id="rId9" Type="http://schemas.openxmlformats.org/officeDocument/2006/relationships/hyperlink" Target="mailto:a.brome@unesco.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1791725" y="261150"/>
            <a:ext cx="7262364" cy="105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dirty="0">
                <a:solidFill>
                  <a:srgbClr val="0E3692"/>
                </a:solidFill>
                <a:latin typeface="Libre Baskerville"/>
                <a:ea typeface="Libre Baskerville"/>
                <a:cs typeface="Libre Baskerville"/>
                <a:sym typeface="Libre Baskerville"/>
              </a:rPr>
              <a:t>3.11 Tsunami Ready Recognition Programme</a:t>
            </a:r>
            <a:endParaRPr sz="2200" b="1" dirty="0">
              <a:solidFill>
                <a:srgbClr val="0E3692"/>
              </a:solidFill>
              <a:latin typeface="Libre Baskerville"/>
              <a:ea typeface="Libre Baskerville"/>
              <a:cs typeface="Libre Baskerville"/>
              <a:sym typeface="Libre Baskerville"/>
            </a:endParaRPr>
          </a:p>
        </p:txBody>
      </p:sp>
      <p:sp>
        <p:nvSpPr>
          <p:cNvPr id="55" name="Google Shape;55;p13"/>
          <p:cNvSpPr txBox="1"/>
          <p:nvPr/>
        </p:nvSpPr>
        <p:spPr>
          <a:xfrm>
            <a:off x="1791725" y="1425525"/>
            <a:ext cx="71460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solidFill>
                <a:srgbClr val="0E3692"/>
              </a:solidFill>
              <a:latin typeface="Libre Baskerville"/>
              <a:ea typeface="Libre Baskerville"/>
              <a:cs typeface="Libre Baskerville"/>
              <a:sym typeface="Libre Baskerville"/>
            </a:endParaRPr>
          </a:p>
        </p:txBody>
      </p:sp>
      <p:sp>
        <p:nvSpPr>
          <p:cNvPr id="56" name="Google Shape;56;p13"/>
          <p:cNvSpPr txBox="1"/>
          <p:nvPr/>
        </p:nvSpPr>
        <p:spPr>
          <a:xfrm>
            <a:off x="1728900" y="1055914"/>
            <a:ext cx="7297869" cy="14469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dirty="0">
                <a:solidFill>
                  <a:srgbClr val="0E3692"/>
                </a:solidFill>
                <a:latin typeface="Libre Baskerville"/>
                <a:ea typeface="Libre Baskerville"/>
                <a:cs typeface="Libre Baskerville"/>
                <a:sym typeface="Libre Baskerville"/>
              </a:rPr>
              <a:t>Christa G. von Hillebrandt-Andrade, </a:t>
            </a:r>
            <a:r>
              <a:rPr lang="en-US" sz="1000" dirty="0">
                <a:solidFill>
                  <a:srgbClr val="0E3692"/>
                </a:solidFill>
                <a:latin typeface="Libre Baskerville"/>
                <a:ea typeface="Libre Baskerville"/>
                <a:cs typeface="Libre Baskerville"/>
                <a:sym typeface="Libre Baskerville"/>
              </a:rPr>
              <a:t>Manager, NOAA/NWS ITIC-CAR</a:t>
            </a:r>
          </a:p>
          <a:p>
            <a:pPr marL="0" lvl="0" indent="0" algn="l" rtl="0">
              <a:spcBef>
                <a:spcPts val="0"/>
              </a:spcBef>
              <a:spcAft>
                <a:spcPts val="0"/>
              </a:spcAft>
              <a:buNone/>
            </a:pPr>
            <a:r>
              <a:rPr lang="en-US" sz="1000" b="1" dirty="0">
                <a:solidFill>
                  <a:srgbClr val="0E3692"/>
                </a:solidFill>
                <a:latin typeface="Libre Baskerville"/>
                <a:ea typeface="Libre Baskerville"/>
                <a:cs typeface="Libre Baskerville"/>
                <a:sym typeface="Libre Baskerville"/>
              </a:rPr>
              <a:t>Dr. Matthieu </a:t>
            </a:r>
            <a:r>
              <a:rPr lang="en-US" sz="1000" b="1" dirty="0" err="1">
                <a:solidFill>
                  <a:srgbClr val="0E3692"/>
                </a:solidFill>
                <a:latin typeface="Libre Baskerville"/>
                <a:ea typeface="Libre Baskerville"/>
                <a:cs typeface="Libre Baskerville"/>
                <a:sym typeface="Libre Baskerville"/>
              </a:rPr>
              <a:t>Peroche</a:t>
            </a:r>
            <a:r>
              <a:rPr lang="en-US" sz="1000" b="1" dirty="0">
                <a:solidFill>
                  <a:srgbClr val="0E3692"/>
                </a:solidFill>
                <a:latin typeface="Libre Baskerville"/>
                <a:ea typeface="Libre Baskerville"/>
                <a:cs typeface="Libre Baskerville"/>
                <a:sym typeface="Libre Baskerville"/>
              </a:rPr>
              <a:t> (Co-chair, ICG/CARIBE EWS Tsunami Ready Task Team) and</a:t>
            </a:r>
            <a:r>
              <a:rPr lang="fr-FR" sz="1000" b="1" dirty="0">
                <a:solidFill>
                  <a:srgbClr val="0E3692"/>
                </a:solidFill>
                <a:latin typeface="Libre Baskerville"/>
                <a:ea typeface="Libre Baskerville"/>
                <a:cs typeface="Libre Baskerville"/>
                <a:sym typeface="Libre Baskerville"/>
              </a:rPr>
              <a:t> Dr. Marion Le Texier</a:t>
            </a:r>
            <a:r>
              <a:rPr lang="en-US" sz="1000" b="1" dirty="0">
                <a:solidFill>
                  <a:srgbClr val="0E3692"/>
                </a:solidFill>
                <a:latin typeface="Libre Baskerville"/>
                <a:ea typeface="Libre Baskerville"/>
                <a:cs typeface="Libre Baskerville"/>
                <a:sym typeface="Libre Baskerville"/>
              </a:rPr>
              <a:t>,</a:t>
            </a:r>
            <a:r>
              <a:rPr lang="en-US" sz="1000" dirty="0">
                <a:solidFill>
                  <a:srgbClr val="0E3692"/>
                </a:solidFill>
                <a:latin typeface="Libre Baskerville"/>
                <a:ea typeface="Libre Baskerville"/>
                <a:cs typeface="Libre Baskerville"/>
                <a:sym typeface="Libre Baskerville"/>
              </a:rPr>
              <a:t> LAGAM Geography and Planning Laboratory, University Paul-Valéry Montpellier</a:t>
            </a:r>
            <a:endParaRPr lang="en-US" sz="1000" dirty="0">
              <a:solidFill>
                <a:srgbClr val="0E3692"/>
              </a:solidFill>
              <a:highlight>
                <a:srgbClr val="FF0000"/>
              </a:highlight>
              <a:latin typeface="Libre Baskerville"/>
              <a:ea typeface="Libre Baskerville"/>
              <a:cs typeface="Libre Baskerville"/>
              <a:sym typeface="Libre Baskerville"/>
            </a:endParaRPr>
          </a:p>
          <a:p>
            <a:pPr marL="0" lvl="0" indent="0" algn="l" rtl="0">
              <a:spcBef>
                <a:spcPts val="0"/>
              </a:spcBef>
              <a:spcAft>
                <a:spcPts val="0"/>
              </a:spcAft>
              <a:buNone/>
            </a:pPr>
            <a:r>
              <a:rPr lang="en-US" sz="1000" b="1" dirty="0">
                <a:solidFill>
                  <a:srgbClr val="0E3692"/>
                </a:solidFill>
                <a:latin typeface="Libre Baskerville"/>
                <a:ea typeface="Libre Baskerville"/>
                <a:cs typeface="Libre Baskerville"/>
                <a:sym typeface="Libre Baskerville"/>
              </a:rPr>
              <a:t>Grace Lemoine, </a:t>
            </a:r>
            <a:r>
              <a:rPr lang="en-US" sz="1000" dirty="0">
                <a:solidFill>
                  <a:srgbClr val="0E3692"/>
                </a:solidFill>
                <a:latin typeface="Libre Baskerville"/>
                <a:ea typeface="Libre Baskerville"/>
                <a:cs typeface="Libre Baskerville"/>
                <a:sym typeface="Libre Baskerville"/>
              </a:rPr>
              <a:t>Intern, NOAA/NWS, ITIC-CAR, - Lead Support for Implementation of Tsunami Ready Evaluation Survey</a:t>
            </a:r>
          </a:p>
          <a:p>
            <a:pPr marL="0" lvl="0" indent="0" algn="l" rtl="0">
              <a:spcBef>
                <a:spcPts val="0"/>
              </a:spcBef>
              <a:spcAft>
                <a:spcPts val="0"/>
              </a:spcAft>
              <a:buNone/>
            </a:pPr>
            <a:r>
              <a:rPr lang="en-US" sz="1000" b="1" dirty="0">
                <a:solidFill>
                  <a:srgbClr val="0E3692"/>
                </a:solidFill>
                <a:latin typeface="Libre Baskerville"/>
                <a:ea typeface="Libre Baskerville"/>
                <a:cs typeface="Libre Baskerville"/>
                <a:sym typeface="Libre Baskerville"/>
              </a:rPr>
              <a:t>Alison Brome</a:t>
            </a:r>
            <a:r>
              <a:rPr lang="en-US" sz="1000" dirty="0">
                <a:solidFill>
                  <a:srgbClr val="0E3692"/>
                </a:solidFill>
                <a:latin typeface="Libre Baskerville"/>
                <a:ea typeface="Libre Baskerville"/>
                <a:cs typeface="Libre Baskerville"/>
                <a:sym typeface="Libre Baskerville"/>
              </a:rPr>
              <a:t>, Programme Officer, UNESCO.IOC-CTIC</a:t>
            </a:r>
          </a:p>
          <a:p>
            <a:r>
              <a:rPr lang="en-US" sz="1000" b="1" dirty="0">
                <a:solidFill>
                  <a:srgbClr val="0E3692"/>
                </a:solidFill>
                <a:latin typeface="Libre Baskerville"/>
                <a:ea typeface="Libre Baskerville"/>
                <a:cs typeface="Libre Baskerville"/>
                <a:sym typeface="Libre Baskerville"/>
              </a:rPr>
              <a:t>Fabian Hinds, </a:t>
            </a:r>
            <a:r>
              <a:rPr lang="en-US" sz="1000" dirty="0">
                <a:solidFill>
                  <a:srgbClr val="0E3692"/>
                </a:solidFill>
                <a:latin typeface="Libre Baskerville"/>
                <a:ea typeface="Libre Baskerville"/>
                <a:cs typeface="Libre Baskerville"/>
                <a:sym typeface="Libre Baskerville"/>
              </a:rPr>
              <a:t>Research Officer, CZMU, Barbados, Co-Chair ICG/CARIBE EWS Tsunami Ready Task Team</a:t>
            </a:r>
          </a:p>
          <a:p>
            <a:r>
              <a:rPr lang="en-US" sz="1000" b="1" dirty="0">
                <a:solidFill>
                  <a:srgbClr val="0E3692"/>
                </a:solidFill>
                <a:latin typeface="Libre Baskerville"/>
                <a:ea typeface="Libre Baskerville"/>
                <a:cs typeface="Libre Baskerville"/>
                <a:sym typeface="Libre Baskerville"/>
              </a:rPr>
              <a:t>Dr. Ocal Necmioglu, </a:t>
            </a:r>
            <a:r>
              <a:rPr lang="en-US" sz="1000" dirty="0">
                <a:solidFill>
                  <a:srgbClr val="0E3692"/>
                </a:solidFill>
                <a:latin typeface="Libre Baskerville"/>
                <a:ea typeface="Libre Baskerville"/>
                <a:cs typeface="Libre Baskerville"/>
                <a:sym typeface="Libre Baskerville"/>
              </a:rPr>
              <a:t>UNESCO/IOC ICG/CARIBE EWS Technical Secretary</a:t>
            </a:r>
          </a:p>
          <a:p>
            <a:endParaRPr lang="en-US" sz="1000" dirty="0">
              <a:solidFill>
                <a:srgbClr val="0E3692"/>
              </a:solidFill>
              <a:latin typeface="Libre Baskerville"/>
              <a:ea typeface="Libre Baskerville"/>
              <a:cs typeface="Libre Baskerville"/>
              <a:sym typeface="Libre Baskerville"/>
            </a:endParaRPr>
          </a:p>
          <a:p>
            <a:pPr marL="0" lvl="0" indent="0" algn="l" rtl="0">
              <a:spcBef>
                <a:spcPts val="0"/>
              </a:spcBef>
              <a:spcAft>
                <a:spcPts val="0"/>
              </a:spcAft>
              <a:buNone/>
            </a:pPr>
            <a:endParaRPr lang="en-US" sz="1000" dirty="0">
              <a:solidFill>
                <a:srgbClr val="0E3692"/>
              </a:solidFill>
              <a:latin typeface="Libre Baskerville"/>
              <a:ea typeface="Libre Baskerville"/>
              <a:cs typeface="Libre Baskerville"/>
              <a:sym typeface="Libre Baskerville"/>
            </a:endParaRPr>
          </a:p>
        </p:txBody>
      </p:sp>
      <p:cxnSp>
        <p:nvCxnSpPr>
          <p:cNvPr id="57" name="Google Shape;57;p13"/>
          <p:cNvCxnSpPr/>
          <p:nvPr/>
        </p:nvCxnSpPr>
        <p:spPr>
          <a:xfrm flipH="1">
            <a:off x="1567050" y="261150"/>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58" name="Google Shape;58;p13"/>
          <p:cNvPicPr preferRelativeResize="0"/>
          <p:nvPr/>
        </p:nvPicPr>
        <p:blipFill rotWithShape="1">
          <a:blip r:embed="rId3">
            <a:alphaModFix/>
          </a:blip>
          <a:srcRect b="4177"/>
          <a:stretch/>
        </p:blipFill>
        <p:spPr>
          <a:xfrm>
            <a:off x="348250" y="337350"/>
            <a:ext cx="938975" cy="1661324"/>
          </a:xfrm>
          <a:prstGeom prst="rect">
            <a:avLst/>
          </a:prstGeom>
          <a:noFill/>
          <a:ln>
            <a:noFill/>
          </a:ln>
        </p:spPr>
      </p:pic>
      <p:pic>
        <p:nvPicPr>
          <p:cNvPr id="60" name="Google Shape;60;p13"/>
          <p:cNvPicPr preferRelativeResize="0"/>
          <p:nvPr/>
        </p:nvPicPr>
        <p:blipFill>
          <a:blip r:embed="rId4">
            <a:alphaModFix/>
          </a:blip>
          <a:stretch>
            <a:fillRect/>
          </a:stretch>
        </p:blipFill>
        <p:spPr>
          <a:xfrm>
            <a:off x="0" y="2571750"/>
            <a:ext cx="9143999" cy="2571750"/>
          </a:xfrm>
          <a:prstGeom prst="rect">
            <a:avLst/>
          </a:prstGeom>
          <a:noFill/>
          <a:ln>
            <a:noFill/>
          </a:ln>
        </p:spPr>
      </p:pic>
      <p:sp>
        <p:nvSpPr>
          <p:cNvPr id="2" name="TextBox 1"/>
          <p:cNvSpPr txBox="1"/>
          <p:nvPr/>
        </p:nvSpPr>
        <p:spPr>
          <a:xfrm>
            <a:off x="4829907" y="3857625"/>
            <a:ext cx="4196862" cy="954107"/>
          </a:xfrm>
          <a:prstGeom prst="rect">
            <a:avLst/>
          </a:prstGeom>
          <a:solidFill>
            <a:schemeClr val="tx2"/>
          </a:solidFill>
        </p:spPr>
        <p:txBody>
          <a:bodyPr wrap="square" rtlCol="0">
            <a:spAutoFit/>
          </a:bodyPr>
          <a:lstStyle/>
          <a:p>
            <a:pPr algn="ctr"/>
            <a:r>
              <a:rPr lang="en-US" b="1" dirty="0">
                <a:solidFill>
                  <a:srgbClr val="0E3692"/>
                </a:solidFill>
              </a:rPr>
              <a:t>INTERGOVERNMENTAL OCEANOGRAPHIC COMMISSION of UNESCO</a:t>
            </a:r>
          </a:p>
          <a:p>
            <a:pPr algn="ctr"/>
            <a:r>
              <a:rPr lang="en-US" b="1" dirty="0">
                <a:solidFill>
                  <a:srgbClr val="0E3692"/>
                </a:solidFill>
              </a:rPr>
              <a:t>Eighteenth Session ICG/CARIBE-EWS XVIII</a:t>
            </a:r>
          </a:p>
          <a:p>
            <a:pPr algn="ctr"/>
            <a:r>
              <a:rPr lang="en-US" b="1" dirty="0">
                <a:solidFill>
                  <a:srgbClr val="0E3692"/>
                </a:solidFill>
              </a:rPr>
              <a:t>May 5-7 and 9,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2A0832-4CD0-BD8A-B2F4-07CC1C36987C}"/>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6BFAB92D-EE70-9FC8-A12B-4507F8B7F9FC}"/>
              </a:ext>
            </a:extLst>
          </p:cNvPr>
          <p:cNvSpPr>
            <a:spLocks noGrp="1"/>
          </p:cNvSpPr>
          <p:nvPr>
            <p:ph type="title"/>
          </p:nvPr>
        </p:nvSpPr>
        <p:spPr>
          <a:xfrm>
            <a:off x="5252713" y="89572"/>
            <a:ext cx="4041401" cy="890142"/>
          </a:xfrm>
        </p:spPr>
        <p:txBody>
          <a:bodyPr vert="horz" lIns="68580" tIns="34290" rIns="68580" bIns="34290" rtlCol="0" anchor="ctr">
            <a:normAutofit fontScale="90000"/>
          </a:bodyPr>
          <a:lstStyle/>
          <a:p>
            <a:r>
              <a:rPr lang="en-US" sz="2775" b="1" dirty="0">
                <a:solidFill>
                  <a:srgbClr val="0E3692"/>
                </a:solidFill>
                <a:latin typeface="Libre Baskerville" panose="02000000000000000000" pitchFamily="2" charset="0"/>
              </a:rPr>
              <a:t>Tsunami Ready Nominations:</a:t>
            </a:r>
            <a:br>
              <a:rPr lang="en-US" sz="2775" dirty="0">
                <a:solidFill>
                  <a:srgbClr val="0E3692"/>
                </a:solidFill>
                <a:latin typeface="Libre Baskerville" panose="02000000000000000000" pitchFamily="2" charset="0"/>
              </a:rPr>
            </a:br>
            <a:endParaRPr lang="en-US" sz="2775" dirty="0">
              <a:solidFill>
                <a:srgbClr val="0E3692"/>
              </a:solidFill>
              <a:latin typeface="Libre Baskerville" panose="02000000000000000000" pitchFamily="2" charset="0"/>
            </a:endParaRPr>
          </a:p>
        </p:txBody>
      </p:sp>
      <p:pic>
        <p:nvPicPr>
          <p:cNvPr id="8" name="Picture 7" descr="A white lamp on a cardboard box&#10;&#10;AI-generated content may be incorrect.">
            <a:extLst>
              <a:ext uri="{FF2B5EF4-FFF2-40B4-BE49-F238E27FC236}">
                <a16:creationId xmlns:a16="http://schemas.microsoft.com/office/drawing/2014/main" id="{2E6020DD-59DB-CAB8-B72B-D000F8CD0A31}"/>
              </a:ext>
            </a:extLst>
          </p:cNvPr>
          <p:cNvPicPr>
            <a:picLocks noChangeAspect="1"/>
          </p:cNvPicPr>
          <p:nvPr/>
        </p:nvPicPr>
        <p:blipFill>
          <a:blip r:embed="rId3"/>
          <a:stretch>
            <a:fillRect/>
          </a:stretch>
        </p:blipFill>
        <p:spPr>
          <a:xfrm>
            <a:off x="2612111" y="1418563"/>
            <a:ext cx="1168400" cy="2077155"/>
          </a:xfrm>
          <a:prstGeom prst="rect">
            <a:avLst/>
          </a:prstGeom>
        </p:spPr>
      </p:pic>
      <p:pic>
        <p:nvPicPr>
          <p:cNvPr id="9" name="Picture 8" descr="A group of people in uniform&#10;&#10;AI-generated content may be incorrect.">
            <a:extLst>
              <a:ext uri="{FF2B5EF4-FFF2-40B4-BE49-F238E27FC236}">
                <a16:creationId xmlns:a16="http://schemas.microsoft.com/office/drawing/2014/main" id="{E6A04E53-01D0-B930-EE36-16AF249604DC}"/>
              </a:ext>
            </a:extLst>
          </p:cNvPr>
          <p:cNvPicPr>
            <a:picLocks noChangeAspect="1"/>
          </p:cNvPicPr>
          <p:nvPr/>
        </p:nvPicPr>
        <p:blipFill>
          <a:blip r:embed="rId4"/>
          <a:stretch>
            <a:fillRect/>
          </a:stretch>
        </p:blipFill>
        <p:spPr>
          <a:xfrm>
            <a:off x="239497" y="3771775"/>
            <a:ext cx="2291866" cy="1289175"/>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E95EFB25-1817-DF46-ACDD-A74EBFF50460}"/>
              </a:ext>
            </a:extLst>
          </p:cNvPr>
          <p:cNvPicPr>
            <a:picLocks noChangeAspect="1"/>
          </p:cNvPicPr>
          <p:nvPr/>
        </p:nvPicPr>
        <p:blipFill>
          <a:blip r:embed="rId5"/>
          <a:srcRect l="22422" t="29161" r="22502" b="9832"/>
          <a:stretch/>
        </p:blipFill>
        <p:spPr>
          <a:xfrm>
            <a:off x="1420536" y="32165"/>
            <a:ext cx="2482307" cy="171852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4E0149CE-C396-C5AE-8FB2-C9F84ED5A56F}"/>
              </a:ext>
            </a:extLst>
          </p:cNvPr>
          <p:cNvPicPr>
            <a:picLocks noChangeAspect="1"/>
          </p:cNvPicPr>
          <p:nvPr/>
        </p:nvPicPr>
        <p:blipFill>
          <a:blip r:embed="rId6"/>
          <a:srcRect l="29620" t="11257" r="30347" b="6899"/>
          <a:stretch/>
        </p:blipFill>
        <p:spPr>
          <a:xfrm>
            <a:off x="-105420" y="-23240"/>
            <a:ext cx="1629213" cy="2081765"/>
          </a:xfrm>
          <a:prstGeom prst="rect">
            <a:avLst/>
          </a:prstGeom>
        </p:spPr>
      </p:pic>
      <p:pic>
        <p:nvPicPr>
          <p:cNvPr id="14" name="Picture 13" descr="A map with a warning sign&#10;&#10;AI-generated content may be incorrect.">
            <a:extLst>
              <a:ext uri="{FF2B5EF4-FFF2-40B4-BE49-F238E27FC236}">
                <a16:creationId xmlns:a16="http://schemas.microsoft.com/office/drawing/2014/main" id="{39D0A93F-EE30-8FF0-7A80-0E9766F15549}"/>
              </a:ext>
            </a:extLst>
          </p:cNvPr>
          <p:cNvPicPr>
            <a:picLocks noChangeAspect="1"/>
          </p:cNvPicPr>
          <p:nvPr/>
        </p:nvPicPr>
        <p:blipFill>
          <a:blip r:embed="rId7"/>
          <a:stretch>
            <a:fillRect/>
          </a:stretch>
        </p:blipFill>
        <p:spPr>
          <a:xfrm>
            <a:off x="0" y="2206543"/>
            <a:ext cx="2291866" cy="1289175"/>
          </a:xfrm>
          <a:prstGeom prst="rect">
            <a:avLst/>
          </a:prstGeom>
        </p:spPr>
      </p:pic>
      <p:pic>
        <p:nvPicPr>
          <p:cNvPr id="4" name="Picture 3" descr="A map of the island&#10;&#10;AI-generated content may be incorrect.">
            <a:extLst>
              <a:ext uri="{FF2B5EF4-FFF2-40B4-BE49-F238E27FC236}">
                <a16:creationId xmlns:a16="http://schemas.microsoft.com/office/drawing/2014/main" id="{F9B10B78-85E6-92E5-3751-9505EDD8C6C6}"/>
              </a:ext>
            </a:extLst>
          </p:cNvPr>
          <p:cNvPicPr>
            <a:picLocks noChangeAspect="1"/>
          </p:cNvPicPr>
          <p:nvPr/>
        </p:nvPicPr>
        <p:blipFill>
          <a:blip r:embed="rId8"/>
          <a:stretch>
            <a:fillRect/>
          </a:stretch>
        </p:blipFill>
        <p:spPr>
          <a:xfrm>
            <a:off x="2675542" y="3726022"/>
            <a:ext cx="1937813" cy="1385313"/>
          </a:xfrm>
          <a:prstGeom prst="rect">
            <a:avLst/>
          </a:prstGeom>
        </p:spPr>
      </p:pic>
      <p:pic>
        <p:nvPicPr>
          <p:cNvPr id="5" name="Picture 4" descr="A map of a island with a fire&#10;&#10;AI-generated content may be incorrect.">
            <a:extLst>
              <a:ext uri="{FF2B5EF4-FFF2-40B4-BE49-F238E27FC236}">
                <a16:creationId xmlns:a16="http://schemas.microsoft.com/office/drawing/2014/main" id="{EC08CA5C-44C0-468B-F540-A3AA337BC71F}"/>
              </a:ext>
            </a:extLst>
          </p:cNvPr>
          <p:cNvPicPr>
            <a:picLocks noChangeAspect="1"/>
          </p:cNvPicPr>
          <p:nvPr/>
        </p:nvPicPr>
        <p:blipFill>
          <a:blip r:embed="rId9"/>
          <a:stretch>
            <a:fillRect/>
          </a:stretch>
        </p:blipFill>
        <p:spPr>
          <a:xfrm>
            <a:off x="3866854" y="89572"/>
            <a:ext cx="1230176" cy="3485318"/>
          </a:xfrm>
          <a:prstGeom prst="rect">
            <a:avLst/>
          </a:prstGeom>
        </p:spPr>
      </p:pic>
      <p:graphicFrame>
        <p:nvGraphicFramePr>
          <p:cNvPr id="36" name="TextBox 2">
            <a:extLst>
              <a:ext uri="{FF2B5EF4-FFF2-40B4-BE49-F238E27FC236}">
                <a16:creationId xmlns:a16="http://schemas.microsoft.com/office/drawing/2014/main" id="{6B9685EE-537E-5A54-DFD6-AB01BD9FD3CC}"/>
              </a:ext>
            </a:extLst>
          </p:cNvPr>
          <p:cNvGraphicFramePr/>
          <p:nvPr>
            <p:extLst>
              <p:ext uri="{D42A27DB-BD31-4B8C-83A1-F6EECF244321}">
                <p14:modId xmlns:p14="http://schemas.microsoft.com/office/powerpoint/2010/main" val="3265191121"/>
              </p:ext>
            </p:extLst>
          </p:nvPr>
        </p:nvGraphicFramePr>
        <p:xfrm>
          <a:off x="5160778" y="796413"/>
          <a:ext cx="3830822" cy="35506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0892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804152-1F76-5EC8-F06B-C838210C1D50}"/>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D215DEB-4FF7-921C-CC19-8B7C57386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C91A4791-C906-4D30-F1ED-44C8B1458390}"/>
              </a:ext>
            </a:extLst>
          </p:cNvPr>
          <p:cNvSpPr>
            <a:spLocks noGrp="1"/>
          </p:cNvSpPr>
          <p:nvPr>
            <p:ph type="title"/>
          </p:nvPr>
        </p:nvSpPr>
        <p:spPr>
          <a:xfrm>
            <a:off x="4950199" y="89572"/>
            <a:ext cx="4041401" cy="939128"/>
          </a:xfrm>
        </p:spPr>
        <p:txBody>
          <a:bodyPr vert="horz" lIns="68580" tIns="34290" rIns="68580" bIns="34290" rtlCol="0" anchor="ctr">
            <a:normAutofit fontScale="90000"/>
          </a:bodyPr>
          <a:lstStyle/>
          <a:p>
            <a:r>
              <a:rPr lang="en-US" sz="2775" b="1" dirty="0">
                <a:solidFill>
                  <a:srgbClr val="0E3692"/>
                </a:solidFill>
                <a:latin typeface="Libre Baskerville" panose="02000000000000000000" pitchFamily="2" charset="0"/>
              </a:rPr>
              <a:t>Tsunami Ready Certifications:</a:t>
            </a:r>
            <a:br>
              <a:rPr lang="en-US" sz="2775" dirty="0">
                <a:solidFill>
                  <a:srgbClr val="0E3692"/>
                </a:solidFill>
                <a:latin typeface="Libre Baskerville" panose="02000000000000000000" pitchFamily="2" charset="0"/>
              </a:rPr>
            </a:br>
            <a:endParaRPr lang="en-US" sz="2775" dirty="0">
              <a:solidFill>
                <a:srgbClr val="0E3692"/>
              </a:solidFill>
              <a:latin typeface="Libre Baskerville" panose="02000000000000000000" pitchFamily="2" charset="0"/>
            </a:endParaRPr>
          </a:p>
        </p:txBody>
      </p:sp>
      <p:pic>
        <p:nvPicPr>
          <p:cNvPr id="5" name="Picture 4" descr="A group of children holding a sign&#10;&#10;AI-generated content may be incorrect.">
            <a:extLst>
              <a:ext uri="{FF2B5EF4-FFF2-40B4-BE49-F238E27FC236}">
                <a16:creationId xmlns:a16="http://schemas.microsoft.com/office/drawing/2014/main" id="{582F6F5F-6A24-1D3E-6B67-BA01513C36FC}"/>
              </a:ext>
            </a:extLst>
          </p:cNvPr>
          <p:cNvPicPr>
            <a:picLocks noChangeAspect="1"/>
          </p:cNvPicPr>
          <p:nvPr/>
        </p:nvPicPr>
        <p:blipFill>
          <a:blip r:embed="rId3"/>
          <a:srcRect r="56118" b="-2"/>
          <a:stretch/>
        </p:blipFill>
        <p:spPr>
          <a:xfrm>
            <a:off x="-3481" y="8"/>
            <a:ext cx="2254546" cy="2504729"/>
          </a:xfrm>
          <a:prstGeom prst="rect">
            <a:avLst/>
          </a:prstGeom>
        </p:spPr>
      </p:pic>
      <p:pic>
        <p:nvPicPr>
          <p:cNvPr id="6" name="Picture 5" descr="A group of people posing for a photo&#10;&#10;AI-generated content may be incorrect.">
            <a:extLst>
              <a:ext uri="{FF2B5EF4-FFF2-40B4-BE49-F238E27FC236}">
                <a16:creationId xmlns:a16="http://schemas.microsoft.com/office/drawing/2014/main" id="{0C17B41D-0624-9E23-43C6-54D04A832004}"/>
              </a:ext>
            </a:extLst>
          </p:cNvPr>
          <p:cNvPicPr>
            <a:picLocks noChangeAspect="1"/>
          </p:cNvPicPr>
          <p:nvPr/>
        </p:nvPicPr>
        <p:blipFill>
          <a:blip r:embed="rId4"/>
          <a:srcRect l="1388" r="26438" b="1"/>
          <a:stretch/>
        </p:blipFill>
        <p:spPr>
          <a:xfrm>
            <a:off x="2398551" y="8"/>
            <a:ext cx="2243316" cy="2504729"/>
          </a:xfrm>
          <a:prstGeom prst="rect">
            <a:avLst/>
          </a:prstGeom>
        </p:spPr>
      </p:pic>
      <p:pic>
        <p:nvPicPr>
          <p:cNvPr id="4" name="Picture 3" descr="A group of people standing in a room&#10;&#10;AI-generated content may be incorrect.">
            <a:extLst>
              <a:ext uri="{FF2B5EF4-FFF2-40B4-BE49-F238E27FC236}">
                <a16:creationId xmlns:a16="http://schemas.microsoft.com/office/drawing/2014/main" id="{0F0F0D85-318C-0373-1A89-06FC948124A5}"/>
              </a:ext>
            </a:extLst>
          </p:cNvPr>
          <p:cNvPicPr>
            <a:picLocks noChangeAspect="1"/>
          </p:cNvPicPr>
          <p:nvPr/>
        </p:nvPicPr>
        <p:blipFill>
          <a:blip r:embed="rId5"/>
          <a:srcRect t="16019" r="1" b="12035"/>
          <a:stretch/>
        </p:blipFill>
        <p:spPr>
          <a:xfrm>
            <a:off x="-2" y="2638764"/>
            <a:ext cx="4641869" cy="2504737"/>
          </a:xfrm>
          <a:prstGeom prst="rect">
            <a:avLst/>
          </a:prstGeom>
        </p:spPr>
      </p:pic>
      <p:graphicFrame>
        <p:nvGraphicFramePr>
          <p:cNvPr id="34" name="TextBox 2">
            <a:extLst>
              <a:ext uri="{FF2B5EF4-FFF2-40B4-BE49-F238E27FC236}">
                <a16:creationId xmlns:a16="http://schemas.microsoft.com/office/drawing/2014/main" id="{DE344E40-6994-C5C5-215D-DD138B85B553}"/>
              </a:ext>
            </a:extLst>
          </p:cNvPr>
          <p:cNvGraphicFramePr/>
          <p:nvPr>
            <p:extLst>
              <p:ext uri="{D42A27DB-BD31-4B8C-83A1-F6EECF244321}">
                <p14:modId xmlns:p14="http://schemas.microsoft.com/office/powerpoint/2010/main" val="3568297465"/>
              </p:ext>
            </p:extLst>
          </p:nvPr>
        </p:nvGraphicFramePr>
        <p:xfrm>
          <a:off x="4868556" y="796413"/>
          <a:ext cx="3830822" cy="35506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9830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AFA1-5048-CD41-4731-38025B6B9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01E54-65C3-4BAE-FE02-8EFB0A25575A}"/>
              </a:ext>
            </a:extLst>
          </p:cNvPr>
          <p:cNvSpPr>
            <a:spLocks noGrp="1"/>
          </p:cNvSpPr>
          <p:nvPr>
            <p:ph type="title"/>
          </p:nvPr>
        </p:nvSpPr>
        <p:spPr>
          <a:xfrm>
            <a:off x="0" y="139465"/>
            <a:ext cx="9060978" cy="513899"/>
          </a:xfrm>
        </p:spPr>
        <p:txBody>
          <a:bodyPr>
            <a:normAutofit fontScale="90000"/>
          </a:bodyPr>
          <a:lstStyle/>
          <a:p>
            <a:br>
              <a:rPr lang="en-US" sz="2325" b="1" dirty="0"/>
            </a:br>
            <a:r>
              <a:rPr lang="en-US" sz="2325" b="1" dirty="0">
                <a:solidFill>
                  <a:srgbClr val="0E3692"/>
                </a:solidFill>
                <a:latin typeface="Libre Baskerville" panose="02000000000000000000" pitchFamily="2" charset="0"/>
              </a:rPr>
              <a:t>Tsunami Ready Renewals</a:t>
            </a:r>
            <a:br>
              <a:rPr lang="en-US" dirty="0">
                <a:solidFill>
                  <a:srgbClr val="0E3692"/>
                </a:solidFill>
              </a:rPr>
            </a:br>
            <a:endParaRPr lang="en-US" dirty="0">
              <a:solidFill>
                <a:srgbClr val="0E3692"/>
              </a:solidFill>
            </a:endParaRPr>
          </a:p>
        </p:txBody>
      </p:sp>
      <p:sp>
        <p:nvSpPr>
          <p:cNvPr id="3" name="TextBox 2">
            <a:extLst>
              <a:ext uri="{FF2B5EF4-FFF2-40B4-BE49-F238E27FC236}">
                <a16:creationId xmlns:a16="http://schemas.microsoft.com/office/drawing/2014/main" id="{C01FD2BA-DB37-262A-35FE-F168E54C7C60}"/>
              </a:ext>
            </a:extLst>
          </p:cNvPr>
          <p:cNvSpPr txBox="1"/>
          <p:nvPr/>
        </p:nvSpPr>
        <p:spPr>
          <a:xfrm>
            <a:off x="83022" y="439561"/>
            <a:ext cx="8233076" cy="4351191"/>
          </a:xfrm>
          <a:prstGeom prst="rect">
            <a:avLst/>
          </a:prstGeom>
          <a:noFill/>
        </p:spPr>
        <p:txBody>
          <a:bodyPr wrap="square">
            <a:spAutoFit/>
          </a:bodyPr>
          <a:lstStyle/>
          <a:p>
            <a:pPr marL="214313" indent="-214313" defTabSz="685800">
              <a:buClrTx/>
              <a:buFont typeface="Arial" panose="020B0604020202020204" pitchFamily="34" charset="0"/>
              <a:buChar char="•"/>
            </a:pPr>
            <a:endParaRPr lang="en-US" sz="600" kern="1200" dirty="0">
              <a:solidFill>
                <a:prstClr val="black"/>
              </a:solidFill>
              <a:latin typeface="Aptos" panose="02110004020202020204"/>
              <a:ea typeface="+mn-ea"/>
              <a:cs typeface="+mn-cs"/>
            </a:endParaRPr>
          </a:p>
          <a:p>
            <a:pPr defTabSz="685800">
              <a:buClrTx/>
            </a:pPr>
            <a:r>
              <a:rPr lang="en-US" sz="1500" b="1" kern="1200" dirty="0">
                <a:solidFill>
                  <a:srgbClr val="0E3692"/>
                </a:solidFill>
                <a:latin typeface="+mn-lt"/>
                <a:ea typeface="+mn-ea"/>
                <a:cs typeface="+mn-cs"/>
              </a:rPr>
              <a:t>Tsunami Ready Renewals:</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Sherman’s to Mullins, </a:t>
            </a:r>
            <a:r>
              <a:rPr lang="en-US" sz="1500" b="1" kern="1200" dirty="0">
                <a:solidFill>
                  <a:srgbClr val="0E3692"/>
                </a:solidFill>
                <a:latin typeface="+mn-lt"/>
                <a:ea typeface="+mn-ea"/>
                <a:cs typeface="+mn-cs"/>
              </a:rPr>
              <a:t>Barbados</a:t>
            </a:r>
            <a:r>
              <a:rPr lang="en-US" sz="1500" kern="1200" dirty="0">
                <a:solidFill>
                  <a:srgbClr val="0E3692"/>
                </a:solidFill>
                <a:latin typeface="+mn-lt"/>
                <a:ea typeface="+mn-ea"/>
                <a:cs typeface="+mn-cs"/>
              </a:rPr>
              <a:t> - strategic discussions advanced with CTIC,  PAE support</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St. John’s City, </a:t>
            </a:r>
            <a:r>
              <a:rPr lang="en-US" sz="1500" b="1" kern="1200" dirty="0">
                <a:solidFill>
                  <a:srgbClr val="0E3692"/>
                </a:solidFill>
                <a:latin typeface="+mn-lt"/>
                <a:ea typeface="+mn-ea"/>
                <a:cs typeface="+mn-cs"/>
              </a:rPr>
              <a:t>Antigua and Barbuda </a:t>
            </a:r>
            <a:r>
              <a:rPr lang="en-US" sz="1500" kern="1200" dirty="0">
                <a:solidFill>
                  <a:srgbClr val="0E3692"/>
                </a:solidFill>
                <a:latin typeface="+mn-lt"/>
                <a:ea typeface="+mn-ea"/>
                <a:cs typeface="+mn-cs"/>
              </a:rPr>
              <a:t>initial discussions convened by CTIC &amp; ITIC-CAR</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St. Patricks &amp; Petite Martinique and Carriacou, </a:t>
            </a:r>
            <a:r>
              <a:rPr lang="en-US" sz="1500" b="1" kern="1200" dirty="0">
                <a:solidFill>
                  <a:srgbClr val="0E3692"/>
                </a:solidFill>
                <a:latin typeface="+mn-lt"/>
                <a:ea typeface="+mn-ea"/>
                <a:cs typeface="+mn-cs"/>
              </a:rPr>
              <a:t>Grenada</a:t>
            </a:r>
            <a:r>
              <a:rPr lang="en-US" sz="1500" kern="1200" dirty="0">
                <a:solidFill>
                  <a:srgbClr val="0E3692"/>
                </a:solidFill>
                <a:latin typeface="+mn-lt"/>
                <a:ea typeface="+mn-ea"/>
                <a:cs typeface="+mn-cs"/>
              </a:rPr>
              <a:t> discussions advanced by CTIC, constrained by significant devastation due to Hurricane Beryl, July 2024</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Union Island, </a:t>
            </a:r>
            <a:r>
              <a:rPr lang="en-US" sz="1500" b="1" kern="1200" dirty="0">
                <a:solidFill>
                  <a:srgbClr val="0E3692"/>
                </a:solidFill>
                <a:latin typeface="+mn-lt"/>
                <a:ea typeface="+mn-ea"/>
                <a:cs typeface="+mn-cs"/>
              </a:rPr>
              <a:t>St. Vincent and the Grenadines </a:t>
            </a:r>
            <a:r>
              <a:rPr lang="en-US" sz="1500" kern="1200" dirty="0">
                <a:solidFill>
                  <a:srgbClr val="0E3692"/>
                </a:solidFill>
                <a:latin typeface="+mn-lt"/>
                <a:ea typeface="+mn-ea"/>
                <a:cs typeface="+mn-cs"/>
              </a:rPr>
              <a:t>discussions advanced by CTIC, constrained by significant devastation due to Hurricane Beryl, July 2024</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Carenage,  </a:t>
            </a:r>
            <a:r>
              <a:rPr lang="en-US" sz="1500" b="1" kern="1200" dirty="0">
                <a:solidFill>
                  <a:srgbClr val="0E3692"/>
                </a:solidFill>
                <a:latin typeface="+mn-lt"/>
                <a:ea typeface="+mn-ea"/>
                <a:cs typeface="+mn-cs"/>
              </a:rPr>
              <a:t>Trinidad and Tobago </a:t>
            </a:r>
            <a:r>
              <a:rPr lang="en-US" sz="1500" kern="1200" dirty="0">
                <a:solidFill>
                  <a:srgbClr val="0E3692"/>
                </a:solidFill>
                <a:latin typeface="+mn-lt"/>
                <a:ea typeface="+mn-ea"/>
                <a:cs typeface="+mn-cs"/>
              </a:rPr>
              <a:t>initial discussions convened by CTIC</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Fort Liberte, </a:t>
            </a:r>
            <a:r>
              <a:rPr lang="en-US" sz="1500" b="1" kern="1200" dirty="0">
                <a:solidFill>
                  <a:srgbClr val="0E3692"/>
                </a:solidFill>
                <a:latin typeface="+mn-lt"/>
                <a:ea typeface="+mn-ea"/>
                <a:cs typeface="+mn-cs"/>
              </a:rPr>
              <a:t>Haiti</a:t>
            </a:r>
            <a:r>
              <a:rPr lang="en-US" sz="1500" kern="1200" dirty="0">
                <a:solidFill>
                  <a:srgbClr val="0E3692"/>
                </a:solidFill>
                <a:latin typeface="+mn-lt"/>
                <a:ea typeface="+mn-ea"/>
                <a:cs typeface="+mn-cs"/>
              </a:rPr>
              <a:t>, discussions initiated by CTIC, challenged by current national considerations </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Corn Islands &amp; Bluefields</a:t>
            </a:r>
            <a:r>
              <a:rPr lang="en-US" sz="1500" b="1" kern="1200" dirty="0">
                <a:solidFill>
                  <a:srgbClr val="0E3692"/>
                </a:solidFill>
                <a:latin typeface="+mn-lt"/>
                <a:ea typeface="+mn-ea"/>
                <a:cs typeface="+mn-cs"/>
              </a:rPr>
              <a:t>, Nicaragua </a:t>
            </a:r>
            <a:r>
              <a:rPr lang="en-US" sz="1500" kern="1200" dirty="0">
                <a:solidFill>
                  <a:srgbClr val="0E3692"/>
                </a:solidFill>
                <a:latin typeface="+mn-lt"/>
                <a:ea typeface="+mn-ea"/>
                <a:cs typeface="+mn-cs"/>
              </a:rPr>
              <a:t>no action taken</a:t>
            </a:r>
          </a:p>
          <a:p>
            <a:pPr marL="214313" indent="-214313" defTabSz="685800">
              <a:buClrTx/>
              <a:buFont typeface="Courier New" panose="02070309020205020404" pitchFamily="49" charset="0"/>
              <a:buChar char="o"/>
            </a:pPr>
            <a:r>
              <a:rPr lang="en-US" sz="1500" b="1" kern="1200" dirty="0">
                <a:solidFill>
                  <a:srgbClr val="0E3692"/>
                </a:solidFill>
                <a:latin typeface="+mn-lt"/>
                <a:ea typeface="+mn-ea"/>
                <a:cs typeface="+mn-cs"/>
              </a:rPr>
              <a:t>Anguilla: </a:t>
            </a:r>
            <a:r>
              <a:rPr lang="en-US" sz="1500" kern="1200" dirty="0">
                <a:solidFill>
                  <a:srgbClr val="0E3692"/>
                </a:solidFill>
                <a:latin typeface="+mn-lt"/>
                <a:ea typeface="+mn-ea"/>
                <a:cs typeface="+mn-cs"/>
              </a:rPr>
              <a:t>(UK, ITIC CAR supported), Training and Tsunami Hazard Assessment (USAID funded), pending Evacuation Map and Signage</a:t>
            </a:r>
          </a:p>
          <a:p>
            <a:pPr marL="214313" indent="-214313" defTabSz="685800">
              <a:buClrTx/>
              <a:buFont typeface="Courier New" panose="02070309020205020404" pitchFamily="49" charset="0"/>
              <a:buChar char="o"/>
            </a:pPr>
            <a:r>
              <a:rPr lang="en-US" sz="1500" kern="1200" dirty="0">
                <a:solidFill>
                  <a:srgbClr val="0E3692"/>
                </a:solidFill>
                <a:latin typeface="+mn-lt"/>
                <a:ea typeface="+mn-ea"/>
                <a:cs typeface="+mn-cs"/>
              </a:rPr>
              <a:t>Tela/</a:t>
            </a:r>
            <a:r>
              <a:rPr lang="en-US" sz="1500" kern="1200" dirty="0" err="1">
                <a:solidFill>
                  <a:srgbClr val="0E3692"/>
                </a:solidFill>
                <a:latin typeface="+mn-lt"/>
                <a:ea typeface="+mn-ea"/>
                <a:cs typeface="+mn-cs"/>
              </a:rPr>
              <a:t>Tornabe</a:t>
            </a:r>
            <a:r>
              <a:rPr lang="en-US" sz="1500" kern="1200" dirty="0">
                <a:solidFill>
                  <a:srgbClr val="0E3692"/>
                </a:solidFill>
                <a:latin typeface="+mn-lt"/>
                <a:ea typeface="+mn-ea"/>
                <a:cs typeface="+mn-cs"/>
              </a:rPr>
              <a:t> and Omoa, </a:t>
            </a:r>
            <a:r>
              <a:rPr lang="en-US" sz="1500" b="1" kern="1200" dirty="0">
                <a:solidFill>
                  <a:srgbClr val="0E3692"/>
                </a:solidFill>
                <a:latin typeface="+mn-lt"/>
                <a:ea typeface="+mn-ea"/>
                <a:cs typeface="+mn-cs"/>
              </a:rPr>
              <a:t>Honduras</a:t>
            </a:r>
            <a:r>
              <a:rPr lang="en-US" sz="1500" kern="1200" dirty="0">
                <a:solidFill>
                  <a:srgbClr val="0E3692"/>
                </a:solidFill>
                <a:latin typeface="+mn-lt"/>
                <a:ea typeface="+mn-ea"/>
                <a:cs typeface="+mn-cs"/>
              </a:rPr>
              <a:t> – Status review (USAID funded), Virtual Training and Coordination Meetings led by ITIC-CAR </a:t>
            </a:r>
          </a:p>
          <a:p>
            <a:pPr marL="214313" indent="-214313" defTabSz="685800">
              <a:buClrTx/>
              <a:buFont typeface="Courier New" panose="02070309020205020404" pitchFamily="49" charset="0"/>
              <a:buChar char="o"/>
            </a:pPr>
            <a:endParaRPr lang="en-US" sz="1575" kern="1200" dirty="0">
              <a:solidFill>
                <a:srgbClr val="0E3692"/>
              </a:solidFill>
              <a:latin typeface="Aptos" panose="02110004020202020204"/>
              <a:ea typeface="+mn-ea"/>
              <a:cs typeface="+mn-cs"/>
            </a:endParaRPr>
          </a:p>
          <a:p>
            <a:pPr defTabSz="685800">
              <a:buClrTx/>
            </a:pPr>
            <a:endParaRPr lang="en-US" sz="1500" kern="1200" dirty="0">
              <a:solidFill>
                <a:prstClr val="black"/>
              </a:solidFill>
              <a:latin typeface="Aptos" panose="02110004020202020204"/>
              <a:ea typeface="+mn-ea"/>
              <a:cs typeface="+mn-cs"/>
            </a:endParaRPr>
          </a:p>
          <a:p>
            <a:pPr defTabSz="685800">
              <a:buClrTx/>
            </a:pPr>
            <a:endParaRPr lang="en-US" sz="1500" kern="1200" dirty="0">
              <a:solidFill>
                <a:prstClr val="black"/>
              </a:solidFill>
              <a:latin typeface="Aptos" panose="02110004020202020204"/>
              <a:ea typeface="+mn-ea"/>
              <a:cs typeface="+mn-cs"/>
            </a:endParaRPr>
          </a:p>
          <a:p>
            <a:pPr defTabSz="685800">
              <a:buClrTx/>
            </a:pPr>
            <a:endParaRPr lang="en-US" sz="15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5513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053" y="72000"/>
            <a:ext cx="976900" cy="714374"/>
          </a:xfrm>
          <a:prstGeom prst="rect">
            <a:avLst/>
          </a:prstGeom>
        </p:spPr>
      </p:pic>
      <p:sp>
        <p:nvSpPr>
          <p:cNvPr id="3" name="object 3"/>
          <p:cNvSpPr txBox="1"/>
          <p:nvPr/>
        </p:nvSpPr>
        <p:spPr>
          <a:xfrm>
            <a:off x="484108" y="1629902"/>
            <a:ext cx="8178800" cy="1935273"/>
          </a:xfrm>
          <a:prstGeom prst="rect">
            <a:avLst/>
          </a:prstGeom>
        </p:spPr>
        <p:txBody>
          <a:bodyPr vert="horz" wrap="square" lIns="0" tIns="10795" rIns="0" bIns="0" rtlCol="0">
            <a:spAutoFit/>
          </a:bodyPr>
          <a:lstStyle/>
          <a:p>
            <a:pPr marL="12700" marR="5080" lvl="0" indent="-1270" algn="ctr" defTabSz="914400" eaLnBrk="1" fontAlgn="auto" latinLnBrk="0" hangingPunct="1">
              <a:lnSpc>
                <a:spcPts val="2460"/>
              </a:lnSpc>
              <a:spcBef>
                <a:spcPts val="85"/>
              </a:spcBef>
              <a:spcAft>
                <a:spcPts val="0"/>
              </a:spcAft>
              <a:buClrTx/>
              <a:buSzTx/>
              <a:buFontTx/>
              <a:buNone/>
              <a:tabLst/>
              <a:defRPr/>
            </a:pPr>
            <a:r>
              <a:rPr kumimoji="0" lang="en-US" sz="1950" b="1" i="0" u="none" strike="noStrike" kern="0" cap="none" spc="145" normalizeH="0" baseline="0" noProof="0" dirty="0">
                <a:ln>
                  <a:noFill/>
                </a:ln>
                <a:solidFill>
                  <a:srgbClr val="0E3692"/>
                </a:solidFill>
                <a:effectLst/>
                <a:uLnTx/>
                <a:uFillTx/>
                <a:latin typeface="Century Gothic"/>
                <a:cs typeface="Century Gothic"/>
              </a:rPr>
              <a:t>TSUNAMI RISK RANKING AT THE COMMUNITY LEVEL IN THE CARIBBEAN BASIN STUDY - </a:t>
            </a:r>
            <a:r>
              <a:rPr lang="en-US" sz="1950" b="1" spc="145" dirty="0">
                <a:solidFill>
                  <a:srgbClr val="0E3692"/>
                </a:solidFill>
                <a:latin typeface="Century Gothic"/>
                <a:cs typeface="Century Gothic"/>
              </a:rPr>
              <a:t>FI</a:t>
            </a:r>
            <a:r>
              <a:rPr kumimoji="0" lang="en-US" sz="1950" b="1" i="0" u="none" strike="noStrike" kern="0" cap="none" spc="145" normalizeH="0" baseline="0" noProof="0" dirty="0">
                <a:ln>
                  <a:noFill/>
                </a:ln>
                <a:solidFill>
                  <a:srgbClr val="0E3692"/>
                </a:solidFill>
                <a:effectLst/>
                <a:uLnTx/>
                <a:uFillTx/>
                <a:latin typeface="Century Gothic"/>
                <a:cs typeface="Century Gothic"/>
              </a:rPr>
              <a:t>RST RESULT</a:t>
            </a:r>
          </a:p>
          <a:p>
            <a:pPr marL="12700" marR="5080" lvl="0" indent="-1270" algn="ctr" defTabSz="914400" eaLnBrk="1" fontAlgn="auto" latinLnBrk="0" hangingPunct="1">
              <a:lnSpc>
                <a:spcPts val="2460"/>
              </a:lnSpc>
              <a:spcBef>
                <a:spcPts val="85"/>
              </a:spcBef>
              <a:spcAft>
                <a:spcPts val="0"/>
              </a:spcAft>
              <a:buClrTx/>
              <a:buSzTx/>
              <a:buFontTx/>
              <a:buNone/>
              <a:tabLst/>
              <a:defRPr/>
            </a:pPr>
            <a:endParaRPr lang="en-US" sz="1950" b="1" spc="145" dirty="0">
              <a:solidFill>
                <a:sysClr val="windowText" lastClr="000000"/>
              </a:solidFill>
              <a:latin typeface="Century Gothic"/>
              <a:cs typeface="Century Gothic"/>
            </a:endParaRPr>
          </a:p>
          <a:p>
            <a:pPr marL="12700" marR="5080" lvl="0" indent="-1270" algn="ctr" defTabSz="914400" eaLnBrk="1" fontAlgn="auto" latinLnBrk="0" hangingPunct="1">
              <a:lnSpc>
                <a:spcPts val="2460"/>
              </a:lnSpc>
              <a:spcBef>
                <a:spcPts val="85"/>
              </a:spcBef>
              <a:spcAft>
                <a:spcPts val="0"/>
              </a:spcAft>
              <a:buClrTx/>
              <a:buSzTx/>
              <a:buFontTx/>
              <a:buNone/>
              <a:tabLst/>
              <a:defRPr/>
            </a:pPr>
            <a:r>
              <a:rPr kumimoji="0" sz="1950" b="1" i="0" u="none" strike="noStrike" kern="0" cap="none" spc="145" normalizeH="0" baseline="0" noProof="0" dirty="0">
                <a:ln>
                  <a:noFill/>
                </a:ln>
                <a:solidFill>
                  <a:sysClr val="windowText" lastClr="000000"/>
                </a:solidFill>
                <a:effectLst/>
                <a:uLnTx/>
                <a:uFillTx/>
                <a:latin typeface="Century Gothic"/>
                <a:cs typeface="Century Gothic"/>
              </a:rPr>
              <a:t>Estimate</a:t>
            </a:r>
            <a:r>
              <a:rPr kumimoji="0" sz="1950" b="1" i="0" u="none" strike="noStrike" kern="0" cap="none" spc="20"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30" normalizeH="0" baseline="0" noProof="0" dirty="0">
                <a:ln>
                  <a:noFill/>
                </a:ln>
                <a:solidFill>
                  <a:sysClr val="windowText" lastClr="000000"/>
                </a:solidFill>
                <a:effectLst/>
                <a:uLnTx/>
                <a:uFillTx/>
                <a:latin typeface="Century Gothic"/>
                <a:cs typeface="Century Gothic"/>
              </a:rPr>
              <a:t>the</a:t>
            </a:r>
            <a:r>
              <a:rPr kumimoji="0" sz="195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85" normalizeH="0" baseline="0" noProof="0" dirty="0">
                <a:ln>
                  <a:noFill/>
                </a:ln>
                <a:solidFill>
                  <a:sysClr val="windowText" lastClr="000000"/>
                </a:solidFill>
                <a:effectLst/>
                <a:uLnTx/>
                <a:uFillTx/>
                <a:latin typeface="Century Gothic"/>
                <a:cs typeface="Century Gothic"/>
              </a:rPr>
              <a:t>theoretical</a:t>
            </a:r>
            <a:r>
              <a:rPr kumimoji="0" sz="195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14" normalizeH="0" baseline="0" noProof="0" dirty="0">
                <a:ln>
                  <a:noFill/>
                </a:ln>
                <a:solidFill>
                  <a:sysClr val="windowText" lastClr="000000"/>
                </a:solidFill>
                <a:effectLst/>
                <a:uLnTx/>
                <a:uFillTx/>
                <a:latin typeface="Century Gothic"/>
                <a:cs typeface="Century Gothic"/>
              </a:rPr>
              <a:t>resident</a:t>
            </a:r>
            <a:r>
              <a:rPr kumimoji="0" sz="1950" b="1" i="0" u="none" strike="noStrike" kern="0" cap="none" spc="20"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90" normalizeH="0" baseline="0" noProof="0" dirty="0">
                <a:ln>
                  <a:noFill/>
                </a:ln>
                <a:solidFill>
                  <a:sysClr val="windowText" lastClr="000000"/>
                </a:solidFill>
                <a:effectLst/>
                <a:uLnTx/>
                <a:uFillTx/>
                <a:latin typeface="Century Gothic"/>
                <a:cs typeface="Century Gothic"/>
              </a:rPr>
              <a:t>population</a:t>
            </a:r>
            <a:r>
              <a:rPr kumimoji="0" sz="195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10" normalizeH="0" baseline="0" noProof="0" dirty="0">
                <a:ln>
                  <a:noFill/>
                </a:ln>
                <a:solidFill>
                  <a:sysClr val="windowText" lastClr="000000"/>
                </a:solidFill>
                <a:effectLst/>
                <a:uLnTx/>
                <a:uFillTx/>
                <a:latin typeface="Century Gothic"/>
                <a:cs typeface="Century Gothic"/>
              </a:rPr>
              <a:t>requiring </a:t>
            </a:r>
            <a:r>
              <a:rPr kumimoji="0" sz="1950" b="1" i="0" u="none" strike="noStrike" kern="0" cap="none" spc="0" normalizeH="0" baseline="0" noProof="0" dirty="0">
                <a:ln>
                  <a:noFill/>
                </a:ln>
                <a:solidFill>
                  <a:sysClr val="windowText" lastClr="000000"/>
                </a:solidFill>
                <a:effectLst/>
                <a:uLnTx/>
                <a:uFillTx/>
                <a:latin typeface="Century Gothic"/>
                <a:cs typeface="Century Gothic"/>
              </a:rPr>
              <a:t>evacuation</a:t>
            </a:r>
            <a:r>
              <a:rPr kumimoji="0" sz="1950" b="1" i="0" u="none" strike="noStrike" kern="0" cap="none" spc="100"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45" normalizeH="0" baseline="0" noProof="0" dirty="0">
                <a:ln>
                  <a:noFill/>
                </a:ln>
                <a:solidFill>
                  <a:sysClr val="windowText" lastClr="000000"/>
                </a:solidFill>
                <a:effectLst/>
                <a:uLnTx/>
                <a:uFillTx/>
                <a:latin typeface="Century Gothic"/>
                <a:cs typeface="Century Gothic"/>
              </a:rPr>
              <a:t>in</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0" normalizeH="0" baseline="0" noProof="0" dirty="0">
                <a:ln>
                  <a:noFill/>
                </a:ln>
                <a:solidFill>
                  <a:sysClr val="windowText" lastClr="000000"/>
                </a:solidFill>
                <a:effectLst/>
                <a:uLnTx/>
                <a:uFillTx/>
                <a:latin typeface="Century Gothic"/>
                <a:cs typeface="Century Gothic"/>
              </a:rPr>
              <a:t>each</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14" normalizeH="0" baseline="0" noProof="0" dirty="0">
                <a:ln>
                  <a:noFill/>
                </a:ln>
                <a:solidFill>
                  <a:sysClr val="windowText" lastClr="000000"/>
                </a:solidFill>
                <a:effectLst/>
                <a:uLnTx/>
                <a:uFillTx/>
                <a:latin typeface="Century Gothic"/>
                <a:cs typeface="Century Gothic"/>
              </a:rPr>
              <a:t>community</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60" normalizeH="0" baseline="0" noProof="0" dirty="0">
                <a:ln>
                  <a:noFill/>
                </a:ln>
                <a:solidFill>
                  <a:sysClr val="windowText" lastClr="000000"/>
                </a:solidFill>
                <a:effectLst/>
                <a:uLnTx/>
                <a:uFillTx/>
                <a:latin typeface="Century Gothic"/>
                <a:cs typeface="Century Gothic"/>
              </a:rPr>
              <a:t>across</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30" normalizeH="0" baseline="0" noProof="0" dirty="0">
                <a:ln>
                  <a:noFill/>
                </a:ln>
                <a:solidFill>
                  <a:sysClr val="windowText" lastClr="000000"/>
                </a:solidFill>
                <a:effectLst/>
                <a:uLnTx/>
                <a:uFillTx/>
                <a:latin typeface="Century Gothic"/>
                <a:cs typeface="Century Gothic"/>
              </a:rPr>
              <a:t>the</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0" normalizeH="0" baseline="0" noProof="0" dirty="0">
                <a:ln>
                  <a:noFill/>
                </a:ln>
                <a:solidFill>
                  <a:sysClr val="windowText" lastClr="000000"/>
                </a:solidFill>
                <a:effectLst/>
                <a:uLnTx/>
                <a:uFillTx/>
                <a:latin typeface="Century Gothic"/>
                <a:cs typeface="Century Gothic"/>
              </a:rPr>
              <a:t>Caribbean,</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0" normalizeH="0" baseline="0" noProof="0" dirty="0">
                <a:ln>
                  <a:noFill/>
                </a:ln>
                <a:solidFill>
                  <a:sysClr val="windowText" lastClr="000000"/>
                </a:solidFill>
                <a:effectLst/>
                <a:uLnTx/>
                <a:uFillTx/>
                <a:latin typeface="Century Gothic"/>
                <a:cs typeface="Century Gothic"/>
              </a:rPr>
              <a:t>based</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70" normalizeH="0" baseline="0" noProof="0" dirty="0">
                <a:ln>
                  <a:noFill/>
                </a:ln>
                <a:solidFill>
                  <a:sysClr val="windowText" lastClr="000000"/>
                </a:solidFill>
                <a:effectLst/>
                <a:uLnTx/>
                <a:uFillTx/>
                <a:latin typeface="Century Gothic"/>
                <a:cs typeface="Century Gothic"/>
              </a:rPr>
              <a:t>on </a:t>
            </a:r>
            <a:r>
              <a:rPr kumimoji="0" sz="1950" b="1" i="0" u="none" strike="noStrike" kern="0" cap="none" spc="130" normalizeH="0" baseline="0" noProof="0" dirty="0">
                <a:ln>
                  <a:noFill/>
                </a:ln>
                <a:solidFill>
                  <a:sysClr val="windowText" lastClr="000000"/>
                </a:solidFill>
                <a:effectLst/>
                <a:uLnTx/>
                <a:uFillTx/>
                <a:latin typeface="Century Gothic"/>
                <a:cs typeface="Century Gothic"/>
              </a:rPr>
              <a:t>the</a:t>
            </a:r>
            <a:r>
              <a:rPr kumimoji="0" sz="195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50" normalizeH="0" baseline="0" noProof="0" dirty="0">
                <a:ln>
                  <a:noFill/>
                </a:ln>
                <a:solidFill>
                  <a:sysClr val="windowText" lastClr="000000"/>
                </a:solidFill>
                <a:effectLst/>
                <a:uLnTx/>
                <a:uFillTx/>
                <a:latin typeface="Century Gothic"/>
                <a:cs typeface="Century Gothic"/>
              </a:rPr>
              <a:t>results</a:t>
            </a:r>
            <a:r>
              <a:rPr kumimoji="0" sz="195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14" normalizeH="0" baseline="0" noProof="0" dirty="0">
                <a:ln>
                  <a:noFill/>
                </a:ln>
                <a:solidFill>
                  <a:sysClr val="windowText" lastClr="000000"/>
                </a:solidFill>
                <a:effectLst/>
                <a:uLnTx/>
                <a:uFillTx/>
                <a:latin typeface="Century Gothic"/>
                <a:cs typeface="Century Gothic"/>
              </a:rPr>
              <a:t>of</a:t>
            </a:r>
            <a:r>
              <a:rPr kumimoji="0" sz="1950" b="1" i="0" u="none" strike="noStrike" kern="0" cap="none" spc="40"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45" normalizeH="0" baseline="0" noProof="0" dirty="0">
                <a:ln>
                  <a:noFill/>
                </a:ln>
                <a:solidFill>
                  <a:sysClr val="windowText" lastClr="000000"/>
                </a:solidFill>
                <a:effectLst/>
                <a:uLnTx/>
                <a:uFillTx/>
                <a:latin typeface="Century Gothic"/>
                <a:cs typeface="Century Gothic"/>
              </a:rPr>
              <a:t>tsunami</a:t>
            </a:r>
            <a:r>
              <a:rPr kumimoji="0" sz="195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0" normalizeH="0" baseline="0" noProof="0" dirty="0">
                <a:ln>
                  <a:noFill/>
                </a:ln>
                <a:solidFill>
                  <a:sysClr val="windowText" lastClr="000000"/>
                </a:solidFill>
                <a:effectLst/>
                <a:uLnTx/>
                <a:uFillTx/>
                <a:latin typeface="Century Gothic"/>
                <a:cs typeface="Century Gothic"/>
              </a:rPr>
              <a:t>wave</a:t>
            </a:r>
            <a:r>
              <a:rPr kumimoji="0" sz="1950" b="1" i="0" u="none" strike="noStrike" kern="0" cap="none" spc="40"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amplitudes</a:t>
            </a:r>
            <a:r>
              <a:rPr kumimoji="0" sz="195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950" b="1" i="0" u="none" strike="noStrike" kern="0" cap="none" spc="105" normalizeH="0" baseline="0" noProof="0" dirty="0">
                <a:ln>
                  <a:noFill/>
                </a:ln>
                <a:solidFill>
                  <a:sysClr val="windowText" lastClr="000000"/>
                </a:solidFill>
                <a:effectLst/>
                <a:uLnTx/>
                <a:uFillTx/>
                <a:latin typeface="Century Gothic"/>
                <a:cs typeface="Century Gothic"/>
              </a:rPr>
              <a:t>simulations.</a:t>
            </a:r>
            <a:endParaRPr kumimoji="0" sz="195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4" name="object 4"/>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spc="-10" dirty="0"/>
              <a:t>Objective</a:t>
            </a:r>
            <a:endParaRPr sz="2300" dirty="0"/>
          </a:p>
        </p:txBody>
      </p:sp>
      <p:pic>
        <p:nvPicPr>
          <p:cNvPr id="5" name="object 5"/>
          <p:cNvPicPr/>
          <p:nvPr/>
        </p:nvPicPr>
        <p:blipFill>
          <a:blip r:embed="rId2" cstate="print"/>
          <a:stretch>
            <a:fillRect/>
          </a:stretch>
        </p:blipFill>
        <p:spPr>
          <a:xfrm>
            <a:off x="8587775" y="4663225"/>
            <a:ext cx="429874" cy="339274"/>
          </a:xfrm>
          <a:prstGeom prst="rect">
            <a:avLst/>
          </a:prstGeom>
        </p:spPr>
      </p:pic>
      <p:pic>
        <p:nvPicPr>
          <p:cNvPr id="6" name="object 6"/>
          <p:cNvPicPr/>
          <p:nvPr/>
        </p:nvPicPr>
        <p:blipFill>
          <a:blip r:embed="rId3" cstate="print"/>
          <a:stretch>
            <a:fillRect/>
          </a:stretch>
        </p:blipFill>
        <p:spPr>
          <a:xfrm>
            <a:off x="4786715" y="0"/>
            <a:ext cx="4357284" cy="752601"/>
          </a:xfrm>
          <a:prstGeom prst="rect">
            <a:avLst/>
          </a:prstGeom>
        </p:spPr>
      </p:pic>
      <p:sp>
        <p:nvSpPr>
          <p:cNvPr id="7" name="object 7"/>
          <p:cNvSpPr txBox="1"/>
          <p:nvPr/>
        </p:nvSpPr>
        <p:spPr>
          <a:xfrm>
            <a:off x="73025" y="3825781"/>
            <a:ext cx="8519160" cy="749300"/>
          </a:xfrm>
          <a:prstGeom prst="rect">
            <a:avLst/>
          </a:prstGeom>
        </p:spPr>
        <p:txBody>
          <a:bodyPr vert="horz" wrap="square" lIns="0" tIns="12700" rIns="0" bIns="0" rtlCol="0">
            <a:spAutoFit/>
          </a:bodyPr>
          <a:lstStyle/>
          <a:p>
            <a:pPr marL="12700" marR="5080" lvl="0" indent="0" defTabSz="914400" eaLnBrk="1" fontAlgn="auto" latinLnBrk="0" hangingPunct="1">
              <a:lnSpc>
                <a:spcPct val="107900"/>
              </a:lnSpc>
              <a:spcBef>
                <a:spcPts val="100"/>
              </a:spcBef>
              <a:spcAft>
                <a:spcPts val="0"/>
              </a:spcAft>
              <a:buClrTx/>
              <a:buSzTx/>
              <a:buFontTx/>
              <a:buNone/>
              <a:tabLst/>
              <a:defRPr/>
            </a:pPr>
            <a:r>
              <a:rPr kumimoji="0" sz="2200" b="0" i="0" u="none" strike="noStrike" kern="0" cap="none" spc="0" normalizeH="0" baseline="0" noProof="0" dirty="0">
                <a:ln>
                  <a:noFill/>
                </a:ln>
                <a:solidFill>
                  <a:srgbClr val="293E64"/>
                </a:solidFill>
                <a:effectLst/>
                <a:uLnTx/>
                <a:uFillTx/>
                <a:latin typeface="Century Gothic"/>
                <a:cs typeface="Century Gothic"/>
              </a:rPr>
              <a:t>Methodological</a:t>
            </a:r>
            <a:r>
              <a:rPr kumimoji="0" sz="2200" b="0" i="0" u="none" strike="noStrike" kern="0" cap="none" spc="30" normalizeH="0" baseline="0" noProof="0" dirty="0">
                <a:ln>
                  <a:noFill/>
                </a:ln>
                <a:solidFill>
                  <a:srgbClr val="293E64"/>
                </a:solidFill>
                <a:effectLst/>
                <a:uLnTx/>
                <a:uFillTx/>
                <a:latin typeface="Century Gothic"/>
                <a:cs typeface="Century Gothic"/>
              </a:rPr>
              <a:t> </a:t>
            </a:r>
            <a:r>
              <a:rPr kumimoji="0" sz="2200" b="0" i="0" u="none" strike="noStrike" kern="0" cap="none" spc="0" normalizeH="0" baseline="0" noProof="0" dirty="0">
                <a:ln>
                  <a:noFill/>
                </a:ln>
                <a:solidFill>
                  <a:srgbClr val="293E64"/>
                </a:solidFill>
                <a:effectLst/>
                <a:uLnTx/>
                <a:uFillTx/>
                <a:latin typeface="Century Gothic"/>
                <a:cs typeface="Century Gothic"/>
              </a:rPr>
              <a:t>protocol</a:t>
            </a:r>
            <a:r>
              <a:rPr kumimoji="0" sz="2200" b="0" i="0" u="none" strike="noStrike" kern="0" cap="none" spc="25" normalizeH="0" baseline="0" noProof="0" dirty="0">
                <a:ln>
                  <a:noFill/>
                </a:ln>
                <a:solidFill>
                  <a:srgbClr val="293E64"/>
                </a:solidFill>
                <a:effectLst/>
                <a:uLnTx/>
                <a:uFillTx/>
                <a:latin typeface="Century Gothic"/>
                <a:cs typeface="Century Gothic"/>
              </a:rPr>
              <a:t> </a:t>
            </a:r>
            <a:r>
              <a:rPr kumimoji="0" sz="2200" b="1" i="0" u="none" strike="noStrike" kern="0" cap="none" spc="0" normalizeH="0" baseline="0" noProof="0" dirty="0">
                <a:ln>
                  <a:noFill/>
                </a:ln>
                <a:solidFill>
                  <a:srgbClr val="293E64"/>
                </a:solidFill>
                <a:effectLst/>
                <a:uLnTx/>
                <a:uFillTx/>
                <a:latin typeface="Century Gothic"/>
                <a:cs typeface="Century Gothic"/>
              </a:rPr>
              <a:t>applicable</a:t>
            </a:r>
            <a:r>
              <a:rPr kumimoji="0" sz="2200" b="1" i="0" u="none" strike="noStrike" kern="0" cap="none" spc="80" normalizeH="0" baseline="0" noProof="0" dirty="0">
                <a:ln>
                  <a:noFill/>
                </a:ln>
                <a:solidFill>
                  <a:srgbClr val="293E64"/>
                </a:solidFill>
                <a:effectLst/>
                <a:uLnTx/>
                <a:uFillTx/>
                <a:latin typeface="Century Gothic"/>
                <a:cs typeface="Century Gothic"/>
              </a:rPr>
              <a:t> </a:t>
            </a:r>
            <a:r>
              <a:rPr kumimoji="0" sz="2200" b="1" i="0" u="none" strike="noStrike" kern="0" cap="none" spc="135" normalizeH="0" baseline="0" noProof="0" dirty="0">
                <a:ln>
                  <a:noFill/>
                </a:ln>
                <a:solidFill>
                  <a:srgbClr val="293E64"/>
                </a:solidFill>
                <a:effectLst/>
                <a:uLnTx/>
                <a:uFillTx/>
                <a:latin typeface="Century Gothic"/>
                <a:cs typeface="Century Gothic"/>
              </a:rPr>
              <a:t>to</a:t>
            </a:r>
            <a:r>
              <a:rPr kumimoji="0" sz="2200" b="1" i="0" u="none" strike="noStrike" kern="0" cap="none" spc="75" normalizeH="0" baseline="0" noProof="0" dirty="0">
                <a:ln>
                  <a:noFill/>
                </a:ln>
                <a:solidFill>
                  <a:srgbClr val="293E64"/>
                </a:solidFill>
                <a:effectLst/>
                <a:uLnTx/>
                <a:uFillTx/>
                <a:latin typeface="Century Gothic"/>
                <a:cs typeface="Century Gothic"/>
              </a:rPr>
              <a:t> </a:t>
            </a:r>
            <a:r>
              <a:rPr kumimoji="0" sz="2200" b="1" i="0" u="none" strike="noStrike" kern="0" cap="none" spc="150" normalizeH="0" baseline="0" noProof="0" dirty="0">
                <a:ln>
                  <a:noFill/>
                </a:ln>
                <a:solidFill>
                  <a:srgbClr val="293E64"/>
                </a:solidFill>
                <a:effectLst/>
                <a:uLnTx/>
                <a:uFillTx/>
                <a:latin typeface="Century Gothic"/>
                <a:cs typeface="Century Gothic"/>
              </a:rPr>
              <a:t>the</a:t>
            </a:r>
            <a:r>
              <a:rPr kumimoji="0" sz="2200" b="1" i="0" u="none" strike="noStrike" kern="0" cap="none" spc="80" normalizeH="0" baseline="0" noProof="0" dirty="0">
                <a:ln>
                  <a:noFill/>
                </a:ln>
                <a:solidFill>
                  <a:srgbClr val="293E64"/>
                </a:solidFill>
                <a:effectLst/>
                <a:uLnTx/>
                <a:uFillTx/>
                <a:latin typeface="Century Gothic"/>
                <a:cs typeface="Century Gothic"/>
              </a:rPr>
              <a:t> </a:t>
            </a:r>
            <a:r>
              <a:rPr kumimoji="0" sz="2200" b="1" i="0" u="none" strike="noStrike" kern="0" cap="none" spc="130" normalizeH="0" baseline="0" noProof="0" dirty="0">
                <a:ln>
                  <a:noFill/>
                </a:ln>
                <a:solidFill>
                  <a:srgbClr val="293E64"/>
                </a:solidFill>
                <a:effectLst/>
                <a:uLnTx/>
                <a:uFillTx/>
                <a:latin typeface="Century Gothic"/>
                <a:cs typeface="Century Gothic"/>
              </a:rPr>
              <a:t>entire</a:t>
            </a:r>
            <a:r>
              <a:rPr kumimoji="0" sz="2200" b="1" i="0" u="none" strike="noStrike" kern="0" cap="none" spc="75" normalizeH="0" baseline="0" noProof="0" dirty="0">
                <a:ln>
                  <a:noFill/>
                </a:ln>
                <a:solidFill>
                  <a:srgbClr val="293E64"/>
                </a:solidFill>
                <a:effectLst/>
                <a:uLnTx/>
                <a:uFillTx/>
                <a:latin typeface="Century Gothic"/>
                <a:cs typeface="Century Gothic"/>
              </a:rPr>
              <a:t> </a:t>
            </a:r>
            <a:r>
              <a:rPr kumimoji="0" sz="2200" b="1" i="0" u="none" strike="noStrike" kern="0" cap="none" spc="-10" normalizeH="0" baseline="0" noProof="0" dirty="0">
                <a:ln>
                  <a:noFill/>
                </a:ln>
                <a:solidFill>
                  <a:srgbClr val="293E64"/>
                </a:solidFill>
                <a:effectLst/>
                <a:uLnTx/>
                <a:uFillTx/>
                <a:latin typeface="Century Gothic"/>
                <a:cs typeface="Century Gothic"/>
              </a:rPr>
              <a:t>Caribbean </a:t>
            </a:r>
            <a:r>
              <a:rPr kumimoji="0" sz="2200" b="1" i="0" u="none" strike="noStrike" kern="0" cap="none" spc="90" normalizeH="0" baseline="0" noProof="0" dirty="0">
                <a:ln>
                  <a:noFill/>
                </a:ln>
                <a:solidFill>
                  <a:srgbClr val="293E64"/>
                </a:solidFill>
                <a:effectLst/>
                <a:uLnTx/>
                <a:uFillTx/>
                <a:latin typeface="Century Gothic"/>
                <a:cs typeface="Century Gothic"/>
              </a:rPr>
              <a:t>basin</a:t>
            </a:r>
            <a:r>
              <a:rPr kumimoji="0" sz="2200" b="1" i="0" u="none" strike="noStrike" kern="0" cap="none" spc="5" normalizeH="0" baseline="0" noProof="0" dirty="0">
                <a:ln>
                  <a:noFill/>
                </a:ln>
                <a:solidFill>
                  <a:srgbClr val="293E64"/>
                </a:solidFill>
                <a:effectLst/>
                <a:uLnTx/>
                <a:uFillTx/>
                <a:latin typeface="Century Gothic"/>
                <a:cs typeface="Century Gothic"/>
              </a:rPr>
              <a:t> </a:t>
            </a:r>
            <a:r>
              <a:rPr kumimoji="0" sz="2200" b="0" i="0" u="none" strike="noStrike" kern="0" cap="none" spc="0" normalizeH="0" baseline="0" noProof="0" dirty="0">
                <a:ln>
                  <a:noFill/>
                </a:ln>
                <a:solidFill>
                  <a:srgbClr val="293E64"/>
                </a:solidFill>
                <a:effectLst/>
                <a:uLnTx/>
                <a:uFillTx/>
                <a:latin typeface="Century Gothic"/>
                <a:cs typeface="Century Gothic"/>
              </a:rPr>
              <a:t>and</a:t>
            </a:r>
            <a:r>
              <a:rPr kumimoji="0" sz="2200" b="0" i="0" u="none" strike="noStrike" kern="0" cap="none" spc="15" normalizeH="0" baseline="0" noProof="0" dirty="0">
                <a:ln>
                  <a:noFill/>
                </a:ln>
                <a:solidFill>
                  <a:srgbClr val="293E64"/>
                </a:solidFill>
                <a:effectLst/>
                <a:uLnTx/>
                <a:uFillTx/>
                <a:latin typeface="Century Gothic"/>
                <a:cs typeface="Century Gothic"/>
              </a:rPr>
              <a:t> </a:t>
            </a:r>
            <a:r>
              <a:rPr kumimoji="0" sz="2200" b="0" i="0" u="none" strike="noStrike" kern="0" cap="none" spc="114" normalizeH="0" baseline="0" noProof="0" dirty="0">
                <a:ln>
                  <a:noFill/>
                </a:ln>
                <a:solidFill>
                  <a:srgbClr val="293E64"/>
                </a:solidFill>
                <a:effectLst/>
                <a:uLnTx/>
                <a:uFillTx/>
                <a:latin typeface="Century Gothic"/>
                <a:cs typeface="Century Gothic"/>
              </a:rPr>
              <a:t>further</a:t>
            </a:r>
            <a:r>
              <a:rPr kumimoji="0" sz="2200" b="0" i="0" u="none" strike="noStrike" kern="0" cap="none" spc="10" normalizeH="0" baseline="0" noProof="0" dirty="0">
                <a:ln>
                  <a:noFill/>
                </a:ln>
                <a:solidFill>
                  <a:srgbClr val="293E64"/>
                </a:solidFill>
                <a:effectLst/>
                <a:uLnTx/>
                <a:uFillTx/>
                <a:latin typeface="Century Gothic"/>
                <a:cs typeface="Century Gothic"/>
              </a:rPr>
              <a:t> </a:t>
            </a:r>
            <a:r>
              <a:rPr kumimoji="0" sz="2200" b="1" i="0" u="none" strike="noStrike" kern="0" cap="none" spc="0" normalizeH="0" baseline="0" noProof="0" dirty="0">
                <a:ln>
                  <a:noFill/>
                </a:ln>
                <a:solidFill>
                  <a:srgbClr val="293E64"/>
                </a:solidFill>
                <a:effectLst/>
                <a:uLnTx/>
                <a:uFillTx/>
                <a:latin typeface="Century Gothic"/>
                <a:cs typeface="Century Gothic"/>
              </a:rPr>
              <a:t>replicable</a:t>
            </a:r>
            <a:r>
              <a:rPr kumimoji="0" sz="2200" b="1" i="0" u="none" strike="noStrike" kern="0" cap="none" spc="60" normalizeH="0" baseline="0" noProof="0" dirty="0">
                <a:ln>
                  <a:noFill/>
                </a:ln>
                <a:solidFill>
                  <a:srgbClr val="293E64"/>
                </a:solidFill>
                <a:effectLst/>
                <a:uLnTx/>
                <a:uFillTx/>
                <a:latin typeface="Century Gothic"/>
                <a:cs typeface="Century Gothic"/>
              </a:rPr>
              <a:t> </a:t>
            </a:r>
            <a:r>
              <a:rPr kumimoji="0" sz="2200" b="1" i="0" u="none" strike="noStrike" kern="0" cap="none" spc="95" normalizeH="0" baseline="0" noProof="0" dirty="0">
                <a:ln>
                  <a:noFill/>
                </a:ln>
                <a:solidFill>
                  <a:srgbClr val="293E64"/>
                </a:solidFill>
                <a:effectLst/>
                <a:uLnTx/>
                <a:uFillTx/>
                <a:latin typeface="Century Gothic"/>
                <a:cs typeface="Century Gothic"/>
              </a:rPr>
              <a:t>at</a:t>
            </a:r>
            <a:r>
              <a:rPr kumimoji="0" sz="2200" b="1" i="0" u="none" strike="noStrike" kern="0" cap="none" spc="60" normalizeH="0" baseline="0" noProof="0" dirty="0">
                <a:ln>
                  <a:noFill/>
                </a:ln>
                <a:solidFill>
                  <a:srgbClr val="293E64"/>
                </a:solidFill>
                <a:effectLst/>
                <a:uLnTx/>
                <a:uFillTx/>
                <a:latin typeface="Century Gothic"/>
                <a:cs typeface="Century Gothic"/>
              </a:rPr>
              <a:t> </a:t>
            </a:r>
            <a:r>
              <a:rPr kumimoji="0" sz="2200" b="1" i="0" u="none" strike="noStrike" kern="0" cap="none" spc="150" normalizeH="0" baseline="0" noProof="0" dirty="0">
                <a:ln>
                  <a:noFill/>
                </a:ln>
                <a:solidFill>
                  <a:srgbClr val="293E64"/>
                </a:solidFill>
                <a:effectLst/>
                <a:uLnTx/>
                <a:uFillTx/>
                <a:latin typeface="Century Gothic"/>
                <a:cs typeface="Century Gothic"/>
              </a:rPr>
              <a:t>the</a:t>
            </a:r>
            <a:r>
              <a:rPr kumimoji="0" sz="2200" b="1" i="0" u="none" strike="noStrike" kern="0" cap="none" spc="60" normalizeH="0" baseline="0" noProof="0" dirty="0">
                <a:ln>
                  <a:noFill/>
                </a:ln>
                <a:solidFill>
                  <a:srgbClr val="293E64"/>
                </a:solidFill>
                <a:effectLst/>
                <a:uLnTx/>
                <a:uFillTx/>
                <a:latin typeface="Century Gothic"/>
                <a:cs typeface="Century Gothic"/>
              </a:rPr>
              <a:t> </a:t>
            </a:r>
            <a:r>
              <a:rPr kumimoji="0" sz="2200" b="1" i="0" u="none" strike="noStrike" kern="0" cap="none" spc="50" normalizeH="0" baseline="0" noProof="0" dirty="0">
                <a:ln>
                  <a:noFill/>
                </a:ln>
                <a:solidFill>
                  <a:srgbClr val="293E64"/>
                </a:solidFill>
                <a:effectLst/>
                <a:uLnTx/>
                <a:uFillTx/>
                <a:latin typeface="Century Gothic"/>
                <a:cs typeface="Century Gothic"/>
              </a:rPr>
              <a:t>global</a:t>
            </a:r>
            <a:r>
              <a:rPr kumimoji="0" sz="2200" b="1" i="0" u="none" strike="noStrike" kern="0" cap="none" spc="60" normalizeH="0" baseline="0" noProof="0" dirty="0">
                <a:ln>
                  <a:noFill/>
                </a:ln>
                <a:solidFill>
                  <a:srgbClr val="293E64"/>
                </a:solidFill>
                <a:effectLst/>
                <a:uLnTx/>
                <a:uFillTx/>
                <a:latin typeface="Century Gothic"/>
                <a:cs typeface="Century Gothic"/>
              </a:rPr>
              <a:t> </a:t>
            </a:r>
            <a:r>
              <a:rPr kumimoji="0" sz="2200" b="1" i="0" u="none" strike="noStrike" kern="0" cap="none" spc="-10" normalizeH="0" baseline="0" noProof="0" dirty="0">
                <a:ln>
                  <a:noFill/>
                </a:ln>
                <a:solidFill>
                  <a:srgbClr val="293E64"/>
                </a:solidFill>
                <a:effectLst/>
                <a:uLnTx/>
                <a:uFillTx/>
                <a:latin typeface="Century Gothic"/>
                <a:cs typeface="Century Gothic"/>
              </a:rPr>
              <a:t>scale</a:t>
            </a:r>
            <a:endParaRPr kumimoji="0" sz="22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27305" rIns="0" bIns="0" rtlCol="0">
            <a:spAutoFit/>
          </a:bodyPr>
          <a:lstStyle/>
          <a:p>
            <a:pPr marL="38100" marR="0" lvl="0" indent="0" defTabSz="914400" eaLnBrk="1" fontAlgn="auto" latinLnBrk="0" hangingPunct="1">
              <a:lnSpc>
                <a:spcPct val="100000"/>
              </a:lnSpc>
              <a:spcBef>
                <a:spcPts val="21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215"/>
                </a:spcBef>
                <a:spcAft>
                  <a:spcPts val="0"/>
                </a:spcAft>
                <a:buClrTx/>
                <a:buSzTx/>
                <a:buFontTx/>
                <a:buNone/>
                <a:tabLst/>
                <a:defRPr/>
              </a:pPr>
              <a:t>13</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87775" y="4663225"/>
            <a:ext cx="429874" cy="339274"/>
          </a:xfrm>
          <a:prstGeom prst="rect">
            <a:avLst/>
          </a:prstGeom>
        </p:spPr>
      </p:pic>
      <p:sp>
        <p:nvSpPr>
          <p:cNvPr id="3" name="object 3"/>
          <p:cNvSpPr txBox="1"/>
          <p:nvPr/>
        </p:nvSpPr>
        <p:spPr>
          <a:xfrm>
            <a:off x="309612" y="1085564"/>
            <a:ext cx="3361054" cy="2391410"/>
          </a:xfrm>
          <a:prstGeom prst="rect">
            <a:avLst/>
          </a:prstGeom>
        </p:spPr>
        <p:txBody>
          <a:bodyPr vert="horz" wrap="square" lIns="0" tIns="12700" rIns="0" bIns="0" rtlCol="0">
            <a:spAutoFit/>
          </a:bodyPr>
          <a:lstStyle/>
          <a:p>
            <a:pPr marL="356235" marR="5080" lvl="0" indent="-344170" defTabSz="914400" eaLnBrk="1" fontAlgn="auto" latinLnBrk="0" hangingPunct="1">
              <a:lnSpc>
                <a:spcPct val="114999"/>
              </a:lnSpc>
              <a:spcBef>
                <a:spcPts val="100"/>
              </a:spcBef>
              <a:spcAft>
                <a:spcPts val="0"/>
              </a:spcAft>
              <a:buClrTx/>
              <a:buSzTx/>
              <a:buFont typeface="Arial"/>
              <a:buChar char="●"/>
              <a:tabLst>
                <a:tab pos="356235" algn="l"/>
              </a:tabLst>
              <a:defRPr/>
            </a:pPr>
            <a:r>
              <a:rPr kumimoji="0" sz="1500" b="0" i="0" u="none" strike="noStrike" kern="0" cap="none" spc="-10" normalizeH="0" baseline="0" noProof="0" dirty="0">
                <a:ln>
                  <a:noFill/>
                </a:ln>
                <a:solidFill>
                  <a:sysClr val="windowText" lastClr="000000"/>
                </a:solidFill>
                <a:effectLst/>
                <a:uLnTx/>
                <a:uFillTx/>
                <a:latin typeface="Century Gothic"/>
                <a:cs typeface="Century Gothic"/>
              </a:rPr>
              <a:t>Data</a:t>
            </a:r>
            <a:r>
              <a:rPr kumimoji="0" sz="1500" b="0" i="0" u="none" strike="noStrike" kern="0" cap="none" spc="-5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70" normalizeH="0" baseline="0" noProof="0" dirty="0">
                <a:ln>
                  <a:noFill/>
                </a:ln>
                <a:solidFill>
                  <a:sysClr val="windowText" lastClr="000000"/>
                </a:solidFill>
                <a:effectLst/>
                <a:uLnTx/>
                <a:uFillTx/>
                <a:latin typeface="Century Gothic"/>
                <a:cs typeface="Century Gothic"/>
              </a:rPr>
              <a:t>from</a:t>
            </a:r>
            <a:r>
              <a:rPr kumimoji="0" sz="1500" b="0" i="0" u="none" strike="noStrike" kern="0" cap="none" spc="-5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10" normalizeH="0" baseline="0" noProof="0" dirty="0">
                <a:ln>
                  <a:noFill/>
                </a:ln>
                <a:solidFill>
                  <a:sysClr val="windowText" lastClr="000000"/>
                </a:solidFill>
                <a:effectLst/>
                <a:uLnTx/>
                <a:uFillTx/>
                <a:latin typeface="Century Gothic"/>
                <a:cs typeface="Century Gothic"/>
              </a:rPr>
              <a:t>OpenStreetMap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(shared</a:t>
            </a:r>
            <a:r>
              <a:rPr kumimoji="0" sz="15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50" normalizeH="0" baseline="0" noProof="0" dirty="0">
                <a:ln>
                  <a:noFill/>
                </a:ln>
                <a:solidFill>
                  <a:sysClr val="windowText" lastClr="000000"/>
                </a:solidFill>
                <a:effectLst/>
                <a:uLnTx/>
                <a:uFillTx/>
                <a:latin typeface="Century Gothic"/>
                <a:cs typeface="Century Gothic"/>
              </a:rPr>
              <a:t>territorial</a:t>
            </a:r>
            <a:r>
              <a:rPr kumimoji="0" sz="15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ontology</a:t>
            </a:r>
            <a:r>
              <a:rPr kumimoji="0" sz="15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on</a:t>
            </a:r>
            <a:r>
              <a:rPr kumimoji="0" sz="15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50" normalizeH="0" baseline="0" noProof="0" dirty="0">
                <a:ln>
                  <a:noFill/>
                </a:ln>
                <a:solidFill>
                  <a:sysClr val="windowText" lastClr="000000"/>
                </a:solidFill>
                <a:effectLst/>
                <a:uLnTx/>
                <a:uFillTx/>
                <a:latin typeface="Century Gothic"/>
                <a:cs typeface="Century Gothic"/>
              </a:rPr>
              <a:t>a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global</a:t>
            </a:r>
            <a:r>
              <a:rPr kumimoji="0" sz="1500" b="0" i="0" u="none" strike="noStrike" kern="0" cap="none" spc="-4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40" normalizeH="0" baseline="0" noProof="0" dirty="0">
                <a:ln>
                  <a:noFill/>
                </a:ln>
                <a:solidFill>
                  <a:sysClr val="windowText" lastClr="000000"/>
                </a:solidFill>
                <a:effectLst/>
                <a:uLnTx/>
                <a:uFillTx/>
                <a:latin typeface="Century Gothic"/>
                <a:cs typeface="Century Gothic"/>
              </a:rPr>
              <a:t>scale), </a:t>
            </a:r>
            <a:r>
              <a:rPr kumimoji="0" sz="1500" b="0" i="0" u="none" strike="noStrike" kern="0" cap="none" spc="-10" normalizeH="0" baseline="0" noProof="0" dirty="0">
                <a:ln>
                  <a:noFill/>
                </a:ln>
                <a:solidFill>
                  <a:sysClr val="windowText" lastClr="000000"/>
                </a:solidFill>
                <a:effectLst/>
                <a:uLnTx/>
                <a:uFillTx/>
                <a:latin typeface="Century Gothic"/>
                <a:cs typeface="Century Gothic"/>
              </a:rPr>
              <a:t>downloaded</a:t>
            </a:r>
            <a:r>
              <a:rPr kumimoji="0" sz="15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70" normalizeH="0" baseline="0" noProof="0" dirty="0">
                <a:ln>
                  <a:noFill/>
                </a:ln>
                <a:solidFill>
                  <a:sysClr val="windowText" lastClr="000000"/>
                </a:solidFill>
                <a:effectLst/>
                <a:uLnTx/>
                <a:uFillTx/>
                <a:latin typeface="Century Gothic"/>
                <a:cs typeface="Century Gothic"/>
              </a:rPr>
              <a:t>in </a:t>
            </a:r>
            <a:r>
              <a:rPr kumimoji="0" sz="1500" b="0" i="0" u="none" strike="noStrike" kern="0" cap="none" spc="50" normalizeH="0" baseline="0" noProof="0" dirty="0">
                <a:ln>
                  <a:noFill/>
                </a:ln>
                <a:solidFill>
                  <a:sysClr val="windowText" lastClr="000000"/>
                </a:solidFill>
                <a:effectLst/>
                <a:uLnTx/>
                <a:uFillTx/>
                <a:latin typeface="Century Gothic"/>
                <a:cs typeface="Century Gothic"/>
              </a:rPr>
              <a:t>2024</a:t>
            </a:r>
            <a:endParaRPr kumimoji="0" sz="1500" b="0" i="0" u="none" strike="noStrike" kern="0" cap="none" spc="0" normalizeH="0" baseline="0" noProof="0" dirty="0">
              <a:ln>
                <a:noFill/>
              </a:ln>
              <a:solidFill>
                <a:sysClr val="windowText" lastClr="000000"/>
              </a:solidFill>
              <a:effectLst/>
              <a:uLnTx/>
              <a:uFillTx/>
              <a:latin typeface="Century Gothic"/>
              <a:cs typeface="Century Gothic"/>
            </a:endParaRPr>
          </a:p>
          <a:p>
            <a:pPr marL="356235" marR="38735" lvl="0" indent="-344170" defTabSz="914400" eaLnBrk="1" fontAlgn="auto" latinLnBrk="0" hangingPunct="1">
              <a:lnSpc>
                <a:spcPct val="114999"/>
              </a:lnSpc>
              <a:spcBef>
                <a:spcPts val="0"/>
              </a:spcBef>
              <a:spcAft>
                <a:spcPts val="0"/>
              </a:spcAft>
              <a:buClrTx/>
              <a:buSzTx/>
              <a:buFont typeface="Arial"/>
              <a:buChar char="●"/>
              <a:tabLst>
                <a:tab pos="356235" algn="l"/>
              </a:tabLst>
              <a:defRPr/>
            </a:pPr>
            <a:r>
              <a:rPr kumimoji="0" sz="1500" b="0" i="0" u="none" strike="noStrike" kern="0" cap="none" spc="20" normalizeH="0" baseline="0" noProof="0" dirty="0">
                <a:ln>
                  <a:noFill/>
                </a:ln>
                <a:solidFill>
                  <a:sysClr val="windowText" lastClr="000000"/>
                </a:solidFill>
                <a:effectLst/>
                <a:uLnTx/>
                <a:uFillTx/>
                <a:latin typeface="Century Gothic"/>
                <a:cs typeface="Century Gothic"/>
              </a:rPr>
              <a:t>Administrative</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10" normalizeH="0" baseline="0" noProof="0" dirty="0">
                <a:ln>
                  <a:noFill/>
                </a:ln>
                <a:solidFill>
                  <a:sysClr val="windowText" lastClr="000000"/>
                </a:solidFill>
                <a:effectLst/>
                <a:uLnTx/>
                <a:uFillTx/>
                <a:latin typeface="Century Gothic"/>
                <a:cs typeface="Century Gothic"/>
              </a:rPr>
              <a:t>level</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70" normalizeH="0" baseline="0" noProof="0" dirty="0">
                <a:ln>
                  <a:noFill/>
                </a:ln>
                <a:solidFill>
                  <a:sysClr val="windowText" lastClr="000000"/>
                </a:solidFill>
                <a:effectLst/>
                <a:uLnTx/>
                <a:uFillTx/>
                <a:latin typeface="Century Gothic"/>
                <a:cs typeface="Century Gothic"/>
              </a:rPr>
              <a:t>from</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20" normalizeH="0" baseline="0" noProof="0" dirty="0">
                <a:ln>
                  <a:noFill/>
                </a:ln>
                <a:solidFill>
                  <a:sysClr val="windowText" lastClr="000000"/>
                </a:solidFill>
                <a:effectLst/>
                <a:uLnTx/>
                <a:uFillTx/>
                <a:latin typeface="Century Gothic"/>
                <a:cs typeface="Century Gothic"/>
              </a:rPr>
              <a:t>2</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20" normalizeH="0" baseline="0" noProof="0" dirty="0">
                <a:ln>
                  <a:noFill/>
                </a:ln>
                <a:solidFill>
                  <a:sysClr val="windowText" lastClr="000000"/>
                </a:solidFill>
                <a:effectLst/>
                <a:uLnTx/>
                <a:uFillTx/>
                <a:latin typeface="Century Gothic"/>
                <a:cs typeface="Century Gothic"/>
              </a:rPr>
              <a:t>to</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65" normalizeH="0" baseline="0" noProof="0" dirty="0">
                <a:ln>
                  <a:noFill/>
                </a:ln>
                <a:solidFill>
                  <a:sysClr val="windowText" lastClr="000000"/>
                </a:solidFill>
                <a:effectLst/>
                <a:uLnTx/>
                <a:uFillTx/>
                <a:latin typeface="Century Gothic"/>
                <a:cs typeface="Century Gothic"/>
              </a:rPr>
              <a:t>8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(equivalent to</a:t>
            </a:r>
            <a:r>
              <a:rPr kumimoji="0" sz="1500" b="0" i="0" u="none" strike="noStrike" kern="0" cap="none" spc="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40" normalizeH="0" baseline="0" noProof="0" dirty="0">
                <a:ln>
                  <a:noFill/>
                </a:ln>
                <a:solidFill>
                  <a:sysClr val="windowText" lastClr="000000"/>
                </a:solidFill>
                <a:effectLst/>
                <a:uLnTx/>
                <a:uFillTx/>
                <a:latin typeface="Century Gothic"/>
                <a:cs typeface="Century Gothic"/>
              </a:rPr>
              <a:t>French </a:t>
            </a:r>
            <a:r>
              <a:rPr kumimoji="0" sz="1500" b="0" i="0" u="none" strike="noStrike" kern="0" cap="none" spc="-10" normalizeH="0" baseline="0" noProof="0" dirty="0">
                <a:ln>
                  <a:noFill/>
                </a:ln>
                <a:solidFill>
                  <a:sysClr val="windowText" lastClr="000000"/>
                </a:solidFill>
                <a:effectLst/>
                <a:uLnTx/>
                <a:uFillTx/>
                <a:latin typeface="Century Gothic"/>
                <a:cs typeface="Century Gothic"/>
              </a:rPr>
              <a:t>municipalities)</a:t>
            </a:r>
            <a:endParaRPr kumimoji="0" sz="1500" b="0" i="0" u="none" strike="noStrike" kern="0" cap="none" spc="0" normalizeH="0" baseline="0" noProof="0" dirty="0">
              <a:ln>
                <a:noFill/>
              </a:ln>
              <a:solidFill>
                <a:sysClr val="windowText" lastClr="000000"/>
              </a:solidFill>
              <a:effectLst/>
              <a:uLnTx/>
              <a:uFillTx/>
              <a:latin typeface="Century Gothic"/>
              <a:cs typeface="Century Gothic"/>
            </a:endParaRPr>
          </a:p>
          <a:p>
            <a:pPr marL="356235" marR="598805" lvl="0" indent="-344170" defTabSz="914400" eaLnBrk="1" fontAlgn="auto" latinLnBrk="0" hangingPunct="1">
              <a:lnSpc>
                <a:spcPct val="114999"/>
              </a:lnSpc>
              <a:spcBef>
                <a:spcPts val="0"/>
              </a:spcBef>
              <a:spcAft>
                <a:spcPts val="0"/>
              </a:spcAft>
              <a:buClrTx/>
              <a:buSzTx/>
              <a:buFont typeface="Arial"/>
              <a:buChar char="●"/>
              <a:tabLst>
                <a:tab pos="356235" algn="l"/>
              </a:tabLst>
              <a:defRPr/>
            </a:pPr>
            <a:r>
              <a:rPr kumimoji="0" sz="1500" b="0" i="0" u="none" strike="noStrike" kern="0" cap="none" spc="70" normalizeH="0" baseline="0" noProof="0" dirty="0">
                <a:ln>
                  <a:noFill/>
                </a:ln>
                <a:solidFill>
                  <a:sysClr val="windowText" lastClr="000000"/>
                </a:solidFill>
                <a:effectLst/>
                <a:uLnTx/>
                <a:uFillTx/>
                <a:latin typeface="Century Gothic"/>
                <a:cs typeface="Century Gothic"/>
              </a:rPr>
              <a:t>Eligibility</a:t>
            </a:r>
            <a:r>
              <a:rPr kumimoji="0" sz="15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0" normalizeH="0" baseline="0" noProof="0" dirty="0">
                <a:ln>
                  <a:noFill/>
                </a:ln>
                <a:solidFill>
                  <a:sysClr val="windowText" lastClr="000000"/>
                </a:solidFill>
                <a:effectLst/>
                <a:uLnTx/>
                <a:uFillTx/>
                <a:latin typeface="Century Gothic"/>
                <a:cs typeface="Century Gothic"/>
              </a:rPr>
              <a:t>rule:</a:t>
            </a:r>
            <a:r>
              <a:rPr kumimoji="0" sz="15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65" normalizeH="0" baseline="0" noProof="0" dirty="0">
                <a:ln>
                  <a:noFill/>
                </a:ln>
                <a:solidFill>
                  <a:sysClr val="windowText" lastClr="000000"/>
                </a:solidFill>
                <a:effectLst/>
                <a:uLnTx/>
                <a:uFillTx/>
                <a:latin typeface="Century Gothic"/>
                <a:cs typeface="Century Gothic"/>
              </a:rPr>
              <a:t>hosting</a:t>
            </a:r>
            <a:r>
              <a:rPr kumimoji="0" sz="15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25" normalizeH="0" baseline="0" noProof="0" dirty="0">
                <a:ln>
                  <a:noFill/>
                </a:ln>
                <a:solidFill>
                  <a:sysClr val="windowText" lastClr="000000"/>
                </a:solidFill>
                <a:effectLst/>
                <a:uLnTx/>
                <a:uFillTx/>
                <a:latin typeface="Century Gothic"/>
                <a:cs typeface="Century Gothic"/>
              </a:rPr>
              <a:t>an </a:t>
            </a:r>
            <a:r>
              <a:rPr kumimoji="0" sz="1500" b="0" i="0" u="none" strike="noStrike" kern="0" cap="none" spc="-20" normalizeH="0" baseline="0" noProof="0" dirty="0">
                <a:ln>
                  <a:noFill/>
                </a:ln>
                <a:solidFill>
                  <a:sysClr val="windowText" lastClr="000000"/>
                </a:solidFill>
                <a:effectLst/>
                <a:uLnTx/>
                <a:uFillTx/>
                <a:latin typeface="Century Gothic"/>
                <a:cs typeface="Century Gothic"/>
              </a:rPr>
              <a:t>evacuation</a:t>
            </a:r>
            <a:r>
              <a:rPr kumimoji="0" sz="15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500" b="0" i="0" u="none" strike="noStrike" kern="0" cap="none" spc="-20" normalizeH="0" baseline="0" noProof="0" dirty="0">
                <a:ln>
                  <a:noFill/>
                </a:ln>
                <a:solidFill>
                  <a:sysClr val="windowText" lastClr="000000"/>
                </a:solidFill>
                <a:effectLst/>
                <a:uLnTx/>
                <a:uFillTx/>
                <a:latin typeface="Century Gothic"/>
                <a:cs typeface="Century Gothic"/>
              </a:rPr>
              <a:t>zone</a:t>
            </a:r>
            <a:endParaRPr kumimoji="0" sz="1500" b="0" i="0" u="none" strike="noStrike" kern="0" cap="none" spc="0" normalizeH="0" baseline="0" noProof="0" dirty="0">
              <a:ln>
                <a:noFill/>
              </a:ln>
              <a:solidFill>
                <a:sysClr val="windowText" lastClr="000000"/>
              </a:solidFill>
              <a:effectLst/>
              <a:uLnTx/>
              <a:uFillTx/>
              <a:latin typeface="Century Gothic"/>
              <a:cs typeface="Century Gothic"/>
            </a:endParaRPr>
          </a:p>
        </p:txBody>
      </p:sp>
      <p:grpSp>
        <p:nvGrpSpPr>
          <p:cNvPr id="4" name="object 4"/>
          <p:cNvGrpSpPr/>
          <p:nvPr/>
        </p:nvGrpSpPr>
        <p:grpSpPr>
          <a:xfrm>
            <a:off x="3991612" y="1109725"/>
            <a:ext cx="5152390" cy="2461895"/>
            <a:chOff x="3991612" y="1109725"/>
            <a:chExt cx="5152390" cy="2461895"/>
          </a:xfrm>
        </p:grpSpPr>
        <p:pic>
          <p:nvPicPr>
            <p:cNvPr id="5" name="object 5"/>
            <p:cNvPicPr/>
            <p:nvPr/>
          </p:nvPicPr>
          <p:blipFill>
            <a:blip r:embed="rId3" cstate="print"/>
            <a:stretch>
              <a:fillRect/>
            </a:stretch>
          </p:blipFill>
          <p:spPr>
            <a:xfrm>
              <a:off x="3991612" y="1109725"/>
              <a:ext cx="5152387" cy="2461549"/>
            </a:xfrm>
            <a:prstGeom prst="rect">
              <a:avLst/>
            </a:prstGeom>
          </p:spPr>
        </p:pic>
        <p:pic>
          <p:nvPicPr>
            <p:cNvPr id="6" name="object 6"/>
            <p:cNvPicPr/>
            <p:nvPr/>
          </p:nvPicPr>
          <p:blipFill>
            <a:blip r:embed="rId4" cstate="print"/>
            <a:stretch>
              <a:fillRect/>
            </a:stretch>
          </p:blipFill>
          <p:spPr>
            <a:xfrm>
              <a:off x="4048762" y="1147825"/>
              <a:ext cx="5051999" cy="2347249"/>
            </a:xfrm>
            <a:prstGeom prst="rect">
              <a:avLst/>
            </a:prstGeom>
          </p:spPr>
        </p:pic>
      </p:grpSp>
      <p:pic>
        <p:nvPicPr>
          <p:cNvPr id="7" name="object 7"/>
          <p:cNvPicPr/>
          <p:nvPr/>
        </p:nvPicPr>
        <p:blipFill>
          <a:blip r:embed="rId5" cstate="print"/>
          <a:stretch>
            <a:fillRect/>
          </a:stretch>
        </p:blipFill>
        <p:spPr>
          <a:xfrm>
            <a:off x="8402649" y="3890300"/>
            <a:ext cx="614999" cy="614999"/>
          </a:xfrm>
          <a:prstGeom prst="rect">
            <a:avLst/>
          </a:prstGeom>
        </p:spPr>
      </p:pic>
      <p:sp>
        <p:nvSpPr>
          <p:cNvPr id="8" name="object 8"/>
          <p:cNvSpPr txBox="1"/>
          <p:nvPr/>
        </p:nvSpPr>
        <p:spPr>
          <a:xfrm>
            <a:off x="7135475" y="3927003"/>
            <a:ext cx="1125855" cy="481330"/>
          </a:xfrm>
          <a:prstGeom prst="rect">
            <a:avLst/>
          </a:prstGeom>
        </p:spPr>
        <p:txBody>
          <a:bodyPr vert="horz" wrap="square" lIns="0" tIns="41910" rIns="0" bIns="0" rtlCol="0">
            <a:spAutoFit/>
          </a:bodyPr>
          <a:lstStyle/>
          <a:p>
            <a:pPr marL="12700" marR="0" lvl="0" indent="0" defTabSz="914400" eaLnBrk="1" fontAlgn="auto" latinLnBrk="0" hangingPunct="1">
              <a:lnSpc>
                <a:spcPct val="100000"/>
              </a:lnSpc>
              <a:spcBef>
                <a:spcPts val="330"/>
              </a:spcBef>
              <a:spcAft>
                <a:spcPts val="0"/>
              </a:spcAft>
              <a:buClrTx/>
              <a:buSzTx/>
              <a:buFontTx/>
              <a:buNone/>
              <a:tabLst/>
              <a:defRPr/>
            </a:pPr>
            <a:r>
              <a:rPr kumimoji="0" sz="1300" b="0" i="0" u="none" strike="noStrike" kern="0" cap="none" spc="0" normalizeH="0" baseline="0" noProof="0" dirty="0">
                <a:ln>
                  <a:noFill/>
                </a:ln>
                <a:solidFill>
                  <a:sysClr val="windowText" lastClr="000000"/>
                </a:solidFill>
                <a:effectLst/>
                <a:uLnTx/>
                <a:uFillTx/>
                <a:latin typeface="Calibri"/>
                <a:cs typeface="Calibri"/>
              </a:rPr>
              <a:t>Data</a:t>
            </a:r>
            <a:r>
              <a:rPr kumimoji="0" sz="1300" b="0" i="0" u="none" strike="noStrike" kern="0" cap="none" spc="-65" normalizeH="0" baseline="0" noProof="0" dirty="0">
                <a:ln>
                  <a:noFill/>
                </a:ln>
                <a:solidFill>
                  <a:sysClr val="windowText" lastClr="000000"/>
                </a:solidFill>
                <a:effectLst/>
                <a:uLnTx/>
                <a:uFillTx/>
                <a:latin typeface="Calibri"/>
                <a:cs typeface="Calibri"/>
              </a:rPr>
              <a:t> </a:t>
            </a:r>
            <a:r>
              <a:rPr kumimoji="0" sz="1300" b="0" i="0" u="none" strike="noStrike" kern="0" cap="none" spc="-10" normalizeH="0" baseline="0" noProof="0" dirty="0">
                <a:ln>
                  <a:noFill/>
                </a:ln>
                <a:solidFill>
                  <a:sysClr val="windowText" lastClr="000000"/>
                </a:solidFill>
                <a:effectLst/>
                <a:uLnTx/>
                <a:uFillTx/>
                <a:latin typeface="Calibri"/>
                <a:cs typeface="Calibri"/>
              </a:rPr>
              <a:t>source:</a:t>
            </a:r>
            <a:endParaRPr kumimoji="0" sz="1300" b="0" i="0" u="none" strike="noStrike" kern="0" cap="none" spc="0" normalizeH="0" baseline="0" noProof="0" dirty="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35"/>
              </a:spcBef>
              <a:spcAft>
                <a:spcPts val="0"/>
              </a:spcAft>
              <a:buClrTx/>
              <a:buSzTx/>
              <a:buFontTx/>
              <a:buNone/>
              <a:tabLst/>
              <a:defRPr/>
            </a:pPr>
            <a:r>
              <a:rPr kumimoji="0" sz="1300" b="1" i="0" u="none" strike="noStrike" kern="0" cap="none" spc="-10" normalizeH="0" baseline="0" noProof="0" dirty="0">
                <a:ln>
                  <a:noFill/>
                </a:ln>
                <a:solidFill>
                  <a:sysClr val="windowText" lastClr="000000"/>
                </a:solidFill>
                <a:effectLst/>
                <a:uLnTx/>
                <a:uFillTx/>
                <a:latin typeface="Calibri"/>
                <a:cs typeface="Calibri"/>
              </a:rPr>
              <a:t>OpenStreetMap</a:t>
            </a:r>
            <a:endParaRPr kumimoji="0" sz="1300" b="0" i="0" u="none" strike="noStrike" kern="0" cap="none" spc="0" normalizeH="0" baseline="0" noProof="0" dirty="0">
              <a:ln>
                <a:noFill/>
              </a:ln>
              <a:solidFill>
                <a:sysClr val="windowText" lastClr="000000"/>
              </a:solidFill>
              <a:effectLst/>
              <a:uLnTx/>
              <a:uFillTx/>
              <a:latin typeface="Calibri"/>
              <a:cs typeface="Calibri"/>
            </a:endParaRPr>
          </a:p>
        </p:txBody>
      </p:sp>
      <p:sp>
        <p:nvSpPr>
          <p:cNvPr id="9" name="object 9"/>
          <p:cNvSpPr txBox="1"/>
          <p:nvPr/>
        </p:nvSpPr>
        <p:spPr>
          <a:xfrm>
            <a:off x="196075" y="3918621"/>
            <a:ext cx="5195570" cy="86677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14999"/>
              </a:lnSpc>
              <a:spcBef>
                <a:spcPts val="100"/>
              </a:spcBef>
              <a:spcAft>
                <a:spcPts val="0"/>
              </a:spcAft>
              <a:buClrTx/>
              <a:buSzTx/>
              <a:buFontTx/>
              <a:buNone/>
              <a:tabLst/>
              <a:defRPr/>
            </a:pPr>
            <a:r>
              <a:rPr kumimoji="0" sz="1600" b="1" i="0" u="none" strike="noStrike" kern="0" cap="none" spc="114" normalizeH="0" baseline="0" noProof="0" dirty="0">
                <a:ln>
                  <a:noFill/>
                </a:ln>
                <a:solidFill>
                  <a:sysClr val="windowText" lastClr="000000"/>
                </a:solidFill>
                <a:effectLst/>
                <a:uLnTx/>
                <a:uFillTx/>
                <a:latin typeface="Century Gothic"/>
                <a:cs typeface="Century Gothic"/>
              </a:rPr>
              <a:t>Study</a:t>
            </a:r>
            <a:r>
              <a:rPr kumimoji="0" sz="1600" b="1" i="0" u="none" strike="noStrike" kern="0" cap="none" spc="70"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0" normalizeH="0" baseline="0" noProof="0" dirty="0">
                <a:ln>
                  <a:noFill/>
                </a:ln>
                <a:solidFill>
                  <a:sysClr val="windowText" lastClr="000000"/>
                </a:solidFill>
                <a:effectLst/>
                <a:uLnTx/>
                <a:uFillTx/>
                <a:latin typeface="Century Gothic"/>
                <a:cs typeface="Century Gothic"/>
              </a:rPr>
              <a:t>area</a:t>
            </a:r>
            <a:r>
              <a:rPr kumimoji="0" sz="160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65" normalizeH="0" baseline="0" noProof="0" dirty="0">
                <a:ln>
                  <a:noFill/>
                </a:ln>
                <a:solidFill>
                  <a:sysClr val="windowText" lastClr="000000"/>
                </a:solidFill>
                <a:effectLst/>
                <a:uLnTx/>
                <a:uFillTx/>
                <a:latin typeface="Century Gothic"/>
                <a:cs typeface="Century Gothic"/>
              </a:rPr>
              <a:t>-</a:t>
            </a:r>
            <a:r>
              <a:rPr kumimoji="0" sz="16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85" normalizeH="0" baseline="0" noProof="0" dirty="0">
                <a:ln>
                  <a:noFill/>
                </a:ln>
                <a:solidFill>
                  <a:sysClr val="windowText" lastClr="000000"/>
                </a:solidFill>
                <a:effectLst/>
                <a:uLnTx/>
                <a:uFillTx/>
                <a:latin typeface="Century Gothic"/>
                <a:cs typeface="Century Gothic"/>
              </a:rPr>
              <a:t>41</a:t>
            </a:r>
            <a:r>
              <a:rPr kumimoji="0" sz="16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75" normalizeH="0" baseline="0" noProof="0" dirty="0">
                <a:ln>
                  <a:noFill/>
                </a:ln>
                <a:solidFill>
                  <a:sysClr val="windowText" lastClr="000000"/>
                </a:solidFill>
                <a:effectLst/>
                <a:uLnTx/>
                <a:uFillTx/>
                <a:latin typeface="Century Gothic"/>
                <a:cs typeface="Century Gothic"/>
              </a:rPr>
              <a:t>small</a:t>
            </a:r>
            <a:r>
              <a:rPr kumimoji="0" sz="16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states</a:t>
            </a:r>
            <a:r>
              <a:rPr kumimoji="0" sz="16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or</a:t>
            </a:r>
            <a:r>
              <a:rPr kumimoji="0" sz="16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60" normalizeH="0" baseline="0" noProof="0" dirty="0">
                <a:ln>
                  <a:noFill/>
                </a:ln>
                <a:solidFill>
                  <a:sysClr val="windowText" lastClr="000000"/>
                </a:solidFill>
                <a:effectLst/>
                <a:uLnTx/>
                <a:uFillTx/>
                <a:latin typeface="Century Gothic"/>
                <a:cs typeface="Century Gothic"/>
              </a:rPr>
              <a:t>territories</a:t>
            </a:r>
            <a:r>
              <a:rPr kumimoji="0" sz="16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10" normalizeH="0" baseline="0" noProof="0" dirty="0">
                <a:ln>
                  <a:noFill/>
                </a:ln>
                <a:solidFill>
                  <a:sysClr val="windowText" lastClr="000000"/>
                </a:solidFill>
                <a:effectLst/>
                <a:uLnTx/>
                <a:uFillTx/>
                <a:latin typeface="Century Gothic"/>
                <a:cs typeface="Century Gothic"/>
              </a:rPr>
              <a:t>bordering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600" b="0" i="0" u="none" strike="noStrike" kern="0" cap="none" spc="37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Caribbean</a:t>
            </a:r>
            <a:r>
              <a:rPr kumimoji="0" sz="1600" b="0" i="0" u="none" strike="noStrike" kern="0" cap="none" spc="37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Sea</a:t>
            </a:r>
            <a:r>
              <a:rPr kumimoji="0" sz="1600" b="0" i="0" u="none" strike="noStrike" kern="0" cap="none" spc="37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(7</a:t>
            </a:r>
            <a:r>
              <a:rPr kumimoji="0" sz="1600" b="0" i="0" u="none" strike="noStrike" kern="0" cap="none" spc="37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105" normalizeH="0" baseline="0" noProof="0" dirty="0">
                <a:ln>
                  <a:noFill/>
                </a:ln>
                <a:solidFill>
                  <a:sysClr val="windowText" lastClr="000000"/>
                </a:solidFill>
                <a:effectLst/>
                <a:uLnTx/>
                <a:uFillTx/>
                <a:latin typeface="Century Gothic"/>
                <a:cs typeface="Century Gothic"/>
              </a:rPr>
              <a:t>694</a:t>
            </a:r>
            <a:r>
              <a:rPr kumimoji="0" sz="1600" b="0" i="0" u="none" strike="noStrike" kern="0" cap="none" spc="37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50" normalizeH="0" baseline="0" noProof="0" dirty="0">
                <a:ln>
                  <a:noFill/>
                </a:ln>
                <a:solidFill>
                  <a:sysClr val="windowText" lastClr="000000"/>
                </a:solidFill>
                <a:effectLst/>
                <a:uLnTx/>
                <a:uFillTx/>
                <a:latin typeface="Century Gothic"/>
                <a:cs typeface="Century Gothic"/>
              </a:rPr>
              <a:t>territorial</a:t>
            </a:r>
            <a:r>
              <a:rPr kumimoji="0" sz="1600" b="0" i="0" u="none" strike="noStrike" kern="0" cap="none" spc="37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10" normalizeH="0" baseline="0" noProof="0" dirty="0">
                <a:ln>
                  <a:noFill/>
                </a:ln>
                <a:solidFill>
                  <a:sysClr val="windowText" lastClr="000000"/>
                </a:solidFill>
                <a:effectLst/>
                <a:uLnTx/>
                <a:uFillTx/>
                <a:latin typeface="Century Gothic"/>
                <a:cs typeface="Century Gothic"/>
              </a:rPr>
              <a:t>boundaries),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excluding</a:t>
            </a:r>
            <a:r>
              <a:rPr kumimoji="0" sz="1600" b="0" i="0" u="none" strike="noStrike" kern="0" cap="none" spc="8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600" b="0" i="0" u="none" strike="noStrike" kern="0" cap="none" spc="8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60" normalizeH="0" baseline="0" noProof="0" dirty="0">
                <a:ln>
                  <a:noFill/>
                </a:ln>
                <a:solidFill>
                  <a:sysClr val="windowText" lastClr="000000"/>
                </a:solidFill>
                <a:effectLst/>
                <a:uLnTx/>
                <a:uFillTx/>
                <a:latin typeface="Century Gothic"/>
                <a:cs typeface="Century Gothic"/>
              </a:rPr>
              <a:t>United</a:t>
            </a:r>
            <a:r>
              <a:rPr kumimoji="0" sz="1600" b="0" i="0" u="none" strike="noStrike" kern="0" cap="none" spc="8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States</a:t>
            </a:r>
            <a:r>
              <a:rPr kumimoji="0" sz="1600" b="0" i="0" u="none" strike="noStrike" kern="0" cap="none" spc="8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and</a:t>
            </a:r>
            <a:r>
              <a:rPr kumimoji="0" sz="1600" b="0" i="0" u="none" strike="noStrike" kern="0" cap="none" spc="8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50" normalizeH="0" baseline="0" noProof="0" dirty="0">
                <a:ln>
                  <a:noFill/>
                </a:ln>
                <a:solidFill>
                  <a:sysClr val="windowText" lastClr="000000"/>
                </a:solidFill>
                <a:effectLst/>
                <a:uLnTx/>
                <a:uFillTx/>
                <a:latin typeface="Century Gothic"/>
                <a:cs typeface="Century Gothic"/>
              </a:rPr>
              <a:t>Brazil.</a:t>
            </a:r>
            <a:endParaRPr kumimoji="0" sz="1600" b="0" i="0" u="none" strike="noStrike" kern="0" cap="none" spc="0" normalizeH="0" baseline="0" noProof="0" dirty="0">
              <a:ln>
                <a:noFill/>
              </a:ln>
              <a:solidFill>
                <a:sysClr val="windowText" lastClr="000000"/>
              </a:solidFill>
              <a:effectLst/>
              <a:uLnTx/>
              <a:uFillTx/>
              <a:latin typeface="Century Gothic"/>
              <a:cs typeface="Century Gothic"/>
            </a:endParaRPr>
          </a:p>
        </p:txBody>
      </p:sp>
      <p:pic>
        <p:nvPicPr>
          <p:cNvPr id="10" name="object 10"/>
          <p:cNvPicPr/>
          <p:nvPr/>
        </p:nvPicPr>
        <p:blipFill>
          <a:blip r:embed="rId2" cstate="print"/>
          <a:stretch>
            <a:fillRect/>
          </a:stretch>
        </p:blipFill>
        <p:spPr>
          <a:xfrm>
            <a:off x="123053" y="72000"/>
            <a:ext cx="976900" cy="714374"/>
          </a:xfrm>
          <a:prstGeom prst="rect">
            <a:avLst/>
          </a:prstGeom>
        </p:spPr>
      </p:pic>
      <p:sp>
        <p:nvSpPr>
          <p:cNvPr id="11" name="object 11"/>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dirty="0"/>
              <a:t>Communities</a:t>
            </a:r>
            <a:r>
              <a:rPr sz="2300" spc="-50" dirty="0"/>
              <a:t> </a:t>
            </a:r>
            <a:r>
              <a:rPr sz="2300" spc="-10" dirty="0"/>
              <a:t>delineation</a:t>
            </a:r>
            <a:endParaRPr sz="2300" dirty="0"/>
          </a:p>
        </p:txBody>
      </p:sp>
      <p:sp>
        <p:nvSpPr>
          <p:cNvPr id="12" name="object 12"/>
          <p:cNvSpPr txBox="1">
            <a:spLocks noGrp="1"/>
          </p:cNvSpPr>
          <p:nvPr>
            <p:ph type="sldNum" sz="quarter" idx="7"/>
          </p:nvPr>
        </p:nvSpPr>
        <p:spPr>
          <a:prstGeom prst="rect">
            <a:avLst/>
          </a:prstGeom>
        </p:spPr>
        <p:txBody>
          <a:bodyPr vert="horz" wrap="square" lIns="0" tIns="27305" rIns="0" bIns="0" rtlCol="0">
            <a:spAutoFit/>
          </a:bodyPr>
          <a:lstStyle/>
          <a:p>
            <a:pPr marL="38100" marR="0" lvl="0" indent="0" defTabSz="914400" eaLnBrk="1" fontAlgn="auto" latinLnBrk="0" hangingPunct="1">
              <a:lnSpc>
                <a:spcPct val="100000"/>
              </a:lnSpc>
              <a:spcBef>
                <a:spcPts val="21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215"/>
                </a:spcBef>
                <a:spcAft>
                  <a:spcPts val="0"/>
                </a:spcAft>
                <a:buClrTx/>
                <a:buSzTx/>
                <a:buFontTx/>
                <a:buNone/>
                <a:tabLst/>
                <a:defRPr/>
              </a:pPr>
              <a:t>14</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84055" y="4321300"/>
            <a:ext cx="2533650" cy="681355"/>
            <a:chOff x="6484055" y="4321300"/>
            <a:chExt cx="2533650" cy="681355"/>
          </a:xfrm>
        </p:grpSpPr>
        <p:pic>
          <p:nvPicPr>
            <p:cNvPr id="3" name="object 3"/>
            <p:cNvPicPr/>
            <p:nvPr/>
          </p:nvPicPr>
          <p:blipFill>
            <a:blip r:embed="rId2" cstate="print"/>
            <a:stretch>
              <a:fillRect/>
            </a:stretch>
          </p:blipFill>
          <p:spPr>
            <a:xfrm>
              <a:off x="8587775" y="4663225"/>
              <a:ext cx="429874" cy="339274"/>
            </a:xfrm>
            <a:prstGeom prst="rect">
              <a:avLst/>
            </a:prstGeom>
          </p:spPr>
        </p:pic>
        <p:pic>
          <p:nvPicPr>
            <p:cNvPr id="4" name="object 4"/>
            <p:cNvPicPr/>
            <p:nvPr/>
          </p:nvPicPr>
          <p:blipFill>
            <a:blip r:embed="rId3" cstate="print"/>
            <a:stretch>
              <a:fillRect/>
            </a:stretch>
          </p:blipFill>
          <p:spPr>
            <a:xfrm>
              <a:off x="6484055" y="4321300"/>
              <a:ext cx="2533600" cy="305299"/>
            </a:xfrm>
            <a:prstGeom prst="rect">
              <a:avLst/>
            </a:prstGeom>
          </p:spPr>
        </p:pic>
      </p:grpSp>
      <p:sp>
        <p:nvSpPr>
          <p:cNvPr id="5" name="object 5"/>
          <p:cNvSpPr txBox="1">
            <a:spLocks noGrp="1"/>
          </p:cNvSpPr>
          <p:nvPr>
            <p:ph type="body" idx="1"/>
          </p:nvPr>
        </p:nvSpPr>
        <p:spPr>
          <a:prstGeom prst="rect">
            <a:avLst/>
          </a:prstGeom>
        </p:spPr>
        <p:txBody>
          <a:bodyPr vert="horz" wrap="square" lIns="0" tIns="12700" rIns="0" bIns="0" rtlCol="0">
            <a:spAutoFit/>
          </a:bodyPr>
          <a:lstStyle/>
          <a:p>
            <a:pPr marL="12700" marR="5080" algn="just">
              <a:lnSpc>
                <a:spcPct val="114999"/>
              </a:lnSpc>
              <a:spcBef>
                <a:spcPts val="100"/>
              </a:spcBef>
            </a:pPr>
            <a:r>
              <a:rPr b="0" dirty="0">
                <a:latin typeface="Century Gothic"/>
                <a:cs typeface="Century Gothic"/>
              </a:rPr>
              <a:t>An</a:t>
            </a:r>
            <a:r>
              <a:rPr b="0" spc="400" dirty="0">
                <a:latin typeface="Century Gothic"/>
                <a:cs typeface="Century Gothic"/>
              </a:rPr>
              <a:t>  </a:t>
            </a:r>
            <a:r>
              <a:rPr dirty="0"/>
              <a:t>evacuation</a:t>
            </a:r>
            <a:r>
              <a:rPr spc="425" dirty="0"/>
              <a:t>  </a:t>
            </a:r>
            <a:r>
              <a:rPr spc="75" dirty="0"/>
              <a:t>zone</a:t>
            </a:r>
            <a:r>
              <a:rPr spc="405" dirty="0"/>
              <a:t>  </a:t>
            </a:r>
            <a:r>
              <a:rPr b="0" spc="114" dirty="0">
                <a:latin typeface="Century Gothic"/>
                <a:cs typeface="Century Gothic"/>
              </a:rPr>
              <a:t>is</a:t>
            </a:r>
            <a:r>
              <a:rPr b="0" spc="400" dirty="0">
                <a:latin typeface="Century Gothic"/>
                <a:cs typeface="Century Gothic"/>
              </a:rPr>
              <a:t>  </a:t>
            </a:r>
            <a:r>
              <a:rPr b="0" dirty="0">
                <a:latin typeface="Century Gothic"/>
                <a:cs typeface="Century Gothic"/>
              </a:rPr>
              <a:t>deﬁned</a:t>
            </a:r>
            <a:r>
              <a:rPr b="0" spc="400" dirty="0">
                <a:latin typeface="Century Gothic"/>
                <a:cs typeface="Century Gothic"/>
              </a:rPr>
              <a:t>  </a:t>
            </a:r>
            <a:r>
              <a:rPr b="0" dirty="0">
                <a:latin typeface="Century Gothic"/>
                <a:cs typeface="Century Gothic"/>
              </a:rPr>
              <a:t>by</a:t>
            </a:r>
            <a:r>
              <a:rPr b="0" spc="400" dirty="0">
                <a:latin typeface="Century Gothic"/>
                <a:cs typeface="Century Gothic"/>
              </a:rPr>
              <a:t>  </a:t>
            </a:r>
            <a:r>
              <a:rPr b="0" spc="-50" dirty="0">
                <a:latin typeface="Century Gothic"/>
                <a:cs typeface="Century Gothic"/>
              </a:rPr>
              <a:t>a </a:t>
            </a:r>
            <a:r>
              <a:rPr spc="90" dirty="0"/>
              <a:t>maximum  </a:t>
            </a:r>
            <a:r>
              <a:rPr spc="45" dirty="0"/>
              <a:t>distance</a:t>
            </a:r>
            <a:r>
              <a:rPr spc="90" dirty="0"/>
              <a:t>  </a:t>
            </a:r>
            <a:r>
              <a:rPr spc="114" dirty="0"/>
              <a:t>from</a:t>
            </a:r>
            <a:r>
              <a:rPr spc="95" dirty="0"/>
              <a:t>  </a:t>
            </a:r>
            <a:r>
              <a:rPr spc="55" dirty="0"/>
              <a:t>coastlines</a:t>
            </a:r>
            <a:r>
              <a:rPr spc="75" dirty="0"/>
              <a:t>  </a:t>
            </a:r>
            <a:r>
              <a:rPr b="0" spc="-10" dirty="0">
                <a:latin typeface="Century Gothic"/>
                <a:cs typeface="Century Gothic"/>
              </a:rPr>
              <a:t>(3KM) </a:t>
            </a:r>
            <a:r>
              <a:rPr spc="95" dirty="0"/>
              <a:t>AND</a:t>
            </a:r>
            <a:r>
              <a:rPr spc="-5" dirty="0"/>
              <a:t> </a:t>
            </a:r>
            <a:r>
              <a:rPr b="0" dirty="0">
                <a:latin typeface="Century Gothic"/>
                <a:cs typeface="Century Gothic"/>
              </a:rPr>
              <a:t>the</a:t>
            </a:r>
            <a:r>
              <a:rPr b="0" spc="-25" dirty="0">
                <a:latin typeface="Century Gothic"/>
                <a:cs typeface="Century Gothic"/>
              </a:rPr>
              <a:t> </a:t>
            </a:r>
            <a:r>
              <a:rPr b="0" dirty="0">
                <a:latin typeface="Century Gothic"/>
                <a:cs typeface="Century Gothic"/>
              </a:rPr>
              <a:t>presence</a:t>
            </a:r>
            <a:r>
              <a:rPr b="0" spc="-25" dirty="0">
                <a:latin typeface="Century Gothic"/>
                <a:cs typeface="Century Gothic"/>
              </a:rPr>
              <a:t> </a:t>
            </a:r>
            <a:r>
              <a:rPr b="0" dirty="0">
                <a:latin typeface="Century Gothic"/>
                <a:cs typeface="Century Gothic"/>
              </a:rPr>
              <a:t>of</a:t>
            </a:r>
            <a:r>
              <a:rPr b="0" spc="-20" dirty="0">
                <a:latin typeface="Century Gothic"/>
                <a:cs typeface="Century Gothic"/>
              </a:rPr>
              <a:t> </a:t>
            </a:r>
            <a:r>
              <a:rPr b="0" spc="-10" dirty="0">
                <a:latin typeface="Century Gothic"/>
                <a:cs typeface="Century Gothic"/>
              </a:rPr>
              <a:t>areas</a:t>
            </a:r>
            <a:r>
              <a:rPr b="0" spc="-25" dirty="0">
                <a:latin typeface="Century Gothic"/>
                <a:cs typeface="Century Gothic"/>
              </a:rPr>
              <a:t> </a:t>
            </a:r>
            <a:r>
              <a:rPr b="0" spc="-30" dirty="0">
                <a:latin typeface="Century Gothic"/>
                <a:cs typeface="Century Gothic"/>
              </a:rPr>
              <a:t>located</a:t>
            </a:r>
            <a:r>
              <a:rPr b="0" spc="-25" dirty="0">
                <a:latin typeface="Century Gothic"/>
                <a:cs typeface="Century Gothic"/>
              </a:rPr>
              <a:t> </a:t>
            </a:r>
            <a:r>
              <a:rPr b="0" dirty="0">
                <a:latin typeface="Century Gothic"/>
                <a:cs typeface="Century Gothic"/>
              </a:rPr>
              <a:t>between</a:t>
            </a:r>
            <a:r>
              <a:rPr b="0" spc="-35" dirty="0">
                <a:latin typeface="Century Gothic"/>
                <a:cs typeface="Century Gothic"/>
              </a:rPr>
              <a:t> </a:t>
            </a:r>
            <a:r>
              <a:rPr spc="35" dirty="0"/>
              <a:t>0, </a:t>
            </a:r>
            <a:r>
              <a:rPr dirty="0"/>
              <a:t>5,</a:t>
            </a:r>
            <a:r>
              <a:rPr spc="5" dirty="0"/>
              <a:t> </a:t>
            </a:r>
            <a:r>
              <a:rPr spc="-20" dirty="0"/>
              <a:t>10,</a:t>
            </a:r>
            <a:r>
              <a:rPr spc="10" dirty="0"/>
              <a:t> </a:t>
            </a:r>
            <a:r>
              <a:rPr spc="-70" dirty="0"/>
              <a:t>15,</a:t>
            </a:r>
            <a:r>
              <a:rPr spc="10" dirty="0"/>
              <a:t> </a:t>
            </a:r>
            <a:r>
              <a:rPr spc="50" dirty="0"/>
              <a:t>20,</a:t>
            </a:r>
            <a:r>
              <a:rPr spc="5" dirty="0"/>
              <a:t> </a:t>
            </a:r>
            <a:r>
              <a:rPr spc="50" dirty="0"/>
              <a:t>25</a:t>
            </a:r>
            <a:r>
              <a:rPr spc="10" dirty="0"/>
              <a:t> </a:t>
            </a:r>
            <a:r>
              <a:rPr dirty="0"/>
              <a:t>and</a:t>
            </a:r>
            <a:r>
              <a:rPr spc="10" dirty="0"/>
              <a:t> </a:t>
            </a:r>
            <a:r>
              <a:rPr spc="105" dirty="0"/>
              <a:t>30</a:t>
            </a:r>
            <a:r>
              <a:rPr spc="10" dirty="0"/>
              <a:t> </a:t>
            </a:r>
            <a:r>
              <a:rPr spc="95" dirty="0"/>
              <a:t>meters</a:t>
            </a:r>
            <a:r>
              <a:rPr spc="5" dirty="0"/>
              <a:t> </a:t>
            </a:r>
            <a:r>
              <a:rPr spc="-10" dirty="0"/>
              <a:t>a.s.l</a:t>
            </a:r>
          </a:p>
        </p:txBody>
      </p:sp>
      <p:sp>
        <p:nvSpPr>
          <p:cNvPr id="6" name="object 6"/>
          <p:cNvSpPr txBox="1"/>
          <p:nvPr/>
        </p:nvSpPr>
        <p:spPr>
          <a:xfrm>
            <a:off x="272625" y="2973733"/>
            <a:ext cx="3329304" cy="2235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00" b="1" i="0" u="none" strike="noStrike" kern="0" cap="none" spc="-10" normalizeH="0" baseline="0" noProof="0" dirty="0">
                <a:ln>
                  <a:noFill/>
                </a:ln>
                <a:solidFill>
                  <a:sysClr val="windowText" lastClr="000000"/>
                </a:solidFill>
                <a:effectLst/>
                <a:uLnTx/>
                <a:uFillTx/>
                <a:latin typeface="Arial"/>
                <a:cs typeface="Arial"/>
              </a:rPr>
              <a:t>Elevation</a:t>
            </a:r>
            <a:r>
              <a:rPr kumimoji="0" sz="1300" b="1" i="0" u="none" strike="noStrike" kern="0" cap="none" spc="-2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grids</a:t>
            </a:r>
            <a:r>
              <a:rPr kumimoji="0" sz="1300" b="1" i="0" u="none" strike="noStrike" kern="0" cap="none" spc="-20" normalizeH="0" baseline="0" noProof="0" dirty="0">
                <a:ln>
                  <a:noFill/>
                </a:ln>
                <a:solidFill>
                  <a:sysClr val="windowText" lastClr="000000"/>
                </a:solidFill>
                <a:effectLst/>
                <a:uLnTx/>
                <a:uFillTx/>
                <a:latin typeface="Arial"/>
                <a:cs typeface="Arial"/>
              </a:rPr>
              <a:t> </a:t>
            </a:r>
            <a:r>
              <a:rPr kumimoji="0" sz="1300" b="1" i="0" u="none" strike="noStrike" kern="0" cap="none" spc="0" normalizeH="0" baseline="0" noProof="0" dirty="0">
                <a:ln>
                  <a:noFill/>
                </a:ln>
                <a:solidFill>
                  <a:sysClr val="windowText" lastClr="000000"/>
                </a:solidFill>
                <a:effectLst/>
                <a:uLnTx/>
                <a:uFillTx/>
                <a:latin typeface="Arial"/>
                <a:cs typeface="Arial"/>
              </a:rPr>
              <a:t>-</a:t>
            </a:r>
            <a:r>
              <a:rPr kumimoji="0" sz="1300" b="1" i="0" u="none" strike="noStrike" kern="0" cap="none" spc="-15" normalizeH="0" baseline="0" noProof="0" dirty="0">
                <a:ln>
                  <a:noFill/>
                </a:ln>
                <a:solidFill>
                  <a:sysClr val="windowText" lastClr="000000"/>
                </a:solidFill>
                <a:effectLst/>
                <a:uLnTx/>
                <a:uFillTx/>
                <a:latin typeface="Arial"/>
                <a:cs typeface="Arial"/>
              </a:rPr>
              <a:t> </a:t>
            </a:r>
            <a:r>
              <a:rPr kumimoji="0" sz="1300" b="1" i="0" u="none" strike="noStrike" kern="0" cap="none" spc="-20" normalizeH="0" baseline="0" noProof="0" dirty="0">
                <a:ln>
                  <a:noFill/>
                </a:ln>
                <a:solidFill>
                  <a:sysClr val="windowText" lastClr="000000"/>
                </a:solidFill>
                <a:effectLst/>
                <a:uLnTx/>
                <a:uFillTx/>
                <a:latin typeface="Arial"/>
                <a:cs typeface="Arial"/>
              </a:rPr>
              <a:t>GLO-</a:t>
            </a:r>
            <a:r>
              <a:rPr kumimoji="0" sz="1300" b="1" i="0" u="none" strike="noStrike" kern="0" cap="none" spc="0" normalizeH="0" baseline="0" noProof="0" dirty="0">
                <a:ln>
                  <a:noFill/>
                </a:ln>
                <a:solidFill>
                  <a:sysClr val="windowText" lastClr="000000"/>
                </a:solidFill>
                <a:effectLst/>
                <a:uLnTx/>
                <a:uFillTx/>
                <a:latin typeface="Arial"/>
                <a:cs typeface="Arial"/>
              </a:rPr>
              <a:t>30</a:t>
            </a:r>
            <a:r>
              <a:rPr kumimoji="0" sz="1300" b="1" i="0" u="none" strike="noStrike" kern="0" cap="none" spc="-2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Data</a:t>
            </a:r>
            <a:r>
              <a:rPr kumimoji="0" sz="1300" b="1" i="0" u="none" strike="noStrike" kern="0" cap="none" spc="-60" normalizeH="0" baseline="0" noProof="0" dirty="0">
                <a:ln>
                  <a:noFill/>
                </a:ln>
                <a:solidFill>
                  <a:sysClr val="windowText" lastClr="000000"/>
                </a:solidFill>
                <a:effectLst/>
                <a:uLnTx/>
                <a:uFillTx/>
                <a:latin typeface="Arial"/>
                <a:cs typeface="Arial"/>
              </a:rPr>
              <a:t> </a:t>
            </a:r>
            <a:r>
              <a:rPr kumimoji="0" sz="1300" b="1" i="0" u="none" strike="noStrike" kern="0" cap="none" spc="-10" normalizeH="0" baseline="0" noProof="0" dirty="0">
                <a:ln>
                  <a:noFill/>
                </a:ln>
                <a:solidFill>
                  <a:sysClr val="windowText" lastClr="000000"/>
                </a:solidFill>
                <a:effectLst/>
                <a:uLnTx/>
                <a:uFillTx/>
                <a:latin typeface="Arial"/>
                <a:cs typeface="Arial"/>
              </a:rPr>
              <a:t>Advantages</a:t>
            </a:r>
            <a:endParaRPr kumimoji="0" sz="1300" b="0" i="0" u="none" strike="noStrike" kern="0" cap="none" spc="0" normalizeH="0" baseline="0" noProof="0" dirty="0">
              <a:ln>
                <a:noFill/>
              </a:ln>
              <a:solidFill>
                <a:sysClr val="windowText" lastClr="000000"/>
              </a:solidFill>
              <a:effectLst/>
              <a:uLnTx/>
              <a:uFillTx/>
              <a:latin typeface="Arial"/>
              <a:cs typeface="Arial"/>
            </a:endParaRPr>
          </a:p>
        </p:txBody>
      </p:sp>
      <p:sp>
        <p:nvSpPr>
          <p:cNvPr id="7" name="object 7"/>
          <p:cNvSpPr txBox="1"/>
          <p:nvPr/>
        </p:nvSpPr>
        <p:spPr>
          <a:xfrm>
            <a:off x="401533" y="3324253"/>
            <a:ext cx="4594860" cy="1620520"/>
          </a:xfrm>
          <a:prstGeom prst="rect">
            <a:avLst/>
          </a:prstGeom>
        </p:spPr>
        <p:txBody>
          <a:bodyPr vert="horz" wrap="square" lIns="0" tIns="41910" rIns="0" bIns="0" rtlCol="0">
            <a:spAutoFit/>
          </a:bodyPr>
          <a:lstStyle/>
          <a:p>
            <a:pPr marL="340360" marR="0" lvl="0" indent="-327660" defTabSz="914400" eaLnBrk="1" fontAlgn="auto" latinLnBrk="0" hangingPunct="1">
              <a:lnSpc>
                <a:spcPct val="100000"/>
              </a:lnSpc>
              <a:spcBef>
                <a:spcPts val="330"/>
              </a:spcBef>
              <a:spcAft>
                <a:spcPts val="0"/>
              </a:spcAft>
              <a:buClrTx/>
              <a:buSzTx/>
              <a:buFontTx/>
              <a:buChar char="●"/>
              <a:tabLst>
                <a:tab pos="340360" algn="l"/>
              </a:tabLst>
              <a:defRPr/>
            </a:pPr>
            <a:r>
              <a:rPr kumimoji="0" sz="1300" b="0" i="0" u="none" strike="noStrike" kern="0" cap="none" spc="0" normalizeH="0" baseline="0" noProof="0" dirty="0">
                <a:ln>
                  <a:noFill/>
                </a:ln>
                <a:solidFill>
                  <a:sysClr val="windowText" lastClr="000000"/>
                </a:solidFill>
                <a:effectLst/>
                <a:uLnTx/>
                <a:uFillTx/>
                <a:latin typeface="Arial"/>
                <a:cs typeface="Arial"/>
              </a:rPr>
              <a:t>Copernicus</a:t>
            </a:r>
            <a:r>
              <a:rPr kumimoji="0" sz="1300" b="0" i="0" u="none" strike="noStrike" kern="0" cap="none" spc="-4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Digital</a:t>
            </a:r>
            <a:r>
              <a:rPr kumimoji="0" sz="1300" b="0" i="0" u="none" strike="noStrike" kern="0" cap="none" spc="-45"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Elevation</a:t>
            </a:r>
            <a:r>
              <a:rPr kumimoji="0" sz="1300" b="0" i="0" u="none" strike="noStrike" kern="0" cap="none" spc="-4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Model</a:t>
            </a:r>
            <a:r>
              <a:rPr kumimoji="0" sz="1300" b="0" i="0" u="none" strike="noStrike" kern="0" cap="none" spc="-40"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(DEM)</a:t>
            </a:r>
            <a:endParaRPr kumimoji="0" sz="1300" b="0" i="0" u="none" strike="noStrike" kern="0" cap="none" spc="0" normalizeH="0" baseline="0" noProof="0" dirty="0">
              <a:ln>
                <a:noFill/>
              </a:ln>
              <a:solidFill>
                <a:sysClr val="windowText" lastClr="000000"/>
              </a:solidFill>
              <a:effectLst/>
              <a:uLnTx/>
              <a:uFillTx/>
              <a:latin typeface="Arial"/>
              <a:cs typeface="Arial"/>
            </a:endParaRPr>
          </a:p>
          <a:p>
            <a:pPr marL="340360" marR="0" lvl="0" indent="-327660" defTabSz="914400" eaLnBrk="1" fontAlgn="auto" latinLnBrk="0" hangingPunct="1">
              <a:lnSpc>
                <a:spcPct val="100000"/>
              </a:lnSpc>
              <a:spcBef>
                <a:spcPts val="235"/>
              </a:spcBef>
              <a:spcAft>
                <a:spcPts val="0"/>
              </a:spcAft>
              <a:buClrTx/>
              <a:buSzTx/>
              <a:buFontTx/>
              <a:buChar char="●"/>
              <a:tabLst>
                <a:tab pos="340360" algn="l"/>
              </a:tabLst>
              <a:defRPr/>
            </a:pPr>
            <a:r>
              <a:rPr kumimoji="0" sz="1300" b="0" i="0" u="none" strike="noStrike" kern="0" cap="none" spc="0" normalizeH="0" baseline="0" noProof="0" dirty="0">
                <a:ln>
                  <a:noFill/>
                </a:ln>
                <a:solidFill>
                  <a:sysClr val="windowText" lastClr="000000"/>
                </a:solidFill>
                <a:effectLst/>
                <a:uLnTx/>
                <a:uFillTx/>
                <a:latin typeface="Arial"/>
                <a:cs typeface="Arial"/>
              </a:rPr>
              <a:t>Global</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coverage</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at</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a</a:t>
            </a:r>
            <a:r>
              <a:rPr kumimoji="0" sz="1300" b="0" i="0" u="none" strike="noStrike" kern="0" cap="none" spc="-20"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resolution</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of</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30</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metres</a:t>
            </a:r>
            <a:endParaRPr kumimoji="0" sz="1300" b="0" i="0" u="none" strike="noStrike" kern="0" cap="none" spc="0" normalizeH="0" baseline="0" noProof="0" dirty="0">
              <a:ln>
                <a:noFill/>
              </a:ln>
              <a:solidFill>
                <a:sysClr val="windowText" lastClr="000000"/>
              </a:solidFill>
              <a:effectLst/>
              <a:uLnTx/>
              <a:uFillTx/>
              <a:latin typeface="Arial"/>
              <a:cs typeface="Arial"/>
            </a:endParaRPr>
          </a:p>
          <a:p>
            <a:pPr marL="340360" marR="5080" lvl="0" indent="-328295" defTabSz="914400" eaLnBrk="1" fontAlgn="auto" latinLnBrk="0" hangingPunct="1">
              <a:lnSpc>
                <a:spcPct val="114999"/>
              </a:lnSpc>
              <a:spcBef>
                <a:spcPts val="0"/>
              </a:spcBef>
              <a:spcAft>
                <a:spcPts val="0"/>
              </a:spcAft>
              <a:buClr>
                <a:srgbClr val="000000"/>
              </a:buClr>
              <a:buSzTx/>
              <a:buFontTx/>
              <a:buChar char="●"/>
              <a:tabLst>
                <a:tab pos="340360" algn="l"/>
              </a:tabLst>
              <a:defRPr/>
            </a:pPr>
            <a:r>
              <a:rPr kumimoji="0" sz="1300" b="0" i="0" u="none" strike="noStrike" kern="0" cap="none" spc="0" normalizeH="0" baseline="0" noProof="0" dirty="0">
                <a:ln>
                  <a:noFill/>
                </a:ln>
                <a:solidFill>
                  <a:srgbClr val="333333"/>
                </a:solidFill>
                <a:effectLst/>
                <a:uLnTx/>
                <a:uFillTx/>
                <a:latin typeface="Arial"/>
                <a:cs typeface="Arial"/>
              </a:rPr>
              <a:t>Absolute</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vertical</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10" normalizeH="0" baseline="0" noProof="0" dirty="0">
                <a:ln>
                  <a:noFill/>
                </a:ln>
                <a:solidFill>
                  <a:srgbClr val="333333"/>
                </a:solidFill>
                <a:effectLst/>
                <a:uLnTx/>
                <a:uFillTx/>
                <a:latin typeface="Arial"/>
                <a:cs typeface="Arial"/>
              </a:rPr>
              <a:t>accuracy:</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&lt;</a:t>
            </a:r>
            <a:r>
              <a:rPr kumimoji="0" sz="1300" b="0" i="0" u="none" strike="noStrike" kern="0" cap="none" spc="-40"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4m</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(90%</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linear</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10" normalizeH="0" baseline="0" noProof="0" dirty="0">
                <a:ln>
                  <a:noFill/>
                </a:ln>
                <a:solidFill>
                  <a:srgbClr val="333333"/>
                </a:solidFill>
                <a:effectLst/>
                <a:uLnTx/>
                <a:uFillTx/>
                <a:latin typeface="Arial"/>
                <a:cs typeface="Arial"/>
              </a:rPr>
              <a:t>error). </a:t>
            </a:r>
            <a:r>
              <a:rPr kumimoji="0" sz="1300" b="0" i="0" u="none" strike="noStrike" kern="0" cap="none" spc="0" normalizeH="0" baseline="0" noProof="0" dirty="0">
                <a:ln>
                  <a:noFill/>
                </a:ln>
                <a:solidFill>
                  <a:srgbClr val="333333"/>
                </a:solidFill>
                <a:effectLst/>
                <a:uLnTx/>
                <a:uFillTx/>
                <a:latin typeface="Arial"/>
                <a:cs typeface="Arial"/>
              </a:rPr>
              <a:t>Relative</a:t>
            </a:r>
            <a:r>
              <a:rPr kumimoji="0" sz="1300" b="0" i="0" u="none" strike="noStrike" kern="0" cap="none" spc="-45" normalizeH="0" baseline="0" noProof="0" dirty="0">
                <a:ln>
                  <a:noFill/>
                </a:ln>
                <a:solidFill>
                  <a:srgbClr val="333333"/>
                </a:solidFill>
                <a:effectLst/>
                <a:uLnTx/>
                <a:uFillTx/>
                <a:latin typeface="Arial"/>
                <a:cs typeface="Arial"/>
              </a:rPr>
              <a:t> </a:t>
            </a:r>
            <a:r>
              <a:rPr kumimoji="0" sz="1300" b="0" i="0" u="none" strike="noStrike" kern="0" cap="none" spc="-25" normalizeH="0" baseline="0" noProof="0" dirty="0">
                <a:ln>
                  <a:noFill/>
                </a:ln>
                <a:solidFill>
                  <a:srgbClr val="333333"/>
                </a:solidFill>
                <a:effectLst/>
                <a:uLnTx/>
                <a:uFillTx/>
                <a:latin typeface="Arial"/>
                <a:cs typeface="Arial"/>
              </a:rPr>
              <a:t>Vertical</a:t>
            </a:r>
            <a:r>
              <a:rPr kumimoji="0" sz="1300" b="0" i="0" u="none" strike="noStrike" kern="0" cap="none" spc="-75" normalizeH="0" baseline="0" noProof="0" dirty="0">
                <a:ln>
                  <a:noFill/>
                </a:ln>
                <a:solidFill>
                  <a:srgbClr val="333333"/>
                </a:solidFill>
                <a:effectLst/>
                <a:uLnTx/>
                <a:uFillTx/>
                <a:latin typeface="Arial"/>
                <a:cs typeface="Arial"/>
              </a:rPr>
              <a:t> </a:t>
            </a:r>
            <a:r>
              <a:rPr kumimoji="0" sz="1300" b="0" i="0" u="none" strike="noStrike" kern="0" cap="none" spc="-10" normalizeH="0" baseline="0" noProof="0" dirty="0">
                <a:ln>
                  <a:noFill/>
                </a:ln>
                <a:solidFill>
                  <a:srgbClr val="333333"/>
                </a:solidFill>
                <a:effectLst/>
                <a:uLnTx/>
                <a:uFillTx/>
                <a:latin typeface="Arial"/>
                <a:cs typeface="Arial"/>
              </a:rPr>
              <a:t>Accuracy:</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&lt;</a:t>
            </a:r>
            <a:r>
              <a:rPr kumimoji="0" sz="1300" b="0" i="0" u="none" strike="noStrike" kern="0" cap="none" spc="-20"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2m</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for</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slopes</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below</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0" normalizeH="0" baseline="0" noProof="0" dirty="0">
                <a:ln>
                  <a:noFill/>
                </a:ln>
                <a:solidFill>
                  <a:srgbClr val="333333"/>
                </a:solidFill>
                <a:effectLst/>
                <a:uLnTx/>
                <a:uFillTx/>
                <a:latin typeface="Arial"/>
                <a:cs typeface="Arial"/>
              </a:rPr>
              <a:t>or</a:t>
            </a:r>
            <a:r>
              <a:rPr kumimoji="0" sz="1300" b="0" i="0" u="none" strike="noStrike" kern="0" cap="none" spc="-25" normalizeH="0" baseline="0" noProof="0" dirty="0">
                <a:ln>
                  <a:noFill/>
                </a:ln>
                <a:solidFill>
                  <a:srgbClr val="333333"/>
                </a:solidFill>
                <a:effectLst/>
                <a:uLnTx/>
                <a:uFillTx/>
                <a:latin typeface="Arial"/>
                <a:cs typeface="Arial"/>
              </a:rPr>
              <a:t> </a:t>
            </a:r>
            <a:r>
              <a:rPr kumimoji="0" sz="1300" b="0" i="0" u="none" strike="noStrike" kern="0" cap="none" spc="-10" normalizeH="0" baseline="0" noProof="0" dirty="0">
                <a:ln>
                  <a:noFill/>
                </a:ln>
                <a:solidFill>
                  <a:srgbClr val="333333"/>
                </a:solidFill>
                <a:effectLst/>
                <a:uLnTx/>
                <a:uFillTx/>
                <a:latin typeface="Arial"/>
                <a:cs typeface="Arial"/>
              </a:rPr>
              <a:t>equal </a:t>
            </a:r>
            <a:r>
              <a:rPr kumimoji="0" sz="1300" b="0" i="0" u="none" strike="noStrike" kern="0" cap="none" spc="-20" normalizeH="0" baseline="0" noProof="0" dirty="0">
                <a:ln>
                  <a:noFill/>
                </a:ln>
                <a:solidFill>
                  <a:srgbClr val="333333"/>
                </a:solidFill>
                <a:effectLst/>
                <a:uLnTx/>
                <a:uFillTx/>
                <a:latin typeface="Arial"/>
                <a:cs typeface="Arial"/>
              </a:rPr>
              <a:t>20%;</a:t>
            </a:r>
            <a:endParaRPr kumimoji="0" sz="1300" b="0" i="0" u="none" strike="noStrike" kern="0" cap="none" spc="0" normalizeH="0" baseline="0" noProof="0" dirty="0">
              <a:ln>
                <a:noFill/>
              </a:ln>
              <a:solidFill>
                <a:sysClr val="windowText" lastClr="000000"/>
              </a:solidFill>
              <a:effectLst/>
              <a:uLnTx/>
              <a:uFillTx/>
              <a:latin typeface="Arial"/>
              <a:cs typeface="Arial"/>
            </a:endParaRPr>
          </a:p>
          <a:p>
            <a:pPr marL="340360" marR="414655" lvl="0" indent="-328295" defTabSz="914400" eaLnBrk="1" fontAlgn="auto" latinLnBrk="0" hangingPunct="1">
              <a:lnSpc>
                <a:spcPct val="114999"/>
              </a:lnSpc>
              <a:spcBef>
                <a:spcPts val="0"/>
              </a:spcBef>
              <a:spcAft>
                <a:spcPts val="0"/>
              </a:spcAft>
              <a:buClrTx/>
              <a:buSzTx/>
              <a:buFontTx/>
              <a:buChar char="●"/>
              <a:tabLst>
                <a:tab pos="340360" algn="l"/>
              </a:tabLst>
              <a:defRPr/>
            </a:pPr>
            <a:r>
              <a:rPr kumimoji="0" sz="1300" b="0" i="0" u="none" strike="noStrike" kern="0" cap="none" spc="0" normalizeH="0" baseline="0" noProof="0" dirty="0">
                <a:ln>
                  <a:noFill/>
                </a:ln>
                <a:solidFill>
                  <a:sysClr val="windowText" lastClr="000000"/>
                </a:solidFill>
                <a:effectLst/>
                <a:uLnTx/>
                <a:uFillTx/>
                <a:latin typeface="Arial"/>
                <a:cs typeface="Arial"/>
              </a:rPr>
              <a:t>Derived</a:t>
            </a:r>
            <a:r>
              <a:rPr kumimoji="0" sz="1300" b="0" i="0" u="none" strike="noStrike" kern="0" cap="none" spc="-6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from</a:t>
            </a:r>
            <a:r>
              <a:rPr kumimoji="0" sz="1300" b="0" i="0" u="none" strike="noStrike" kern="0" cap="none" spc="-6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multiple</a:t>
            </a:r>
            <a:r>
              <a:rPr kumimoji="0" sz="1300" b="0" i="0" u="none" strike="noStrike" kern="0" cap="none" spc="-6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sources,</a:t>
            </a:r>
            <a:r>
              <a:rPr kumimoji="0" sz="1300" b="0" i="0" u="none" strike="noStrike" kern="0" cap="none" spc="-6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including</a:t>
            </a:r>
            <a:r>
              <a:rPr kumimoji="0" sz="1300" b="0" i="0" u="none" strike="noStrike" kern="0" cap="none" spc="-50" normalizeH="0" baseline="0" noProof="0" dirty="0">
                <a:ln>
                  <a:noFill/>
                </a:ln>
                <a:solidFill>
                  <a:sysClr val="windowText" lastClr="000000"/>
                </a:solidFill>
                <a:effectLst/>
                <a:uLnTx/>
                <a:uFillTx/>
                <a:latin typeface="Arial"/>
                <a:cs typeface="Arial"/>
              </a:rPr>
              <a:t> </a:t>
            </a:r>
            <a:r>
              <a:rPr kumimoji="0" sz="1300" b="1" i="0" u="none" strike="noStrike" kern="0" cap="none" spc="-35" normalizeH="0" baseline="0" noProof="0" dirty="0">
                <a:ln>
                  <a:noFill/>
                </a:ln>
                <a:solidFill>
                  <a:sysClr val="windowText" lastClr="000000"/>
                </a:solidFill>
                <a:effectLst/>
                <a:uLnTx/>
                <a:uFillTx/>
                <a:latin typeface="Arial"/>
                <a:cs typeface="Arial"/>
              </a:rPr>
              <a:t>TanDEM-</a:t>
            </a:r>
            <a:r>
              <a:rPr kumimoji="0" sz="1300" b="1" i="0" u="none" strike="noStrike" kern="0" cap="none" spc="-25" normalizeH="0" baseline="0" noProof="0" dirty="0">
                <a:ln>
                  <a:noFill/>
                </a:ln>
                <a:solidFill>
                  <a:sysClr val="windowText" lastClr="000000"/>
                </a:solidFill>
                <a:effectLst/>
                <a:uLnTx/>
                <a:uFillTx/>
                <a:latin typeface="Arial"/>
                <a:cs typeface="Arial"/>
              </a:rPr>
              <a:t>X</a:t>
            </a:r>
            <a:r>
              <a:rPr kumimoji="0" sz="1300" b="0" i="0" u="none" strike="noStrike" kern="0" cap="none" spc="-25" normalizeH="0" baseline="0" noProof="0" dirty="0">
                <a:ln>
                  <a:noFill/>
                </a:ln>
                <a:solidFill>
                  <a:sysClr val="windowText" lastClr="000000"/>
                </a:solidFill>
                <a:effectLst/>
                <a:uLnTx/>
                <a:uFillTx/>
                <a:latin typeface="Arial"/>
                <a:cs typeface="Arial"/>
              </a:rPr>
              <a:t>, </a:t>
            </a:r>
            <a:r>
              <a:rPr kumimoji="0" sz="1300" b="0" i="0" u="none" strike="noStrike" kern="0" cap="none" spc="-10" normalizeH="0" baseline="0" noProof="0" dirty="0">
                <a:ln>
                  <a:noFill/>
                </a:ln>
                <a:solidFill>
                  <a:sysClr val="windowText" lastClr="000000"/>
                </a:solidFill>
                <a:effectLst/>
                <a:uLnTx/>
                <a:uFillTx/>
                <a:latin typeface="Arial"/>
                <a:cs typeface="Arial"/>
              </a:rPr>
              <a:t>providing</a:t>
            </a:r>
            <a:r>
              <a:rPr kumimoji="0" sz="1300" b="0" i="0" u="none" strike="noStrike" kern="0" cap="none" spc="-45" normalizeH="0" baseline="0" noProof="0" dirty="0">
                <a:ln>
                  <a:noFill/>
                </a:ln>
                <a:solidFill>
                  <a:sysClr val="windowText" lastClr="000000"/>
                </a:solidFill>
                <a:effectLst/>
                <a:uLnTx/>
                <a:uFillTx/>
                <a:latin typeface="Arial"/>
                <a:cs typeface="Arial"/>
              </a:rPr>
              <a:t> </a:t>
            </a:r>
            <a:r>
              <a:rPr kumimoji="0" sz="1300" b="0" i="0" u="none" strike="noStrike" kern="0" cap="none" spc="0" normalizeH="0" baseline="0" noProof="0" dirty="0">
                <a:ln>
                  <a:noFill/>
                </a:ln>
                <a:solidFill>
                  <a:sysClr val="windowText" lastClr="000000"/>
                </a:solidFill>
                <a:effectLst/>
                <a:uLnTx/>
                <a:uFillTx/>
                <a:latin typeface="Arial"/>
                <a:cs typeface="Arial"/>
              </a:rPr>
              <a:t>reliable</a:t>
            </a:r>
            <a:r>
              <a:rPr kumimoji="0" sz="1300" b="0" i="0" u="none" strike="noStrike" kern="0" cap="none" spc="-45" normalizeH="0" baseline="0" noProof="0" dirty="0">
                <a:ln>
                  <a:noFill/>
                </a:ln>
                <a:solidFill>
                  <a:sysClr val="windowText" lastClr="000000"/>
                </a:solidFill>
                <a:effectLst/>
                <a:uLnTx/>
                <a:uFillTx/>
                <a:latin typeface="Arial"/>
                <a:cs typeface="Arial"/>
              </a:rPr>
              <a:t> </a:t>
            </a:r>
            <a:r>
              <a:rPr kumimoji="0" sz="1300" b="0" i="0" u="none" strike="noStrike" kern="0" cap="none" spc="-20" normalizeH="0" baseline="0" noProof="0" dirty="0">
                <a:ln>
                  <a:noFill/>
                </a:ln>
                <a:solidFill>
                  <a:sysClr val="windowText" lastClr="000000"/>
                </a:solidFill>
                <a:effectLst/>
                <a:uLnTx/>
                <a:uFillTx/>
                <a:latin typeface="Arial"/>
                <a:cs typeface="Arial"/>
              </a:rPr>
              <a:t>data</a:t>
            </a:r>
            <a:endParaRPr kumimoji="0" sz="1300" b="0" i="0" u="none" strike="noStrike" kern="0" cap="none" spc="0" normalizeH="0" baseline="0" noProof="0" dirty="0">
              <a:ln>
                <a:noFill/>
              </a:ln>
              <a:solidFill>
                <a:sysClr val="windowText" lastClr="000000"/>
              </a:solidFill>
              <a:effectLst/>
              <a:uLnTx/>
              <a:uFillTx/>
              <a:latin typeface="Arial"/>
              <a:cs typeface="Arial"/>
            </a:endParaRPr>
          </a:p>
        </p:txBody>
      </p:sp>
      <p:pic>
        <p:nvPicPr>
          <p:cNvPr id="8" name="object 8"/>
          <p:cNvPicPr/>
          <p:nvPr/>
        </p:nvPicPr>
        <p:blipFill>
          <a:blip r:embed="rId2" cstate="print"/>
          <a:stretch>
            <a:fillRect/>
          </a:stretch>
        </p:blipFill>
        <p:spPr>
          <a:xfrm>
            <a:off x="123053" y="72000"/>
            <a:ext cx="976900" cy="714374"/>
          </a:xfrm>
          <a:prstGeom prst="rect">
            <a:avLst/>
          </a:prstGeom>
        </p:spPr>
      </p:pic>
      <p:sp>
        <p:nvSpPr>
          <p:cNvPr id="9" name="object 9"/>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dirty="0"/>
              <a:t>Evacuation</a:t>
            </a:r>
            <a:r>
              <a:rPr sz="2300" spc="60" dirty="0"/>
              <a:t> </a:t>
            </a:r>
            <a:r>
              <a:rPr sz="2300" dirty="0"/>
              <a:t>zones</a:t>
            </a:r>
            <a:r>
              <a:rPr sz="2300" spc="60" dirty="0"/>
              <a:t> </a:t>
            </a:r>
            <a:r>
              <a:rPr sz="2300" spc="-10" dirty="0"/>
              <a:t>delineation</a:t>
            </a:r>
            <a:endParaRPr sz="2300" dirty="0"/>
          </a:p>
        </p:txBody>
      </p:sp>
      <p:sp>
        <p:nvSpPr>
          <p:cNvPr id="10" name="object 10"/>
          <p:cNvSpPr txBox="1"/>
          <p:nvPr/>
        </p:nvSpPr>
        <p:spPr>
          <a:xfrm>
            <a:off x="8852129" y="4766036"/>
            <a:ext cx="9652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50" normalizeH="0" baseline="0" noProof="0" dirty="0">
                <a:ln>
                  <a:noFill/>
                </a:ln>
                <a:solidFill>
                  <a:srgbClr val="595959"/>
                </a:solidFill>
                <a:effectLst/>
                <a:uLnTx/>
                <a:uFillTx/>
                <a:latin typeface="Arial"/>
                <a:cs typeface="Arial"/>
              </a:rPr>
              <a:t>4</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pic>
        <p:nvPicPr>
          <p:cNvPr id="11" name="object 11"/>
          <p:cNvPicPr/>
          <p:nvPr/>
        </p:nvPicPr>
        <p:blipFill>
          <a:blip r:embed="rId4" cstate="print"/>
          <a:stretch>
            <a:fillRect/>
          </a:stretch>
        </p:blipFill>
        <p:spPr>
          <a:xfrm>
            <a:off x="5532111" y="682762"/>
            <a:ext cx="3485548" cy="3601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053" y="72000"/>
            <a:ext cx="976900" cy="714374"/>
          </a:xfrm>
          <a:prstGeom prst="rect">
            <a:avLst/>
          </a:prstGeom>
        </p:spPr>
      </p:pic>
      <p:pic>
        <p:nvPicPr>
          <p:cNvPr id="3" name="object 3"/>
          <p:cNvPicPr/>
          <p:nvPr/>
        </p:nvPicPr>
        <p:blipFill>
          <a:blip r:embed="rId2" cstate="print"/>
          <a:stretch>
            <a:fillRect/>
          </a:stretch>
        </p:blipFill>
        <p:spPr>
          <a:xfrm>
            <a:off x="8587775" y="4663225"/>
            <a:ext cx="429874" cy="339274"/>
          </a:xfrm>
          <a:prstGeom prst="rect">
            <a:avLst/>
          </a:prstGeom>
        </p:spPr>
      </p:pic>
      <p:sp>
        <p:nvSpPr>
          <p:cNvPr id="4" name="object 4"/>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dirty="0"/>
              <a:t>Tsunami</a:t>
            </a:r>
            <a:r>
              <a:rPr sz="2300" spc="-70" dirty="0"/>
              <a:t> </a:t>
            </a:r>
            <a:r>
              <a:rPr sz="2300" dirty="0"/>
              <a:t>Hazard</a:t>
            </a:r>
            <a:r>
              <a:rPr sz="2300" spc="-65" dirty="0"/>
              <a:t> </a:t>
            </a:r>
            <a:r>
              <a:rPr sz="2300" spc="-10" dirty="0"/>
              <a:t>Exposure</a:t>
            </a:r>
            <a:endParaRPr sz="2300" dirty="0"/>
          </a:p>
        </p:txBody>
      </p:sp>
      <p:sp>
        <p:nvSpPr>
          <p:cNvPr id="5" name="object 5"/>
          <p:cNvSpPr txBox="1"/>
          <p:nvPr/>
        </p:nvSpPr>
        <p:spPr>
          <a:xfrm>
            <a:off x="384725" y="1014745"/>
            <a:ext cx="8138795" cy="586740"/>
          </a:xfrm>
          <a:prstGeom prst="rect">
            <a:avLst/>
          </a:prstGeom>
        </p:spPr>
        <p:txBody>
          <a:bodyPr vert="horz" wrap="square" lIns="0" tIns="12700" rIns="0" bIns="0" rtlCol="0">
            <a:spAutoFit/>
          </a:bodyPr>
          <a:lstStyle/>
          <a:p>
            <a:pPr marL="12700" marR="5080" lvl="0" indent="0" defTabSz="914400" eaLnBrk="1" fontAlgn="auto" latinLnBrk="0" hangingPunct="1">
              <a:lnSpc>
                <a:spcPct val="114999"/>
              </a:lnSpc>
              <a:spcBef>
                <a:spcPts val="100"/>
              </a:spcBef>
              <a:spcAft>
                <a:spcPts val="0"/>
              </a:spcAft>
              <a:buClrTx/>
              <a:buSzTx/>
              <a:buFontTx/>
              <a:buNone/>
              <a:tabLst/>
              <a:defRPr/>
            </a:pPr>
            <a:r>
              <a:rPr kumimoji="0" sz="1600" b="1" i="0" u="none" strike="noStrike" kern="0" cap="none" spc="120" normalizeH="0" baseline="0" noProof="0" dirty="0">
                <a:ln>
                  <a:noFill/>
                </a:ln>
                <a:solidFill>
                  <a:sysClr val="windowText" lastClr="000000"/>
                </a:solidFill>
                <a:effectLst/>
                <a:uLnTx/>
                <a:uFillTx/>
                <a:latin typeface="Century Gothic"/>
                <a:cs typeface="Century Gothic"/>
              </a:rPr>
              <a:t>Tsunami</a:t>
            </a:r>
            <a:r>
              <a:rPr kumimoji="0" sz="1600" b="1" i="0" u="none" strike="noStrike" kern="0" cap="none" spc="60"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0" normalizeH="0" baseline="0" noProof="0" dirty="0">
                <a:ln>
                  <a:noFill/>
                </a:ln>
                <a:solidFill>
                  <a:sysClr val="windowText" lastClr="000000"/>
                </a:solidFill>
                <a:effectLst/>
                <a:uLnTx/>
                <a:uFillTx/>
                <a:latin typeface="Century Gothic"/>
                <a:cs typeface="Century Gothic"/>
              </a:rPr>
              <a:t>hazard</a:t>
            </a:r>
            <a:r>
              <a:rPr kumimoji="0" sz="1600" b="1" i="0" u="none" strike="noStrike" kern="0" cap="none" spc="65"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60" normalizeH="0" baseline="0" noProof="0" dirty="0">
                <a:ln>
                  <a:noFill/>
                </a:ln>
                <a:solidFill>
                  <a:sysClr val="windowText" lastClr="000000"/>
                </a:solidFill>
                <a:effectLst/>
                <a:uLnTx/>
                <a:uFillTx/>
                <a:latin typeface="Century Gothic"/>
                <a:cs typeface="Century Gothic"/>
              </a:rPr>
              <a:t>exposure</a:t>
            </a:r>
            <a:r>
              <a:rPr kumimoji="0" sz="1600" b="1" i="0" u="none" strike="noStrike" kern="0" cap="none" spc="1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125" normalizeH="0" baseline="0" noProof="0" dirty="0">
                <a:ln>
                  <a:noFill/>
                </a:ln>
                <a:solidFill>
                  <a:sysClr val="windowText" lastClr="000000"/>
                </a:solidFill>
                <a:effectLst/>
                <a:uLnTx/>
                <a:uFillTx/>
                <a:latin typeface="Century Gothic"/>
                <a:cs typeface="Century Gothic"/>
              </a:rPr>
              <a:t>is</a:t>
            </a:r>
            <a:r>
              <a:rPr kumimoji="0" sz="16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deﬁned</a:t>
            </a:r>
            <a:r>
              <a:rPr kumimoji="0" sz="16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by</a:t>
            </a:r>
            <a:r>
              <a:rPr kumimoji="0" sz="1600" b="0" i="0" u="none" strike="noStrike" kern="0" cap="none" spc="495"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6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100" normalizeH="0" baseline="0" noProof="0" dirty="0">
                <a:ln>
                  <a:noFill/>
                </a:ln>
                <a:solidFill>
                  <a:sysClr val="windowText" lastClr="000000"/>
                </a:solidFill>
                <a:effectLst/>
                <a:uLnTx/>
                <a:uFillTx/>
                <a:latin typeface="Century Gothic"/>
                <a:cs typeface="Century Gothic"/>
              </a:rPr>
              <a:t>maximum</a:t>
            </a:r>
            <a:r>
              <a:rPr kumimoji="0" sz="1600" b="1" i="0" u="none" strike="noStrike" kern="0" cap="none" spc="65"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0" normalizeH="0" baseline="0" noProof="0" dirty="0">
                <a:ln>
                  <a:noFill/>
                </a:ln>
                <a:solidFill>
                  <a:sysClr val="windowText" lastClr="000000"/>
                </a:solidFill>
                <a:effectLst/>
                <a:uLnTx/>
                <a:uFillTx/>
                <a:latin typeface="Century Gothic"/>
                <a:cs typeface="Century Gothic"/>
              </a:rPr>
              <a:t>wave</a:t>
            </a:r>
            <a:r>
              <a:rPr kumimoji="0" sz="1600" b="1" i="0" u="none" strike="noStrike" kern="0" cap="none" spc="65" normalizeH="0" baseline="0" noProof="0" dirty="0">
                <a:ln>
                  <a:noFill/>
                </a:ln>
                <a:solidFill>
                  <a:sysClr val="windowText" lastClr="000000"/>
                </a:solidFill>
                <a:effectLst/>
                <a:uLnTx/>
                <a:uFillTx/>
                <a:latin typeface="Century Gothic"/>
                <a:cs typeface="Century Gothic"/>
              </a:rPr>
              <a:t> </a:t>
            </a:r>
            <a:r>
              <a:rPr kumimoji="0" sz="1600" b="1" i="0" u="none" strike="noStrike" kern="0" cap="none" spc="75" normalizeH="0" baseline="0" noProof="0" dirty="0">
                <a:ln>
                  <a:noFill/>
                </a:ln>
                <a:solidFill>
                  <a:sysClr val="windowText" lastClr="000000"/>
                </a:solidFill>
                <a:effectLst/>
                <a:uLnTx/>
                <a:uFillTx/>
                <a:latin typeface="Century Gothic"/>
                <a:cs typeface="Century Gothic"/>
              </a:rPr>
              <a:t>amplitude</a:t>
            </a:r>
            <a:r>
              <a:rPr kumimoji="0" sz="1600" b="1" i="0" u="none" strike="noStrike" kern="0" cap="none" spc="65" normalizeH="0" baseline="0" noProof="0" dirty="0">
                <a:ln>
                  <a:noFill/>
                </a:ln>
                <a:solidFill>
                  <a:sysClr val="windowText" lastClr="000000"/>
                </a:solidFill>
                <a:effectLst/>
                <a:uLnTx/>
                <a:uFillTx/>
                <a:latin typeface="Century Gothic"/>
                <a:cs typeface="Century Gothic"/>
              </a:rPr>
              <a:t> at </a:t>
            </a:r>
            <a:r>
              <a:rPr kumimoji="0" sz="1600" b="1" i="0" u="none" strike="noStrike" kern="0" cap="none" spc="85" normalizeH="0" baseline="0" noProof="0" dirty="0">
                <a:ln>
                  <a:noFill/>
                </a:ln>
                <a:solidFill>
                  <a:sysClr val="windowText" lastClr="000000"/>
                </a:solidFill>
                <a:effectLst/>
                <a:uLnTx/>
                <a:uFillTx/>
                <a:latin typeface="Century Gothic"/>
                <a:cs typeface="Century Gothic"/>
              </a:rPr>
              <a:t>the </a:t>
            </a:r>
            <a:r>
              <a:rPr kumimoji="0" sz="1600" b="1" i="0" u="none" strike="noStrike" kern="0" cap="none" spc="0" normalizeH="0" baseline="0" noProof="0" dirty="0">
                <a:ln>
                  <a:noFill/>
                </a:ln>
                <a:solidFill>
                  <a:sysClr val="windowText" lastClr="000000"/>
                </a:solidFill>
                <a:effectLst/>
                <a:uLnTx/>
                <a:uFillTx/>
                <a:latin typeface="Century Gothic"/>
                <a:cs typeface="Century Gothic"/>
              </a:rPr>
              <a:t>coast</a:t>
            </a:r>
            <a:r>
              <a:rPr kumimoji="0" sz="1600" b="1" i="0" u="none" strike="noStrike" kern="0" cap="none" spc="-10" normalizeH="0" baseline="0" noProof="0" dirty="0">
                <a:ln>
                  <a:noFill/>
                </a:ln>
                <a:solidFill>
                  <a:sysClr val="windowText" lastClr="000000"/>
                </a:solidFill>
                <a:effectLst/>
                <a:uLnTx/>
                <a:uFillTx/>
                <a:latin typeface="Century Gothic"/>
                <a:cs typeface="Century Gothic"/>
              </a:rPr>
              <a:t> </a:t>
            </a:r>
            <a:r>
              <a:rPr kumimoji="0" sz="1600" b="0" i="0" u="none" strike="noStrike" kern="0" cap="none" spc="0" normalizeH="0" baseline="0" noProof="0" dirty="0">
                <a:ln>
                  <a:noFill/>
                </a:ln>
                <a:solidFill>
                  <a:sysClr val="windowText" lastClr="000000"/>
                </a:solidFill>
                <a:effectLst/>
                <a:uLnTx/>
                <a:uFillTx/>
                <a:latin typeface="Century Gothic"/>
                <a:cs typeface="Century Gothic"/>
              </a:rPr>
              <a:t>(</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the</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nearest</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communities</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by</a:t>
            </a:r>
            <a:r>
              <a:rPr kumimoji="0" sz="1600" b="0" i="0" u="none" strike="noStrike" kern="0" cap="none" spc="-1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euclidean</a:t>
            </a:r>
            <a:r>
              <a:rPr kumimoji="0" sz="1600" b="0" i="0" u="none" strike="noStrike" kern="0" cap="none" spc="-10" normalizeH="0" baseline="0" noProof="0" dirty="0">
                <a:ln>
                  <a:noFill/>
                </a:ln>
                <a:solidFill>
                  <a:sysClr val="windowText" lastClr="000000"/>
                </a:solidFill>
                <a:effectLst/>
                <a:uLnTx/>
                <a:uFillTx/>
                <a:latin typeface="Arial"/>
                <a:cs typeface="Arial"/>
              </a:rPr>
              <a:t> distance)</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6" name="object 6"/>
          <p:cNvSpPr txBox="1"/>
          <p:nvPr/>
        </p:nvSpPr>
        <p:spPr>
          <a:xfrm>
            <a:off x="194293" y="2002125"/>
            <a:ext cx="1839595" cy="238760"/>
          </a:xfrm>
          <a:prstGeom prst="rect">
            <a:avLst/>
          </a:prstGeom>
        </p:spPr>
        <p:txBody>
          <a:bodyPr vert="horz" wrap="square" lIns="0" tIns="12700" rIns="0" bIns="0" rtlCol="0">
            <a:spAutoFit/>
          </a:bodyPr>
          <a:lstStyle/>
          <a:p>
            <a:pPr marL="347980" marR="0" lvl="0" indent="-335280" defTabSz="914400" eaLnBrk="1" fontAlgn="auto" latinLnBrk="0" hangingPunct="1">
              <a:lnSpc>
                <a:spcPct val="100000"/>
              </a:lnSpc>
              <a:spcBef>
                <a:spcPts val="100"/>
              </a:spcBef>
              <a:spcAft>
                <a:spcPts val="0"/>
              </a:spcAft>
              <a:buClrTx/>
              <a:buSzTx/>
              <a:buFont typeface="Arial"/>
              <a:buChar char="●"/>
              <a:tabLst>
                <a:tab pos="347980" algn="l"/>
                <a:tab pos="1466215" algn="l"/>
              </a:tabLst>
              <a:defRPr/>
            </a:pPr>
            <a:r>
              <a:rPr kumimoji="0" sz="1400" b="0" i="0" u="none" strike="noStrike" kern="0" cap="none" spc="-10" normalizeH="0" baseline="0" noProof="0" dirty="0">
                <a:ln>
                  <a:noFill/>
                </a:ln>
                <a:solidFill>
                  <a:sysClr val="windowText" lastClr="000000"/>
                </a:solidFill>
                <a:effectLst/>
                <a:uLnTx/>
                <a:uFillTx/>
                <a:latin typeface="Century Gothic"/>
                <a:cs typeface="Century Gothic"/>
              </a:rPr>
              <a:t>Amplitude</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35" normalizeH="0" baseline="0" noProof="0" dirty="0">
                <a:ln>
                  <a:noFill/>
                </a:ln>
                <a:solidFill>
                  <a:sysClr val="windowText" lastClr="000000"/>
                </a:solidFill>
                <a:effectLst/>
                <a:uLnTx/>
                <a:uFillTx/>
                <a:latin typeface="Century Gothic"/>
                <a:cs typeface="Century Gothic"/>
              </a:rPr>
              <a:t>grid</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7" name="object 7"/>
          <p:cNvSpPr txBox="1"/>
          <p:nvPr/>
        </p:nvSpPr>
        <p:spPr>
          <a:xfrm>
            <a:off x="2175408" y="2002125"/>
            <a:ext cx="144462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574675" algn="l"/>
                <a:tab pos="847090" algn="l"/>
              </a:tabLst>
              <a:defRPr/>
            </a:pPr>
            <a:r>
              <a:rPr kumimoji="0" sz="1400" b="0" i="0" u="none" strike="noStrike" kern="0" cap="none" spc="60" normalizeH="0" baseline="0" noProof="0" dirty="0">
                <a:ln>
                  <a:noFill/>
                </a:ln>
                <a:solidFill>
                  <a:sysClr val="windowText" lastClr="000000"/>
                </a:solidFill>
                <a:effectLst/>
                <a:uLnTx/>
                <a:uFillTx/>
                <a:latin typeface="Century Gothic"/>
                <a:cs typeface="Century Gothic"/>
              </a:rPr>
              <a:t>with</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50" normalizeH="0" baseline="0" noProof="0" dirty="0">
                <a:ln>
                  <a:noFill/>
                </a:ln>
                <a:solidFill>
                  <a:sysClr val="windowText" lastClr="000000"/>
                </a:solidFill>
                <a:effectLst/>
                <a:uLnTx/>
                <a:uFillTx/>
                <a:latin typeface="Century Gothic"/>
                <a:cs typeface="Century Gothic"/>
              </a:rPr>
              <a:t>a</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spatial</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8" name="object 8"/>
          <p:cNvSpPr txBox="1"/>
          <p:nvPr/>
        </p:nvSpPr>
        <p:spPr>
          <a:xfrm>
            <a:off x="194293" y="2215485"/>
            <a:ext cx="3424554" cy="1252220"/>
          </a:xfrm>
          <a:prstGeom prst="rect">
            <a:avLst/>
          </a:prstGeom>
        </p:spPr>
        <p:txBody>
          <a:bodyPr vert="horz" wrap="square" lIns="0" tIns="12700" rIns="0" bIns="0" rtlCol="0">
            <a:spAutoFit/>
          </a:bodyPr>
          <a:lstStyle/>
          <a:p>
            <a:pPr marL="348615" marR="5080" lvl="0" indent="0" algn="just" defTabSz="914400" eaLnBrk="1" fontAlgn="auto" latinLnBrk="0" hangingPunct="1">
              <a:lnSpc>
                <a:spcPct val="114999"/>
              </a:lnSpc>
              <a:spcBef>
                <a:spcPts val="100"/>
              </a:spcBef>
              <a:spcAft>
                <a:spcPts val="0"/>
              </a:spcAft>
              <a:buClrTx/>
              <a:buSzTx/>
              <a:buFontTx/>
              <a:buNone/>
              <a:tabLst/>
              <a:defRPr/>
            </a:pPr>
            <a:r>
              <a:rPr kumimoji="0" sz="1400" b="0" i="0" u="none" strike="noStrike" kern="0" cap="none" spc="55" normalizeH="0" baseline="0" noProof="0" dirty="0">
                <a:ln>
                  <a:noFill/>
                </a:ln>
                <a:solidFill>
                  <a:sysClr val="windowText" lastClr="000000"/>
                </a:solidFill>
                <a:effectLst/>
                <a:uLnTx/>
                <a:uFillTx/>
                <a:latin typeface="Century Gothic"/>
                <a:cs typeface="Century Gothic"/>
              </a:rPr>
              <a:t>resolution</a:t>
            </a:r>
            <a:r>
              <a:rPr kumimoji="0" sz="1400" b="0" i="0" u="none" strike="noStrike" kern="0" cap="none" spc="28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between</a:t>
            </a:r>
            <a:r>
              <a:rPr kumimoji="0" sz="1400" b="0" i="0" u="none" strike="noStrike" kern="0" cap="none" spc="28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35" normalizeH="0" baseline="0" noProof="0" dirty="0">
                <a:ln>
                  <a:noFill/>
                </a:ln>
                <a:solidFill>
                  <a:sysClr val="windowText" lastClr="000000"/>
                </a:solidFill>
                <a:effectLst/>
                <a:uLnTx/>
                <a:uFillTx/>
                <a:latin typeface="Century Gothic"/>
                <a:cs typeface="Century Gothic"/>
              </a:rPr>
              <a:t>900m</a:t>
            </a:r>
            <a:r>
              <a:rPr kumimoji="0" sz="1400" b="0" i="0" u="none" strike="noStrike" kern="0" cap="none" spc="28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5" normalizeH="0" baseline="0" noProof="0" dirty="0">
                <a:ln>
                  <a:noFill/>
                </a:ln>
                <a:solidFill>
                  <a:sysClr val="windowText" lastClr="000000"/>
                </a:solidFill>
                <a:effectLst/>
                <a:uLnTx/>
                <a:uFillTx/>
                <a:latin typeface="Century Gothic"/>
                <a:cs typeface="Century Gothic"/>
              </a:rPr>
              <a:t>and </a:t>
            </a:r>
            <a:r>
              <a:rPr kumimoji="0" sz="1400" b="0" i="0" u="none" strike="noStrike" kern="0" cap="none" spc="50" normalizeH="0" baseline="0" noProof="0" dirty="0">
                <a:ln>
                  <a:noFill/>
                </a:ln>
                <a:solidFill>
                  <a:sysClr val="windowText" lastClr="000000"/>
                </a:solidFill>
                <a:effectLst/>
                <a:uLnTx/>
                <a:uFillTx/>
                <a:latin typeface="Century Gothic"/>
                <a:cs typeface="Century Gothic"/>
              </a:rPr>
              <a:t>1800m</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346075" marR="8890" lvl="0" indent="-334010" algn="just" defTabSz="914400" eaLnBrk="1" fontAlgn="auto" latinLnBrk="0" hangingPunct="1">
              <a:lnSpc>
                <a:spcPct val="114999"/>
              </a:lnSpc>
              <a:spcBef>
                <a:spcPts val="0"/>
              </a:spcBef>
              <a:spcAft>
                <a:spcPts val="0"/>
              </a:spcAft>
              <a:buClrTx/>
              <a:buSzTx/>
              <a:buFont typeface="Arial"/>
              <a:buChar char="●"/>
              <a:tabLst>
                <a:tab pos="348615" algn="l"/>
              </a:tabLst>
              <a:defRPr/>
            </a:pPr>
            <a:r>
              <a:rPr kumimoji="0" sz="1400" b="0" i="0" u="none" strike="noStrike" kern="0" cap="none" spc="0" normalizeH="0" baseline="0" noProof="0" dirty="0">
                <a:ln>
                  <a:noFill/>
                </a:ln>
                <a:solidFill>
                  <a:sysClr val="windowText" lastClr="000000"/>
                </a:solidFill>
                <a:effectLst/>
                <a:uLnTx/>
                <a:uFillTx/>
                <a:latin typeface="Century Gothic"/>
                <a:cs typeface="Century Gothic"/>
              </a:rPr>
              <a:t>CATSAM</a:t>
            </a:r>
            <a:r>
              <a:rPr kumimoji="0" sz="1400" b="0" i="0" u="none" strike="noStrike" kern="0" cap="none" spc="5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(Caribbean</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and</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Adjacent 	</a:t>
            </a:r>
            <a:r>
              <a:rPr kumimoji="0" sz="1400" b="0" i="0" u="none" strike="noStrike" kern="0" cap="none" spc="60" normalizeH="0" baseline="0" noProof="0" dirty="0">
                <a:ln>
                  <a:noFill/>
                </a:ln>
                <a:solidFill>
                  <a:sysClr val="windowText" lastClr="000000"/>
                </a:solidFill>
                <a:effectLst/>
                <a:uLnTx/>
                <a:uFillTx/>
                <a:latin typeface="Century Gothic"/>
                <a:cs typeface="Century Gothic"/>
              </a:rPr>
              <a:t>Regions</a:t>
            </a:r>
            <a:r>
              <a:rPr kumimoji="0" sz="1400" b="0" i="0" u="none" strike="noStrike" kern="0" cap="none" spc="229"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90" normalizeH="0" baseline="0" noProof="0" dirty="0">
                <a:ln>
                  <a:noFill/>
                </a:ln>
                <a:solidFill>
                  <a:sysClr val="windowText" lastClr="000000"/>
                </a:solidFill>
                <a:effectLst/>
                <a:uLnTx/>
                <a:uFillTx/>
                <a:latin typeface="Century Gothic"/>
                <a:cs typeface="Century Gothic"/>
              </a:rPr>
              <a:t>Tsunamis</a:t>
            </a:r>
            <a:r>
              <a:rPr kumimoji="0" sz="1400" b="0" i="0" u="none" strike="noStrike" kern="0" cap="none" spc="2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Sources</a:t>
            </a:r>
            <a:r>
              <a:rPr kumimoji="0" sz="1400" b="0" i="0" u="none" strike="noStrike" kern="0" cap="none" spc="229"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5" normalizeH="0" baseline="0" noProof="0" dirty="0">
                <a:ln>
                  <a:noFill/>
                </a:ln>
                <a:solidFill>
                  <a:sysClr val="windowText" lastClr="000000"/>
                </a:solidFill>
                <a:effectLst/>
                <a:uLnTx/>
                <a:uFillTx/>
                <a:latin typeface="Century Gothic"/>
                <a:cs typeface="Century Gothic"/>
              </a:rPr>
              <a:t>and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Models)</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9" name="object 9"/>
          <p:cNvSpPr txBox="1"/>
          <p:nvPr/>
        </p:nvSpPr>
        <p:spPr>
          <a:xfrm>
            <a:off x="194293" y="3442305"/>
            <a:ext cx="3425190" cy="1252220"/>
          </a:xfrm>
          <a:prstGeom prst="rect">
            <a:avLst/>
          </a:prstGeom>
        </p:spPr>
        <p:txBody>
          <a:bodyPr vert="horz" wrap="square" lIns="0" tIns="12700" rIns="0" bIns="0" rtlCol="0">
            <a:spAutoFit/>
          </a:bodyPr>
          <a:lstStyle/>
          <a:p>
            <a:pPr marL="346075" marR="6350" lvl="0" indent="-334010" algn="just" defTabSz="914400" eaLnBrk="1" fontAlgn="auto" latinLnBrk="0" hangingPunct="1">
              <a:lnSpc>
                <a:spcPct val="114999"/>
              </a:lnSpc>
              <a:spcBef>
                <a:spcPts val="100"/>
              </a:spcBef>
              <a:spcAft>
                <a:spcPts val="0"/>
              </a:spcAft>
              <a:buClrTx/>
              <a:buSzTx/>
              <a:buFont typeface="Arial"/>
              <a:buChar char="●"/>
              <a:tabLst>
                <a:tab pos="348615" algn="l"/>
              </a:tabLst>
              <a:defRPr/>
            </a:pPr>
            <a:r>
              <a:rPr kumimoji="0" sz="1400" b="0" i="0" u="none" strike="noStrike" kern="0" cap="none" spc="0" normalizeH="0" baseline="0" noProof="0" dirty="0">
                <a:ln>
                  <a:noFill/>
                </a:ln>
                <a:solidFill>
                  <a:sysClr val="windowText" lastClr="000000"/>
                </a:solidFill>
                <a:effectLst/>
                <a:uLnTx/>
                <a:uFillTx/>
                <a:latin typeface="Century Gothic"/>
                <a:cs typeface="Century Gothic"/>
              </a:rPr>
              <a:t>Scenarios</a:t>
            </a:r>
            <a:r>
              <a:rPr kumimoji="0" sz="1400" b="0" i="0" u="none" strike="noStrike" kern="0" cap="none" spc="459"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based</a:t>
            </a:r>
            <a:r>
              <a:rPr kumimoji="0" sz="1400" b="0" i="0" u="none" strike="noStrike" kern="0" cap="none" spc="459"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on</a:t>
            </a:r>
            <a:r>
              <a:rPr kumimoji="0" sz="1400" b="0" i="0" u="none" strike="noStrike" kern="0" cap="none" spc="459"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historical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events</a:t>
            </a:r>
            <a:r>
              <a:rPr kumimoji="0" sz="1400" b="0" i="0" u="none" strike="noStrike" kern="0" cap="none" spc="3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and/or</a:t>
            </a:r>
            <a:r>
              <a:rPr kumimoji="0" sz="1400" b="0" i="0" u="none" strike="noStrike" kern="0" cap="none" spc="3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tectonic</a:t>
            </a:r>
            <a:r>
              <a:rPr kumimoji="0" sz="1400" b="0" i="0" u="none" strike="noStrike" kern="0" cap="none" spc="3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5" normalizeH="0" baseline="0" noProof="0" dirty="0">
                <a:ln>
                  <a:noFill/>
                </a:ln>
                <a:solidFill>
                  <a:sysClr val="windowText" lastClr="000000"/>
                </a:solidFill>
                <a:effectLst/>
                <a:uLnTx/>
                <a:uFillTx/>
                <a:latin typeface="Century Gothic"/>
                <a:cs typeface="Century Gothic"/>
              </a:rPr>
              <a:t>and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geodetic</a:t>
            </a:r>
            <a:r>
              <a:rPr kumimoji="0" sz="1400" b="0" i="0" u="none" strike="noStrike" kern="0" cap="none" spc="-7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data</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346075" marR="5080" lvl="0" indent="-334010" algn="just" defTabSz="914400" eaLnBrk="1" fontAlgn="auto" latinLnBrk="0" hangingPunct="1">
              <a:lnSpc>
                <a:spcPct val="114999"/>
              </a:lnSpc>
              <a:spcBef>
                <a:spcPts val="0"/>
              </a:spcBef>
              <a:spcAft>
                <a:spcPts val="0"/>
              </a:spcAft>
              <a:buClrTx/>
              <a:buSzTx/>
              <a:buFont typeface="Arial"/>
              <a:buChar char="●"/>
              <a:tabLst>
                <a:tab pos="348615" algn="l"/>
              </a:tabLst>
              <a:defRPr/>
            </a:pPr>
            <a:r>
              <a:rPr kumimoji="0" sz="1400" b="0" i="0" u="none" strike="noStrike" kern="0" cap="none" spc="135" normalizeH="0" baseline="0" noProof="0" dirty="0">
                <a:ln>
                  <a:noFill/>
                </a:ln>
                <a:solidFill>
                  <a:sysClr val="windowText" lastClr="000000"/>
                </a:solidFill>
                <a:effectLst/>
                <a:uLnTx/>
                <a:uFillTx/>
                <a:latin typeface="Century Gothic"/>
                <a:cs typeface="Century Gothic"/>
              </a:rPr>
              <a:t>48</a:t>
            </a:r>
            <a:r>
              <a:rPr kumimoji="0" sz="1400" b="0" i="0" u="none" strike="noStrike" kern="0" cap="none" spc="1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scenarios</a:t>
            </a:r>
            <a:r>
              <a:rPr kumimoji="0" sz="1400" b="0" i="0" u="none" strike="noStrike" kern="0" cap="none" spc="1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were</a:t>
            </a:r>
            <a:r>
              <a:rPr kumimoji="0" sz="1400" b="0" i="0" u="none" strike="noStrike" kern="0" cap="none" spc="114"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used</a:t>
            </a:r>
            <a:r>
              <a:rPr kumimoji="0" sz="1400" b="0" i="0" u="none" strike="noStrike" kern="0" cap="none" spc="1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(based</a:t>
            </a:r>
            <a:r>
              <a:rPr kumimoji="0" sz="1400" b="0" i="0" u="none" strike="noStrike" kern="0" cap="none" spc="114"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5" normalizeH="0" baseline="0" noProof="0" dirty="0">
                <a:ln>
                  <a:noFill/>
                </a:ln>
                <a:solidFill>
                  <a:sysClr val="windowText" lastClr="000000"/>
                </a:solidFill>
                <a:effectLst/>
                <a:uLnTx/>
                <a:uFillTx/>
                <a:latin typeface="Century Gothic"/>
                <a:cs typeface="Century Gothic"/>
              </a:rPr>
              <a:t>on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expert</a:t>
            </a:r>
            <a:r>
              <a:rPr kumimoji="0" sz="1400" b="0" i="0" u="none" strike="noStrike" kern="0" cap="none" spc="2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meeting</a:t>
            </a:r>
            <a:r>
              <a:rPr kumimoji="0" sz="1400" b="0" i="0" u="none" strike="noStrike" kern="0" cap="none" spc="2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reports)</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p:txBody>
      </p:sp>
      <p:grpSp>
        <p:nvGrpSpPr>
          <p:cNvPr id="10" name="object 10"/>
          <p:cNvGrpSpPr/>
          <p:nvPr/>
        </p:nvGrpSpPr>
        <p:grpSpPr>
          <a:xfrm>
            <a:off x="4054400" y="1758075"/>
            <a:ext cx="5022215" cy="3344545"/>
            <a:chOff x="4054400" y="1758075"/>
            <a:chExt cx="5022215" cy="3344545"/>
          </a:xfrm>
        </p:grpSpPr>
        <p:pic>
          <p:nvPicPr>
            <p:cNvPr id="11" name="object 11">
              <a:hlinkClick r:id="rId3"/>
            </p:cNvPr>
            <p:cNvPicPr/>
            <p:nvPr/>
          </p:nvPicPr>
          <p:blipFill>
            <a:blip r:embed="rId4" cstate="print"/>
            <a:stretch>
              <a:fillRect/>
            </a:stretch>
          </p:blipFill>
          <p:spPr>
            <a:xfrm>
              <a:off x="5379649" y="1758075"/>
              <a:ext cx="3696902" cy="2000568"/>
            </a:xfrm>
            <a:prstGeom prst="rect">
              <a:avLst/>
            </a:prstGeom>
          </p:spPr>
        </p:pic>
        <p:pic>
          <p:nvPicPr>
            <p:cNvPr id="12" name="object 12"/>
            <p:cNvPicPr/>
            <p:nvPr/>
          </p:nvPicPr>
          <p:blipFill>
            <a:blip r:embed="rId5" cstate="print"/>
            <a:stretch>
              <a:fillRect/>
            </a:stretch>
          </p:blipFill>
          <p:spPr>
            <a:xfrm>
              <a:off x="4054400" y="2883225"/>
              <a:ext cx="3545151" cy="2219149"/>
            </a:xfrm>
            <a:prstGeom prst="rect">
              <a:avLst/>
            </a:prstGeom>
          </p:spPr>
        </p:pic>
      </p:grpSp>
      <p:sp>
        <p:nvSpPr>
          <p:cNvPr id="13" name="object 13"/>
          <p:cNvSpPr txBox="1"/>
          <p:nvPr/>
        </p:nvSpPr>
        <p:spPr>
          <a:xfrm>
            <a:off x="8240224" y="3486010"/>
            <a:ext cx="787400" cy="236220"/>
          </a:xfrm>
          <a:prstGeom prst="rect">
            <a:avLst/>
          </a:prstGeom>
        </p:spPr>
        <p:txBody>
          <a:bodyPr vert="horz" wrap="square" lIns="0" tIns="12700" rIns="0" bIns="0" rtlCol="0">
            <a:spAutoFit/>
          </a:bodyPr>
          <a:lstStyle/>
          <a:p>
            <a:pPr marL="12700" marR="5080" lvl="0" indent="0" defTabSz="914400" eaLnBrk="1" fontAlgn="auto" latinLnBrk="0" hangingPunct="1">
              <a:lnSpc>
                <a:spcPct val="114999"/>
              </a:lnSpc>
              <a:spcBef>
                <a:spcPts val="100"/>
              </a:spcBef>
              <a:spcAft>
                <a:spcPts val="0"/>
              </a:spcAft>
              <a:buClrTx/>
              <a:buSzTx/>
              <a:buFontTx/>
              <a:buNone/>
              <a:tabLst/>
              <a:defRPr/>
            </a:pPr>
            <a:r>
              <a:rPr kumimoji="0" sz="600" b="0" i="0" u="sng" strike="noStrike" kern="0" cap="none" spc="-10" normalizeH="0" baseline="0" noProof="0" dirty="0">
                <a:ln>
                  <a:noFill/>
                </a:ln>
                <a:solidFill>
                  <a:srgbClr val="0097A7"/>
                </a:solidFill>
                <a:effectLst/>
                <a:uLnTx/>
                <a:uFill>
                  <a:solidFill>
                    <a:srgbClr val="0097A7"/>
                  </a:solidFill>
                </a:uFill>
                <a:latin typeface="Arial"/>
                <a:cs typeface="Arial"/>
                <a:hlinkClick r:id="rId3"/>
              </a:rPr>
              <a:t>https://www.ncei.noaa.</a:t>
            </a:r>
            <a:r>
              <a:rPr kumimoji="0" sz="600" b="0" i="0" u="none" strike="noStrike" kern="0" cap="none" spc="500" normalizeH="0" baseline="0" noProof="0" dirty="0">
                <a:ln>
                  <a:noFill/>
                </a:ln>
                <a:solidFill>
                  <a:srgbClr val="0097A7"/>
                </a:solidFill>
                <a:effectLst/>
                <a:uLnTx/>
                <a:uFillTx/>
                <a:latin typeface="Arial"/>
                <a:cs typeface="Arial"/>
              </a:rPr>
              <a:t> </a:t>
            </a:r>
            <a:r>
              <a:rPr kumimoji="0" sz="600" b="0" i="0" u="sng" strike="noStrike" kern="0" cap="none" spc="-10" normalizeH="0" baseline="0" noProof="0" dirty="0">
                <a:ln>
                  <a:noFill/>
                </a:ln>
                <a:solidFill>
                  <a:srgbClr val="0097A7"/>
                </a:solidFill>
                <a:effectLst/>
                <a:uLnTx/>
                <a:uFill>
                  <a:solidFill>
                    <a:srgbClr val="0097A7"/>
                  </a:solidFill>
                </a:uFill>
                <a:latin typeface="Arial"/>
                <a:cs typeface="Arial"/>
                <a:hlinkClick r:id="rId3"/>
              </a:rPr>
              <a:t>gov/maps/CATSAM/</a:t>
            </a:r>
            <a:endParaRPr kumimoji="0" sz="600" b="0" i="0" u="none" strike="noStrike" kern="0" cap="none" spc="0" normalizeH="0" baseline="0" noProof="0" dirty="0">
              <a:ln>
                <a:noFill/>
              </a:ln>
              <a:solidFill>
                <a:sysClr val="windowText" lastClr="000000"/>
              </a:solidFill>
              <a:effectLst/>
              <a:uLnTx/>
              <a:uFillTx/>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16</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3037" y="921270"/>
            <a:ext cx="8898255" cy="4061460"/>
            <a:chOff x="123037" y="921270"/>
            <a:chExt cx="8898255" cy="4061460"/>
          </a:xfrm>
        </p:grpSpPr>
        <p:pic>
          <p:nvPicPr>
            <p:cNvPr id="3" name="object 3"/>
            <p:cNvPicPr/>
            <p:nvPr/>
          </p:nvPicPr>
          <p:blipFill>
            <a:blip r:embed="rId2" cstate="print"/>
            <a:stretch>
              <a:fillRect/>
            </a:stretch>
          </p:blipFill>
          <p:spPr>
            <a:xfrm>
              <a:off x="123037" y="2125999"/>
              <a:ext cx="5502699" cy="2856124"/>
            </a:xfrm>
            <a:prstGeom prst="rect">
              <a:avLst/>
            </a:prstGeom>
          </p:spPr>
        </p:pic>
        <p:pic>
          <p:nvPicPr>
            <p:cNvPr id="4" name="object 4"/>
            <p:cNvPicPr/>
            <p:nvPr/>
          </p:nvPicPr>
          <p:blipFill>
            <a:blip r:embed="rId3" cstate="print"/>
            <a:stretch>
              <a:fillRect/>
            </a:stretch>
          </p:blipFill>
          <p:spPr>
            <a:xfrm>
              <a:off x="3518475" y="921270"/>
              <a:ext cx="5502675" cy="1735680"/>
            </a:xfrm>
            <a:prstGeom prst="rect">
              <a:avLst/>
            </a:prstGeom>
          </p:spPr>
        </p:pic>
      </p:grpSp>
      <p:pic>
        <p:nvPicPr>
          <p:cNvPr id="5" name="object 5"/>
          <p:cNvPicPr/>
          <p:nvPr/>
        </p:nvPicPr>
        <p:blipFill>
          <a:blip r:embed="rId4" cstate="print"/>
          <a:stretch>
            <a:fillRect/>
          </a:stretch>
        </p:blipFill>
        <p:spPr>
          <a:xfrm>
            <a:off x="4786715" y="0"/>
            <a:ext cx="4357284" cy="752601"/>
          </a:xfrm>
          <a:prstGeom prst="rect">
            <a:avLst/>
          </a:prstGeom>
        </p:spPr>
      </p:pic>
      <p:pic>
        <p:nvPicPr>
          <p:cNvPr id="6" name="object 6"/>
          <p:cNvPicPr/>
          <p:nvPr/>
        </p:nvPicPr>
        <p:blipFill>
          <a:blip r:embed="rId5" cstate="print"/>
          <a:stretch>
            <a:fillRect/>
          </a:stretch>
        </p:blipFill>
        <p:spPr>
          <a:xfrm>
            <a:off x="123053" y="72000"/>
            <a:ext cx="976900" cy="714374"/>
          </a:xfrm>
          <a:prstGeom prst="rect">
            <a:avLst/>
          </a:prstGeom>
        </p:spPr>
      </p:pic>
      <p:sp>
        <p:nvSpPr>
          <p:cNvPr id="7" name="object 7"/>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dirty="0"/>
              <a:t>Tsunami</a:t>
            </a:r>
            <a:r>
              <a:rPr sz="2300" spc="-70" dirty="0"/>
              <a:t> </a:t>
            </a:r>
            <a:r>
              <a:rPr sz="2300" dirty="0"/>
              <a:t>Hazard</a:t>
            </a:r>
            <a:r>
              <a:rPr sz="2300" spc="-65" dirty="0"/>
              <a:t> </a:t>
            </a:r>
            <a:r>
              <a:rPr sz="2300" spc="-10" dirty="0"/>
              <a:t>Exposure</a:t>
            </a:r>
            <a:endParaRPr sz="2300" dirty="0"/>
          </a:p>
        </p:txBody>
      </p:sp>
      <p:sp>
        <p:nvSpPr>
          <p:cNvPr id="10" name="object 10"/>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17</a:t>
            </a:fld>
            <a:endParaRPr kumimoji="0" sz="1000" b="0" i="0" u="none" strike="noStrike" kern="0" cap="none" spc="-50" normalizeH="0" baseline="0" noProof="0" dirty="0">
              <a:ln>
                <a:noFill/>
              </a:ln>
              <a:solidFill>
                <a:srgbClr val="595959"/>
              </a:solidFill>
              <a:effectLst/>
              <a:uLnTx/>
              <a:uFillTx/>
              <a:latin typeface="Arial"/>
              <a:cs typeface="Arial"/>
            </a:endParaRPr>
          </a:p>
        </p:txBody>
      </p:sp>
      <p:sp>
        <p:nvSpPr>
          <p:cNvPr id="8" name="object 8"/>
          <p:cNvSpPr txBox="1"/>
          <p:nvPr/>
        </p:nvSpPr>
        <p:spPr>
          <a:xfrm>
            <a:off x="196075" y="1317438"/>
            <a:ext cx="2821305" cy="8026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700" b="1" i="0" u="none" strike="noStrike" kern="0" cap="none" spc="90" normalizeH="0" baseline="0" noProof="0" dirty="0">
                <a:ln>
                  <a:noFill/>
                </a:ln>
                <a:solidFill>
                  <a:sysClr val="windowText" lastClr="000000"/>
                </a:solidFill>
                <a:effectLst/>
                <a:uLnTx/>
                <a:uFillTx/>
                <a:latin typeface="Century Gothic"/>
                <a:cs typeface="Century Gothic"/>
              </a:rPr>
              <a:t>Maximum</a:t>
            </a:r>
            <a:r>
              <a:rPr kumimoji="0" sz="1700" b="1" i="0" u="none" strike="noStrike" kern="0" cap="none" spc="40"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80" normalizeH="0" baseline="0" noProof="0" dirty="0">
                <a:ln>
                  <a:noFill/>
                </a:ln>
                <a:solidFill>
                  <a:sysClr val="windowText" lastClr="000000"/>
                </a:solidFill>
                <a:effectLst/>
                <a:uLnTx/>
                <a:uFillTx/>
                <a:latin typeface="Century Gothic"/>
                <a:cs typeface="Century Gothic"/>
              </a:rPr>
              <a:t>amplitude</a:t>
            </a:r>
            <a:r>
              <a:rPr kumimoji="0" sz="1700" b="1" i="0" u="none" strike="noStrike" kern="0" cap="none" spc="-10"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45" normalizeH="0" baseline="0" noProof="0" dirty="0">
                <a:ln>
                  <a:noFill/>
                </a:ln>
                <a:solidFill>
                  <a:sysClr val="windowText" lastClr="000000"/>
                </a:solidFill>
                <a:effectLst/>
                <a:uLnTx/>
                <a:uFillTx/>
                <a:latin typeface="Century Gothic"/>
                <a:cs typeface="Century Gothic"/>
              </a:rPr>
              <a:t>per </a:t>
            </a:r>
            <a:r>
              <a:rPr kumimoji="0" sz="1700" b="1" i="0" u="heavy" strike="noStrike" kern="0" cap="none" spc="65" normalizeH="0" baseline="0" noProof="0" dirty="0">
                <a:ln>
                  <a:noFill/>
                </a:ln>
                <a:solidFill>
                  <a:sysClr val="windowText" lastClr="000000"/>
                </a:solidFill>
                <a:effectLst/>
                <a:uLnTx/>
                <a:uFill>
                  <a:solidFill>
                    <a:srgbClr val="000000"/>
                  </a:solidFill>
                </a:uFill>
                <a:latin typeface="Century Gothic"/>
                <a:cs typeface="Century Gothic"/>
              </a:rPr>
              <a:t>community</a:t>
            </a:r>
            <a:r>
              <a:rPr kumimoji="0" sz="1700" b="0" i="0" u="none" strike="noStrike" kern="0" cap="none" spc="65" normalizeH="0" baseline="0" noProof="0" dirty="0">
                <a:ln>
                  <a:noFill/>
                </a:ln>
                <a:solidFill>
                  <a:sysClr val="windowText" lastClr="000000"/>
                </a:solidFill>
                <a:effectLst/>
                <a:uLnTx/>
                <a:uFillTx/>
                <a:latin typeface="Century Gothic"/>
                <a:cs typeface="Century Gothic"/>
              </a:rPr>
              <a:t>,</a:t>
            </a:r>
            <a:r>
              <a:rPr kumimoji="0" sz="17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0" i="0" u="none" strike="noStrike" kern="0" cap="none" spc="0" normalizeH="0" baseline="0" noProof="0" dirty="0">
                <a:ln>
                  <a:noFill/>
                </a:ln>
                <a:solidFill>
                  <a:sysClr val="windowText" lastClr="000000"/>
                </a:solidFill>
                <a:effectLst/>
                <a:uLnTx/>
                <a:uFillTx/>
                <a:latin typeface="Century Gothic"/>
                <a:cs typeface="Century Gothic"/>
              </a:rPr>
              <a:t>all</a:t>
            </a:r>
            <a:r>
              <a:rPr kumimoji="0" sz="17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0" i="0" u="none" strike="noStrike" kern="0" cap="none" spc="-10" normalizeH="0" baseline="0" noProof="0" dirty="0">
                <a:ln>
                  <a:noFill/>
                </a:ln>
                <a:solidFill>
                  <a:sysClr val="windowText" lastClr="000000"/>
                </a:solidFill>
                <a:effectLst/>
                <a:uLnTx/>
                <a:uFillTx/>
                <a:latin typeface="Century Gothic"/>
                <a:cs typeface="Century Gothic"/>
              </a:rPr>
              <a:t>scenarios combined</a:t>
            </a:r>
            <a:endParaRPr kumimoji="0" sz="17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9" name="object 9"/>
          <p:cNvSpPr txBox="1"/>
          <p:nvPr/>
        </p:nvSpPr>
        <p:spPr>
          <a:xfrm>
            <a:off x="6136099" y="2720818"/>
            <a:ext cx="2812415" cy="848360"/>
          </a:xfrm>
          <a:prstGeom prst="rect">
            <a:avLst/>
          </a:prstGeom>
        </p:spPr>
        <p:txBody>
          <a:bodyPr vert="horz" wrap="square" lIns="0" tIns="12700" rIns="0" bIns="0" rtlCol="0">
            <a:spAutoFit/>
          </a:bodyPr>
          <a:lstStyle/>
          <a:p>
            <a:pPr marL="12700" marR="5080" lvl="0" indent="285750" algn="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95" normalizeH="0" baseline="0" noProof="0" dirty="0">
                <a:ln>
                  <a:noFill/>
                </a:ln>
                <a:solidFill>
                  <a:sysClr val="windowText" lastClr="000000"/>
                </a:solidFill>
                <a:effectLst/>
                <a:uLnTx/>
                <a:uFillTx/>
                <a:latin typeface="Century Gothic"/>
                <a:cs typeface="Century Gothic"/>
              </a:rPr>
              <a:t>Maximum</a:t>
            </a:r>
            <a:r>
              <a:rPr kumimoji="0" sz="1800" b="1" i="0" u="none" strike="noStrike" kern="0" cap="none" spc="35"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75" normalizeH="0" baseline="0" noProof="0" dirty="0">
                <a:ln>
                  <a:noFill/>
                </a:ln>
                <a:solidFill>
                  <a:sysClr val="windowText" lastClr="000000"/>
                </a:solidFill>
                <a:effectLst/>
                <a:uLnTx/>
                <a:uFillTx/>
                <a:latin typeface="Century Gothic"/>
                <a:cs typeface="Century Gothic"/>
              </a:rPr>
              <a:t>amplitude </a:t>
            </a:r>
            <a:r>
              <a:rPr kumimoji="0" sz="1800" b="1" i="0" u="none" strike="noStrike" kern="0" cap="none" spc="0" normalizeH="0" baseline="0" noProof="0" dirty="0">
                <a:ln>
                  <a:noFill/>
                </a:ln>
                <a:solidFill>
                  <a:sysClr val="windowText" lastClr="000000"/>
                </a:solidFill>
                <a:effectLst/>
                <a:uLnTx/>
                <a:uFillTx/>
                <a:latin typeface="Century Gothic"/>
                <a:cs typeface="Century Gothic"/>
              </a:rPr>
              <a:t>by</a:t>
            </a:r>
            <a:r>
              <a:rPr kumimoji="0" sz="1800" b="1"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1" i="0" u="heavy" strike="noStrike" kern="0" cap="none" spc="70" normalizeH="0" baseline="0" noProof="0" dirty="0">
                <a:ln>
                  <a:noFill/>
                </a:ln>
                <a:solidFill>
                  <a:sysClr val="windowText" lastClr="000000"/>
                </a:solidFill>
                <a:effectLst/>
                <a:uLnTx/>
                <a:uFill>
                  <a:solidFill>
                    <a:srgbClr val="000000"/>
                  </a:solidFill>
                </a:uFill>
                <a:latin typeface="Century Gothic"/>
                <a:cs typeface="Century Gothic"/>
              </a:rPr>
              <a:t>country</a:t>
            </a:r>
            <a:r>
              <a:rPr kumimoji="0" sz="1800" b="0" i="0" u="none" strike="noStrike" kern="0" cap="none" spc="70" normalizeH="0" baseline="0" noProof="0" dirty="0">
                <a:ln>
                  <a:noFill/>
                </a:ln>
                <a:solidFill>
                  <a:sysClr val="windowText" lastClr="000000"/>
                </a:solidFill>
                <a:effectLst/>
                <a:uLnTx/>
                <a:uFillTx/>
                <a:latin typeface="Century Gothic"/>
                <a:cs typeface="Century Gothic"/>
              </a:rPr>
              <a:t>,</a:t>
            </a:r>
            <a:r>
              <a:rPr kumimoji="0" sz="1800" b="0" i="0" u="none" strike="noStrike" kern="0" cap="none" spc="1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all</a:t>
            </a:r>
            <a:r>
              <a:rPr kumimoji="0" sz="1800" b="0" i="0" u="none" strike="noStrike" kern="0" cap="none" spc="1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0" normalizeH="0" baseline="0" noProof="0" dirty="0">
                <a:ln>
                  <a:noFill/>
                </a:ln>
                <a:solidFill>
                  <a:sysClr val="windowText" lastClr="000000"/>
                </a:solidFill>
                <a:effectLst/>
                <a:uLnTx/>
                <a:uFillTx/>
                <a:latin typeface="Century Gothic"/>
                <a:cs typeface="Century Gothic"/>
              </a:rPr>
              <a:t>scenarios</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a:p>
            <a:pPr marL="0" marR="5080" lvl="0" indent="0" algn="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entury Gothic"/>
                <a:cs typeface="Century Gothic"/>
              </a:rPr>
              <a:t>combined</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87775" y="4663225"/>
            <a:ext cx="429874" cy="339274"/>
          </a:xfrm>
          <a:prstGeom prst="rect">
            <a:avLst/>
          </a:prstGeom>
        </p:spPr>
      </p:pic>
      <p:sp>
        <p:nvSpPr>
          <p:cNvPr id="3" name="object 3"/>
          <p:cNvSpPr txBox="1"/>
          <p:nvPr/>
        </p:nvSpPr>
        <p:spPr>
          <a:xfrm>
            <a:off x="196075" y="862777"/>
            <a:ext cx="7974330" cy="3881120"/>
          </a:xfrm>
          <a:prstGeom prst="rect">
            <a:avLst/>
          </a:prstGeom>
        </p:spPr>
        <p:txBody>
          <a:bodyPr vert="horz" wrap="square" lIns="0" tIns="12700" rIns="0" bIns="0" rtlCol="0">
            <a:spAutoFit/>
          </a:bodyPr>
          <a:lstStyle/>
          <a:p>
            <a:pPr marL="12700" marR="5080" lvl="0" indent="0" defTabSz="914400" eaLnBrk="1" fontAlgn="auto" latinLnBrk="0" hangingPunct="1">
              <a:lnSpc>
                <a:spcPct val="114999"/>
              </a:lnSpc>
              <a:spcBef>
                <a:spcPts val="100"/>
              </a:spcBef>
              <a:spcAft>
                <a:spcPts val="0"/>
              </a:spcAft>
              <a:buClrTx/>
              <a:buSzTx/>
              <a:buFontTx/>
              <a:buNone/>
              <a:tabLst/>
              <a:defRPr/>
            </a:pPr>
            <a:r>
              <a:rPr kumimoji="0" sz="1700" b="1" i="0" u="none" strike="noStrike" kern="0" cap="none" spc="60" normalizeH="0" baseline="0" noProof="0" dirty="0">
                <a:ln>
                  <a:noFill/>
                </a:ln>
                <a:solidFill>
                  <a:sysClr val="windowText" lastClr="000000"/>
                </a:solidFill>
                <a:effectLst/>
                <a:uLnTx/>
                <a:uFillTx/>
                <a:latin typeface="Century Gothic"/>
                <a:cs typeface="Century Gothic"/>
              </a:rPr>
              <a:t>Evacuation</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60" normalizeH="0" baseline="0" noProof="0" dirty="0">
                <a:ln>
                  <a:noFill/>
                </a:ln>
                <a:solidFill>
                  <a:sysClr val="windowText" lastClr="000000"/>
                </a:solidFill>
                <a:effectLst/>
                <a:uLnTx/>
                <a:uFillTx/>
                <a:latin typeface="Century Gothic"/>
                <a:cs typeface="Century Gothic"/>
              </a:rPr>
              <a:t>needs</a:t>
            </a:r>
            <a:r>
              <a:rPr kumimoji="0" sz="1700" b="1" i="0" u="none" strike="noStrike" kern="0" cap="none" spc="15" normalizeH="0" baseline="0" noProof="0" dirty="0">
                <a:ln>
                  <a:noFill/>
                </a:ln>
                <a:solidFill>
                  <a:sysClr val="windowText" lastClr="000000"/>
                </a:solidFill>
                <a:effectLst/>
                <a:uLnTx/>
                <a:uFillTx/>
                <a:latin typeface="Century Gothic"/>
                <a:cs typeface="Century Gothic"/>
              </a:rPr>
              <a:t> </a:t>
            </a:r>
            <a:r>
              <a:rPr kumimoji="0" sz="1700" b="0" i="0" u="none" strike="noStrike" kern="0" cap="none" spc="-10" normalizeH="0" baseline="0" noProof="0" dirty="0">
                <a:ln>
                  <a:noFill/>
                </a:ln>
                <a:solidFill>
                  <a:sysClr val="windowText" lastClr="000000"/>
                </a:solidFill>
                <a:effectLst/>
                <a:uLnTx/>
                <a:uFillTx/>
                <a:latin typeface="Century Gothic"/>
                <a:cs typeface="Century Gothic"/>
              </a:rPr>
              <a:t>are </a:t>
            </a:r>
            <a:r>
              <a:rPr kumimoji="0" sz="1700" b="0" i="0" u="none" strike="noStrike" kern="0" cap="none" spc="0" normalizeH="0" baseline="0" noProof="0" dirty="0">
                <a:ln>
                  <a:noFill/>
                </a:ln>
                <a:solidFill>
                  <a:sysClr val="windowText" lastClr="000000"/>
                </a:solidFill>
                <a:effectLst/>
                <a:uLnTx/>
                <a:uFillTx/>
                <a:latin typeface="Century Gothic"/>
                <a:cs typeface="Century Gothic"/>
              </a:rPr>
              <a:t>deﬁned</a:t>
            </a:r>
            <a:r>
              <a:rPr kumimoji="0" sz="1700" b="0" i="0" u="none" strike="noStrike" kern="0" cap="none" spc="-15" normalizeH="0" baseline="0" noProof="0" dirty="0">
                <a:ln>
                  <a:noFill/>
                </a:ln>
                <a:solidFill>
                  <a:sysClr val="windowText" lastClr="000000"/>
                </a:solidFill>
                <a:effectLst/>
                <a:uLnTx/>
                <a:uFillTx/>
                <a:latin typeface="Century Gothic"/>
                <a:cs typeface="Century Gothic"/>
              </a:rPr>
              <a:t> </a:t>
            </a:r>
            <a:r>
              <a:rPr kumimoji="0" sz="1700" b="0" i="0" u="none" strike="noStrike" kern="0" cap="none" spc="0" normalizeH="0" baseline="0" noProof="0" dirty="0">
                <a:ln>
                  <a:noFill/>
                </a:ln>
                <a:solidFill>
                  <a:sysClr val="windowText" lastClr="000000"/>
                </a:solidFill>
                <a:effectLst/>
                <a:uLnTx/>
                <a:uFillTx/>
                <a:latin typeface="Century Gothic"/>
                <a:cs typeface="Century Gothic"/>
              </a:rPr>
              <a:t>by</a:t>
            </a:r>
            <a:r>
              <a:rPr kumimoji="0" sz="1700" b="0" i="0" u="none" strike="noStrike" kern="0" cap="none" spc="-10" normalizeH="0" baseline="0" noProof="0" dirty="0">
                <a:ln>
                  <a:noFill/>
                </a:ln>
                <a:solidFill>
                  <a:sysClr val="windowText" lastClr="000000"/>
                </a:solidFill>
                <a:effectLst/>
                <a:uLnTx/>
                <a:uFillTx/>
                <a:latin typeface="Century Gothic"/>
                <a:cs typeface="Century Gothic"/>
              </a:rPr>
              <a:t> </a:t>
            </a:r>
            <a:r>
              <a:rPr kumimoji="0" sz="17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7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80" normalizeH="0" baseline="0" noProof="0" dirty="0">
                <a:ln>
                  <a:noFill/>
                </a:ln>
                <a:solidFill>
                  <a:sysClr val="windowText" lastClr="000000"/>
                </a:solidFill>
                <a:effectLst/>
                <a:uLnTx/>
                <a:uFillTx/>
                <a:latin typeface="Century Gothic"/>
                <a:cs typeface="Century Gothic"/>
              </a:rPr>
              <a:t>size</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100" normalizeH="0" baseline="0" noProof="0" dirty="0">
                <a:ln>
                  <a:noFill/>
                </a:ln>
                <a:solidFill>
                  <a:sysClr val="windowText" lastClr="000000"/>
                </a:solidFill>
                <a:effectLst/>
                <a:uLnTx/>
                <a:uFillTx/>
                <a:latin typeface="Century Gothic"/>
                <a:cs typeface="Century Gothic"/>
              </a:rPr>
              <a:t>of</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114" normalizeH="0" baseline="0" noProof="0" dirty="0">
                <a:ln>
                  <a:noFill/>
                </a:ln>
                <a:solidFill>
                  <a:sysClr val="windowText" lastClr="000000"/>
                </a:solidFill>
                <a:effectLst/>
                <a:uLnTx/>
                <a:uFillTx/>
                <a:latin typeface="Century Gothic"/>
                <a:cs typeface="Century Gothic"/>
              </a:rPr>
              <a:t>the</a:t>
            </a:r>
            <a:r>
              <a:rPr kumimoji="0" sz="1700" b="1" i="0" u="none" strike="noStrike" kern="0" cap="none" spc="30"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70" normalizeH="0" baseline="0" noProof="0" dirty="0">
                <a:ln>
                  <a:noFill/>
                </a:ln>
                <a:solidFill>
                  <a:sysClr val="windowText" lastClr="000000"/>
                </a:solidFill>
                <a:effectLst/>
                <a:uLnTx/>
                <a:uFillTx/>
                <a:latin typeface="Century Gothic"/>
                <a:cs typeface="Century Gothic"/>
              </a:rPr>
              <a:t>population</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90" normalizeH="0" baseline="0" noProof="0" dirty="0">
                <a:ln>
                  <a:noFill/>
                </a:ln>
                <a:solidFill>
                  <a:sysClr val="windowText" lastClr="000000"/>
                </a:solidFill>
                <a:effectLst/>
                <a:uLnTx/>
                <a:uFillTx/>
                <a:latin typeface="Century Gothic"/>
                <a:cs typeface="Century Gothic"/>
              </a:rPr>
              <a:t>living</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120" normalizeH="0" baseline="0" noProof="0" dirty="0">
                <a:ln>
                  <a:noFill/>
                </a:ln>
                <a:solidFill>
                  <a:sysClr val="windowText" lastClr="000000"/>
                </a:solidFill>
                <a:effectLst/>
                <a:uLnTx/>
                <a:uFillTx/>
                <a:latin typeface="Century Gothic"/>
                <a:cs typeface="Century Gothic"/>
              </a:rPr>
              <a:t>in</a:t>
            </a:r>
            <a:r>
              <a:rPr kumimoji="0" sz="1700" b="1" i="0" u="none" strike="noStrike" kern="0" cap="none" spc="2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90" normalizeH="0" baseline="0" noProof="0" dirty="0">
                <a:ln>
                  <a:noFill/>
                </a:ln>
                <a:solidFill>
                  <a:sysClr val="windowText" lastClr="000000"/>
                </a:solidFill>
                <a:effectLst/>
                <a:uLnTx/>
                <a:uFillTx/>
                <a:latin typeface="Century Gothic"/>
                <a:cs typeface="Century Gothic"/>
              </a:rPr>
              <a:t>the </a:t>
            </a:r>
            <a:r>
              <a:rPr kumimoji="0" sz="1700" b="1" i="0" u="none" strike="noStrike" kern="0" cap="none" spc="0" normalizeH="0" baseline="0" noProof="0" dirty="0">
                <a:ln>
                  <a:noFill/>
                </a:ln>
                <a:solidFill>
                  <a:sysClr val="windowText" lastClr="000000"/>
                </a:solidFill>
                <a:effectLst/>
                <a:uLnTx/>
                <a:uFillTx/>
                <a:latin typeface="Century Gothic"/>
                <a:cs typeface="Century Gothic"/>
              </a:rPr>
              <a:t>evacuation</a:t>
            </a:r>
            <a:r>
              <a:rPr kumimoji="0" sz="1700" b="1" i="0" u="none" strike="noStrike" kern="0" cap="none" spc="355" normalizeH="0" baseline="0" noProof="0" dirty="0">
                <a:ln>
                  <a:noFill/>
                </a:ln>
                <a:solidFill>
                  <a:sysClr val="windowText" lastClr="000000"/>
                </a:solidFill>
                <a:effectLst/>
                <a:uLnTx/>
                <a:uFillTx/>
                <a:latin typeface="Century Gothic"/>
                <a:cs typeface="Century Gothic"/>
              </a:rPr>
              <a:t> </a:t>
            </a:r>
            <a:r>
              <a:rPr kumimoji="0" sz="1700" b="1" i="0" u="none" strike="noStrike" kern="0" cap="none" spc="50" normalizeH="0" baseline="0" noProof="0" dirty="0">
                <a:ln>
                  <a:noFill/>
                </a:ln>
                <a:solidFill>
                  <a:sysClr val="windowText" lastClr="000000"/>
                </a:solidFill>
                <a:effectLst/>
                <a:uLnTx/>
                <a:uFillTx/>
                <a:latin typeface="Century Gothic"/>
                <a:cs typeface="Century Gothic"/>
              </a:rPr>
              <a:t>zones.</a:t>
            </a:r>
            <a:endParaRPr kumimoji="0" sz="1700" b="0" i="0" u="none" strike="noStrike" kern="0" cap="none" spc="0" normalizeH="0" baseline="0" noProof="0" dirty="0">
              <a:ln>
                <a:noFill/>
              </a:ln>
              <a:solidFill>
                <a:sysClr val="windowText" lastClr="000000"/>
              </a:solidFill>
              <a:effectLst/>
              <a:uLnTx/>
              <a:uFillTx/>
              <a:latin typeface="Century Gothic"/>
              <a:cs typeface="Century Gothic"/>
            </a:endParaRPr>
          </a:p>
          <a:p>
            <a:pPr marL="0" marR="0" lvl="0" indent="0" defTabSz="914400" eaLnBrk="1" fontAlgn="auto" latinLnBrk="0" hangingPunct="1">
              <a:lnSpc>
                <a:spcPct val="100000"/>
              </a:lnSpc>
              <a:spcBef>
                <a:spcPts val="1375"/>
              </a:spcBef>
              <a:spcAft>
                <a:spcPts val="0"/>
              </a:spcAft>
              <a:buClrTx/>
              <a:buSzTx/>
              <a:buFontTx/>
              <a:buNone/>
              <a:tabLst/>
              <a:defRPr/>
            </a:pPr>
            <a:endParaRPr kumimoji="0" sz="1700" b="0" i="0" u="none" strike="noStrike" kern="0" cap="none" spc="0" normalizeH="0" baseline="0" noProof="0" dirty="0">
              <a:ln>
                <a:noFill/>
              </a:ln>
              <a:solidFill>
                <a:sysClr val="windowText" lastClr="000000"/>
              </a:solidFill>
              <a:effectLst/>
              <a:uLnTx/>
              <a:uFillTx/>
              <a:latin typeface="Century Gothic"/>
              <a:cs typeface="Century Gothic"/>
            </a:endParaRPr>
          </a:p>
          <a:p>
            <a:pPr marL="201295"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75" normalizeH="0" baseline="0" noProof="0" dirty="0">
                <a:ln>
                  <a:noFill/>
                </a:ln>
                <a:solidFill>
                  <a:sysClr val="windowText" lastClr="000000"/>
                </a:solidFill>
                <a:effectLst/>
                <a:uLnTx/>
                <a:uFillTx/>
                <a:latin typeface="Century Gothic"/>
                <a:cs typeface="Century Gothic"/>
              </a:rPr>
              <a:t>Population</a:t>
            </a:r>
            <a:r>
              <a:rPr kumimoji="0" sz="1400" b="1"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1" i="0" u="none" strike="noStrike" kern="0" cap="none" spc="65" normalizeH="0" baseline="0" noProof="0" dirty="0">
                <a:ln>
                  <a:noFill/>
                </a:ln>
                <a:solidFill>
                  <a:sysClr val="windowText" lastClr="000000"/>
                </a:solidFill>
                <a:effectLst/>
                <a:uLnTx/>
                <a:uFillTx/>
                <a:latin typeface="Century Gothic"/>
                <a:cs typeface="Century Gothic"/>
              </a:rPr>
              <a:t>grids</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658495" marR="4961255" lvl="0" indent="-313055" defTabSz="914400" eaLnBrk="1" fontAlgn="auto" latinLnBrk="0" hangingPunct="1">
              <a:lnSpc>
                <a:spcPct val="114999"/>
              </a:lnSpc>
              <a:spcBef>
                <a:spcPts val="1200"/>
              </a:spcBef>
              <a:spcAft>
                <a:spcPts val="0"/>
              </a:spcAft>
              <a:buClrTx/>
              <a:buSzPct val="78571"/>
              <a:buFont typeface="Arial"/>
              <a:buChar char="●"/>
              <a:tabLst>
                <a:tab pos="658495" algn="l"/>
              </a:tabLst>
              <a:defRPr/>
            </a:pPr>
            <a:r>
              <a:rPr kumimoji="0" sz="1400" b="0" i="0" u="none" strike="noStrike" kern="0" cap="none" spc="0" normalizeH="0" baseline="0" noProof="0" dirty="0">
                <a:ln>
                  <a:noFill/>
                </a:ln>
                <a:solidFill>
                  <a:sysClr val="windowText" lastClr="000000"/>
                </a:solidFill>
                <a:effectLst/>
                <a:uLnTx/>
                <a:uFillTx/>
                <a:latin typeface="Century Gothic"/>
                <a:cs typeface="Century Gothic"/>
              </a:rPr>
              <a:t>Copernicus</a:t>
            </a:r>
            <a:r>
              <a:rPr kumimoji="0" sz="14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Global</a:t>
            </a:r>
            <a:r>
              <a:rPr kumimoji="0" sz="14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65" normalizeH="0" baseline="0" noProof="0" dirty="0">
                <a:ln>
                  <a:noFill/>
                </a:ln>
                <a:solidFill>
                  <a:sysClr val="windowText" lastClr="000000"/>
                </a:solidFill>
                <a:effectLst/>
                <a:uLnTx/>
                <a:uFillTx/>
                <a:latin typeface="Century Gothic"/>
                <a:cs typeface="Century Gothic"/>
              </a:rPr>
              <a:t>Human </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Settlement</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Layer</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(GHSL)</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658495" marR="4170679" lvl="0" indent="-313055" defTabSz="914400" eaLnBrk="1" fontAlgn="auto" latinLnBrk="0" hangingPunct="1">
              <a:lnSpc>
                <a:spcPct val="114999"/>
              </a:lnSpc>
              <a:spcBef>
                <a:spcPts val="0"/>
              </a:spcBef>
              <a:spcAft>
                <a:spcPts val="0"/>
              </a:spcAft>
              <a:buClrTx/>
              <a:buSzPct val="78571"/>
              <a:buFont typeface="Arial"/>
              <a:buChar char="●"/>
              <a:tabLst>
                <a:tab pos="658495" algn="l"/>
              </a:tabLst>
              <a:defRPr/>
            </a:pPr>
            <a:r>
              <a:rPr kumimoji="0" sz="1400" b="0" i="0" u="none" strike="noStrike" kern="0" cap="none" spc="20" normalizeH="0" baseline="0" noProof="0" dirty="0">
                <a:ln>
                  <a:noFill/>
                </a:ln>
                <a:solidFill>
                  <a:sysClr val="windowText" lastClr="000000"/>
                </a:solidFill>
                <a:effectLst/>
                <a:uLnTx/>
                <a:uFillTx/>
                <a:latin typeface="Century Gothic"/>
                <a:cs typeface="Century Gothic"/>
              </a:rPr>
              <a:t>Residential</a:t>
            </a:r>
            <a:r>
              <a:rPr kumimoji="0" sz="1400" b="0" i="0" u="none" strike="noStrike" kern="0" cap="none" spc="7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population</a:t>
            </a:r>
            <a:r>
              <a:rPr kumimoji="0" sz="1400" b="0" i="0" u="none" strike="noStrike" kern="0" cap="none" spc="8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95" normalizeH="0" baseline="0" noProof="0" dirty="0">
                <a:ln>
                  <a:noFill/>
                </a:ln>
                <a:solidFill>
                  <a:sysClr val="windowText" lastClr="000000"/>
                </a:solidFill>
                <a:effectLst/>
                <a:uLnTx/>
                <a:uFillTx/>
                <a:latin typeface="Century Gothic"/>
                <a:cs typeface="Century Gothic"/>
              </a:rPr>
              <a:t>in</a:t>
            </a:r>
            <a:r>
              <a:rPr kumimoji="0" sz="1400" b="0" i="0" u="none" strike="noStrike" kern="0" cap="none" spc="8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60" normalizeH="0" baseline="0" noProof="0" dirty="0">
                <a:ln>
                  <a:noFill/>
                </a:ln>
                <a:solidFill>
                  <a:sysClr val="windowText" lastClr="000000"/>
                </a:solidFill>
                <a:effectLst/>
                <a:uLnTx/>
                <a:uFillTx/>
                <a:latin typeface="Century Gothic"/>
                <a:cs typeface="Century Gothic"/>
              </a:rPr>
              <a:t>2020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expressed</a:t>
            </a:r>
            <a:r>
              <a:rPr kumimoji="0" sz="14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as</a:t>
            </a:r>
            <a:r>
              <a:rPr kumimoji="0" sz="14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4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70" normalizeH="0" baseline="0" noProof="0" dirty="0">
                <a:ln>
                  <a:noFill/>
                </a:ln>
                <a:solidFill>
                  <a:sysClr val="windowText" lastClr="000000"/>
                </a:solidFill>
                <a:effectLst/>
                <a:uLnTx/>
                <a:uFillTx/>
                <a:latin typeface="Century Gothic"/>
                <a:cs typeface="Century Gothic"/>
              </a:rPr>
              <a:t>number</a:t>
            </a:r>
            <a:r>
              <a:rPr kumimoji="0" sz="14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of</a:t>
            </a:r>
            <a:r>
              <a:rPr kumimoji="0" sz="14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people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per</a:t>
            </a:r>
            <a:r>
              <a:rPr kumimoji="0" sz="14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cell</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658495" marR="4201795" lvl="0" indent="-313055" defTabSz="914400" eaLnBrk="1" fontAlgn="auto" latinLnBrk="0" hangingPunct="1">
              <a:lnSpc>
                <a:spcPct val="114999"/>
              </a:lnSpc>
              <a:spcBef>
                <a:spcPts val="0"/>
              </a:spcBef>
              <a:spcAft>
                <a:spcPts val="0"/>
              </a:spcAft>
              <a:buClrTx/>
              <a:buSzPct val="78571"/>
              <a:buFont typeface="Arial"/>
              <a:buChar char="●"/>
              <a:tabLst>
                <a:tab pos="658495" algn="l"/>
              </a:tabLst>
              <a:defRPr/>
            </a:pPr>
            <a:r>
              <a:rPr kumimoji="0" sz="1400" b="0" i="0" u="none" strike="noStrike" kern="0" cap="none" spc="-10" normalizeH="0" baseline="0" noProof="0" dirty="0">
                <a:ln>
                  <a:noFill/>
                </a:ln>
                <a:solidFill>
                  <a:sysClr val="windowText" lastClr="000000"/>
                </a:solidFill>
                <a:effectLst/>
                <a:uLnTx/>
                <a:uFillTx/>
                <a:latin typeface="Century Gothic"/>
                <a:cs typeface="Century Gothic"/>
              </a:rPr>
              <a:t>Data</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derived</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70" normalizeH="0" baseline="0" noProof="0" dirty="0">
                <a:ln>
                  <a:noFill/>
                </a:ln>
                <a:solidFill>
                  <a:sysClr val="windowText" lastClr="000000"/>
                </a:solidFill>
                <a:effectLst/>
                <a:uLnTx/>
                <a:uFillTx/>
                <a:latin typeface="Century Gothic"/>
                <a:cs typeface="Century Gothic"/>
              </a:rPr>
              <a:t>from</a:t>
            </a:r>
            <a:r>
              <a:rPr kumimoji="0" sz="1400" b="0" i="0" u="none" strike="noStrike" kern="0" cap="none" spc="-1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raw</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global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census</a:t>
            </a:r>
            <a:r>
              <a:rPr kumimoji="0" sz="1400" b="0" i="0" u="none" strike="noStrike" kern="0" cap="none" spc="1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60" normalizeH="0" baseline="0" noProof="0" dirty="0">
                <a:ln>
                  <a:noFill/>
                </a:ln>
                <a:solidFill>
                  <a:sysClr val="windowText" lastClr="000000"/>
                </a:solidFill>
                <a:effectLst/>
                <a:uLnTx/>
                <a:uFillTx/>
                <a:latin typeface="Century Gothic"/>
                <a:cs typeface="Century Gothic"/>
              </a:rPr>
              <a:t>data</a:t>
            </a:r>
            <a:r>
              <a:rPr kumimoji="0" sz="1400" b="0" i="0" u="none" strike="noStrike" kern="0" cap="none" spc="1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harmonized</a:t>
            </a:r>
            <a:r>
              <a:rPr kumimoji="0" sz="1400" b="0" i="0" u="none" strike="noStrike" kern="0" cap="none" spc="13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by</a:t>
            </a:r>
            <a:r>
              <a:rPr kumimoji="0" sz="1400" b="0" i="0" u="none" strike="noStrike" kern="0" cap="none" spc="14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75" normalizeH="0" baseline="0" noProof="0" dirty="0">
                <a:ln>
                  <a:noFill/>
                </a:ln>
                <a:solidFill>
                  <a:sysClr val="windowText" lastClr="000000"/>
                </a:solidFill>
                <a:effectLst/>
                <a:uLnTx/>
                <a:uFillTx/>
                <a:latin typeface="Century Gothic"/>
                <a:cs typeface="Century Gothic"/>
              </a:rPr>
              <a:t>CIESIN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for</a:t>
            </a:r>
            <a:r>
              <a:rPr kumimoji="0" sz="1400" b="0" i="0" u="none" strike="noStrike" kern="0" cap="none" spc="9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the</a:t>
            </a:r>
            <a:r>
              <a:rPr kumimoji="0" sz="1400" b="0" i="0" u="none" strike="noStrike" kern="0" cap="none" spc="10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Gridded</a:t>
            </a:r>
            <a:r>
              <a:rPr kumimoji="0" sz="1400" b="0" i="0" u="none" strike="noStrike" kern="0" cap="none" spc="10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Population</a:t>
            </a:r>
            <a:r>
              <a:rPr kumimoji="0" sz="1400" b="0" i="0" u="none" strike="noStrike" kern="0" cap="none" spc="10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of</a:t>
            </a:r>
            <a:r>
              <a:rPr kumimoji="0" sz="1400" b="0" i="0" u="none" strike="noStrike" kern="0" cap="none" spc="10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5" normalizeH="0" baseline="0" noProof="0" dirty="0">
                <a:ln>
                  <a:noFill/>
                </a:ln>
                <a:solidFill>
                  <a:sysClr val="windowText" lastClr="000000"/>
                </a:solidFill>
                <a:effectLst/>
                <a:uLnTx/>
                <a:uFillTx/>
                <a:latin typeface="Century Gothic"/>
                <a:cs typeface="Century Gothic"/>
              </a:rPr>
              <a:t>the </a:t>
            </a:r>
            <a:r>
              <a:rPr kumimoji="0" sz="1400" b="0" i="0" u="none" strike="noStrike" kern="0" cap="none" spc="0" normalizeH="0" baseline="0" noProof="0" dirty="0">
                <a:ln>
                  <a:noFill/>
                </a:ln>
                <a:solidFill>
                  <a:sysClr val="windowText" lastClr="000000"/>
                </a:solidFill>
                <a:effectLst/>
                <a:uLnTx/>
                <a:uFillTx/>
                <a:latin typeface="Century Gothic"/>
                <a:cs typeface="Century Gothic"/>
              </a:rPr>
              <a:t>World,</a:t>
            </a:r>
            <a:r>
              <a:rPr kumimoji="0" sz="1400" b="0" i="0" u="none" strike="noStrike" kern="0" cap="none" spc="5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45" normalizeH="0" baseline="0" noProof="0" dirty="0">
                <a:ln>
                  <a:noFill/>
                </a:ln>
                <a:solidFill>
                  <a:sysClr val="windowText" lastClr="000000"/>
                </a:solidFill>
                <a:effectLst/>
                <a:uLnTx/>
                <a:uFillTx/>
                <a:latin typeface="Century Gothic"/>
                <a:cs typeface="Century Gothic"/>
              </a:rPr>
              <a:t>version</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30" normalizeH="0" baseline="0" noProof="0" dirty="0">
                <a:ln>
                  <a:noFill/>
                </a:ln>
                <a:solidFill>
                  <a:sysClr val="windowText" lastClr="000000"/>
                </a:solidFill>
                <a:effectLst/>
                <a:uLnTx/>
                <a:uFillTx/>
                <a:latin typeface="Century Gothic"/>
                <a:cs typeface="Century Gothic"/>
              </a:rPr>
              <a:t>4.11</a:t>
            </a:r>
            <a:r>
              <a:rPr kumimoji="0" sz="1400" b="0" i="0" u="none" strike="noStrike" kern="0" cap="none" spc="5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0" normalizeH="0" baseline="0" noProof="0" dirty="0">
                <a:ln>
                  <a:noFill/>
                </a:ln>
                <a:solidFill>
                  <a:sysClr val="windowText" lastClr="000000"/>
                </a:solidFill>
                <a:effectLst/>
                <a:uLnTx/>
                <a:uFillTx/>
                <a:latin typeface="Century Gothic"/>
                <a:cs typeface="Century Gothic"/>
              </a:rPr>
              <a:t>(GPWv4.11)</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a:p>
            <a:pPr marL="657860" marR="0" lvl="0" indent="-312420" defTabSz="914400" eaLnBrk="1" fontAlgn="auto" latinLnBrk="0" hangingPunct="1">
              <a:lnSpc>
                <a:spcPct val="100000"/>
              </a:lnSpc>
              <a:spcBef>
                <a:spcPts val="250"/>
              </a:spcBef>
              <a:spcAft>
                <a:spcPts val="0"/>
              </a:spcAft>
              <a:buClrTx/>
              <a:buSzPct val="78571"/>
              <a:buFont typeface="Arial"/>
              <a:buChar char="●"/>
              <a:tabLst>
                <a:tab pos="657860" algn="l"/>
              </a:tabLst>
              <a:defRPr/>
            </a:pPr>
            <a:r>
              <a:rPr kumimoji="0" sz="1400" b="0" i="0" u="none" strike="noStrike" kern="0" cap="none" spc="20" normalizeH="0" baseline="0" noProof="0" dirty="0">
                <a:ln>
                  <a:noFill/>
                </a:ln>
                <a:solidFill>
                  <a:sysClr val="windowText" lastClr="000000"/>
                </a:solidFill>
                <a:effectLst/>
                <a:uLnTx/>
                <a:uFillTx/>
                <a:latin typeface="Century Gothic"/>
                <a:cs typeface="Century Gothic"/>
              </a:rPr>
              <a:t>Spatial</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resolution:</a:t>
            </a:r>
            <a:r>
              <a:rPr kumimoji="0" sz="14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20" normalizeH="0" baseline="0" noProof="0" dirty="0">
                <a:ln>
                  <a:noFill/>
                </a:ln>
                <a:solidFill>
                  <a:sysClr val="windowText" lastClr="000000"/>
                </a:solidFill>
                <a:effectLst/>
                <a:uLnTx/>
                <a:uFillTx/>
                <a:latin typeface="Century Gothic"/>
                <a:cs typeface="Century Gothic"/>
              </a:rPr>
              <a:t>100</a:t>
            </a:r>
            <a:r>
              <a:rPr kumimoji="0" sz="14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400" b="0" i="0" u="none" strike="noStrike" kern="0" cap="none" spc="120" normalizeH="0" baseline="0" noProof="0" dirty="0">
                <a:ln>
                  <a:noFill/>
                </a:ln>
                <a:solidFill>
                  <a:sysClr val="windowText" lastClr="000000"/>
                </a:solidFill>
                <a:effectLst/>
                <a:uLnTx/>
                <a:uFillTx/>
                <a:latin typeface="Century Gothic"/>
                <a:cs typeface="Century Gothic"/>
              </a:rPr>
              <a:t>m</a:t>
            </a:r>
            <a:endParaRPr kumimoji="0" sz="1400" b="0" i="0" u="none" strike="noStrike" kern="0" cap="none" spc="0" normalizeH="0" baseline="0" noProof="0" dirty="0">
              <a:ln>
                <a:noFill/>
              </a:ln>
              <a:solidFill>
                <a:sysClr val="windowText" lastClr="000000"/>
              </a:solidFill>
              <a:effectLst/>
              <a:uLnTx/>
              <a:uFillTx/>
              <a:latin typeface="Century Gothic"/>
              <a:cs typeface="Century Gothic"/>
            </a:endParaRPr>
          </a:p>
        </p:txBody>
      </p:sp>
      <p:grpSp>
        <p:nvGrpSpPr>
          <p:cNvPr id="4" name="object 4"/>
          <p:cNvGrpSpPr/>
          <p:nvPr/>
        </p:nvGrpSpPr>
        <p:grpSpPr>
          <a:xfrm>
            <a:off x="4879043" y="1482935"/>
            <a:ext cx="4011929" cy="3031490"/>
            <a:chOff x="4879043" y="1482935"/>
            <a:chExt cx="4011929" cy="3031490"/>
          </a:xfrm>
        </p:grpSpPr>
        <p:pic>
          <p:nvPicPr>
            <p:cNvPr id="5" name="object 5"/>
            <p:cNvPicPr/>
            <p:nvPr/>
          </p:nvPicPr>
          <p:blipFill>
            <a:blip r:embed="rId3" cstate="print"/>
            <a:stretch>
              <a:fillRect/>
            </a:stretch>
          </p:blipFill>
          <p:spPr>
            <a:xfrm>
              <a:off x="5724450" y="3999194"/>
              <a:ext cx="2712924" cy="515049"/>
            </a:xfrm>
            <a:prstGeom prst="rect">
              <a:avLst/>
            </a:prstGeom>
          </p:spPr>
        </p:pic>
        <p:pic>
          <p:nvPicPr>
            <p:cNvPr id="6" name="object 6"/>
            <p:cNvPicPr/>
            <p:nvPr/>
          </p:nvPicPr>
          <p:blipFill>
            <a:blip r:embed="rId4" cstate="print"/>
            <a:stretch>
              <a:fillRect/>
            </a:stretch>
          </p:blipFill>
          <p:spPr>
            <a:xfrm>
              <a:off x="4879050" y="1482935"/>
              <a:ext cx="4011324" cy="2271564"/>
            </a:xfrm>
            <a:prstGeom prst="rect">
              <a:avLst/>
            </a:prstGeom>
          </p:spPr>
        </p:pic>
        <p:pic>
          <p:nvPicPr>
            <p:cNvPr id="7" name="object 7"/>
            <p:cNvPicPr/>
            <p:nvPr/>
          </p:nvPicPr>
          <p:blipFill>
            <a:blip r:embed="rId5" cstate="print"/>
            <a:stretch>
              <a:fillRect/>
            </a:stretch>
          </p:blipFill>
          <p:spPr>
            <a:xfrm>
              <a:off x="4879043" y="3754500"/>
              <a:ext cx="1573375" cy="255399"/>
            </a:xfrm>
            <a:prstGeom prst="rect">
              <a:avLst/>
            </a:prstGeom>
          </p:spPr>
        </p:pic>
        <p:pic>
          <p:nvPicPr>
            <p:cNvPr id="8" name="object 8"/>
            <p:cNvPicPr/>
            <p:nvPr/>
          </p:nvPicPr>
          <p:blipFill>
            <a:blip r:embed="rId6" cstate="print"/>
            <a:stretch>
              <a:fillRect/>
            </a:stretch>
          </p:blipFill>
          <p:spPr>
            <a:xfrm>
              <a:off x="7712024" y="1765624"/>
              <a:ext cx="674599" cy="975400"/>
            </a:xfrm>
            <a:prstGeom prst="rect">
              <a:avLst/>
            </a:prstGeom>
          </p:spPr>
        </p:pic>
      </p:grpSp>
      <p:pic>
        <p:nvPicPr>
          <p:cNvPr id="9" name="object 9"/>
          <p:cNvPicPr/>
          <p:nvPr/>
        </p:nvPicPr>
        <p:blipFill>
          <a:blip r:embed="rId2" cstate="print"/>
          <a:stretch>
            <a:fillRect/>
          </a:stretch>
        </p:blipFill>
        <p:spPr>
          <a:xfrm>
            <a:off x="123053" y="72000"/>
            <a:ext cx="976900" cy="714374"/>
          </a:xfrm>
          <a:prstGeom prst="rect">
            <a:avLst/>
          </a:prstGeom>
        </p:spPr>
      </p:pic>
      <p:sp>
        <p:nvSpPr>
          <p:cNvPr id="10" name="object 10"/>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dirty="0"/>
              <a:t>Evacuation</a:t>
            </a:r>
            <a:r>
              <a:rPr sz="2300" spc="60" dirty="0"/>
              <a:t> </a:t>
            </a:r>
            <a:r>
              <a:rPr sz="2300" dirty="0"/>
              <a:t>needs</a:t>
            </a:r>
            <a:r>
              <a:rPr sz="2300" spc="60" dirty="0"/>
              <a:t> </a:t>
            </a:r>
            <a:r>
              <a:rPr sz="2300" spc="-10" dirty="0"/>
              <a:t>estimation</a:t>
            </a:r>
            <a:endParaRPr sz="2300" dirty="0"/>
          </a:p>
        </p:txBody>
      </p:sp>
      <p:sp>
        <p:nvSpPr>
          <p:cNvPr id="11" name="object 11"/>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18</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36400" y="715329"/>
            <a:ext cx="5481320" cy="4287520"/>
            <a:chOff x="3536400" y="715329"/>
            <a:chExt cx="5481320" cy="4287520"/>
          </a:xfrm>
        </p:grpSpPr>
        <p:pic>
          <p:nvPicPr>
            <p:cNvPr id="3" name="object 3"/>
            <p:cNvPicPr/>
            <p:nvPr/>
          </p:nvPicPr>
          <p:blipFill>
            <a:blip r:embed="rId2" cstate="print"/>
            <a:stretch>
              <a:fillRect/>
            </a:stretch>
          </p:blipFill>
          <p:spPr>
            <a:xfrm>
              <a:off x="8587775" y="4663225"/>
              <a:ext cx="429874" cy="339274"/>
            </a:xfrm>
            <a:prstGeom prst="rect">
              <a:avLst/>
            </a:prstGeom>
          </p:spPr>
        </p:pic>
        <p:pic>
          <p:nvPicPr>
            <p:cNvPr id="4" name="object 4"/>
            <p:cNvPicPr/>
            <p:nvPr/>
          </p:nvPicPr>
          <p:blipFill>
            <a:blip r:embed="rId3" cstate="print"/>
            <a:stretch>
              <a:fillRect/>
            </a:stretch>
          </p:blipFill>
          <p:spPr>
            <a:xfrm>
              <a:off x="3536400" y="715329"/>
              <a:ext cx="5295901" cy="4237666"/>
            </a:xfrm>
            <a:prstGeom prst="rect">
              <a:avLst/>
            </a:prstGeom>
          </p:spPr>
        </p:pic>
      </p:grpSp>
      <p:sp>
        <p:nvSpPr>
          <p:cNvPr id="5" name="object 5"/>
          <p:cNvSpPr txBox="1"/>
          <p:nvPr/>
        </p:nvSpPr>
        <p:spPr>
          <a:xfrm>
            <a:off x="313949" y="1269058"/>
            <a:ext cx="2788920" cy="3180080"/>
          </a:xfrm>
          <a:prstGeom prst="rect">
            <a:avLst/>
          </a:prstGeom>
        </p:spPr>
        <p:txBody>
          <a:bodyPr vert="horz" wrap="square" lIns="0" tIns="12700" rIns="0" bIns="0" rtlCol="0">
            <a:spAutoFit/>
          </a:bodyPr>
          <a:lstStyle/>
          <a:p>
            <a:pPr marL="12700" marR="10795" lvl="0" indent="0" defTabSz="914400" eaLnBrk="1" fontAlgn="auto" latinLnBrk="0" hangingPunct="1">
              <a:lnSpc>
                <a:spcPct val="114999"/>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entury Gothic"/>
                <a:cs typeface="Century Gothic"/>
              </a:rPr>
              <a:t>A</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total</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of</a:t>
            </a:r>
            <a:r>
              <a:rPr kumimoji="0" sz="1800" b="0" i="0" u="none" strike="noStrike" kern="0" cap="none" spc="-3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05" normalizeH="0" baseline="0" noProof="0" dirty="0">
                <a:ln>
                  <a:noFill/>
                </a:ln>
                <a:solidFill>
                  <a:sysClr val="windowText" lastClr="000000"/>
                </a:solidFill>
                <a:effectLst/>
                <a:uLnTx/>
                <a:uFillTx/>
                <a:latin typeface="Century Gothic"/>
                <a:cs typeface="Century Gothic"/>
              </a:rPr>
              <a:t>945 communities</a:t>
            </a:r>
            <a:r>
              <a:rPr kumimoji="0" sz="1800" b="1" i="0" u="none" strike="noStrike" kern="0" cap="none" spc="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are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included</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14" normalizeH="0" baseline="0" noProof="0" dirty="0">
                <a:ln>
                  <a:noFill/>
                </a:ln>
                <a:solidFill>
                  <a:sysClr val="windowText" lastClr="000000"/>
                </a:solidFill>
                <a:effectLst/>
                <a:uLnTx/>
                <a:uFillTx/>
                <a:latin typeface="Century Gothic"/>
                <a:cs typeface="Century Gothic"/>
              </a:rPr>
              <a:t>in</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the evacuation</a:t>
            </a:r>
            <a:r>
              <a:rPr kumimoji="0" sz="18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zone</a:t>
            </a:r>
            <a:r>
              <a:rPr kumimoji="0" sz="18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at</a:t>
            </a:r>
            <a:r>
              <a:rPr kumimoji="0" sz="1800" b="0" i="0" u="none" strike="noStrike" kern="0" cap="none" spc="-2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an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altitude</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up</a:t>
            </a:r>
            <a:r>
              <a:rPr kumimoji="0" sz="18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to</a:t>
            </a:r>
            <a:r>
              <a:rPr kumimoji="0" sz="18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00" normalizeH="0" baseline="0" noProof="0" dirty="0">
                <a:ln>
                  <a:noFill/>
                </a:ln>
                <a:solidFill>
                  <a:sysClr val="windowText" lastClr="000000"/>
                </a:solidFill>
                <a:effectLst/>
                <a:uLnTx/>
                <a:uFillTx/>
                <a:latin typeface="Century Gothic"/>
                <a:cs typeface="Century Gothic"/>
              </a:rPr>
              <a:t>30</a:t>
            </a:r>
            <a:r>
              <a:rPr kumimoji="0" sz="18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65" normalizeH="0" baseline="0" noProof="0" dirty="0">
                <a:ln>
                  <a:noFill/>
                </a:ln>
                <a:solidFill>
                  <a:sysClr val="windowText" lastClr="000000"/>
                </a:solidFill>
                <a:effectLst/>
                <a:uLnTx/>
                <a:uFillTx/>
                <a:latin typeface="Century Gothic"/>
                <a:cs typeface="Century Gothic"/>
              </a:rPr>
              <a:t>meters</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a:p>
            <a:pPr marL="0" marR="0" lvl="0" indent="0" defTabSz="914400" eaLnBrk="1" fontAlgn="auto" latinLnBrk="0" hangingPunct="1">
              <a:lnSpc>
                <a:spcPct val="100000"/>
              </a:lnSpc>
              <a:spcBef>
                <a:spcPts val="275"/>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a:p>
            <a:pPr marL="12700" marR="5080" lvl="0" indent="0" defTabSz="914400" eaLnBrk="1" fontAlgn="auto" latinLnBrk="0" hangingPunct="1">
              <a:lnSpc>
                <a:spcPct val="114999"/>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entury Gothic"/>
                <a:cs typeface="Century Gothic"/>
              </a:rPr>
              <a:t>35</a:t>
            </a:r>
            <a:r>
              <a:rPr kumimoji="0" sz="1800" b="1" i="0" u="none" strike="noStrike" kern="0" cap="none" spc="45"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05" normalizeH="0" baseline="0" noProof="0" dirty="0">
                <a:ln>
                  <a:noFill/>
                </a:ln>
                <a:solidFill>
                  <a:sysClr val="windowText" lastClr="000000"/>
                </a:solidFill>
                <a:effectLst/>
                <a:uLnTx/>
                <a:uFillTx/>
                <a:latin typeface="Century Gothic"/>
                <a:cs typeface="Century Gothic"/>
              </a:rPr>
              <a:t>of</a:t>
            </a:r>
            <a:r>
              <a:rPr kumimoji="0" sz="1800" b="1" i="0" u="none" strike="noStrike" kern="0" cap="none" spc="5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05" normalizeH="0" baseline="0" noProof="0" dirty="0">
                <a:ln>
                  <a:noFill/>
                </a:ln>
                <a:solidFill>
                  <a:sysClr val="windowText" lastClr="000000"/>
                </a:solidFill>
                <a:effectLst/>
                <a:uLnTx/>
                <a:uFillTx/>
                <a:latin typeface="Century Gothic"/>
                <a:cs typeface="Century Gothic"/>
              </a:rPr>
              <a:t>these</a:t>
            </a:r>
            <a:r>
              <a:rPr kumimoji="0" sz="1800" b="1" i="0" u="none" strike="noStrike" kern="0" cap="none" spc="45"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0" normalizeH="0" baseline="0" noProof="0" dirty="0">
                <a:ln>
                  <a:noFill/>
                </a:ln>
                <a:solidFill>
                  <a:sysClr val="windowText" lastClr="000000"/>
                </a:solidFill>
                <a:effectLst/>
                <a:uLnTx/>
                <a:uFillTx/>
                <a:latin typeface="Century Gothic"/>
                <a:cs typeface="Century Gothic"/>
              </a:rPr>
              <a:t>are</a:t>
            </a:r>
            <a:r>
              <a:rPr kumimoji="0" sz="1800" b="1" i="0" u="none" strike="noStrike" kern="0" cap="none" spc="5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55" normalizeH="0" baseline="0" noProof="0" dirty="0">
                <a:ln>
                  <a:noFill/>
                </a:ln>
                <a:solidFill>
                  <a:sysClr val="windowText" lastClr="000000"/>
                </a:solidFill>
                <a:effectLst/>
                <a:uLnTx/>
                <a:uFillTx/>
                <a:latin typeface="Century Gothic"/>
                <a:cs typeface="Century Gothic"/>
              </a:rPr>
              <a:t>without </a:t>
            </a:r>
            <a:r>
              <a:rPr kumimoji="0" sz="1800" b="1" i="0" u="none" strike="noStrike" kern="0" cap="none" spc="75" normalizeH="0" baseline="0" noProof="0" dirty="0">
                <a:ln>
                  <a:noFill/>
                </a:ln>
                <a:solidFill>
                  <a:sysClr val="windowText" lastClr="000000"/>
                </a:solidFill>
                <a:effectLst/>
                <a:uLnTx/>
                <a:uFillTx/>
                <a:latin typeface="Century Gothic"/>
                <a:cs typeface="Century Gothic"/>
              </a:rPr>
              <a:t>direct</a:t>
            </a:r>
            <a:r>
              <a:rPr kumimoji="0" sz="1800" b="1" i="0" u="none" strike="noStrike" kern="0" cap="none" spc="15"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0" normalizeH="0" baseline="0" noProof="0" dirty="0">
                <a:ln>
                  <a:noFill/>
                </a:ln>
                <a:solidFill>
                  <a:sysClr val="windowText" lastClr="000000"/>
                </a:solidFill>
                <a:effectLst/>
                <a:uLnTx/>
                <a:uFillTx/>
                <a:latin typeface="Century Gothic"/>
                <a:cs typeface="Century Gothic"/>
              </a:rPr>
              <a:t>access</a:t>
            </a:r>
            <a:r>
              <a:rPr kumimoji="0" sz="1800" b="1" i="0" u="none" strike="noStrike" kern="0" cap="none" spc="15"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10" normalizeH="0" baseline="0" noProof="0" dirty="0">
                <a:ln>
                  <a:noFill/>
                </a:ln>
                <a:solidFill>
                  <a:sysClr val="windowText" lastClr="000000"/>
                </a:solidFill>
                <a:effectLst/>
                <a:uLnTx/>
                <a:uFillTx/>
                <a:latin typeface="Century Gothic"/>
                <a:cs typeface="Century Gothic"/>
              </a:rPr>
              <a:t>to</a:t>
            </a:r>
            <a:r>
              <a:rPr kumimoji="0" sz="1800" b="1" i="0" u="none" strike="noStrike" kern="0" cap="none" spc="2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00" normalizeH="0" baseline="0" noProof="0" dirty="0">
                <a:ln>
                  <a:noFill/>
                </a:ln>
                <a:solidFill>
                  <a:sysClr val="windowText" lastClr="000000"/>
                </a:solidFill>
                <a:effectLst/>
                <a:uLnTx/>
                <a:uFillTx/>
                <a:latin typeface="Century Gothic"/>
                <a:cs typeface="Century Gothic"/>
              </a:rPr>
              <a:t>the</a:t>
            </a:r>
            <a:r>
              <a:rPr kumimoji="0" sz="1800" b="1" i="0" u="none" strike="noStrike" kern="0" cap="none" spc="50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0" normalizeH="0" baseline="0" noProof="0" dirty="0">
                <a:ln>
                  <a:noFill/>
                </a:ln>
                <a:solidFill>
                  <a:sysClr val="windowText" lastClr="000000"/>
                </a:solidFill>
                <a:effectLst/>
                <a:uLnTx/>
                <a:uFillTx/>
                <a:latin typeface="Century Gothic"/>
                <a:cs typeface="Century Gothic"/>
              </a:rPr>
              <a:t>sea</a:t>
            </a:r>
            <a:r>
              <a:rPr kumimoji="0" sz="1800" b="1"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95" normalizeH="0" baseline="0" noProof="0" dirty="0">
                <a:ln>
                  <a:noFill/>
                </a:ln>
                <a:solidFill>
                  <a:sysClr val="windowText" lastClr="000000"/>
                </a:solidFill>
                <a:effectLst/>
                <a:uLnTx/>
                <a:uFillTx/>
                <a:latin typeface="Century Gothic"/>
                <a:cs typeface="Century Gothic"/>
              </a:rPr>
              <a:t>(still</a:t>
            </a:r>
            <a:r>
              <a:rPr kumimoji="0" sz="18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need</a:t>
            </a:r>
            <a:r>
              <a:rPr kumimoji="0" sz="18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to</a:t>
            </a:r>
            <a:r>
              <a:rPr kumimoji="0" sz="1800" b="0" i="0" u="none" strike="noStrike" kern="0" cap="none" spc="-3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be </a:t>
            </a:r>
            <a:r>
              <a:rPr kumimoji="0" sz="1800" b="0" i="0" u="none" strike="noStrike" kern="0" cap="none" spc="-40" normalizeH="0" baseline="0" noProof="0" dirty="0">
                <a:ln>
                  <a:noFill/>
                </a:ln>
                <a:solidFill>
                  <a:sysClr val="windowText" lastClr="000000"/>
                </a:solidFill>
                <a:effectLst/>
                <a:uLnTx/>
                <a:uFillTx/>
                <a:latin typeface="Century Gothic"/>
                <a:cs typeface="Century Gothic"/>
              </a:rPr>
              <a:t>checked</a:t>
            </a:r>
            <a:r>
              <a:rPr kumimoji="0" sz="1800" b="0" i="0" u="none" strike="noStrike" kern="0" cap="none" spc="-6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0" normalizeH="0" baseline="0" noProof="0" dirty="0">
                <a:ln>
                  <a:noFill/>
                </a:ln>
                <a:solidFill>
                  <a:sysClr val="windowText" lastClr="000000"/>
                </a:solidFill>
                <a:effectLst/>
                <a:uLnTx/>
                <a:uFillTx/>
                <a:latin typeface="Century Gothic"/>
                <a:cs typeface="Century Gothic"/>
              </a:rPr>
              <a:t>manually)</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p:txBody>
      </p:sp>
      <p:pic>
        <p:nvPicPr>
          <p:cNvPr id="6" name="object 6"/>
          <p:cNvPicPr/>
          <p:nvPr/>
        </p:nvPicPr>
        <p:blipFill>
          <a:blip r:embed="rId2" cstate="print"/>
          <a:stretch>
            <a:fillRect/>
          </a:stretch>
        </p:blipFill>
        <p:spPr>
          <a:xfrm>
            <a:off x="123053" y="72000"/>
            <a:ext cx="976900" cy="714374"/>
          </a:xfrm>
          <a:prstGeom prst="rect">
            <a:avLst/>
          </a:prstGeom>
        </p:spPr>
      </p:pic>
      <p:sp>
        <p:nvSpPr>
          <p:cNvPr id="7" name="object 7"/>
          <p:cNvSpPr txBox="1">
            <a:spLocks noGrp="1"/>
          </p:cNvSpPr>
          <p:nvPr>
            <p:ph type="title"/>
          </p:nvPr>
        </p:nvSpPr>
        <p:spPr>
          <a:prstGeom prst="rect">
            <a:avLst/>
          </a:prstGeom>
        </p:spPr>
        <p:txBody>
          <a:bodyPr vert="horz" wrap="square" lIns="0" tIns="66961" rIns="0" bIns="0" rtlCol="0">
            <a:spAutoFit/>
          </a:bodyPr>
          <a:lstStyle/>
          <a:p>
            <a:pPr marL="12700">
              <a:lnSpc>
                <a:spcPct val="100000"/>
              </a:lnSpc>
              <a:spcBef>
                <a:spcPts val="120"/>
              </a:spcBef>
            </a:pPr>
            <a:r>
              <a:rPr sz="2300" spc="-10" dirty="0"/>
              <a:t>RESULT</a:t>
            </a:r>
            <a:r>
              <a:rPr sz="2300" spc="-15" dirty="0"/>
              <a:t> </a:t>
            </a:r>
            <a:r>
              <a:rPr sz="2300" dirty="0"/>
              <a:t>1:</a:t>
            </a:r>
            <a:r>
              <a:rPr sz="2300" spc="-15" dirty="0"/>
              <a:t> </a:t>
            </a:r>
            <a:r>
              <a:rPr sz="2300" dirty="0"/>
              <a:t>eligible</a:t>
            </a:r>
            <a:r>
              <a:rPr sz="2300" spc="-15" dirty="0"/>
              <a:t> </a:t>
            </a:r>
            <a:r>
              <a:rPr sz="2300" spc="-10" dirty="0"/>
              <a:t>communities</a:t>
            </a:r>
            <a:endParaRPr sz="2300" dirty="0"/>
          </a:p>
        </p:txBody>
      </p:sp>
      <p:sp>
        <p:nvSpPr>
          <p:cNvPr id="8" name="object 8"/>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19</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130F81-03E3-7757-762A-C5551BD83711}"/>
              </a:ext>
            </a:extLst>
          </p:cNvPr>
          <p:cNvSpPr txBox="1"/>
          <p:nvPr/>
        </p:nvSpPr>
        <p:spPr>
          <a:xfrm>
            <a:off x="311700" y="445025"/>
            <a:ext cx="8520600" cy="572700"/>
          </a:xfrm>
          <a:prstGeom prst="rect">
            <a:avLst/>
          </a:prstGeom>
          <a:noFill/>
          <a:ln>
            <a:noFill/>
          </a:ln>
        </p:spPr>
        <p:txBody>
          <a:bodyPr spcFirstLastPara="1" wrap="square" lIns="91425" tIns="91425" rIns="91425" bIns="91425" rtlCol="0" anchor="ctr" anchorCtr="0">
            <a:normAutofit/>
          </a:bodyPr>
          <a:lstStyle/>
          <a:p>
            <a:pPr algn="ctr">
              <a:lnSpc>
                <a:spcPct val="90000"/>
              </a:lnSpc>
              <a:spcAft>
                <a:spcPts val="600"/>
              </a:spcAft>
              <a:buClr>
                <a:schemeClr val="dk1"/>
              </a:buClr>
              <a:buSzPts val="3600"/>
            </a:pPr>
            <a:r>
              <a:rPr lang="en-US" sz="2000" b="1" i="0" u="none" strike="noStrike" cap="none" dirty="0">
                <a:solidFill>
                  <a:srgbClr val="0E3692"/>
                </a:solidFill>
                <a:latin typeface="Libre Baskerville" panose="02000000000000000000" pitchFamily="2" charset="0"/>
              </a:rPr>
              <a:t>Presentation Outline</a:t>
            </a:r>
          </a:p>
          <a:p>
            <a:pPr algn="ctr">
              <a:lnSpc>
                <a:spcPct val="90000"/>
              </a:lnSpc>
              <a:spcAft>
                <a:spcPts val="600"/>
              </a:spcAft>
              <a:buClr>
                <a:schemeClr val="dk1"/>
              </a:buClr>
              <a:buSzPts val="3600"/>
            </a:pPr>
            <a:endParaRPr lang="en-US" sz="2000" b="0" i="0" u="none" strike="noStrike" cap="none" dirty="0">
              <a:solidFill>
                <a:schemeClr val="dk1"/>
              </a:solidFill>
            </a:endParaRPr>
          </a:p>
          <a:p>
            <a:pPr algn="ctr">
              <a:lnSpc>
                <a:spcPct val="90000"/>
              </a:lnSpc>
              <a:spcAft>
                <a:spcPts val="600"/>
              </a:spcAft>
              <a:buClr>
                <a:schemeClr val="dk1"/>
              </a:buClr>
              <a:buSzPts val="3600"/>
            </a:pPr>
            <a:endParaRPr lang="en-US" sz="2000" b="0" i="0" u="none" strike="noStrike" cap="none" dirty="0">
              <a:solidFill>
                <a:schemeClr val="dk1"/>
              </a:solidFill>
            </a:endParaRPr>
          </a:p>
        </p:txBody>
      </p:sp>
      <p:sp>
        <p:nvSpPr>
          <p:cNvPr id="5" name="TextBox 4">
            <a:extLst>
              <a:ext uri="{FF2B5EF4-FFF2-40B4-BE49-F238E27FC236}">
                <a16:creationId xmlns:a16="http://schemas.microsoft.com/office/drawing/2014/main" id="{4A418259-A84B-77DF-9BB9-F11252A942E9}"/>
              </a:ext>
            </a:extLst>
          </p:cNvPr>
          <p:cNvSpPr txBox="1"/>
          <p:nvPr/>
        </p:nvSpPr>
        <p:spPr>
          <a:xfrm>
            <a:off x="311700" y="1208225"/>
            <a:ext cx="4069800" cy="3264408"/>
          </a:xfrm>
          <a:prstGeom prst="rect">
            <a:avLst/>
          </a:prstGeom>
          <a:noFill/>
          <a:ln>
            <a:noFill/>
          </a:ln>
        </p:spPr>
        <p:txBody>
          <a:bodyPr anchor="t">
            <a:normAutofit/>
          </a:bodyPr>
          <a:lstStyle/>
          <a:p>
            <a:pPr marL="342900" lvl="0" indent="-342900" algn="just">
              <a:lnSpc>
                <a:spcPct val="90000"/>
              </a:lnSpc>
              <a:spcAft>
                <a:spcPts val="600"/>
              </a:spcAft>
              <a:buFont typeface="Arial"/>
              <a:buChar char="•"/>
              <a:tabLst>
                <a:tab pos="457200" algn="l"/>
              </a:tabLst>
            </a:pPr>
            <a:r>
              <a:rPr lang="en-US" sz="1300" b="1" i="0" u="none" strike="noStrike" cap="none" dirty="0">
                <a:solidFill>
                  <a:srgbClr val="0E3692"/>
                </a:solidFill>
                <a:effectLst/>
                <a:latin typeface="Aptos" panose="020B0004020202020204" pitchFamily="34" charset="0"/>
              </a:rPr>
              <a:t>Pilot Feedback Survey on the Implementation of Tsunami Ready in ICG/CARIBE-EWS</a:t>
            </a:r>
          </a:p>
          <a:p>
            <a:pPr lvl="0" algn="just">
              <a:lnSpc>
                <a:spcPct val="90000"/>
              </a:lnSpc>
              <a:spcAft>
                <a:spcPts val="600"/>
              </a:spcAft>
              <a:tabLst>
                <a:tab pos="457200" algn="l"/>
              </a:tabLst>
            </a:pPr>
            <a:endParaRPr lang="en-US" sz="1300" b="1" i="0" u="none" strike="noStrike" cap="none" dirty="0">
              <a:solidFill>
                <a:srgbClr val="0E3692"/>
              </a:solidFill>
              <a:effectLst/>
              <a:latin typeface="Aptos" panose="020B0004020202020204" pitchFamily="34" charset="0"/>
            </a:endParaRPr>
          </a:p>
          <a:p>
            <a:pPr marL="342900" lvl="0" indent="-342900" algn="just">
              <a:lnSpc>
                <a:spcPct val="90000"/>
              </a:lnSpc>
              <a:spcAft>
                <a:spcPts val="600"/>
              </a:spcAft>
              <a:buFont typeface="Arial"/>
              <a:buChar char="•"/>
              <a:tabLst>
                <a:tab pos="457200" algn="l"/>
              </a:tabLst>
            </a:pPr>
            <a:r>
              <a:rPr lang="en-US" sz="1300" b="1" i="0" u="none" strike="noStrike" cap="none" dirty="0">
                <a:solidFill>
                  <a:srgbClr val="0E3692"/>
                </a:solidFill>
                <a:effectLst/>
                <a:latin typeface="Aptos" panose="020B0004020202020204" pitchFamily="34" charset="0"/>
              </a:rPr>
              <a:t>Tsunami Ready Communities for CARIBE EWS</a:t>
            </a:r>
            <a:endParaRPr lang="en-US" sz="1300" b="1" i="0" u="none" strike="noStrike" cap="none" dirty="0">
              <a:solidFill>
                <a:srgbClr val="0E3692"/>
              </a:solidFill>
              <a:latin typeface="Aptos" panose="020B0004020202020204" pitchFamily="34" charset="0"/>
            </a:endParaRPr>
          </a:p>
          <a:p>
            <a:pPr marL="342900" lvl="0" indent="-342900" algn="just">
              <a:lnSpc>
                <a:spcPct val="90000"/>
              </a:lnSpc>
              <a:spcAft>
                <a:spcPts val="600"/>
              </a:spcAft>
              <a:buFont typeface="Arial"/>
              <a:buChar char="•"/>
              <a:tabLst>
                <a:tab pos="457200" algn="l"/>
              </a:tabLst>
            </a:pPr>
            <a:endParaRPr lang="en-US" sz="1300" b="1" i="0" u="none" strike="noStrike" cap="none" dirty="0">
              <a:solidFill>
                <a:srgbClr val="0E3692"/>
              </a:solidFill>
              <a:effectLst/>
              <a:latin typeface="Aptos" panose="020B0004020202020204" pitchFamily="34" charset="0"/>
            </a:endParaRPr>
          </a:p>
          <a:p>
            <a:pPr marL="342900" lvl="0" indent="-342900" algn="just">
              <a:lnSpc>
                <a:spcPct val="90000"/>
              </a:lnSpc>
              <a:spcAft>
                <a:spcPts val="600"/>
              </a:spcAft>
              <a:buFont typeface="Arial"/>
              <a:buChar char="•"/>
              <a:tabLst>
                <a:tab pos="457200" algn="l"/>
              </a:tabLst>
            </a:pPr>
            <a:r>
              <a:rPr lang="en-US" sz="1300" b="1" i="0" u="none" strike="noStrike" cap="none" dirty="0">
                <a:solidFill>
                  <a:srgbClr val="0E3692"/>
                </a:solidFill>
                <a:effectLst/>
                <a:latin typeface="Aptos" panose="020B0004020202020204" pitchFamily="34" charset="0"/>
              </a:rPr>
              <a:t>Tsunami Risk Ranking at the Community Level in the Caribbean Basin - First </a:t>
            </a:r>
            <a:r>
              <a:rPr lang="en-US" sz="1300" b="1" i="0" u="none" strike="noStrike" cap="none" dirty="0">
                <a:solidFill>
                  <a:srgbClr val="0E3692"/>
                </a:solidFill>
                <a:latin typeface="Aptos" panose="020B0004020202020204" pitchFamily="34" charset="0"/>
              </a:rPr>
              <a:t>R</a:t>
            </a:r>
            <a:r>
              <a:rPr lang="en-US" sz="1300" b="1" i="0" u="none" strike="noStrike" cap="none" dirty="0">
                <a:solidFill>
                  <a:srgbClr val="0E3692"/>
                </a:solidFill>
                <a:effectLst/>
                <a:latin typeface="Aptos" panose="020B0004020202020204" pitchFamily="34" charset="0"/>
              </a:rPr>
              <a:t>esult</a:t>
            </a:r>
          </a:p>
          <a:p>
            <a:pPr marL="342900" lvl="0" indent="-342900" algn="just">
              <a:lnSpc>
                <a:spcPct val="90000"/>
              </a:lnSpc>
              <a:spcAft>
                <a:spcPts val="600"/>
              </a:spcAft>
              <a:buFont typeface="Arial"/>
              <a:buChar char="•"/>
              <a:tabLst>
                <a:tab pos="457200" algn="l"/>
              </a:tabLst>
            </a:pPr>
            <a:endParaRPr lang="en-US" sz="1300" b="1" i="0" u="none" strike="noStrike" cap="none" dirty="0">
              <a:solidFill>
                <a:srgbClr val="0E3692"/>
              </a:solidFill>
              <a:latin typeface="Aptos" panose="020B0004020202020204" pitchFamily="34" charset="0"/>
            </a:endParaRPr>
          </a:p>
          <a:p>
            <a:pPr marL="342900" lvl="0" indent="-342900" algn="just">
              <a:lnSpc>
                <a:spcPct val="90000"/>
              </a:lnSpc>
              <a:spcAft>
                <a:spcPts val="600"/>
              </a:spcAft>
              <a:buFont typeface="Arial"/>
              <a:buChar char="•"/>
              <a:tabLst>
                <a:tab pos="457200" algn="l"/>
              </a:tabLst>
            </a:pPr>
            <a:r>
              <a:rPr lang="en-US" sz="1300" b="1" i="0" u="none" strike="noStrike" cap="none" dirty="0">
                <a:solidFill>
                  <a:srgbClr val="0E3692"/>
                </a:solidFill>
                <a:effectLst/>
                <a:latin typeface="Aptos" panose="020B0004020202020204" pitchFamily="34" charset="0"/>
              </a:rPr>
              <a:t>Challenges and Considerations </a:t>
            </a:r>
            <a:endParaRPr lang="en-US" sz="1300" b="1" i="0" u="none" strike="noStrike" cap="none" dirty="0">
              <a:solidFill>
                <a:srgbClr val="0E3692"/>
              </a:solidFill>
              <a:latin typeface="Aptos" panose="020B0004020202020204" pitchFamily="34" charset="0"/>
            </a:endParaRPr>
          </a:p>
          <a:p>
            <a:pPr marL="342900" lvl="0" indent="-342900" algn="just">
              <a:lnSpc>
                <a:spcPct val="90000"/>
              </a:lnSpc>
              <a:spcAft>
                <a:spcPts val="600"/>
              </a:spcAft>
              <a:buFont typeface="Arial"/>
              <a:buChar char="•"/>
              <a:tabLst>
                <a:tab pos="457200" algn="l"/>
              </a:tabLst>
            </a:pPr>
            <a:endParaRPr lang="en-US" sz="1300" b="1" i="0" u="none" strike="noStrike" cap="none" dirty="0">
              <a:solidFill>
                <a:srgbClr val="0E3692"/>
              </a:solidFill>
              <a:effectLst/>
              <a:latin typeface="Aptos" panose="020B0004020202020204" pitchFamily="34" charset="0"/>
            </a:endParaRPr>
          </a:p>
          <a:p>
            <a:pPr marL="342900" lvl="0" indent="-342900" algn="just">
              <a:lnSpc>
                <a:spcPct val="90000"/>
              </a:lnSpc>
              <a:spcAft>
                <a:spcPts val="600"/>
              </a:spcAft>
              <a:buFont typeface="Arial"/>
              <a:buChar char="•"/>
              <a:tabLst>
                <a:tab pos="457200" algn="l"/>
              </a:tabLst>
            </a:pPr>
            <a:r>
              <a:rPr lang="en-US" sz="1300" b="1" i="0" u="none" strike="noStrike" cap="none" dirty="0">
                <a:solidFill>
                  <a:srgbClr val="0E3692"/>
                </a:solidFill>
                <a:effectLst/>
                <a:latin typeface="Aptos" panose="020B0004020202020204" pitchFamily="34" charset="0"/>
              </a:rPr>
              <a:t>Recommendations </a:t>
            </a:r>
          </a:p>
          <a:p>
            <a:pPr lvl="0" algn="ctr">
              <a:lnSpc>
                <a:spcPct val="90000"/>
              </a:lnSpc>
              <a:spcAft>
                <a:spcPts val="600"/>
              </a:spcAft>
              <a:buSzPts val="1000"/>
              <a:tabLst>
                <a:tab pos="457200" algn="l"/>
                <a:tab pos="457200" algn="l"/>
              </a:tabLst>
            </a:pPr>
            <a:endParaRPr lang="en-US" sz="1300" b="0" i="0" u="none" strike="noStrike" cap="none" dirty="0">
              <a:solidFill>
                <a:schemeClr val="dk1"/>
              </a:solidFill>
            </a:endParaRPr>
          </a:p>
        </p:txBody>
      </p:sp>
      <p:pic>
        <p:nvPicPr>
          <p:cNvPr id="7" name="Picture 6" descr="A blue and white website with a map and text&#10;&#10;AI-generated content may be incorrect.">
            <a:extLst>
              <a:ext uri="{FF2B5EF4-FFF2-40B4-BE49-F238E27FC236}">
                <a16:creationId xmlns:a16="http://schemas.microsoft.com/office/drawing/2014/main" id="{30B59248-BB7B-3DC0-8102-FDC5A1539DAF}"/>
              </a:ext>
            </a:extLst>
          </p:cNvPr>
          <p:cNvPicPr>
            <a:picLocks noChangeAspect="1"/>
          </p:cNvPicPr>
          <p:nvPr/>
        </p:nvPicPr>
        <p:blipFill>
          <a:blip r:embed="rId2"/>
          <a:stretch>
            <a:fillRect/>
          </a:stretch>
        </p:blipFill>
        <p:spPr>
          <a:xfrm>
            <a:off x="5012775" y="2455527"/>
            <a:ext cx="3181350" cy="1789508"/>
          </a:xfrm>
          <a:prstGeom prst="rect">
            <a:avLst/>
          </a:prstGeom>
          <a:noFill/>
          <a:ln>
            <a:noFill/>
          </a:ln>
        </p:spPr>
      </p:pic>
      <p:pic>
        <p:nvPicPr>
          <p:cNvPr id="8" name="Picture 7">
            <a:extLst>
              <a:ext uri="{FF2B5EF4-FFF2-40B4-BE49-F238E27FC236}">
                <a16:creationId xmlns:a16="http://schemas.microsoft.com/office/drawing/2014/main" id="{669B7F4D-2877-3215-BC94-A414EBB8B6B9}"/>
              </a:ext>
            </a:extLst>
          </p:cNvPr>
          <p:cNvPicPr>
            <a:picLocks noChangeAspect="1"/>
          </p:cNvPicPr>
          <p:nvPr/>
        </p:nvPicPr>
        <p:blipFill>
          <a:blip r:embed="rId3"/>
          <a:stretch>
            <a:fillRect/>
          </a:stretch>
        </p:blipFill>
        <p:spPr>
          <a:xfrm>
            <a:off x="6432625" y="12474"/>
            <a:ext cx="2711375" cy="2010502"/>
          </a:xfrm>
          <a:prstGeom prst="rect">
            <a:avLst/>
          </a:prstGeom>
        </p:spPr>
      </p:pic>
      <p:pic>
        <p:nvPicPr>
          <p:cNvPr id="9" name="Picture 8">
            <a:extLst>
              <a:ext uri="{FF2B5EF4-FFF2-40B4-BE49-F238E27FC236}">
                <a16:creationId xmlns:a16="http://schemas.microsoft.com/office/drawing/2014/main" id="{0732BF84-8BE4-906D-7102-DCBEBF959B27}"/>
              </a:ext>
            </a:extLst>
          </p:cNvPr>
          <p:cNvPicPr>
            <a:picLocks noChangeAspect="1"/>
          </p:cNvPicPr>
          <p:nvPr/>
        </p:nvPicPr>
        <p:blipFill>
          <a:blip r:embed="rId4"/>
          <a:stretch>
            <a:fillRect/>
          </a:stretch>
        </p:blipFill>
        <p:spPr>
          <a:xfrm>
            <a:off x="2635287" y="3350281"/>
            <a:ext cx="1847850" cy="1507373"/>
          </a:xfrm>
          <a:prstGeom prst="rect">
            <a:avLst/>
          </a:prstGeom>
        </p:spPr>
      </p:pic>
    </p:spTree>
    <p:extLst>
      <p:ext uri="{BB962C8B-B14F-4D97-AF65-F5344CB8AC3E}">
        <p14:creationId xmlns:p14="http://schemas.microsoft.com/office/powerpoint/2010/main" val="178651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87775" y="4663225"/>
            <a:ext cx="429874" cy="339274"/>
          </a:xfrm>
          <a:prstGeom prst="rect">
            <a:avLst/>
          </a:prstGeom>
        </p:spPr>
      </p:pic>
      <p:sp>
        <p:nvSpPr>
          <p:cNvPr id="3" name="object 3"/>
          <p:cNvSpPr/>
          <p:nvPr/>
        </p:nvSpPr>
        <p:spPr>
          <a:xfrm>
            <a:off x="80174" y="1182899"/>
            <a:ext cx="3000375" cy="3011170"/>
          </a:xfrm>
          <a:custGeom>
            <a:avLst/>
            <a:gdLst/>
            <a:ahLst/>
            <a:cxnLst/>
            <a:rect l="l" t="t" r="r" b="b"/>
            <a:pathLst>
              <a:path w="3000375" h="3011170">
                <a:moveTo>
                  <a:pt x="2999999" y="3010799"/>
                </a:moveTo>
                <a:lnTo>
                  <a:pt x="0" y="3010799"/>
                </a:lnTo>
                <a:lnTo>
                  <a:pt x="0" y="0"/>
                </a:lnTo>
                <a:lnTo>
                  <a:pt x="2999999" y="0"/>
                </a:lnTo>
                <a:lnTo>
                  <a:pt x="2999999" y="3010799"/>
                </a:lnTo>
                <a:close/>
              </a:path>
            </a:pathLst>
          </a:custGeom>
          <a:solidFill>
            <a:srgbClr val="FF54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txBox="1"/>
          <p:nvPr/>
        </p:nvSpPr>
        <p:spPr>
          <a:xfrm>
            <a:off x="165900" y="1205633"/>
            <a:ext cx="2834640" cy="2865120"/>
          </a:xfrm>
          <a:prstGeom prst="rect">
            <a:avLst/>
          </a:prstGeom>
        </p:spPr>
        <p:txBody>
          <a:bodyPr vert="horz" wrap="square" lIns="0" tIns="12700" rIns="0" bIns="0" rtlCol="0">
            <a:spAutoFit/>
          </a:bodyPr>
          <a:lstStyle/>
          <a:p>
            <a:pPr marL="0" marR="5080" lvl="0" indent="0" algn="just" defTabSz="914400" eaLnBrk="1" fontAlgn="auto" latinLnBrk="0" hangingPunct="1">
              <a:lnSpc>
                <a:spcPct val="114999"/>
              </a:lnSpc>
              <a:spcBef>
                <a:spcPts val="100"/>
              </a:spcBef>
              <a:spcAft>
                <a:spcPts val="0"/>
              </a:spcAft>
              <a:buClrTx/>
              <a:buSzTx/>
              <a:buFontTx/>
              <a:buNone/>
              <a:tabLst>
                <a:tab pos="1553845" algn="l"/>
              </a:tabLst>
              <a:defRPr/>
            </a:pPr>
            <a:r>
              <a:rPr kumimoji="0" sz="1800" b="0" i="0" u="none" strike="noStrike" kern="0" cap="none" spc="-10" normalizeH="0" baseline="0" noProof="0" dirty="0">
                <a:ln>
                  <a:noFill/>
                </a:ln>
                <a:solidFill>
                  <a:sysClr val="windowText" lastClr="000000"/>
                </a:solidFill>
                <a:effectLst/>
                <a:uLnTx/>
                <a:uFillTx/>
                <a:latin typeface="Century Gothic"/>
                <a:cs typeface="Century Gothic"/>
              </a:rPr>
              <a:t>Nearly</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47,030,000 </a:t>
            </a:r>
            <a:r>
              <a:rPr kumimoji="0" sz="1800" b="0" i="0" u="none" strike="noStrike" kern="0" cap="none" spc="-10" normalizeH="0" baseline="0" noProof="0" dirty="0">
                <a:ln>
                  <a:noFill/>
                </a:ln>
                <a:solidFill>
                  <a:sysClr val="windowText" lastClr="000000"/>
                </a:solidFill>
                <a:effectLst/>
                <a:uLnTx/>
                <a:uFillTx/>
                <a:latin typeface="Century Gothic"/>
                <a:cs typeface="Century Gothic"/>
              </a:rPr>
              <a:t>people</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were</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35" normalizeH="0" baseline="0" noProof="0" dirty="0">
                <a:ln>
                  <a:noFill/>
                </a:ln>
                <a:solidFill>
                  <a:sysClr val="windowText" lastClr="000000"/>
                </a:solidFill>
                <a:effectLst/>
                <a:uLnTx/>
                <a:uFillTx/>
                <a:latin typeface="Century Gothic"/>
                <a:cs typeface="Century Gothic"/>
              </a:rPr>
              <a:t>detected</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as </a:t>
            </a:r>
            <a:r>
              <a:rPr kumimoji="0" sz="1800" b="0" i="0" u="none" strike="noStrike" kern="0" cap="none" spc="70" normalizeH="0" baseline="0" noProof="0" dirty="0">
                <a:ln>
                  <a:noFill/>
                </a:ln>
                <a:solidFill>
                  <a:sysClr val="windowText" lastClr="000000"/>
                </a:solidFill>
                <a:effectLst/>
                <a:uLnTx/>
                <a:uFillTx/>
                <a:latin typeface="Century Gothic"/>
                <a:cs typeface="Century Gothic"/>
              </a:rPr>
              <a:t>living</a:t>
            </a:r>
            <a:r>
              <a:rPr kumimoji="0" sz="1800" b="0" i="0" u="none" strike="noStrike" kern="0" cap="none" spc="434"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14" normalizeH="0" baseline="0" noProof="0" dirty="0">
                <a:ln>
                  <a:noFill/>
                </a:ln>
                <a:solidFill>
                  <a:sysClr val="windowText" lastClr="000000"/>
                </a:solidFill>
                <a:effectLst/>
                <a:uLnTx/>
                <a:uFillTx/>
                <a:latin typeface="Century Gothic"/>
                <a:cs typeface="Century Gothic"/>
              </a:rPr>
              <a:t>in</a:t>
            </a:r>
            <a:r>
              <a:rPr kumimoji="0" sz="1800" b="0" i="0" u="none" strike="noStrike" kern="0" cap="none" spc="44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35" normalizeH="0" baseline="0" noProof="0" dirty="0">
                <a:ln>
                  <a:noFill/>
                </a:ln>
                <a:solidFill>
                  <a:sysClr val="windowText" lastClr="000000"/>
                </a:solidFill>
                <a:effectLst/>
                <a:uLnTx/>
                <a:uFillTx/>
                <a:latin typeface="Century Gothic"/>
                <a:cs typeface="Century Gothic"/>
              </a:rPr>
              <a:t>coastal </a:t>
            </a:r>
            <a:r>
              <a:rPr kumimoji="0" sz="1800" b="0" i="0" u="none" strike="noStrike" kern="0" cap="none" spc="50" normalizeH="0" baseline="0" noProof="0" dirty="0">
                <a:ln>
                  <a:noFill/>
                </a:ln>
                <a:solidFill>
                  <a:sysClr val="windowText" lastClr="000000"/>
                </a:solidFill>
                <a:effectLst/>
                <a:uLnTx/>
                <a:uFillTx/>
                <a:latin typeface="Century Gothic"/>
                <a:cs typeface="Century Gothic"/>
              </a:rPr>
              <a:t>communities.</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a:p>
            <a:pPr marL="0" marR="0" lvl="0" indent="0" defTabSz="914400" eaLnBrk="1" fontAlgn="auto" latinLnBrk="0" hangingPunct="1">
              <a:lnSpc>
                <a:spcPct val="100000"/>
              </a:lnSpc>
              <a:spcBef>
                <a:spcPts val="275"/>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a:p>
            <a:pPr marL="0" marR="5080" lvl="0" indent="0" algn="just" defTabSz="914400" eaLnBrk="1" fontAlgn="auto" latinLnBrk="0" hangingPunct="1">
              <a:lnSpc>
                <a:spcPct val="114999"/>
              </a:lnSpc>
              <a:spcBef>
                <a:spcPts val="0"/>
              </a:spcBef>
              <a:spcAft>
                <a:spcPts val="0"/>
              </a:spcAft>
              <a:buClrTx/>
              <a:buSzTx/>
              <a:buFontTx/>
              <a:buNone/>
              <a:tabLst/>
              <a:defRPr/>
            </a:pPr>
            <a:r>
              <a:rPr kumimoji="0" sz="1800" b="0" i="0" u="none" strike="noStrike" kern="0" cap="none" spc="120" normalizeH="0" baseline="0" noProof="0" dirty="0">
                <a:ln>
                  <a:noFill/>
                </a:ln>
                <a:solidFill>
                  <a:sysClr val="windowText" lastClr="000000"/>
                </a:solidFill>
                <a:effectLst/>
                <a:uLnTx/>
                <a:uFillTx/>
                <a:latin typeface="Century Gothic"/>
                <a:cs typeface="Century Gothic"/>
              </a:rPr>
              <a:t>It</a:t>
            </a:r>
            <a:r>
              <a:rPr kumimoji="0" sz="1800" b="0" i="0" u="none" strike="noStrike" kern="0" cap="none" spc="31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was</a:t>
            </a:r>
            <a:r>
              <a:rPr kumimoji="0" sz="1800" b="0" i="0" u="none" strike="noStrike" kern="0" cap="none" spc="31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estimated</a:t>
            </a:r>
            <a:r>
              <a:rPr kumimoji="0" sz="1800" b="0" i="0" u="none" strike="noStrike" kern="0" cap="none" spc="315"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0" normalizeH="0" baseline="0" noProof="0" dirty="0">
                <a:ln>
                  <a:noFill/>
                </a:ln>
                <a:solidFill>
                  <a:sysClr val="windowText" lastClr="000000"/>
                </a:solidFill>
                <a:effectLst/>
                <a:uLnTx/>
                <a:uFillTx/>
                <a:latin typeface="Century Gothic"/>
                <a:cs typeface="Century Gothic"/>
              </a:rPr>
              <a:t>that </a:t>
            </a:r>
            <a:r>
              <a:rPr kumimoji="0" sz="1800" b="0" i="0" u="none" strike="noStrike" kern="0" cap="none" spc="55" normalizeH="0" baseline="0" noProof="0" dirty="0">
                <a:ln>
                  <a:noFill/>
                </a:ln>
                <a:solidFill>
                  <a:sysClr val="windowText" lastClr="000000"/>
                </a:solidFill>
                <a:effectLst/>
                <a:uLnTx/>
                <a:uFillTx/>
                <a:latin typeface="Century Gothic"/>
                <a:cs typeface="Century Gothic"/>
              </a:rPr>
              <a:t>more</a:t>
            </a:r>
            <a:r>
              <a:rPr kumimoji="0" sz="1800" b="0" i="0" u="none" strike="noStrike" kern="0" cap="none" spc="34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than</a:t>
            </a:r>
            <a:r>
              <a:rPr kumimoji="0" sz="1800" b="0" i="0" u="none" strike="noStrike" kern="0" cap="none" spc="340" normalizeH="0" baseline="0" noProof="0" dirty="0">
                <a:ln>
                  <a:noFill/>
                </a:ln>
                <a:solidFill>
                  <a:sysClr val="windowText" lastClr="000000"/>
                </a:solidFill>
                <a:effectLst/>
                <a:uLnTx/>
                <a:uFillTx/>
                <a:latin typeface="Century Gothic"/>
                <a:cs typeface="Century Gothic"/>
              </a:rPr>
              <a:t>   </a:t>
            </a:r>
            <a:r>
              <a:rPr kumimoji="0" sz="1800" b="1" i="0" u="none" strike="noStrike" kern="0" cap="none" spc="120" normalizeH="0" baseline="0" noProof="0" dirty="0">
                <a:ln>
                  <a:noFill/>
                </a:ln>
                <a:solidFill>
                  <a:sysClr val="windowText" lastClr="000000"/>
                </a:solidFill>
                <a:effectLst/>
                <a:uLnTx/>
                <a:uFillTx/>
                <a:latin typeface="Century Gothic"/>
                <a:cs typeface="Century Gothic"/>
              </a:rPr>
              <a:t>8,00,000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people</a:t>
            </a:r>
            <a:r>
              <a:rPr kumimoji="0" sz="1800" b="0" i="0" u="none" strike="noStrike" kern="0" cap="none" spc="39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would</a:t>
            </a:r>
            <a:r>
              <a:rPr kumimoji="0" sz="1800" b="0" i="0" u="none" strike="noStrike" kern="0" cap="none" spc="39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0" normalizeH="0" baseline="0" noProof="0" dirty="0">
                <a:ln>
                  <a:noFill/>
                </a:ln>
                <a:solidFill>
                  <a:sysClr val="windowText" lastClr="000000"/>
                </a:solidFill>
                <a:effectLst/>
                <a:uLnTx/>
                <a:uFillTx/>
                <a:latin typeface="Century Gothic"/>
                <a:cs typeface="Century Gothic"/>
              </a:rPr>
              <a:t>live</a:t>
            </a:r>
            <a:r>
              <a:rPr kumimoji="0" sz="1800" b="0" i="0" u="none" strike="noStrike" kern="0" cap="none" spc="39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14" normalizeH="0" baseline="0" noProof="0" dirty="0">
                <a:ln>
                  <a:noFill/>
                </a:ln>
                <a:solidFill>
                  <a:sysClr val="windowText" lastClr="000000"/>
                </a:solidFill>
                <a:effectLst/>
                <a:uLnTx/>
                <a:uFillTx/>
                <a:latin typeface="Century Gothic"/>
                <a:cs typeface="Century Gothic"/>
              </a:rPr>
              <a:t>in</a:t>
            </a:r>
            <a:r>
              <a:rPr kumimoji="0" sz="1800" b="0" i="0" u="none" strike="noStrike" kern="0" cap="none" spc="39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25" normalizeH="0" baseline="0" noProof="0" dirty="0">
                <a:ln>
                  <a:noFill/>
                </a:ln>
                <a:solidFill>
                  <a:sysClr val="windowText" lastClr="000000"/>
                </a:solidFill>
                <a:effectLst/>
                <a:uLnTx/>
                <a:uFillTx/>
                <a:latin typeface="Century Gothic"/>
                <a:cs typeface="Century Gothic"/>
              </a:rPr>
              <a:t>an evacuation</a:t>
            </a:r>
            <a:r>
              <a:rPr kumimoji="0" sz="1800" b="0" i="0" u="none" strike="noStrike" kern="0" cap="none" spc="-40" normalizeH="0" baseline="0" noProof="0" dirty="0">
                <a:ln>
                  <a:noFill/>
                </a:ln>
                <a:solidFill>
                  <a:sysClr val="windowText" lastClr="000000"/>
                </a:solidFill>
                <a:effectLst/>
                <a:uLnTx/>
                <a:uFillTx/>
                <a:latin typeface="Century Gothic"/>
                <a:cs typeface="Century Gothic"/>
              </a:rPr>
              <a:t> </a:t>
            </a:r>
            <a:r>
              <a:rPr kumimoji="0" sz="1800" b="0" i="0" u="none" strike="noStrike" kern="0" cap="none" spc="-10" normalizeH="0" baseline="0" noProof="0" dirty="0">
                <a:ln>
                  <a:noFill/>
                </a:ln>
                <a:solidFill>
                  <a:sysClr val="windowText" lastClr="000000"/>
                </a:solidFill>
                <a:effectLst/>
                <a:uLnTx/>
                <a:uFillTx/>
                <a:latin typeface="Century Gothic"/>
                <a:cs typeface="Century Gothic"/>
              </a:rPr>
              <a:t>zone.</a:t>
            </a:r>
            <a:endParaRPr kumimoji="0" sz="1800" b="0" i="0" u="none" strike="noStrike" kern="0" cap="none" spc="0" normalizeH="0" baseline="0" noProof="0" dirty="0">
              <a:ln>
                <a:noFill/>
              </a:ln>
              <a:solidFill>
                <a:sysClr val="windowText" lastClr="000000"/>
              </a:solidFill>
              <a:effectLst/>
              <a:uLnTx/>
              <a:uFillTx/>
              <a:latin typeface="Century Gothic"/>
              <a:cs typeface="Century Gothic"/>
            </a:endParaRPr>
          </a:p>
        </p:txBody>
      </p:sp>
      <p:pic>
        <p:nvPicPr>
          <p:cNvPr id="5" name="object 5"/>
          <p:cNvPicPr/>
          <p:nvPr/>
        </p:nvPicPr>
        <p:blipFill>
          <a:blip r:embed="rId2" cstate="print"/>
          <a:stretch>
            <a:fillRect/>
          </a:stretch>
        </p:blipFill>
        <p:spPr>
          <a:xfrm>
            <a:off x="123053" y="72000"/>
            <a:ext cx="976900" cy="714374"/>
          </a:xfrm>
          <a:prstGeom prst="rect">
            <a:avLst/>
          </a:prstGeom>
        </p:spPr>
      </p:pic>
      <p:pic>
        <p:nvPicPr>
          <p:cNvPr id="6" name="object 6"/>
          <p:cNvPicPr/>
          <p:nvPr/>
        </p:nvPicPr>
        <p:blipFill>
          <a:blip r:embed="rId3" cstate="print"/>
          <a:stretch>
            <a:fillRect/>
          </a:stretch>
        </p:blipFill>
        <p:spPr>
          <a:xfrm>
            <a:off x="3571475" y="611525"/>
            <a:ext cx="5253652" cy="2726887"/>
          </a:xfrm>
          <a:prstGeom prst="rect">
            <a:avLst/>
          </a:prstGeom>
        </p:spPr>
      </p:pic>
      <p:pic>
        <p:nvPicPr>
          <p:cNvPr id="7" name="object 7"/>
          <p:cNvPicPr/>
          <p:nvPr/>
        </p:nvPicPr>
        <p:blipFill>
          <a:blip r:embed="rId4" cstate="print"/>
          <a:stretch>
            <a:fillRect/>
          </a:stretch>
        </p:blipFill>
        <p:spPr>
          <a:xfrm>
            <a:off x="3571475" y="3395447"/>
            <a:ext cx="5253649" cy="1748052"/>
          </a:xfrm>
          <a:prstGeom prst="rect">
            <a:avLst/>
          </a:prstGeom>
        </p:spPr>
      </p:pic>
      <p:sp>
        <p:nvSpPr>
          <p:cNvPr id="8" name="object 8"/>
          <p:cNvSpPr txBox="1">
            <a:spLocks noGrp="1"/>
          </p:cNvSpPr>
          <p:nvPr>
            <p:ph type="title"/>
          </p:nvPr>
        </p:nvSpPr>
        <p:spPr>
          <a:prstGeom prst="rect">
            <a:avLst/>
          </a:prstGeom>
        </p:spPr>
        <p:txBody>
          <a:bodyPr vert="horz" wrap="square" lIns="0" tIns="11430" rIns="0" bIns="0" rtlCol="0">
            <a:spAutoFit/>
          </a:bodyPr>
          <a:lstStyle/>
          <a:p>
            <a:pPr marL="12700" marR="5080">
              <a:lnSpc>
                <a:spcPct val="101899"/>
              </a:lnSpc>
              <a:spcBef>
                <a:spcPts val="90"/>
              </a:spcBef>
            </a:pPr>
            <a:r>
              <a:rPr dirty="0"/>
              <a:t>RESULT</a:t>
            </a:r>
            <a:r>
              <a:rPr spc="15" dirty="0"/>
              <a:t> </a:t>
            </a:r>
            <a:r>
              <a:rPr dirty="0"/>
              <a:t>2:</a:t>
            </a:r>
            <a:r>
              <a:rPr spc="25" dirty="0"/>
              <a:t> </a:t>
            </a:r>
            <a:r>
              <a:rPr dirty="0"/>
              <a:t>population</a:t>
            </a:r>
            <a:r>
              <a:rPr spc="25" dirty="0"/>
              <a:t> </a:t>
            </a:r>
            <a:r>
              <a:rPr dirty="0"/>
              <a:t>living</a:t>
            </a:r>
            <a:r>
              <a:rPr spc="30" dirty="0"/>
              <a:t> </a:t>
            </a:r>
            <a:r>
              <a:rPr dirty="0"/>
              <a:t>in</a:t>
            </a:r>
            <a:r>
              <a:rPr spc="25" dirty="0"/>
              <a:t> </a:t>
            </a:r>
            <a:r>
              <a:rPr spc="-25" dirty="0"/>
              <a:t>an </a:t>
            </a:r>
            <a:r>
              <a:rPr dirty="0"/>
              <a:t>evacuation</a:t>
            </a:r>
            <a:r>
              <a:rPr spc="65" dirty="0"/>
              <a:t> </a:t>
            </a:r>
            <a:r>
              <a:rPr spc="-20" dirty="0"/>
              <a:t>zone</a:t>
            </a:r>
          </a:p>
        </p:txBody>
      </p:sp>
      <p:sp>
        <p:nvSpPr>
          <p:cNvPr id="9" name="object 9"/>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20</a:t>
            </a:fld>
            <a:endParaRPr kumimoji="0" sz="1000" b="0" i="0" u="none" strike="noStrike" kern="0" cap="none" spc="-50" normalizeH="0" baseline="0" noProof="0" dirty="0">
              <a:ln>
                <a:noFill/>
              </a:ln>
              <a:solidFill>
                <a:srgbClr val="595959"/>
              </a:solidFill>
              <a:effectLst/>
              <a:uLnTx/>
              <a:uFillTx/>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DDF5-0031-5878-1D30-1D67123EE568}"/>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960D9929-6EEE-A0AE-6946-724090904342}"/>
              </a:ext>
            </a:extLst>
          </p:cNvPr>
          <p:cNvPicPr/>
          <p:nvPr/>
        </p:nvPicPr>
        <p:blipFill>
          <a:blip r:embed="rId2" cstate="print"/>
          <a:stretch>
            <a:fillRect/>
          </a:stretch>
        </p:blipFill>
        <p:spPr>
          <a:xfrm>
            <a:off x="8587775" y="4663225"/>
            <a:ext cx="429874" cy="339274"/>
          </a:xfrm>
          <a:prstGeom prst="rect">
            <a:avLst/>
          </a:prstGeom>
        </p:spPr>
      </p:pic>
      <p:sp>
        <p:nvSpPr>
          <p:cNvPr id="3" name="object 3">
            <a:extLst>
              <a:ext uri="{FF2B5EF4-FFF2-40B4-BE49-F238E27FC236}">
                <a16:creationId xmlns:a16="http://schemas.microsoft.com/office/drawing/2014/main" id="{172F2E9E-EA85-A087-0EA3-B7D5047F7010}"/>
              </a:ext>
            </a:extLst>
          </p:cNvPr>
          <p:cNvSpPr/>
          <p:nvPr/>
        </p:nvSpPr>
        <p:spPr>
          <a:xfrm>
            <a:off x="103262" y="1009580"/>
            <a:ext cx="8937475" cy="3936290"/>
          </a:xfrm>
          <a:custGeom>
            <a:avLst/>
            <a:gdLst/>
            <a:ahLst/>
            <a:cxnLst/>
            <a:rect l="l" t="t" r="r" b="b"/>
            <a:pathLst>
              <a:path w="3000375" h="3011170">
                <a:moveTo>
                  <a:pt x="2999999" y="3010799"/>
                </a:moveTo>
                <a:lnTo>
                  <a:pt x="0" y="3010799"/>
                </a:lnTo>
                <a:lnTo>
                  <a:pt x="0" y="0"/>
                </a:lnTo>
                <a:lnTo>
                  <a:pt x="2999999" y="0"/>
                </a:lnTo>
                <a:lnTo>
                  <a:pt x="2999999" y="3010799"/>
                </a:lnTo>
                <a:close/>
              </a:path>
            </a:pathLst>
          </a:custGeom>
          <a:solidFill>
            <a:srgbClr val="FF5429"/>
          </a:solidFill>
        </p:spPr>
        <p:txBody>
          <a:bodyPr wrap="square" lIns="0" tIns="0" rIns="0" bIns="0" rtlCol="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Evacuation zones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Methodology uses standardized zones based on CATSAM simulations.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 National authorities remain responsible for official evacuation thresholds and procedures.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Scientific dissemination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Results will be submitted to a peer-reviewed journal.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 Ensures validation, transparency, and wider academic impact.</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Interactive dashboard</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A web-based platform is under development.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rPr>
              <a:t>→ To explore indicators from community to national scale.</a:t>
            </a:r>
            <a:endParaRPr kumimoji="0" sz="2000" b="0" i="0" u="none" strike="noStrike" kern="0" cap="none" spc="0" normalizeH="0" baseline="0" noProof="0" dirty="0">
              <a:ln>
                <a:noFill/>
              </a:ln>
              <a:solidFill>
                <a:sysClr val="windowText" lastClr="000000"/>
              </a:solidFill>
              <a:effectLst/>
              <a:uLnTx/>
              <a:uFillTx/>
              <a:latin typeface="Century Gothic" panose="020B0502020202020204" pitchFamily="34" charset="0"/>
              <a:cs typeface="Arial"/>
              <a:sym typeface="Arial"/>
            </a:endParaRPr>
          </a:p>
        </p:txBody>
      </p:sp>
      <p:pic>
        <p:nvPicPr>
          <p:cNvPr id="5" name="object 5">
            <a:extLst>
              <a:ext uri="{FF2B5EF4-FFF2-40B4-BE49-F238E27FC236}">
                <a16:creationId xmlns:a16="http://schemas.microsoft.com/office/drawing/2014/main" id="{2305A385-EE4C-84EA-92B5-84620ADF254F}"/>
              </a:ext>
            </a:extLst>
          </p:cNvPr>
          <p:cNvPicPr/>
          <p:nvPr/>
        </p:nvPicPr>
        <p:blipFill>
          <a:blip r:embed="rId2" cstate="print"/>
          <a:stretch>
            <a:fillRect/>
          </a:stretch>
        </p:blipFill>
        <p:spPr>
          <a:xfrm>
            <a:off x="123053" y="72000"/>
            <a:ext cx="976900" cy="714374"/>
          </a:xfrm>
          <a:prstGeom prst="rect">
            <a:avLst/>
          </a:prstGeom>
        </p:spPr>
      </p:pic>
      <p:sp>
        <p:nvSpPr>
          <p:cNvPr id="8" name="object 8">
            <a:extLst>
              <a:ext uri="{FF2B5EF4-FFF2-40B4-BE49-F238E27FC236}">
                <a16:creationId xmlns:a16="http://schemas.microsoft.com/office/drawing/2014/main" id="{029E8744-AD41-8F17-BC47-4A973663B4A5}"/>
              </a:ext>
            </a:extLst>
          </p:cNvPr>
          <p:cNvSpPr txBox="1">
            <a:spLocks noGrp="1"/>
          </p:cNvSpPr>
          <p:nvPr>
            <p:ph type="title"/>
          </p:nvPr>
        </p:nvSpPr>
        <p:spPr>
          <a:xfrm>
            <a:off x="384725" y="152367"/>
            <a:ext cx="4519295" cy="312714"/>
          </a:xfrm>
          <a:prstGeom prst="rect">
            <a:avLst/>
          </a:prstGeom>
        </p:spPr>
        <p:txBody>
          <a:bodyPr vert="horz" wrap="square" lIns="0" tIns="11430" rIns="0" bIns="0" rtlCol="0">
            <a:spAutoFit/>
          </a:bodyPr>
          <a:lstStyle/>
          <a:p>
            <a:pPr marL="12700" marR="5080">
              <a:lnSpc>
                <a:spcPct val="101899"/>
              </a:lnSpc>
              <a:spcBef>
                <a:spcPts val="90"/>
              </a:spcBef>
            </a:pPr>
            <a:r>
              <a:rPr lang="en-US" dirty="0"/>
              <a:t>NEXT STEPS</a:t>
            </a:r>
            <a:endParaRPr spc="-20" dirty="0"/>
          </a:p>
        </p:txBody>
      </p:sp>
      <p:sp>
        <p:nvSpPr>
          <p:cNvPr id="9" name="object 9">
            <a:extLst>
              <a:ext uri="{FF2B5EF4-FFF2-40B4-BE49-F238E27FC236}">
                <a16:creationId xmlns:a16="http://schemas.microsoft.com/office/drawing/2014/main" id="{B52D6B38-9123-CDB1-D646-761DF04AF4CB}"/>
              </a:ext>
            </a:extLst>
          </p:cNvPr>
          <p:cNvSpPr txBox="1">
            <a:spLocks noGrp="1"/>
          </p:cNvSpPr>
          <p:nvPr>
            <p:ph type="sldNum" sz="quarter" idx="7"/>
          </p:nvPr>
        </p:nvSpPr>
        <p:spPr>
          <a:prstGeom prst="rect">
            <a:avLst/>
          </a:prstGeom>
        </p:spPr>
        <p:txBody>
          <a:bodyPr vert="horz" wrap="square" lIns="0" tIns="635" rIns="0" bIns="0" rtlCol="0">
            <a:spAutoFit/>
          </a:bodyPr>
          <a:lstStyle/>
          <a:p>
            <a:pPr marL="38100" marR="0" lvl="0" indent="0" algn="l" defTabSz="914400" rtl="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595959"/>
                </a:solidFill>
                <a:effectLst/>
                <a:uLnTx/>
                <a:uFillTx/>
                <a:latin typeface="Arial"/>
                <a:cs typeface="Arial"/>
                <a:sym typeface="Arial"/>
              </a:rPr>
              <a:pPr marL="38100" marR="0" lvl="0" indent="0" algn="l" defTabSz="914400" rtl="0" eaLnBrk="1" fontAlgn="auto" latinLnBrk="0" hangingPunct="1">
                <a:lnSpc>
                  <a:spcPct val="100000"/>
                </a:lnSpc>
                <a:spcBef>
                  <a:spcPts val="5"/>
                </a:spcBef>
                <a:spcAft>
                  <a:spcPts val="0"/>
                </a:spcAft>
                <a:buClrTx/>
                <a:buSzTx/>
                <a:buFontTx/>
                <a:buNone/>
                <a:tabLst/>
                <a:defRPr/>
              </a:pPr>
              <a:t>21</a:t>
            </a:fld>
            <a:endParaRPr kumimoji="0" sz="1000" b="0" i="0" u="none" strike="noStrike" kern="0" cap="none" spc="-5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37143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15" y="1925"/>
            <a:ext cx="8520600" cy="572700"/>
          </a:xfrm>
        </p:spPr>
        <p:txBody>
          <a:bodyPr>
            <a:normAutofit fontScale="90000"/>
          </a:bodyPr>
          <a:lstStyle/>
          <a:p>
            <a:r>
              <a:rPr lang="en-US" b="1" dirty="0">
                <a:solidFill>
                  <a:srgbClr val="0E3692"/>
                </a:solidFill>
                <a:latin typeface="Libre Baskerville" panose="02000000000000000000" pitchFamily="2" charset="0"/>
              </a:rPr>
              <a:t>Recommendations</a:t>
            </a:r>
          </a:p>
        </p:txBody>
      </p:sp>
      <p:sp>
        <p:nvSpPr>
          <p:cNvPr id="3" name="Text Placeholder 2"/>
          <p:cNvSpPr>
            <a:spLocks noGrp="1"/>
          </p:cNvSpPr>
          <p:nvPr>
            <p:ph type="body" idx="1"/>
          </p:nvPr>
        </p:nvSpPr>
        <p:spPr/>
        <p:txBody>
          <a:bodyPr>
            <a:normAutofit fontScale="40000" lnSpcReduction="20000"/>
          </a:bodyPr>
          <a:lstStyle/>
          <a:p>
            <a:endParaRPr lang="en-US" sz="3100" dirty="0">
              <a:solidFill>
                <a:srgbClr val="0E3692"/>
              </a:solidFill>
              <a:latin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Notes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Report on Pilot Feedback Survey on the Implementation of the UNESCO-IOC Tsunami Ready Recognition Programme in ICG/CARIBE-EWS and first results on Tsunami Risk Ranking at the Community Level in the Caribbean Basin </a:t>
            </a:r>
            <a:endParaRPr lang="en-US" sz="3100" dirty="0">
              <a:effectLst/>
              <a:latin typeface="Aptos" panose="020B0004020202020204" pitchFamily="34" charset="0"/>
              <a:ea typeface="Aptos" panose="020B0004020202020204" pitchFamily="34"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Further Notes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survey revealed critical insights into the challenges and successes faced by communities,</a:t>
            </a:r>
            <a:endParaRPr lang="en-US" sz="3100" dirty="0">
              <a:effectLst/>
              <a:latin typeface="Aptos" panose="020B0004020202020204" pitchFamily="34" charset="0"/>
              <a:ea typeface="Aptos" panose="020B0004020202020204" pitchFamily="34"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Additionally notes </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the difficulties in contacting eligible respondents and eliciting comprehensive feedback,</a:t>
            </a:r>
            <a:endParaRPr lang="en-US" sz="3100" dirty="0">
              <a:effectLst/>
              <a:latin typeface="Aptos" panose="020B0004020202020204" pitchFamily="34" charset="0"/>
              <a:ea typeface="Aptos" panose="020B0004020202020204" pitchFamily="34"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Recommends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to evaluate the feasibility and desirability of establishing a national Tsunami Ready contact.</a:t>
            </a:r>
            <a:endParaRPr lang="en-US" sz="3100" dirty="0">
              <a:effectLst/>
              <a:latin typeface="Aptos" panose="020B0004020202020204" pitchFamily="34" charset="0"/>
              <a:ea typeface="Aptos" panose="020B0004020202020204" pitchFamily="34"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Suggests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that an improved survey be implemented immediately upon a community’s recognition as Tsunami Ready</a:t>
            </a:r>
            <a:endParaRPr lang="en-US" sz="3100" dirty="0">
              <a:latin typeface="Aptos" panose="020B0004020202020204" pitchFamily="34" charset="0"/>
              <a:ea typeface="Times New Roman" panose="02020603050405020304" pitchFamily="18"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Further suggests </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that annual reporting mechanism for all recognized communities be established that would provide an opportunity to give ongoing feedback, enabling continuous improvement and adaptation of the guidelines and help maintain involvement with the recognized communities. </a:t>
            </a:r>
            <a:endParaRPr lang="en-US" sz="3100" dirty="0">
              <a:latin typeface="Aptos" panose="020B0004020202020204" pitchFamily="34" charset="0"/>
              <a:ea typeface="Times New Roman" panose="02020603050405020304" pitchFamily="18"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Notes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challenge with the  US-funded Tsunami Ready Facilitator for CTIC and </a:t>
            </a:r>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recommends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for the IOC Secretariat and CTIC to prioritise completion of the related outstanding Tsunami Ready projects by ICG/CARIBE EWS XVIII</a:t>
            </a:r>
            <a:endParaRPr lang="en-US" sz="3100" dirty="0">
              <a:effectLst/>
              <a:latin typeface="Aptos" panose="020B0004020202020204" pitchFamily="34" charset="0"/>
              <a:ea typeface="Aptos" panose="020B0004020202020204" pitchFamily="34"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Welcomes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finalization of the study on Tsunami Risk Ranking at the Community Leve; in the Caribbean Basin </a:t>
            </a:r>
            <a:endParaRPr lang="en-US" sz="3100" dirty="0">
              <a:latin typeface="Aptos" panose="020B0004020202020204" pitchFamily="34" charset="0"/>
              <a:ea typeface="Times New Roman" panose="02020603050405020304" pitchFamily="18" charset="0"/>
              <a:cs typeface="Aptos" panose="020B0004020202020204" pitchFamily="34" charset="0"/>
            </a:endParaRPr>
          </a:p>
          <a:p>
            <a:pPr marL="285750" indent="-285750"/>
            <a:r>
              <a:rPr lang="en-US" sz="31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Appeals</a:t>
            </a:r>
            <a:r>
              <a:rPr lang="en-US" sz="31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to Member States and donors to provide funding for the continued implementation of the Tsunami Ready Programme in the Caribbean and Adjacent Regions</a:t>
            </a:r>
            <a:endParaRPr lang="en-US" sz="3100" dirty="0">
              <a:effectLst/>
              <a:latin typeface="Aptos" panose="020B0004020202020204" pitchFamily="34" charset="0"/>
              <a:ea typeface="Aptos" panose="020B0004020202020204" pitchFamily="34" charset="0"/>
              <a:cs typeface="Aptos" panose="020B0004020202020204" pitchFamily="34" charset="0"/>
            </a:endParaRPr>
          </a:p>
          <a:p>
            <a:endParaRPr lang="en-US" dirty="0">
              <a:solidFill>
                <a:srgbClr val="0E3692"/>
              </a:solidFill>
              <a:latin typeface="Aptos" panose="020B0004020202020204" pitchFamily="34" charset="0"/>
            </a:endParaRPr>
          </a:p>
          <a:p>
            <a:endParaRPr lang="en-US" dirty="0">
              <a:solidFill>
                <a:srgbClr val="0E3692"/>
              </a:solidFill>
            </a:endParaRPr>
          </a:p>
          <a:p>
            <a:endParaRPr lang="en-US" dirty="0">
              <a:solidFill>
                <a:srgbClr val="0E3692"/>
              </a:solidFill>
            </a:endParaRPr>
          </a:p>
          <a:p>
            <a:endParaRPr lang="en-US" dirty="0">
              <a:solidFill>
                <a:srgbClr val="0E3692"/>
              </a:solidFill>
            </a:endParaRPr>
          </a:p>
          <a:p>
            <a:endParaRPr lang="en-US" dirty="0">
              <a:solidFill>
                <a:srgbClr val="0E3692"/>
              </a:solidFill>
            </a:endParaRPr>
          </a:p>
          <a:p>
            <a:endParaRPr lang="en-US" dirty="0">
              <a:solidFill>
                <a:srgbClr val="0E3692"/>
              </a:solidFill>
            </a:endParaRPr>
          </a:p>
          <a:p>
            <a:endParaRPr lang="en-US" dirty="0">
              <a:solidFill>
                <a:srgbClr val="0E3692"/>
              </a:solidFill>
            </a:endParaRPr>
          </a:p>
          <a:p>
            <a:endParaRPr lang="en-US" dirty="0"/>
          </a:p>
        </p:txBody>
      </p:sp>
    </p:spTree>
    <p:extLst>
      <p:ext uri="{BB962C8B-B14F-4D97-AF65-F5344CB8AC3E}">
        <p14:creationId xmlns:p14="http://schemas.microsoft.com/office/powerpoint/2010/main" val="2027742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015A-0629-D890-D829-8E79AF45E63C}"/>
              </a:ext>
            </a:extLst>
          </p:cNvPr>
          <p:cNvSpPr>
            <a:spLocks noGrp="1"/>
          </p:cNvSpPr>
          <p:nvPr>
            <p:ph type="title"/>
          </p:nvPr>
        </p:nvSpPr>
        <p:spPr/>
        <p:txBody>
          <a:bodyPr>
            <a:normAutofit fontScale="90000"/>
          </a:bodyPr>
          <a:lstStyle/>
          <a:p>
            <a:r>
              <a:rPr lang="en-US" b="1" dirty="0">
                <a:solidFill>
                  <a:srgbClr val="0E3692"/>
                </a:solidFill>
                <a:latin typeface="Libre Baskerville" panose="02000000000000000000" pitchFamily="2" charset="0"/>
              </a:rPr>
              <a:t>Recommendations</a:t>
            </a:r>
            <a:endParaRPr lang="en-US" dirty="0"/>
          </a:p>
        </p:txBody>
      </p:sp>
      <p:sp>
        <p:nvSpPr>
          <p:cNvPr id="3" name="Text Placeholder 2">
            <a:extLst>
              <a:ext uri="{FF2B5EF4-FFF2-40B4-BE49-F238E27FC236}">
                <a16:creationId xmlns:a16="http://schemas.microsoft.com/office/drawing/2014/main" id="{94BEB63C-C024-1BDA-E889-8561606B7F99}"/>
              </a:ext>
            </a:extLst>
          </p:cNvPr>
          <p:cNvSpPr>
            <a:spLocks noGrp="1"/>
          </p:cNvSpPr>
          <p:nvPr>
            <p:ph type="body" idx="1"/>
          </p:nvPr>
        </p:nvSpPr>
        <p:spPr/>
        <p:txBody>
          <a:bodyPr>
            <a:normAutofit fontScale="70000" lnSpcReduction="20000"/>
          </a:bodyPr>
          <a:lstStyle/>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Notes</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need for a digital tool to support ongoing implementation and monitoring of the UNESCO-IOC Tsunami Ready </a:t>
            </a:r>
            <a:r>
              <a:rPr lang="en-US" sz="1800" dirty="0" err="1">
                <a:solidFill>
                  <a:srgbClr val="0E3692"/>
                </a:solidFill>
                <a:effectLst/>
                <a:latin typeface="Aptos" panose="020B0004020202020204" pitchFamily="34" charset="0"/>
                <a:ea typeface="Times New Roman" panose="02020603050405020304" pitchFamily="18" charset="0"/>
                <a:cs typeface="Aptos" panose="020B0004020202020204" pitchFamily="34" charset="0"/>
              </a:rPr>
              <a:t>Programme</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Recommends</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development of a shared monitoring platform at the level of the Caribbean Basin, and potentially at the global level, to allow for the structured submission of supporting documents, tracking of community progress, and management of recognition renewal</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Notes</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that certain indicators within the Tsunami Ready Guidelines are currently interpreted and applied differently across Member States and territories,</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Encourages</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initiation of discussions to clarify such indicators, with particular attention to the number and layout of tsunami evacuation signs and routes, to ensure consistent implementation and assessment,</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Further encourages </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the standardization of evacuation signage, and stresses the importance of achieving visual and operational coherence, at a minimum within each Member State or territory, to support clarity of communication and public understanding in emergency situations,</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pPr marL="342900">
              <a:tabLst>
                <a:tab pos="457200" algn="l"/>
              </a:tabLst>
            </a:pPr>
            <a:r>
              <a:rPr lang="en-US" sz="1800" b="1"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Proposes</a:t>
            </a:r>
            <a:r>
              <a:rPr lang="en-US" sz="1800" dirty="0">
                <a:solidFill>
                  <a:srgbClr val="0E3692"/>
                </a:solidFill>
                <a:effectLst/>
                <a:latin typeface="Aptos" panose="020B0004020202020204" pitchFamily="34" charset="0"/>
                <a:ea typeface="Times New Roman" panose="02020603050405020304" pitchFamily="18" charset="0"/>
                <a:cs typeface="Aptos" panose="020B0004020202020204" pitchFamily="34" charset="0"/>
              </a:rPr>
              <a:t> the creation and regular maintenance of a directory of national Tsunami Ready committee members, including institutional affiliations, roles, and contact information, to strengthen inter-country coordination and improve collaboration with the Task Team Tsunami Ready.</a:t>
            </a:r>
            <a:endParaRPr lang="en-US" sz="1800" dirty="0">
              <a:solidFill>
                <a:srgbClr val="0E3692"/>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44626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9445-4BE6-221E-1D34-8CF04A1481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FCC85B2-F948-C7D8-485F-754FCF3B589D}"/>
              </a:ext>
            </a:extLst>
          </p:cNvPr>
          <p:cNvSpPr txBox="1"/>
          <p:nvPr/>
        </p:nvSpPr>
        <p:spPr>
          <a:xfrm>
            <a:off x="311700" y="445025"/>
            <a:ext cx="8520600" cy="572700"/>
          </a:xfrm>
          <a:prstGeom prst="rect">
            <a:avLst/>
          </a:prstGeom>
          <a:noFill/>
          <a:ln>
            <a:noFill/>
          </a:ln>
        </p:spPr>
        <p:txBody>
          <a:bodyPr spcFirstLastPara="1" wrap="square" lIns="91425" tIns="91425" rIns="91425" bIns="91425" rtlCol="0" anchor="ctr" anchorCtr="0">
            <a:normAutofit/>
          </a:bodyPr>
          <a:lstStyle/>
          <a:p>
            <a:pPr marL="0" marR="0" lvl="0" indent="0" algn="ctr" defTabSz="914400" rtl="0" eaLnBrk="1" fontAlgn="auto" latinLnBrk="0" hangingPunct="1">
              <a:lnSpc>
                <a:spcPct val="90000"/>
              </a:lnSpc>
              <a:spcBef>
                <a:spcPts val="0"/>
              </a:spcBef>
              <a:spcAft>
                <a:spcPts val="600"/>
              </a:spcAft>
              <a:buClr>
                <a:srgbClr val="000000"/>
              </a:buClr>
              <a:buSzPts val="3600"/>
              <a:buFont typeface="Arial"/>
              <a:buNone/>
              <a:tabLst/>
              <a:defRPr/>
            </a:pPr>
            <a:r>
              <a:rPr lang="en-US" sz="2000" b="1" dirty="0">
                <a:solidFill>
                  <a:srgbClr val="0E3692"/>
                </a:solidFill>
                <a:latin typeface="Libre Baskerville" panose="02000000000000000000" pitchFamily="2" charset="0"/>
              </a:rPr>
              <a:t>Discussion</a:t>
            </a:r>
            <a:endParaRPr kumimoji="0" lang="en-US" sz="2000" b="1" i="0" u="none" strike="noStrike" kern="0" cap="none" spc="0" normalizeH="0" baseline="0" noProof="0" dirty="0">
              <a:ln>
                <a:noFill/>
              </a:ln>
              <a:solidFill>
                <a:srgbClr val="0E3692"/>
              </a:solidFill>
              <a:effectLst/>
              <a:uLnTx/>
              <a:uFillTx/>
              <a:latin typeface="Libre Baskerville" panose="02000000000000000000" pitchFamily="2" charset="0"/>
              <a:cs typeface="Arial"/>
              <a:sym typeface="Arial"/>
            </a:endParaRPr>
          </a:p>
          <a:p>
            <a:pPr marL="0" marR="0" lvl="0" indent="0" algn="ctr" defTabSz="914400" rtl="0" eaLnBrk="1" fontAlgn="auto" latinLnBrk="0" hangingPunct="1">
              <a:lnSpc>
                <a:spcPct val="90000"/>
              </a:lnSpc>
              <a:spcBef>
                <a:spcPts val="0"/>
              </a:spcBef>
              <a:spcAft>
                <a:spcPts val="600"/>
              </a:spcAft>
              <a:buClr>
                <a:srgbClr val="000000"/>
              </a:buClr>
              <a:buSzPts val="3600"/>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600"/>
              </a:spcAft>
              <a:buClr>
                <a:srgbClr val="000000"/>
              </a:buClr>
              <a:buSzPts val="3600"/>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A blue and white website with a map and text&#10;&#10;AI-generated content may be incorrect.">
            <a:extLst>
              <a:ext uri="{FF2B5EF4-FFF2-40B4-BE49-F238E27FC236}">
                <a16:creationId xmlns:a16="http://schemas.microsoft.com/office/drawing/2014/main" id="{71CEC56E-CE2E-01DA-18A1-AFA8D062C91C}"/>
              </a:ext>
            </a:extLst>
          </p:cNvPr>
          <p:cNvPicPr>
            <a:picLocks noChangeAspect="1"/>
          </p:cNvPicPr>
          <p:nvPr/>
        </p:nvPicPr>
        <p:blipFill>
          <a:blip r:embed="rId2"/>
          <a:stretch>
            <a:fillRect/>
          </a:stretch>
        </p:blipFill>
        <p:spPr>
          <a:xfrm>
            <a:off x="2711376" y="819650"/>
            <a:ext cx="3181350" cy="1789508"/>
          </a:xfrm>
          <a:prstGeom prst="rect">
            <a:avLst/>
          </a:prstGeom>
          <a:noFill/>
          <a:ln>
            <a:noFill/>
          </a:ln>
        </p:spPr>
      </p:pic>
      <p:pic>
        <p:nvPicPr>
          <p:cNvPr id="8" name="Picture 7">
            <a:extLst>
              <a:ext uri="{FF2B5EF4-FFF2-40B4-BE49-F238E27FC236}">
                <a16:creationId xmlns:a16="http://schemas.microsoft.com/office/drawing/2014/main" id="{7228FAB2-1E15-E0EB-764B-D2F95D408EBD}"/>
              </a:ext>
            </a:extLst>
          </p:cNvPr>
          <p:cNvPicPr>
            <a:picLocks noChangeAspect="1"/>
          </p:cNvPicPr>
          <p:nvPr/>
        </p:nvPicPr>
        <p:blipFill>
          <a:blip r:embed="rId3"/>
          <a:stretch>
            <a:fillRect/>
          </a:stretch>
        </p:blipFill>
        <p:spPr>
          <a:xfrm>
            <a:off x="6432625" y="12474"/>
            <a:ext cx="2711375" cy="2010502"/>
          </a:xfrm>
          <a:prstGeom prst="rect">
            <a:avLst/>
          </a:prstGeom>
        </p:spPr>
      </p:pic>
      <p:pic>
        <p:nvPicPr>
          <p:cNvPr id="9" name="Picture 8">
            <a:extLst>
              <a:ext uri="{FF2B5EF4-FFF2-40B4-BE49-F238E27FC236}">
                <a16:creationId xmlns:a16="http://schemas.microsoft.com/office/drawing/2014/main" id="{946C374E-7373-F940-2B0E-6B90DD5FCB83}"/>
              </a:ext>
            </a:extLst>
          </p:cNvPr>
          <p:cNvPicPr>
            <a:picLocks noChangeAspect="1"/>
          </p:cNvPicPr>
          <p:nvPr/>
        </p:nvPicPr>
        <p:blipFill>
          <a:blip r:embed="rId4"/>
          <a:stretch>
            <a:fillRect/>
          </a:stretch>
        </p:blipFill>
        <p:spPr>
          <a:xfrm>
            <a:off x="133387" y="207031"/>
            <a:ext cx="1847850" cy="1507373"/>
          </a:xfrm>
          <a:prstGeom prst="rect">
            <a:avLst/>
          </a:prstGeom>
        </p:spPr>
      </p:pic>
      <p:sp>
        <p:nvSpPr>
          <p:cNvPr id="3" name="TextBox 2">
            <a:extLst>
              <a:ext uri="{FF2B5EF4-FFF2-40B4-BE49-F238E27FC236}">
                <a16:creationId xmlns:a16="http://schemas.microsoft.com/office/drawing/2014/main" id="{A08A14F5-DE6F-0E15-2865-F2EB1E5317AC}"/>
              </a:ext>
            </a:extLst>
          </p:cNvPr>
          <p:cNvSpPr txBox="1"/>
          <p:nvPr/>
        </p:nvSpPr>
        <p:spPr>
          <a:xfrm>
            <a:off x="311700" y="2983783"/>
            <a:ext cx="4572000" cy="2246769"/>
          </a:xfrm>
          <a:prstGeom prst="rect">
            <a:avLst/>
          </a:prstGeom>
          <a:noFill/>
        </p:spPr>
        <p:txBody>
          <a:bodyPr wrap="square">
            <a:spAutoFit/>
          </a:bodyPr>
          <a:lstStyle/>
          <a:p>
            <a:r>
              <a:rPr lang="en-US" b="1" i="1" dirty="0">
                <a:hlinkClick r:id="rId5"/>
              </a:rPr>
              <a:t>gracelemoine@gwu.edu</a:t>
            </a:r>
            <a:endParaRPr lang="en-US" b="1" i="1" dirty="0"/>
          </a:p>
          <a:p>
            <a:r>
              <a:rPr lang="en-US" b="1" i="1" dirty="0">
                <a:hlinkClick r:id="rId6"/>
              </a:rPr>
              <a:t>Christa.vonH@noaa.gov</a:t>
            </a:r>
          </a:p>
          <a:p>
            <a:r>
              <a:rPr lang="en-US" b="1" i="1" dirty="0">
                <a:hlinkClick r:id="rId6"/>
              </a:rPr>
              <a:t>matthieu.peroche@univ-montp3.fr</a:t>
            </a:r>
            <a:r>
              <a:rPr lang="en-US" b="1" i="1" dirty="0"/>
              <a:t> </a:t>
            </a:r>
          </a:p>
          <a:p>
            <a:r>
              <a:rPr lang="en-US" b="1" i="1" dirty="0">
                <a:hlinkClick r:id="rId7"/>
              </a:rPr>
              <a:t>marion.le-texier@univ-montp3.fr</a:t>
            </a:r>
            <a:endParaRPr lang="en-US" b="1" i="1" dirty="0"/>
          </a:p>
          <a:p>
            <a:r>
              <a:rPr lang="en-US" b="1" i="1" dirty="0">
                <a:hlinkClick r:id="rId8"/>
              </a:rPr>
              <a:t>Fabian.Hinds@barbados.gov.bb</a:t>
            </a:r>
            <a:endParaRPr lang="en-US" b="1" i="1" dirty="0"/>
          </a:p>
          <a:p>
            <a:r>
              <a:rPr lang="en-US" b="1" i="1" dirty="0">
                <a:hlinkClick r:id="rId9"/>
              </a:rPr>
              <a:t>a.brome@unesco.org</a:t>
            </a:r>
            <a:endParaRPr lang="en-US" b="1" i="1" dirty="0"/>
          </a:p>
          <a:p>
            <a:r>
              <a:rPr lang="en-US" b="1" i="1" dirty="0">
                <a:hlinkClick r:id="rId10"/>
              </a:rPr>
              <a:t>a.necmioglu@unesco.org</a:t>
            </a:r>
            <a:endParaRPr lang="en-US" b="1" i="1" dirty="0"/>
          </a:p>
          <a:p>
            <a:endParaRPr lang="en-US" i="1" dirty="0"/>
          </a:p>
          <a:p>
            <a:endParaRPr lang="en-US" dirty="0"/>
          </a:p>
          <a:p>
            <a:endParaRPr lang="en-US" dirty="0"/>
          </a:p>
        </p:txBody>
      </p:sp>
      <p:pic>
        <p:nvPicPr>
          <p:cNvPr id="2" name="Picture 1">
            <a:extLst>
              <a:ext uri="{FF2B5EF4-FFF2-40B4-BE49-F238E27FC236}">
                <a16:creationId xmlns:a16="http://schemas.microsoft.com/office/drawing/2014/main" id="{D794DF57-CCA1-6691-42DD-56DCD640C927}"/>
              </a:ext>
            </a:extLst>
          </p:cNvPr>
          <p:cNvPicPr>
            <a:picLocks noChangeAspect="1"/>
          </p:cNvPicPr>
          <p:nvPr/>
        </p:nvPicPr>
        <p:blipFill>
          <a:blip r:embed="rId11"/>
          <a:stretch>
            <a:fillRect/>
          </a:stretch>
        </p:blipFill>
        <p:spPr>
          <a:xfrm>
            <a:off x="6983616" y="2769982"/>
            <a:ext cx="1452758" cy="2089317"/>
          </a:xfrm>
          <a:prstGeom prst="rect">
            <a:avLst/>
          </a:prstGeom>
        </p:spPr>
      </p:pic>
    </p:spTree>
    <p:extLst>
      <p:ext uri="{BB962C8B-B14F-4D97-AF65-F5344CB8AC3E}">
        <p14:creationId xmlns:p14="http://schemas.microsoft.com/office/powerpoint/2010/main" val="31558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3692"/>
        </a:solidFill>
        <a:effectLst/>
      </p:bgPr>
    </p:bg>
    <p:spTree>
      <p:nvGrpSpPr>
        <p:cNvPr id="1" name="Shape 91"/>
        <p:cNvGrpSpPr/>
        <p:nvPr/>
      </p:nvGrpSpPr>
      <p:grpSpPr>
        <a:xfrm>
          <a:off x="0" y="0"/>
          <a:ext cx="0" cy="0"/>
          <a:chOff x="0" y="0"/>
          <a:chExt cx="0" cy="0"/>
        </a:xfrm>
      </p:grpSpPr>
      <p:sp>
        <p:nvSpPr>
          <p:cNvPr id="92" name="Google Shape;92;p16"/>
          <p:cNvSpPr/>
          <p:nvPr/>
        </p:nvSpPr>
        <p:spPr>
          <a:xfrm>
            <a:off x="4572000" y="0"/>
            <a:ext cx="4575900" cy="5143500"/>
          </a:xfrm>
          <a:prstGeom prst="rect">
            <a:avLst/>
          </a:prstGeom>
          <a:solidFill>
            <a:schemeClr val="lt1"/>
          </a:solidFill>
          <a:ln>
            <a:noFill/>
          </a:ln>
        </p:spPr>
        <p:txBody>
          <a:bodyPr spcFirstLastPara="1" wrap="square" lIns="91425" tIns="91425" rIns="91425" bIns="91425" anchor="ctr" anchorCtr="0">
            <a:noAutofit/>
          </a:bodyPr>
          <a:lstStyle/>
          <a:p>
            <a:pPr lvl="0" algn="ctr"/>
            <a:endParaRPr lang="en-US" dirty="0"/>
          </a:p>
        </p:txBody>
      </p:sp>
      <p:sp>
        <p:nvSpPr>
          <p:cNvPr id="93" name="Google Shape;93;p16"/>
          <p:cNvSpPr txBox="1">
            <a:spLocks noGrp="1"/>
          </p:cNvSpPr>
          <p:nvPr>
            <p:ph type="title"/>
          </p:nvPr>
        </p:nvSpPr>
        <p:spPr>
          <a:xfrm>
            <a:off x="4831550" y="246550"/>
            <a:ext cx="3990000" cy="9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b="1" dirty="0">
                <a:solidFill>
                  <a:srgbClr val="0E3692"/>
                </a:solidFill>
                <a:latin typeface="Libre Baskerville"/>
                <a:ea typeface="Libre Baskerville"/>
                <a:cs typeface="Libre Baskerville"/>
                <a:sym typeface="Libre Baskerville"/>
              </a:rPr>
              <a:t>Pilot Feedback Survey on the Implementation of Tsunami Ready in ICG/CARIBE-EWS</a:t>
            </a:r>
            <a:endParaRPr sz="1820" b="1" dirty="0">
              <a:latin typeface="Libre Baskerville"/>
              <a:ea typeface="Libre Baskerville"/>
              <a:cs typeface="Libre Baskerville"/>
              <a:sym typeface="Libre Baskerville"/>
            </a:endParaRPr>
          </a:p>
        </p:txBody>
      </p:sp>
      <p:grpSp>
        <p:nvGrpSpPr>
          <p:cNvPr id="94" name="Google Shape;94;p16"/>
          <p:cNvGrpSpPr/>
          <p:nvPr/>
        </p:nvGrpSpPr>
        <p:grpSpPr>
          <a:xfrm>
            <a:off x="205550" y="246550"/>
            <a:ext cx="360300" cy="1482300"/>
            <a:chOff x="162000" y="3472550"/>
            <a:chExt cx="360300" cy="1482300"/>
          </a:xfrm>
        </p:grpSpPr>
        <p:sp>
          <p:nvSpPr>
            <p:cNvPr id="95" name="Google Shape;95;p16"/>
            <p:cNvSpPr/>
            <p:nvPr/>
          </p:nvSpPr>
          <p:spPr>
            <a:xfrm>
              <a:off x="162000" y="3472550"/>
              <a:ext cx="360300" cy="1482300"/>
            </a:xfrm>
            <a:prstGeom prst="flowChartAlternateProcess">
              <a:avLst/>
            </a:prstGeom>
            <a:solidFill>
              <a:srgbClr val="F3F3F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96" name="Google Shape;96;p16"/>
            <p:cNvSpPr txBox="1"/>
            <p:nvPr/>
          </p:nvSpPr>
          <p:spPr>
            <a:xfrm rot="-5400000">
              <a:off x="-271950" y="4046325"/>
              <a:ext cx="1235400" cy="35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Roboto Condensed Black"/>
                  <a:ea typeface="Roboto Condensed Black"/>
                  <a:cs typeface="Roboto Condensed Black"/>
                  <a:sym typeface="Roboto Condensed Black"/>
                </a:rPr>
                <a:t>OBJECTIVES</a:t>
              </a:r>
              <a:endParaRPr sz="1600" dirty="0">
                <a:solidFill>
                  <a:schemeClr val="dk1"/>
                </a:solidFill>
                <a:latin typeface="Roboto Condensed Black"/>
                <a:ea typeface="Roboto Condensed Black"/>
                <a:cs typeface="Roboto Condensed Black"/>
                <a:sym typeface="Roboto Condensed Black"/>
              </a:endParaRPr>
            </a:p>
          </p:txBody>
        </p:sp>
      </p:grpSp>
      <p:grpSp>
        <p:nvGrpSpPr>
          <p:cNvPr id="97" name="Google Shape;97;p16"/>
          <p:cNvGrpSpPr/>
          <p:nvPr/>
        </p:nvGrpSpPr>
        <p:grpSpPr>
          <a:xfrm>
            <a:off x="674371" y="251375"/>
            <a:ext cx="1188604" cy="1481400"/>
            <a:chOff x="630821" y="3477375"/>
            <a:chExt cx="1188604" cy="1481400"/>
          </a:xfrm>
        </p:grpSpPr>
        <p:sp>
          <p:nvSpPr>
            <p:cNvPr id="98" name="Google Shape;98;p16"/>
            <p:cNvSpPr/>
            <p:nvPr/>
          </p:nvSpPr>
          <p:spPr>
            <a:xfrm>
              <a:off x="630821" y="3477375"/>
              <a:ext cx="1188600" cy="1481400"/>
            </a:xfrm>
            <a:prstGeom prst="flowChartAlternateProcess">
              <a:avLst/>
            </a:prstGeom>
            <a:solidFill>
              <a:srgbClr val="E6FF4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99" name="Google Shape;99;p16"/>
            <p:cNvSpPr txBox="1"/>
            <p:nvPr/>
          </p:nvSpPr>
          <p:spPr>
            <a:xfrm>
              <a:off x="630825" y="3583275"/>
              <a:ext cx="1188600" cy="126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Benchmark the current effectiveness of the recognition program</a:t>
              </a:r>
              <a:endParaRPr b="1" dirty="0">
                <a:solidFill>
                  <a:schemeClr val="dk1"/>
                </a:solidFill>
                <a:latin typeface="Roboto Condensed"/>
                <a:ea typeface="Roboto Condensed"/>
                <a:cs typeface="Roboto Condensed"/>
                <a:sym typeface="Roboto Condensed"/>
              </a:endParaRPr>
            </a:p>
          </p:txBody>
        </p:sp>
      </p:grpSp>
      <p:grpSp>
        <p:nvGrpSpPr>
          <p:cNvPr id="100" name="Google Shape;100;p16"/>
          <p:cNvGrpSpPr/>
          <p:nvPr/>
        </p:nvGrpSpPr>
        <p:grpSpPr>
          <a:xfrm>
            <a:off x="1946750" y="251375"/>
            <a:ext cx="1238100" cy="1481400"/>
            <a:chOff x="1903200" y="3477375"/>
            <a:chExt cx="1238100" cy="1481400"/>
          </a:xfrm>
        </p:grpSpPr>
        <p:sp>
          <p:nvSpPr>
            <p:cNvPr id="101" name="Google Shape;101;p16"/>
            <p:cNvSpPr/>
            <p:nvPr/>
          </p:nvSpPr>
          <p:spPr>
            <a:xfrm>
              <a:off x="1927942" y="3477375"/>
              <a:ext cx="1188600" cy="1481400"/>
            </a:xfrm>
            <a:prstGeom prst="flowChartAlternateProcess">
              <a:avLst/>
            </a:prstGeom>
            <a:solidFill>
              <a:srgbClr val="9DE055"/>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02" name="Google Shape;102;p16"/>
            <p:cNvSpPr txBox="1"/>
            <p:nvPr/>
          </p:nvSpPr>
          <p:spPr>
            <a:xfrm>
              <a:off x="1903200" y="3601425"/>
              <a:ext cx="1238100" cy="12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Provide insight into the program’s strengths and deficiencies</a:t>
              </a:r>
              <a:endParaRPr b="1" dirty="0">
                <a:solidFill>
                  <a:schemeClr val="dk1"/>
                </a:solidFill>
                <a:latin typeface="Roboto Condensed"/>
                <a:ea typeface="Roboto Condensed"/>
                <a:cs typeface="Roboto Condensed"/>
                <a:sym typeface="Roboto Condensed"/>
              </a:endParaRPr>
            </a:p>
          </p:txBody>
        </p:sp>
      </p:grpSp>
      <p:sp>
        <p:nvSpPr>
          <p:cNvPr id="103" name="Google Shape;103;p16"/>
          <p:cNvSpPr/>
          <p:nvPr/>
        </p:nvSpPr>
        <p:spPr>
          <a:xfrm>
            <a:off x="3268613" y="251375"/>
            <a:ext cx="1188600" cy="1481400"/>
          </a:xfrm>
          <a:prstGeom prst="flowChartAlternateProcess">
            <a:avLst/>
          </a:prstGeom>
          <a:solidFill>
            <a:srgbClr val="C5F3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04" name="Google Shape;104;p16"/>
          <p:cNvSpPr txBox="1"/>
          <p:nvPr/>
        </p:nvSpPr>
        <p:spPr>
          <a:xfrm>
            <a:off x="3268700" y="444425"/>
            <a:ext cx="1188600" cy="109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Promote and improve the program collectively</a:t>
            </a:r>
            <a:endParaRPr b="1" dirty="0">
              <a:solidFill>
                <a:schemeClr val="dk1"/>
              </a:solidFill>
              <a:latin typeface="Roboto Condensed"/>
              <a:ea typeface="Roboto Condensed"/>
              <a:cs typeface="Roboto Condensed"/>
              <a:sym typeface="Roboto Condensed"/>
            </a:endParaRPr>
          </a:p>
        </p:txBody>
      </p:sp>
      <p:cxnSp>
        <p:nvCxnSpPr>
          <p:cNvPr id="105" name="Google Shape;105;p16"/>
          <p:cNvCxnSpPr/>
          <p:nvPr/>
        </p:nvCxnSpPr>
        <p:spPr>
          <a:xfrm rot="5400000" flipH="1">
            <a:off x="6003200" y="297425"/>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106" name="Google Shape;106;p16"/>
          <p:cNvPicPr preferRelativeResize="0"/>
          <p:nvPr/>
        </p:nvPicPr>
        <p:blipFill>
          <a:blip r:embed="rId3">
            <a:alphaModFix/>
          </a:blip>
          <a:stretch>
            <a:fillRect/>
          </a:stretch>
        </p:blipFill>
        <p:spPr>
          <a:xfrm>
            <a:off x="4953988" y="1531621"/>
            <a:ext cx="3745124" cy="3126750"/>
          </a:xfrm>
          <a:prstGeom prst="rect">
            <a:avLst/>
          </a:prstGeom>
          <a:noFill/>
          <a:ln>
            <a:noFill/>
          </a:ln>
        </p:spPr>
      </p:pic>
      <p:pic>
        <p:nvPicPr>
          <p:cNvPr id="107" name="Google Shape;107;p16"/>
          <p:cNvPicPr preferRelativeResize="0"/>
          <p:nvPr/>
        </p:nvPicPr>
        <p:blipFill>
          <a:blip r:embed="rId4">
            <a:alphaModFix/>
          </a:blip>
          <a:stretch>
            <a:fillRect/>
          </a:stretch>
        </p:blipFill>
        <p:spPr>
          <a:xfrm>
            <a:off x="295025" y="1908025"/>
            <a:ext cx="4072799" cy="3009499"/>
          </a:xfrm>
          <a:prstGeom prst="rect">
            <a:avLst/>
          </a:prstGeom>
          <a:noFill/>
          <a:ln w="19050" cap="flat" cmpd="sng">
            <a:solidFill>
              <a:schemeClr val="dk1"/>
            </a:solidFill>
            <a:prstDash val="solid"/>
            <a:round/>
            <a:headEnd type="none" w="sm" len="sm"/>
            <a:tailEnd type="none" w="sm" len="sm"/>
          </a:ln>
        </p:spPr>
      </p:pic>
      <p:sp>
        <p:nvSpPr>
          <p:cNvPr id="2" name="TextBox 1"/>
          <p:cNvSpPr txBox="1"/>
          <p:nvPr/>
        </p:nvSpPr>
        <p:spPr>
          <a:xfrm>
            <a:off x="6143551" y="4714676"/>
            <a:ext cx="3004349" cy="415498"/>
          </a:xfrm>
          <a:prstGeom prst="rect">
            <a:avLst/>
          </a:prstGeom>
          <a:noFill/>
        </p:spPr>
        <p:txBody>
          <a:bodyPr wrap="none" rtlCol="0">
            <a:spAutoFit/>
          </a:bodyPr>
          <a:lstStyle/>
          <a:p>
            <a:r>
              <a:rPr lang="en-US" sz="1050" dirty="0"/>
              <a:t>Full report is available at </a:t>
            </a:r>
          </a:p>
          <a:p>
            <a:r>
              <a:rPr lang="en-US" sz="1050" dirty="0"/>
              <a:t>https://oceanexpert.org/event/4626#documents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8AE"/>
        </a:solidFill>
        <a:effectLst/>
      </p:bgPr>
    </p:bg>
    <p:spTree>
      <p:nvGrpSpPr>
        <p:cNvPr id="1" name="Shape 112"/>
        <p:cNvGrpSpPr/>
        <p:nvPr/>
      </p:nvGrpSpPr>
      <p:grpSpPr>
        <a:xfrm>
          <a:off x="0" y="0"/>
          <a:ext cx="0" cy="0"/>
          <a:chOff x="0" y="0"/>
          <a:chExt cx="0" cy="0"/>
        </a:xfrm>
      </p:grpSpPr>
      <p:pic>
        <p:nvPicPr>
          <p:cNvPr id="113" name="Google Shape;113;p17"/>
          <p:cNvPicPr preferRelativeResize="0"/>
          <p:nvPr/>
        </p:nvPicPr>
        <p:blipFill>
          <a:blip r:embed="rId3">
            <a:alphaModFix/>
          </a:blip>
          <a:stretch>
            <a:fillRect/>
          </a:stretch>
        </p:blipFill>
        <p:spPr>
          <a:xfrm>
            <a:off x="152400" y="152400"/>
            <a:ext cx="4744875" cy="4679149"/>
          </a:xfrm>
          <a:prstGeom prst="rect">
            <a:avLst/>
          </a:prstGeom>
          <a:noFill/>
          <a:ln>
            <a:noFill/>
          </a:ln>
        </p:spPr>
      </p:pic>
      <p:pic>
        <p:nvPicPr>
          <p:cNvPr id="114" name="Google Shape;114;p17"/>
          <p:cNvPicPr preferRelativeResize="0"/>
          <p:nvPr/>
        </p:nvPicPr>
        <p:blipFill>
          <a:blip r:embed="rId4">
            <a:alphaModFix/>
          </a:blip>
          <a:stretch>
            <a:fillRect/>
          </a:stretch>
        </p:blipFill>
        <p:spPr>
          <a:xfrm>
            <a:off x="4969875" y="688363"/>
            <a:ext cx="3941926" cy="36072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p:nvPr/>
        </p:nvSpPr>
        <p:spPr>
          <a:xfrm>
            <a:off x="0" y="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1" name="Google Shape;121;p18"/>
          <p:cNvSpPr txBox="1">
            <a:spLocks noGrp="1"/>
          </p:cNvSpPr>
          <p:nvPr>
            <p:ph type="title"/>
          </p:nvPr>
        </p:nvSpPr>
        <p:spPr>
          <a:xfrm>
            <a:off x="405300" y="234625"/>
            <a:ext cx="8333400" cy="41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5000"/>
              <a:buFont typeface="Arial"/>
              <a:buNone/>
            </a:pPr>
            <a:r>
              <a:rPr lang="en" sz="2000" b="1">
                <a:solidFill>
                  <a:srgbClr val="0E3692"/>
                </a:solidFill>
                <a:latin typeface="Libre Baskerville"/>
                <a:ea typeface="Libre Baskerville"/>
                <a:cs typeface="Libre Baskerville"/>
                <a:sym typeface="Libre Baskerville"/>
              </a:rPr>
              <a:t>Feedback on Program Effectiveness</a:t>
            </a:r>
            <a:endParaRPr sz="2400" b="1" dirty="0">
              <a:solidFill>
                <a:srgbClr val="0E3692"/>
              </a:solidFill>
              <a:latin typeface="Libre Baskerville"/>
              <a:ea typeface="Libre Baskerville"/>
              <a:cs typeface="Libre Baskerville"/>
              <a:sym typeface="Libre Baskerville"/>
            </a:endParaRPr>
          </a:p>
        </p:txBody>
      </p:sp>
      <p:cxnSp>
        <p:nvCxnSpPr>
          <p:cNvPr id="122" name="Google Shape;122;p18"/>
          <p:cNvCxnSpPr/>
          <p:nvPr/>
        </p:nvCxnSpPr>
        <p:spPr>
          <a:xfrm rot="5400000" flipH="1">
            <a:off x="1584875" y="-311925"/>
            <a:ext cx="7200" cy="2198100"/>
          </a:xfrm>
          <a:prstGeom prst="straightConnector1">
            <a:avLst/>
          </a:prstGeom>
          <a:noFill/>
          <a:ln w="19050" cap="flat" cmpd="sng">
            <a:solidFill>
              <a:srgbClr val="46BDFF"/>
            </a:solidFill>
            <a:prstDash val="solid"/>
            <a:round/>
            <a:headEnd type="none" w="med" len="med"/>
            <a:tailEnd type="none" w="med" len="med"/>
          </a:ln>
        </p:spPr>
      </p:cxnSp>
      <p:sp>
        <p:nvSpPr>
          <p:cNvPr id="123" name="Google Shape;123;p18"/>
          <p:cNvSpPr/>
          <p:nvPr/>
        </p:nvSpPr>
        <p:spPr>
          <a:xfrm>
            <a:off x="8868300" y="-360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24" name="Google Shape;124;p18"/>
          <p:cNvPicPr preferRelativeResize="0"/>
          <p:nvPr/>
        </p:nvPicPr>
        <p:blipFill>
          <a:blip r:embed="rId3">
            <a:alphaModFix/>
          </a:blip>
          <a:stretch>
            <a:fillRect/>
          </a:stretch>
        </p:blipFill>
        <p:spPr>
          <a:xfrm>
            <a:off x="4664050" y="1475776"/>
            <a:ext cx="3833526" cy="2707489"/>
          </a:xfrm>
          <a:prstGeom prst="rect">
            <a:avLst/>
          </a:prstGeom>
          <a:noFill/>
          <a:ln w="9525" cap="flat" cmpd="sng">
            <a:solidFill>
              <a:schemeClr val="dk1"/>
            </a:solidFill>
            <a:prstDash val="solid"/>
            <a:round/>
            <a:headEnd type="none" w="sm" len="sm"/>
            <a:tailEnd type="none" w="sm" len="sm"/>
          </a:ln>
        </p:spPr>
      </p:pic>
      <p:pic>
        <p:nvPicPr>
          <p:cNvPr id="125" name="Google Shape;125;p18"/>
          <p:cNvPicPr preferRelativeResize="0"/>
          <p:nvPr/>
        </p:nvPicPr>
        <p:blipFill>
          <a:blip r:embed="rId4">
            <a:alphaModFix/>
          </a:blip>
          <a:stretch>
            <a:fillRect/>
          </a:stretch>
        </p:blipFill>
        <p:spPr>
          <a:xfrm>
            <a:off x="611550" y="1474851"/>
            <a:ext cx="3833525" cy="2709341"/>
          </a:xfrm>
          <a:prstGeom prst="rect">
            <a:avLst/>
          </a:prstGeom>
          <a:noFill/>
          <a:ln w="9525" cap="flat" cmpd="sng">
            <a:solidFill>
              <a:schemeClr val="dk1"/>
            </a:solidFill>
            <a:prstDash val="solid"/>
            <a:round/>
            <a:headEnd type="none" w="sm" len="sm"/>
            <a:tailEnd type="none" w="sm" len="sm"/>
          </a:ln>
        </p:spPr>
      </p:pic>
      <p:sp>
        <p:nvSpPr>
          <p:cNvPr id="126" name="Google Shape;126;p18"/>
          <p:cNvSpPr txBox="1">
            <a:spLocks noGrp="1"/>
          </p:cNvSpPr>
          <p:nvPr>
            <p:ph type="title"/>
          </p:nvPr>
        </p:nvSpPr>
        <p:spPr>
          <a:xfrm>
            <a:off x="611550" y="10229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a:solidFill>
                  <a:srgbClr val="76AB3D"/>
                </a:solidFill>
                <a:latin typeface="Libre Baskerville"/>
                <a:ea typeface="Libre Baskerville"/>
                <a:cs typeface="Libre Baskerville"/>
                <a:sym typeface="Libre Baskerville"/>
              </a:rPr>
              <a:t>Tsunami Education</a:t>
            </a:r>
            <a:endParaRPr sz="1400" b="1" dirty="0">
              <a:solidFill>
                <a:srgbClr val="76AB3D"/>
              </a:solidFill>
              <a:latin typeface="Libre Baskerville"/>
              <a:ea typeface="Libre Baskerville"/>
              <a:cs typeface="Libre Baskerville"/>
              <a:sym typeface="Libre Baskerville"/>
            </a:endParaRPr>
          </a:p>
        </p:txBody>
      </p:sp>
      <p:sp>
        <p:nvSpPr>
          <p:cNvPr id="127" name="Google Shape;127;p18"/>
          <p:cNvSpPr txBox="1">
            <a:spLocks noGrp="1"/>
          </p:cNvSpPr>
          <p:nvPr>
            <p:ph type="title"/>
          </p:nvPr>
        </p:nvSpPr>
        <p:spPr>
          <a:xfrm>
            <a:off x="4664050" y="1022950"/>
            <a:ext cx="38046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a:solidFill>
                  <a:srgbClr val="76AB3D"/>
                </a:solidFill>
                <a:latin typeface="Libre Baskerville"/>
                <a:ea typeface="Libre Baskerville"/>
                <a:cs typeface="Libre Baskerville"/>
                <a:sym typeface="Libre Baskerville"/>
              </a:rPr>
              <a:t>Tsunami Response Preparedness</a:t>
            </a:r>
            <a:endParaRPr sz="1400" b="1" dirty="0">
              <a:solidFill>
                <a:srgbClr val="76AB3D"/>
              </a:solidFill>
              <a:latin typeface="Libre Baskerville"/>
              <a:ea typeface="Libre Baskerville"/>
              <a:cs typeface="Libre Baskerville"/>
              <a:sym typeface="Libre Baskerville"/>
            </a:endParaRPr>
          </a:p>
        </p:txBody>
      </p:sp>
      <p:sp>
        <p:nvSpPr>
          <p:cNvPr id="128" name="Google Shape;128;p18"/>
          <p:cNvSpPr txBox="1">
            <a:spLocks noGrp="1"/>
          </p:cNvSpPr>
          <p:nvPr>
            <p:ph type="title"/>
          </p:nvPr>
        </p:nvSpPr>
        <p:spPr>
          <a:xfrm>
            <a:off x="611551" y="42511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i="1">
                <a:latin typeface="Times New Roman"/>
                <a:ea typeface="Times New Roman"/>
                <a:cs typeface="Times New Roman"/>
                <a:sym typeface="Times New Roman"/>
              </a:rPr>
              <a:t>Consensus</a:t>
            </a:r>
            <a:r>
              <a:rPr lang="en" sz="1400" b="1">
                <a:latin typeface="Times New Roman"/>
                <a:ea typeface="Times New Roman"/>
                <a:cs typeface="Times New Roman"/>
                <a:sym typeface="Times New Roman"/>
              </a:rPr>
              <a:t>: Very Effective</a:t>
            </a:r>
            <a:endParaRPr sz="1400" b="1" dirty="0">
              <a:latin typeface="Times New Roman"/>
              <a:ea typeface="Times New Roman"/>
              <a:cs typeface="Times New Roman"/>
              <a:sym typeface="Times New Roman"/>
            </a:endParaRPr>
          </a:p>
        </p:txBody>
      </p:sp>
      <p:sp>
        <p:nvSpPr>
          <p:cNvPr id="129" name="Google Shape;129;p18"/>
          <p:cNvSpPr txBox="1">
            <a:spLocks noGrp="1"/>
          </p:cNvSpPr>
          <p:nvPr>
            <p:ph type="title"/>
          </p:nvPr>
        </p:nvSpPr>
        <p:spPr>
          <a:xfrm>
            <a:off x="4664050" y="42511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i="1">
                <a:latin typeface="Times New Roman"/>
                <a:ea typeface="Times New Roman"/>
                <a:cs typeface="Times New Roman"/>
                <a:sym typeface="Times New Roman"/>
              </a:rPr>
              <a:t>Consensus</a:t>
            </a:r>
            <a:r>
              <a:rPr lang="en" sz="1400" b="1">
                <a:latin typeface="Times New Roman"/>
                <a:ea typeface="Times New Roman"/>
                <a:cs typeface="Times New Roman"/>
                <a:sym typeface="Times New Roman"/>
              </a:rPr>
              <a:t>: Effective</a:t>
            </a:r>
            <a:endParaRPr sz="1400" b="1" dirty="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p:nvPr/>
        </p:nvSpPr>
        <p:spPr>
          <a:xfrm>
            <a:off x="5673075" y="-3600"/>
            <a:ext cx="3471000" cy="515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36" name="Google Shape;136;p19"/>
          <p:cNvSpPr/>
          <p:nvPr/>
        </p:nvSpPr>
        <p:spPr>
          <a:xfrm>
            <a:off x="0" y="0"/>
            <a:ext cx="275700" cy="515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37" name="Google Shape;137;p19"/>
          <p:cNvSpPr txBox="1">
            <a:spLocks noGrp="1"/>
          </p:cNvSpPr>
          <p:nvPr>
            <p:ph type="title"/>
          </p:nvPr>
        </p:nvSpPr>
        <p:spPr>
          <a:xfrm>
            <a:off x="6073725" y="311975"/>
            <a:ext cx="2669700" cy="9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1900" b="1">
                <a:solidFill>
                  <a:schemeClr val="lt1"/>
                </a:solidFill>
                <a:latin typeface="Libre Baskerville"/>
                <a:ea typeface="Libre Baskerville"/>
                <a:cs typeface="Libre Baskerville"/>
                <a:sym typeface="Libre Baskerville"/>
              </a:rPr>
              <a:t>Feedback on Implementation Difficulty</a:t>
            </a:r>
            <a:endParaRPr sz="1900" b="1" dirty="0">
              <a:solidFill>
                <a:srgbClr val="0E3692"/>
              </a:solidFill>
              <a:latin typeface="Libre Baskerville"/>
              <a:ea typeface="Libre Baskerville"/>
              <a:cs typeface="Libre Baskerville"/>
              <a:sym typeface="Libre Baskerville"/>
            </a:endParaRPr>
          </a:p>
        </p:txBody>
      </p:sp>
      <p:sp>
        <p:nvSpPr>
          <p:cNvPr id="138" name="Google Shape;138;p19"/>
          <p:cNvSpPr txBox="1">
            <a:spLocks noGrp="1"/>
          </p:cNvSpPr>
          <p:nvPr>
            <p:ph type="title"/>
          </p:nvPr>
        </p:nvSpPr>
        <p:spPr>
          <a:xfrm>
            <a:off x="6073725" y="1788175"/>
            <a:ext cx="2776800" cy="7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b="1" i="1">
                <a:solidFill>
                  <a:srgbClr val="46BDFF"/>
                </a:solidFill>
                <a:latin typeface="Times New Roman"/>
                <a:ea typeface="Times New Roman"/>
                <a:cs typeface="Times New Roman"/>
                <a:sym typeface="Times New Roman"/>
              </a:rPr>
              <a:t>Most Difficult Indicator: </a:t>
            </a:r>
            <a:r>
              <a:rPr lang="en" sz="1500" b="1">
                <a:solidFill>
                  <a:srgbClr val="46BDFF"/>
                </a:solidFill>
                <a:latin typeface="Times New Roman"/>
                <a:ea typeface="Times New Roman"/>
                <a:cs typeface="Times New Roman"/>
                <a:sym typeface="Times New Roman"/>
              </a:rPr>
              <a:t>“Tsunami hazards are mapped and designated.”</a:t>
            </a:r>
            <a:endParaRPr sz="1500" b="1" dirty="0">
              <a:solidFill>
                <a:srgbClr val="46BDFF"/>
              </a:solidFill>
              <a:latin typeface="Times New Roman"/>
              <a:ea typeface="Times New Roman"/>
              <a:cs typeface="Times New Roman"/>
              <a:sym typeface="Times New Roman"/>
            </a:endParaRPr>
          </a:p>
        </p:txBody>
      </p:sp>
      <p:sp>
        <p:nvSpPr>
          <p:cNvPr id="139" name="Google Shape;139;p19"/>
          <p:cNvSpPr/>
          <p:nvPr/>
        </p:nvSpPr>
        <p:spPr>
          <a:xfrm rot="5400000">
            <a:off x="4432575" y="-4432500"/>
            <a:ext cx="2757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40" name="Google Shape;140;p19"/>
          <p:cNvSpPr/>
          <p:nvPr/>
        </p:nvSpPr>
        <p:spPr>
          <a:xfrm rot="5400000">
            <a:off x="4434150" y="442500"/>
            <a:ext cx="2757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cxnSp>
        <p:nvCxnSpPr>
          <p:cNvPr id="141" name="Google Shape;141;p19"/>
          <p:cNvCxnSpPr/>
          <p:nvPr/>
        </p:nvCxnSpPr>
        <p:spPr>
          <a:xfrm rot="5400000" flipH="1">
            <a:off x="7404975" y="304750"/>
            <a:ext cx="7200" cy="2198100"/>
          </a:xfrm>
          <a:prstGeom prst="straightConnector1">
            <a:avLst/>
          </a:prstGeom>
          <a:noFill/>
          <a:ln w="19050" cap="flat" cmpd="sng">
            <a:solidFill>
              <a:schemeClr val="lt1"/>
            </a:solidFill>
            <a:prstDash val="solid"/>
            <a:round/>
            <a:headEnd type="none" w="med" len="med"/>
            <a:tailEnd type="none" w="med" len="med"/>
          </a:ln>
        </p:spPr>
      </p:cxnSp>
      <p:pic>
        <p:nvPicPr>
          <p:cNvPr id="142" name="Google Shape;142;p19"/>
          <p:cNvPicPr preferRelativeResize="0"/>
          <p:nvPr/>
        </p:nvPicPr>
        <p:blipFill>
          <a:blip r:embed="rId3">
            <a:alphaModFix/>
          </a:blip>
          <a:stretch>
            <a:fillRect/>
          </a:stretch>
        </p:blipFill>
        <p:spPr>
          <a:xfrm>
            <a:off x="232175" y="272100"/>
            <a:ext cx="4913325" cy="4599300"/>
          </a:xfrm>
          <a:prstGeom prst="rect">
            <a:avLst/>
          </a:prstGeom>
          <a:noFill/>
          <a:ln>
            <a:noFill/>
          </a:ln>
        </p:spPr>
      </p:pic>
      <p:cxnSp>
        <p:nvCxnSpPr>
          <p:cNvPr id="143" name="Google Shape;143;p19"/>
          <p:cNvCxnSpPr/>
          <p:nvPr/>
        </p:nvCxnSpPr>
        <p:spPr>
          <a:xfrm>
            <a:off x="5020175" y="906825"/>
            <a:ext cx="993900" cy="906900"/>
          </a:xfrm>
          <a:prstGeom prst="straightConnector1">
            <a:avLst/>
          </a:prstGeom>
          <a:noFill/>
          <a:ln w="19050" cap="flat" cmpd="sng">
            <a:solidFill>
              <a:srgbClr val="46BDFF"/>
            </a:solidFill>
            <a:prstDash val="solid"/>
            <a:round/>
            <a:headEnd type="none" w="med" len="med"/>
            <a:tailEnd type="triangle" w="med" len="med"/>
          </a:ln>
        </p:spPr>
      </p:cxnSp>
      <p:cxnSp>
        <p:nvCxnSpPr>
          <p:cNvPr id="144" name="Google Shape;144;p19"/>
          <p:cNvCxnSpPr/>
          <p:nvPr/>
        </p:nvCxnSpPr>
        <p:spPr>
          <a:xfrm>
            <a:off x="5020175" y="2067625"/>
            <a:ext cx="993900" cy="1030200"/>
          </a:xfrm>
          <a:prstGeom prst="straightConnector1">
            <a:avLst/>
          </a:prstGeom>
          <a:noFill/>
          <a:ln w="19050" cap="flat" cmpd="sng">
            <a:solidFill>
              <a:srgbClr val="81BB44"/>
            </a:solidFill>
            <a:prstDash val="solid"/>
            <a:round/>
            <a:headEnd type="none" w="med" len="med"/>
            <a:tailEnd type="triangle" w="med" len="med"/>
          </a:ln>
        </p:spPr>
      </p:cxnSp>
      <p:sp>
        <p:nvSpPr>
          <p:cNvPr id="145" name="Google Shape;145;p19"/>
          <p:cNvSpPr txBox="1">
            <a:spLocks noGrp="1"/>
          </p:cNvSpPr>
          <p:nvPr>
            <p:ph type="title"/>
          </p:nvPr>
        </p:nvSpPr>
        <p:spPr>
          <a:xfrm>
            <a:off x="6073725" y="3025300"/>
            <a:ext cx="2892900" cy="7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b="1" i="1">
                <a:solidFill>
                  <a:srgbClr val="81BB44"/>
                </a:solidFill>
                <a:latin typeface="Times New Roman"/>
                <a:ea typeface="Times New Roman"/>
                <a:cs typeface="Times New Roman"/>
                <a:sym typeface="Times New Roman"/>
              </a:rPr>
              <a:t>Easiest Indicator: </a:t>
            </a:r>
            <a:endParaRPr sz="1500" b="1" i="1" dirty="0">
              <a:solidFill>
                <a:srgbClr val="81BB44"/>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500" b="1">
                <a:solidFill>
                  <a:srgbClr val="81BB44"/>
                </a:solidFill>
                <a:latin typeface="Times New Roman"/>
                <a:ea typeface="Times New Roman"/>
                <a:cs typeface="Times New Roman"/>
                <a:sym typeface="Times New Roman"/>
              </a:rPr>
              <a:t>“Tsunami information including signage is publicly displayed.”</a:t>
            </a:r>
            <a:endParaRPr sz="1500" b="1" dirty="0">
              <a:solidFill>
                <a:srgbClr val="81BB44"/>
              </a:solidFill>
              <a:latin typeface="Times New Roman"/>
              <a:ea typeface="Times New Roman"/>
              <a:cs typeface="Times New Roman"/>
              <a:sym typeface="Times New Roman"/>
            </a:endParaRPr>
          </a:p>
        </p:txBody>
      </p:sp>
      <p:sp>
        <p:nvSpPr>
          <p:cNvPr id="146" name="Google Shape;146;p19"/>
          <p:cNvSpPr txBox="1">
            <a:spLocks noGrp="1"/>
          </p:cNvSpPr>
          <p:nvPr>
            <p:ph type="title"/>
          </p:nvPr>
        </p:nvSpPr>
        <p:spPr>
          <a:xfrm>
            <a:off x="5734725" y="4238700"/>
            <a:ext cx="3347700" cy="556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en" sz="1200" u="sng">
                <a:solidFill>
                  <a:schemeClr val="lt1"/>
                </a:solidFill>
                <a:latin typeface="Times New Roman"/>
                <a:ea typeface="Times New Roman"/>
                <a:cs typeface="Times New Roman"/>
                <a:sym typeface="Times New Roman"/>
              </a:rPr>
              <a:t>Note</a:t>
            </a:r>
            <a:r>
              <a:rPr lang="en" sz="1200">
                <a:solidFill>
                  <a:schemeClr val="lt1"/>
                </a:solidFill>
                <a:latin typeface="Times New Roman"/>
                <a:ea typeface="Times New Roman"/>
                <a:cs typeface="Times New Roman"/>
                <a:sym typeface="Times New Roman"/>
              </a:rPr>
              <a:t>: These ratings inherently embody a </a:t>
            </a:r>
            <a:r>
              <a:rPr lang="en" sz="1200" b="1" i="1">
                <a:solidFill>
                  <a:schemeClr val="lt1"/>
                </a:solidFill>
                <a:latin typeface="Times New Roman"/>
                <a:ea typeface="Times New Roman"/>
                <a:cs typeface="Times New Roman"/>
                <a:sym typeface="Times New Roman"/>
              </a:rPr>
              <a:t>subjective </a:t>
            </a:r>
            <a:r>
              <a:rPr lang="en" sz="1200">
                <a:solidFill>
                  <a:schemeClr val="lt1"/>
                </a:solidFill>
                <a:latin typeface="Times New Roman"/>
                <a:ea typeface="Times New Roman"/>
                <a:cs typeface="Times New Roman"/>
                <a:sym typeface="Times New Roman"/>
              </a:rPr>
              <a:t>nature due to their contextual variability.</a:t>
            </a:r>
            <a:endParaRPr sz="1200" dirty="0">
              <a:solidFill>
                <a:schemeClr val="lt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p:nvPr/>
        </p:nvSpPr>
        <p:spPr>
          <a:xfrm>
            <a:off x="0" y="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53" name="Google Shape;153;p20"/>
          <p:cNvSpPr/>
          <p:nvPr/>
        </p:nvSpPr>
        <p:spPr>
          <a:xfrm>
            <a:off x="8868300" y="-360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54" name="Google Shape;154;p20"/>
          <p:cNvSpPr txBox="1">
            <a:spLocks noGrp="1"/>
          </p:cNvSpPr>
          <p:nvPr>
            <p:ph type="title" idx="4294967295"/>
          </p:nvPr>
        </p:nvSpPr>
        <p:spPr>
          <a:xfrm>
            <a:off x="391750" y="147575"/>
            <a:ext cx="8333400" cy="41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5000"/>
              <a:buFont typeface="Arial"/>
              <a:buNone/>
            </a:pPr>
            <a:r>
              <a:rPr lang="en" sz="2000" b="1">
                <a:solidFill>
                  <a:srgbClr val="0E3692"/>
                </a:solidFill>
                <a:latin typeface="Libre Baskerville"/>
                <a:ea typeface="Libre Baskerville"/>
                <a:cs typeface="Libre Baskerville"/>
                <a:sym typeface="Libre Baskerville"/>
              </a:rPr>
              <a:t>General Comments</a:t>
            </a:r>
            <a:endParaRPr sz="2000" b="1" dirty="0">
              <a:solidFill>
                <a:srgbClr val="0E3692"/>
              </a:solidFill>
              <a:latin typeface="Libre Baskerville"/>
              <a:ea typeface="Libre Baskerville"/>
              <a:cs typeface="Libre Baskerville"/>
              <a:sym typeface="Libre Baskerville"/>
            </a:endParaRPr>
          </a:p>
          <a:p>
            <a:pPr marL="0" lvl="0" indent="0" algn="l" rtl="0">
              <a:spcBef>
                <a:spcPts val="0"/>
              </a:spcBef>
              <a:spcAft>
                <a:spcPts val="0"/>
              </a:spcAft>
              <a:buNone/>
            </a:pPr>
            <a:endParaRPr sz="2400" b="1" dirty="0">
              <a:solidFill>
                <a:srgbClr val="0E3692"/>
              </a:solidFill>
              <a:latin typeface="Libre Baskerville"/>
              <a:ea typeface="Libre Baskerville"/>
              <a:cs typeface="Libre Baskerville"/>
              <a:sym typeface="Libre Baskerville"/>
            </a:endParaRPr>
          </a:p>
        </p:txBody>
      </p:sp>
      <p:cxnSp>
        <p:nvCxnSpPr>
          <p:cNvPr id="155" name="Google Shape;155;p20"/>
          <p:cNvCxnSpPr/>
          <p:nvPr/>
        </p:nvCxnSpPr>
        <p:spPr>
          <a:xfrm rot="5400000" flipH="1">
            <a:off x="1570375" y="-449750"/>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156" name="Google Shape;156;p20"/>
          <p:cNvPicPr preferRelativeResize="0"/>
          <p:nvPr/>
        </p:nvPicPr>
        <p:blipFill>
          <a:blip r:embed="rId3">
            <a:alphaModFix/>
          </a:blip>
          <a:stretch>
            <a:fillRect/>
          </a:stretch>
        </p:blipFill>
        <p:spPr>
          <a:xfrm>
            <a:off x="1276900" y="870650"/>
            <a:ext cx="6427475" cy="3955375"/>
          </a:xfrm>
          <a:prstGeom prst="rect">
            <a:avLst/>
          </a:prstGeom>
          <a:noFill/>
          <a:ln w="12700" cap="flat" cmpd="sng">
            <a:solidFill>
              <a:srgbClr val="FFFFFF"/>
            </a:solid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p:nvPr/>
        </p:nvSpPr>
        <p:spPr>
          <a:xfrm rot="5400000">
            <a:off x="4113225" y="-4113150"/>
            <a:ext cx="9144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3" name="Google Shape;163;p21"/>
          <p:cNvSpPr txBox="1">
            <a:spLocks noGrp="1"/>
          </p:cNvSpPr>
          <p:nvPr>
            <p:ph type="title" idx="4294967295"/>
          </p:nvPr>
        </p:nvSpPr>
        <p:spPr>
          <a:xfrm>
            <a:off x="311950" y="248100"/>
            <a:ext cx="8333400" cy="4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000" b="1">
                <a:solidFill>
                  <a:schemeClr val="lt1"/>
                </a:solidFill>
                <a:latin typeface="Libre Baskerville"/>
                <a:ea typeface="Libre Baskerville"/>
                <a:cs typeface="Libre Baskerville"/>
                <a:sym typeface="Libre Baskerville"/>
              </a:rPr>
              <a:t>Summary</a:t>
            </a:r>
            <a:endParaRPr sz="2000" b="1" dirty="0">
              <a:solidFill>
                <a:schemeClr val="lt1"/>
              </a:solidFill>
              <a:latin typeface="Libre Baskerville"/>
              <a:ea typeface="Libre Baskerville"/>
              <a:cs typeface="Libre Baskerville"/>
              <a:sym typeface="Libre Baskerville"/>
            </a:endParaRPr>
          </a:p>
          <a:p>
            <a:pPr marL="0" lvl="0" indent="0" algn="l" rtl="0">
              <a:spcBef>
                <a:spcPts val="0"/>
              </a:spcBef>
              <a:spcAft>
                <a:spcPts val="0"/>
              </a:spcAft>
              <a:buSzPts val="990"/>
              <a:buNone/>
            </a:pPr>
            <a:endParaRPr sz="2160" b="1" dirty="0">
              <a:solidFill>
                <a:schemeClr val="lt1"/>
              </a:solidFill>
              <a:latin typeface="Libre Baskerville"/>
              <a:ea typeface="Libre Baskerville"/>
              <a:cs typeface="Libre Baskerville"/>
              <a:sym typeface="Libre Baskerville"/>
            </a:endParaRPr>
          </a:p>
        </p:txBody>
      </p:sp>
      <p:cxnSp>
        <p:nvCxnSpPr>
          <p:cNvPr id="164" name="Google Shape;164;p21"/>
          <p:cNvCxnSpPr/>
          <p:nvPr/>
        </p:nvCxnSpPr>
        <p:spPr>
          <a:xfrm rot="10800000" flipH="1">
            <a:off x="30499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65" name="Google Shape;165;p21"/>
          <p:cNvSpPr txBox="1">
            <a:spLocks noGrp="1"/>
          </p:cNvSpPr>
          <p:nvPr>
            <p:ph type="title" idx="4294967295"/>
          </p:nvPr>
        </p:nvSpPr>
        <p:spPr>
          <a:xfrm>
            <a:off x="422950" y="1472700"/>
            <a:ext cx="2307000" cy="18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Tsunami Ready has been </a:t>
            </a:r>
            <a:r>
              <a:rPr lang="en" sz="1600" b="1">
                <a:solidFill>
                  <a:srgbClr val="76AB3D"/>
                </a:solidFill>
                <a:latin typeface="Times New Roman"/>
                <a:ea typeface="Times New Roman"/>
                <a:cs typeface="Times New Roman"/>
                <a:sym typeface="Times New Roman"/>
              </a:rPr>
              <a:t>successful </a:t>
            </a:r>
            <a:r>
              <a:rPr lang="en" sz="1600">
                <a:latin typeface="Times New Roman"/>
                <a:ea typeface="Times New Roman"/>
                <a:cs typeface="Times New Roman"/>
                <a:sym typeface="Times New Roman"/>
              </a:rPr>
              <a:t>in bolstering community preparedness and response with its strong culture of outreach, education, and capacity building.</a:t>
            </a:r>
            <a:endParaRPr sz="1600" dirty="0">
              <a:latin typeface="Times New Roman"/>
              <a:ea typeface="Times New Roman"/>
              <a:cs typeface="Times New Roman"/>
              <a:sym typeface="Times New Roman"/>
            </a:endParaRPr>
          </a:p>
          <a:p>
            <a:pPr marL="0" lvl="0" indent="0" algn="ctr" rtl="0">
              <a:spcBef>
                <a:spcPts val="0"/>
              </a:spcBef>
              <a:spcAft>
                <a:spcPts val="0"/>
              </a:spcAft>
              <a:buNone/>
            </a:pPr>
            <a:endParaRPr sz="1600" b="1" dirty="0">
              <a:latin typeface="Times New Roman"/>
              <a:ea typeface="Times New Roman"/>
              <a:cs typeface="Times New Roman"/>
              <a:sym typeface="Times New Roman"/>
            </a:endParaRPr>
          </a:p>
        </p:txBody>
      </p:sp>
      <p:sp>
        <p:nvSpPr>
          <p:cNvPr id="166" name="Google Shape;166;p21"/>
          <p:cNvSpPr txBox="1">
            <a:spLocks noGrp="1"/>
          </p:cNvSpPr>
          <p:nvPr>
            <p:ph type="title" idx="4294967295"/>
          </p:nvPr>
        </p:nvSpPr>
        <p:spPr>
          <a:xfrm>
            <a:off x="3380650" y="1472700"/>
            <a:ext cx="2307000" cy="18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Additional support is still needed to address </a:t>
            </a:r>
            <a:r>
              <a:rPr lang="en" sz="1600" b="1">
                <a:solidFill>
                  <a:srgbClr val="76AB3D"/>
                </a:solidFill>
                <a:latin typeface="Times New Roman"/>
                <a:ea typeface="Times New Roman"/>
                <a:cs typeface="Times New Roman"/>
                <a:sym typeface="Times New Roman"/>
              </a:rPr>
              <a:t>gaps </a:t>
            </a:r>
            <a:r>
              <a:rPr lang="en" sz="1600">
                <a:latin typeface="Times New Roman"/>
                <a:ea typeface="Times New Roman"/>
                <a:cs typeface="Times New Roman"/>
                <a:sym typeface="Times New Roman"/>
              </a:rPr>
              <a:t>in data collection, communication, funding, and resource mobilization issues.</a:t>
            </a:r>
            <a:endParaRPr sz="1400" b="1" dirty="0">
              <a:latin typeface="Times New Roman"/>
              <a:ea typeface="Times New Roman"/>
              <a:cs typeface="Times New Roman"/>
              <a:sym typeface="Times New Roman"/>
            </a:endParaRPr>
          </a:p>
        </p:txBody>
      </p:sp>
      <p:sp>
        <p:nvSpPr>
          <p:cNvPr id="167" name="Google Shape;167;p21"/>
          <p:cNvSpPr txBox="1">
            <a:spLocks noGrp="1"/>
          </p:cNvSpPr>
          <p:nvPr>
            <p:ph type="title" idx="4294967295"/>
          </p:nvPr>
        </p:nvSpPr>
        <p:spPr>
          <a:xfrm>
            <a:off x="6338350" y="1458125"/>
            <a:ext cx="2307000" cy="18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It is important to ensure that Tsunami Ready remains </a:t>
            </a:r>
            <a:r>
              <a:rPr lang="en" sz="1600" b="1">
                <a:solidFill>
                  <a:srgbClr val="76AB3D"/>
                </a:solidFill>
                <a:latin typeface="Times New Roman"/>
                <a:ea typeface="Times New Roman"/>
                <a:cs typeface="Times New Roman"/>
                <a:sym typeface="Times New Roman"/>
              </a:rPr>
              <a:t>efficient </a:t>
            </a:r>
            <a:r>
              <a:rPr lang="en" sz="1600">
                <a:latin typeface="Times New Roman"/>
                <a:ea typeface="Times New Roman"/>
                <a:cs typeface="Times New Roman"/>
                <a:sym typeface="Times New Roman"/>
              </a:rPr>
              <a:t>and </a:t>
            </a:r>
            <a:r>
              <a:rPr lang="en" sz="1600" b="1">
                <a:solidFill>
                  <a:srgbClr val="76AB3D"/>
                </a:solidFill>
                <a:latin typeface="Times New Roman"/>
                <a:ea typeface="Times New Roman"/>
                <a:cs typeface="Times New Roman"/>
                <a:sym typeface="Times New Roman"/>
              </a:rPr>
              <a:t>effective </a:t>
            </a:r>
            <a:r>
              <a:rPr lang="en" sz="1600">
                <a:latin typeface="Times New Roman"/>
                <a:ea typeface="Times New Roman"/>
                <a:cs typeface="Times New Roman"/>
                <a:sym typeface="Times New Roman"/>
              </a:rPr>
              <a:t>in its requirements through efforts like the pilot survey.</a:t>
            </a:r>
            <a:endParaRPr sz="1400" b="1" dirty="0">
              <a:latin typeface="Times New Roman"/>
              <a:ea typeface="Times New Roman"/>
              <a:cs typeface="Times New Roman"/>
              <a:sym typeface="Times New Roman"/>
            </a:endParaRPr>
          </a:p>
        </p:txBody>
      </p:sp>
      <p:cxnSp>
        <p:nvCxnSpPr>
          <p:cNvPr id="168" name="Google Shape;168;p21"/>
          <p:cNvCxnSpPr/>
          <p:nvPr/>
        </p:nvCxnSpPr>
        <p:spPr>
          <a:xfrm rot="10800000" flipH="1">
            <a:off x="60076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70" name="Google Shape;170;p21"/>
          <p:cNvSpPr/>
          <p:nvPr/>
        </p:nvSpPr>
        <p:spPr>
          <a:xfrm>
            <a:off x="422950" y="3783150"/>
            <a:ext cx="1071600" cy="885000"/>
          </a:xfrm>
          <a:prstGeom prst="rect">
            <a:avLst/>
          </a:prstGeom>
          <a:solidFill>
            <a:srgbClr val="0068AE"/>
          </a:solidFill>
          <a:ln w="19050" cap="flat" cmpd="sng">
            <a:solidFill>
              <a:srgbClr val="0068A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71" name="Google Shape;171;p21"/>
          <p:cNvPicPr preferRelativeResize="0"/>
          <p:nvPr/>
        </p:nvPicPr>
        <p:blipFill>
          <a:blip r:embed="rId3">
            <a:alphaModFix/>
          </a:blip>
          <a:stretch>
            <a:fillRect/>
          </a:stretch>
        </p:blipFill>
        <p:spPr>
          <a:xfrm>
            <a:off x="422950" y="3852000"/>
            <a:ext cx="1120951" cy="747301"/>
          </a:xfrm>
          <a:prstGeom prst="rect">
            <a:avLst/>
          </a:prstGeom>
          <a:noFill/>
          <a:ln>
            <a:noFill/>
          </a:ln>
        </p:spPr>
      </p:pic>
      <p:cxnSp>
        <p:nvCxnSpPr>
          <p:cNvPr id="174" name="Google Shape;174;p21"/>
          <p:cNvCxnSpPr/>
          <p:nvPr/>
        </p:nvCxnSpPr>
        <p:spPr>
          <a:xfrm>
            <a:off x="4475050" y="3783150"/>
            <a:ext cx="7200" cy="885000"/>
          </a:xfrm>
          <a:prstGeom prst="straightConnector1">
            <a:avLst/>
          </a:prstGeom>
          <a:noFill/>
          <a:ln w="19050" cap="flat" cmpd="sng">
            <a:solidFill>
              <a:srgbClr val="2E93B3"/>
            </a:solidFill>
            <a:prstDash val="dashDot"/>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4A-841C-2776-43A3-A0E0371B4ECD}"/>
              </a:ext>
            </a:extLst>
          </p:cNvPr>
          <p:cNvSpPr>
            <a:spLocks noGrp="1"/>
          </p:cNvSpPr>
          <p:nvPr>
            <p:ph type="title"/>
          </p:nvPr>
        </p:nvSpPr>
        <p:spPr/>
        <p:txBody>
          <a:bodyPr/>
          <a:lstStyle/>
          <a:p>
            <a:r>
              <a:rPr lang="en-US" dirty="0"/>
              <a:t>Global Implementation Status </a:t>
            </a:r>
          </a:p>
        </p:txBody>
      </p:sp>
      <p:pic>
        <p:nvPicPr>
          <p:cNvPr id="7" name="Picture 6">
            <a:extLst>
              <a:ext uri="{FF2B5EF4-FFF2-40B4-BE49-F238E27FC236}">
                <a16:creationId xmlns:a16="http://schemas.microsoft.com/office/drawing/2014/main" id="{00D3D2DE-9EF1-D2CE-4AB4-BF7719FBBE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509"/>
            <a:ext cx="9144000" cy="5136365"/>
          </a:xfrm>
          <a:prstGeom prst="rect">
            <a:avLst/>
          </a:prstGeom>
        </p:spPr>
      </p:pic>
      <p:pic>
        <p:nvPicPr>
          <p:cNvPr id="8" name="Picture 7">
            <a:extLst>
              <a:ext uri="{FF2B5EF4-FFF2-40B4-BE49-F238E27FC236}">
                <a16:creationId xmlns:a16="http://schemas.microsoft.com/office/drawing/2014/main" id="{2D1BD452-0597-80D2-66F1-FF1E5B54A1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2521" y="14646"/>
            <a:ext cx="5727436" cy="1099457"/>
          </a:xfrm>
          <a:prstGeom prst="rect">
            <a:avLst/>
          </a:prstGeom>
        </p:spPr>
      </p:pic>
      <p:sp>
        <p:nvSpPr>
          <p:cNvPr id="19" name="TextBox 18">
            <a:extLst>
              <a:ext uri="{FF2B5EF4-FFF2-40B4-BE49-F238E27FC236}">
                <a16:creationId xmlns:a16="http://schemas.microsoft.com/office/drawing/2014/main" id="{C93903CF-180C-EACB-FC24-9FBDD3510701}"/>
              </a:ext>
            </a:extLst>
          </p:cNvPr>
          <p:cNvSpPr txBox="1"/>
          <p:nvPr/>
        </p:nvSpPr>
        <p:spPr>
          <a:xfrm>
            <a:off x="58962" y="2977896"/>
            <a:ext cx="2315750" cy="2323713"/>
          </a:xfrm>
          <a:prstGeom prst="rect">
            <a:avLst/>
          </a:prstGeom>
          <a:solidFill>
            <a:schemeClr val="accent5">
              <a:lumMod val="50000"/>
            </a:schemeClr>
          </a:solidFill>
          <a:ln>
            <a:solidFill>
              <a:srgbClr val="0070C0"/>
            </a:solidFill>
          </a:ln>
        </p:spPr>
        <p:txBody>
          <a:bodyPr wrap="square">
            <a:spAutoFit/>
          </a:bodyPr>
          <a:lstStyle/>
          <a:p>
            <a:pPr defTabSz="914378" eaLnBrk="0" fontAlgn="base" hangingPunct="0">
              <a:spcBef>
                <a:spcPct val="0"/>
              </a:spcBef>
              <a:spcAft>
                <a:spcPct val="0"/>
              </a:spcAft>
              <a:buClrTx/>
            </a:pPr>
            <a:r>
              <a:rPr lang="mi-NZ" sz="24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100</a:t>
            </a:r>
          </a:p>
          <a:p>
            <a:pPr defTabSz="914378" eaLnBrk="0" fontAlgn="base" hangingPunct="0">
              <a:spcBef>
                <a:spcPct val="0"/>
              </a:spcBef>
              <a:spcAft>
                <a:spcPct val="0"/>
              </a:spcAft>
              <a:buClrTx/>
            </a:pP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TSUNAMI READY </a:t>
            </a:r>
          </a:p>
          <a:p>
            <a:pPr defTabSz="914378" eaLnBrk="0" fontAlgn="base" hangingPunct="0">
              <a:spcBef>
                <a:spcPct val="0"/>
              </a:spcBef>
              <a:spcAft>
                <a:spcPct val="0"/>
              </a:spcAft>
              <a:buClrTx/>
            </a:pP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COMMUNITIES</a:t>
            </a:r>
          </a:p>
          <a:p>
            <a:pPr defTabSz="914378" eaLnBrk="0" fontAlgn="base" hangingPunct="0">
              <a:spcBef>
                <a:spcPct val="0"/>
              </a:spcBef>
              <a:spcAft>
                <a:spcPct val="0"/>
              </a:spcAft>
              <a:buClrTx/>
            </a:pPr>
            <a:endParaRPr lang="mi-NZ" sz="1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8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23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CARIBBEAN AND ADJ REGIONS</a:t>
            </a:r>
            <a:endParaRPr lang="mi-NZ" sz="12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8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48</a:t>
            </a:r>
            <a:r>
              <a:rPr lang="mi-NZ" sz="15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INDIAN OCEAN</a:t>
            </a:r>
            <a:endParaRPr lang="mi-NZ" sz="12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5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  </a:t>
            </a:r>
            <a:r>
              <a:rPr lang="mi-NZ" sz="18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6</a:t>
            </a:r>
            <a:r>
              <a:rPr lang="mi-NZ" sz="15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NORTH-EASTERN ATLANTIC, </a:t>
            </a:r>
          </a:p>
          <a:p>
            <a:pPr defTabSz="914378" eaLnBrk="0" fontAlgn="base" hangingPunct="0">
              <a:spcBef>
                <a:spcPct val="0"/>
              </a:spcBef>
              <a:spcAft>
                <a:spcPct val="0"/>
              </a:spcAft>
              <a:buClrTx/>
            </a:pP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MEDITERRANEAN AND  </a:t>
            </a:r>
          </a:p>
          <a:p>
            <a:pPr defTabSz="914378" eaLnBrk="0" fontAlgn="base" hangingPunct="0">
              <a:spcBef>
                <a:spcPct val="0"/>
              </a:spcBef>
              <a:spcAft>
                <a:spcPct val="0"/>
              </a:spcAft>
              <a:buClrTx/>
            </a:pP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CONNECTED SEAS</a:t>
            </a:r>
            <a:endParaRPr lang="mi-NZ" sz="105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8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23</a:t>
            </a:r>
            <a:r>
              <a:rPr lang="mi-NZ" sz="1500" b="1" kern="1200" dirty="0">
                <a:solidFill>
                  <a:srgbClr val="000000">
                    <a:lumMod val="60000"/>
                    <a:lumOff val="40000"/>
                  </a:srgbClr>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PACIFIC OCEAN</a:t>
            </a:r>
            <a:endParaRPr lang="mi-NZ" sz="24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 name="TextBox 19">
            <a:extLst>
              <a:ext uri="{FF2B5EF4-FFF2-40B4-BE49-F238E27FC236}">
                <a16:creationId xmlns:a16="http://schemas.microsoft.com/office/drawing/2014/main" id="{4C8D75B6-E7A4-B772-F38A-3FF3E6CF5B4A}"/>
              </a:ext>
            </a:extLst>
          </p:cNvPr>
          <p:cNvSpPr txBox="1"/>
          <p:nvPr/>
        </p:nvSpPr>
        <p:spPr>
          <a:xfrm>
            <a:off x="58962" y="2970572"/>
            <a:ext cx="2315750" cy="2308324"/>
          </a:xfrm>
          <a:prstGeom prst="rect">
            <a:avLst/>
          </a:prstGeom>
          <a:solidFill>
            <a:srgbClr val="2C6894"/>
          </a:solidFill>
          <a:ln>
            <a:noFill/>
          </a:ln>
        </p:spPr>
        <p:txBody>
          <a:bodyPr wrap="square">
            <a:spAutoFit/>
          </a:bodyPr>
          <a:lstStyle/>
          <a:p>
            <a:pPr defTabSz="914378" eaLnBrk="0" fontAlgn="base" hangingPunct="0">
              <a:spcBef>
                <a:spcPct val="0"/>
              </a:spcBef>
              <a:spcAft>
                <a:spcPct val="0"/>
              </a:spcAft>
              <a:buClrTx/>
            </a:pPr>
            <a:r>
              <a:rPr lang="mi-NZ" sz="24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100 </a:t>
            </a:r>
            <a:r>
              <a:rPr lang="mi-NZ" sz="1200"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(Feb 2025, IOC TSR)</a:t>
            </a:r>
          </a:p>
          <a:p>
            <a:pPr defTabSz="914378" eaLnBrk="0" fontAlgn="base" hangingPunct="0">
              <a:spcBef>
                <a:spcPct val="0"/>
              </a:spcBef>
              <a:spcAft>
                <a:spcPct val="0"/>
              </a:spcAft>
              <a:buClrTx/>
            </a:pP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TSUNAMI READY </a:t>
            </a:r>
          </a:p>
          <a:p>
            <a:pPr defTabSz="914378" eaLnBrk="0" fontAlgn="base" hangingPunct="0">
              <a:spcBef>
                <a:spcPct val="0"/>
              </a:spcBef>
              <a:spcAft>
                <a:spcPct val="0"/>
              </a:spcAft>
              <a:buClrTx/>
            </a:pP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COMMUNITIES</a:t>
            </a:r>
          </a:p>
          <a:p>
            <a:pPr defTabSz="914378" eaLnBrk="0" fontAlgn="base" hangingPunct="0">
              <a:spcBef>
                <a:spcPct val="0"/>
              </a:spcBef>
              <a:spcAft>
                <a:spcPct val="0"/>
              </a:spcAft>
              <a:buClrTx/>
            </a:pPr>
            <a:r>
              <a:rPr lang="mi-NZ" sz="18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23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CARIBBEAN AND ADJ REGIONS</a:t>
            </a:r>
            <a:endParaRPr lang="mi-NZ" sz="12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8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48</a:t>
            </a: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INDIAN OCEAN</a:t>
            </a:r>
            <a:endParaRPr lang="mi-NZ" sz="12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a:t>
            </a:r>
            <a:r>
              <a:rPr lang="mi-NZ" sz="18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6</a:t>
            </a: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NORTH-EASTERN ATLANTIC, </a:t>
            </a:r>
          </a:p>
          <a:p>
            <a:pPr defTabSz="914378" eaLnBrk="0" fontAlgn="base" hangingPunct="0">
              <a:spcBef>
                <a:spcPct val="0"/>
              </a:spcBef>
              <a:spcAft>
                <a:spcPct val="0"/>
              </a:spcAft>
              <a:buClrTx/>
            </a:pP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MEDITERRANEAN AND  </a:t>
            </a:r>
          </a:p>
          <a:p>
            <a:pPr defTabSz="914378" eaLnBrk="0" fontAlgn="base" hangingPunct="0">
              <a:spcBef>
                <a:spcPct val="0"/>
              </a:spcBef>
              <a:spcAft>
                <a:spcPct val="0"/>
              </a:spcAft>
              <a:buClrTx/>
            </a:pP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CONNECTED SEAS</a:t>
            </a:r>
            <a:endParaRPr lang="mi-NZ" sz="105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378" eaLnBrk="0" fontAlgn="base" hangingPunct="0">
              <a:spcBef>
                <a:spcPct val="0"/>
              </a:spcBef>
              <a:spcAft>
                <a:spcPct val="0"/>
              </a:spcAft>
              <a:buClrTx/>
            </a:pPr>
            <a:r>
              <a:rPr lang="mi-NZ" sz="18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23</a:t>
            </a:r>
            <a:r>
              <a:rPr lang="mi-NZ" sz="15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a:t>
            </a:r>
            <a:r>
              <a:rPr lang="mi-NZ" sz="9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PACIFIC OCEAN</a:t>
            </a:r>
            <a:endParaRPr lang="mi-NZ" sz="24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2" name="TextBox 21">
            <a:extLst>
              <a:ext uri="{FF2B5EF4-FFF2-40B4-BE49-F238E27FC236}">
                <a16:creationId xmlns:a16="http://schemas.microsoft.com/office/drawing/2014/main" id="{6EBD283D-AD7C-5339-595C-25CB3696C3DC}"/>
              </a:ext>
            </a:extLst>
          </p:cNvPr>
          <p:cNvSpPr txBox="1"/>
          <p:nvPr/>
        </p:nvSpPr>
        <p:spPr>
          <a:xfrm>
            <a:off x="4296675" y="872638"/>
            <a:ext cx="1603967" cy="207749"/>
          </a:xfrm>
          <a:prstGeom prst="rect">
            <a:avLst/>
          </a:prstGeom>
          <a:noFill/>
        </p:spPr>
        <p:txBody>
          <a:bodyPr wrap="square">
            <a:spAutoFit/>
          </a:bodyPr>
          <a:lstStyle/>
          <a:p>
            <a:pPr defTabSz="914378" eaLnBrk="0" fontAlgn="base" hangingPunct="0">
              <a:spcBef>
                <a:spcPct val="0"/>
              </a:spcBef>
              <a:spcAft>
                <a:spcPct val="0"/>
              </a:spcAft>
              <a:buClrTx/>
            </a:pPr>
            <a:r>
              <a:rPr lang="mi-NZ" sz="750" i="1" kern="1200" dirty="0">
                <a:solidFill>
                  <a:srgbClr val="FFFFFF">
                    <a:lumMod val="20000"/>
                    <a:lumOff val="80000"/>
                  </a:srgbClr>
                </a:solidFill>
                <a:latin typeface="Arial" panose="020B0604020202020204" pitchFamily="34" charset="0"/>
                <a:ea typeface="ＭＳ Ｐゴシック" panose="020B0600070205080204" pitchFamily="34" charset="-128"/>
                <a:cs typeface="Arial" panose="020B0604020202020204" pitchFamily="34" charset="0"/>
              </a:rPr>
              <a:t>Map, Nov 2024 (IOTIC)</a:t>
            </a:r>
            <a:endParaRPr lang="en-US" sz="750" i="1" kern="1200" dirty="0">
              <a:solidFill>
                <a:srgbClr val="FFFFFF">
                  <a:lumMod val="20000"/>
                  <a:lumOff val="80000"/>
                </a:srgbClr>
              </a:solidFill>
              <a:latin typeface="Arial" panose="020B0604020202020204" pitchFamily="34" charset="0"/>
              <a:ea typeface="ＭＳ Ｐゴシック" panose="020B0600070205080204" pitchFamily="34" charset="-128"/>
              <a:cs typeface="Angsana New"/>
            </a:endParaRPr>
          </a:p>
        </p:txBody>
      </p:sp>
      <p:sp>
        <p:nvSpPr>
          <p:cNvPr id="4" name="TextBox 3">
            <a:extLst>
              <a:ext uri="{FF2B5EF4-FFF2-40B4-BE49-F238E27FC236}">
                <a16:creationId xmlns:a16="http://schemas.microsoft.com/office/drawing/2014/main" id="{60A30235-FA2D-E3C4-B432-4B2549E8D96B}"/>
              </a:ext>
            </a:extLst>
          </p:cNvPr>
          <p:cNvSpPr txBox="1"/>
          <p:nvPr/>
        </p:nvSpPr>
        <p:spPr>
          <a:xfrm>
            <a:off x="3059833" y="738326"/>
            <a:ext cx="5839245" cy="369332"/>
          </a:xfrm>
          <a:prstGeom prst="rect">
            <a:avLst/>
          </a:prstGeom>
          <a:solidFill>
            <a:schemeClr val="accent2">
              <a:lumMod val="20000"/>
              <a:lumOff val="80000"/>
            </a:schemeClr>
          </a:solidFill>
        </p:spPr>
        <p:txBody>
          <a:bodyPr wrap="square">
            <a:spAutoFit/>
          </a:bodyPr>
          <a:lstStyle/>
          <a:p>
            <a:pPr defTabSz="342884">
              <a:buClrTx/>
            </a:pPr>
            <a:r>
              <a:rPr lang="en-US" sz="1800" b="1" kern="1200" dirty="0">
                <a:solidFill>
                  <a:srgbClr val="C00000"/>
                </a:solidFill>
                <a:latin typeface="Arial" panose="020B0604020202020204" pitchFamily="34" charset="0"/>
                <a:cs typeface="Arial" panose="020B0604020202020204" pitchFamily="34" charset="0"/>
              </a:rPr>
              <a:t>ITIC &amp; CTIC Support - Facilitate TRRP in Caribbean</a:t>
            </a:r>
          </a:p>
        </p:txBody>
      </p:sp>
    </p:spTree>
    <p:extLst>
      <p:ext uri="{BB962C8B-B14F-4D97-AF65-F5344CB8AC3E}">
        <p14:creationId xmlns:p14="http://schemas.microsoft.com/office/powerpoint/2010/main" val="1955637252"/>
      </p:ext>
    </p:extLst>
  </p:cSld>
  <p:clrMapOvr>
    <a:masterClrMapping/>
  </p:clrMapOvr>
  <p:transition>
    <p:wipe dir="r"/>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TTI.McKinnie">
      <a:majorFont>
        <a:latin typeface="Arial"/>
        <a:ea typeface="Angsana New"/>
        <a:cs typeface="Angsana New"/>
      </a:majorFont>
      <a:minorFont>
        <a:latin typeface="Arial"/>
        <a:ea typeface="Angsana New"/>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1560</TotalTime>
  <Words>1872</Words>
  <Application>Microsoft Office PowerPoint</Application>
  <PresentationFormat>On-screen Show (16:9)</PresentationFormat>
  <Paragraphs>195</Paragraphs>
  <Slides>24</Slides>
  <Notes>10</Notes>
  <HiddenSlides>1</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Aptos Display</vt:lpstr>
      <vt:lpstr>Roboto Condensed</vt:lpstr>
      <vt:lpstr>Aptos</vt:lpstr>
      <vt:lpstr>VAG Rounded Std Light</vt:lpstr>
      <vt:lpstr>Roboto Condensed Black</vt:lpstr>
      <vt:lpstr>Wingdings</vt:lpstr>
      <vt:lpstr>Libre Baskerville</vt:lpstr>
      <vt:lpstr>Arial</vt:lpstr>
      <vt:lpstr>Courier New</vt:lpstr>
      <vt:lpstr>Century Gothic</vt:lpstr>
      <vt:lpstr>Calibri</vt:lpstr>
      <vt:lpstr>Times New Roman</vt:lpstr>
      <vt:lpstr>Simple Light</vt:lpstr>
      <vt:lpstr>10_Custom Design</vt:lpstr>
      <vt:lpstr>14_ITTI.McKinnie</vt:lpstr>
      <vt:lpstr>Tema de Office</vt:lpstr>
      <vt:lpstr>Office Theme</vt:lpstr>
      <vt:lpstr>PowerPoint Presentation</vt:lpstr>
      <vt:lpstr>PowerPoint Presentation</vt:lpstr>
      <vt:lpstr>Pilot Feedback Survey on the Implementation of Tsunami Ready in ICG/CARIBE-EWS</vt:lpstr>
      <vt:lpstr>PowerPoint Presentation</vt:lpstr>
      <vt:lpstr>Feedback on Program Effectiveness</vt:lpstr>
      <vt:lpstr>Feedback on Implementation Difficulty</vt:lpstr>
      <vt:lpstr>General Comments </vt:lpstr>
      <vt:lpstr>Summary </vt:lpstr>
      <vt:lpstr>Global Implementation Status </vt:lpstr>
      <vt:lpstr>Tsunami Ready Nominations: </vt:lpstr>
      <vt:lpstr>Tsunami Ready Certifications: </vt:lpstr>
      <vt:lpstr> Tsunami Ready Renewals </vt:lpstr>
      <vt:lpstr>Objective</vt:lpstr>
      <vt:lpstr>Communities delineation</vt:lpstr>
      <vt:lpstr>Evacuation zones delineation</vt:lpstr>
      <vt:lpstr>Tsunami Hazard Exposure</vt:lpstr>
      <vt:lpstr>Tsunami Hazard Exposure</vt:lpstr>
      <vt:lpstr>Evacuation needs estimation</vt:lpstr>
      <vt:lpstr>RESULT 1: eligible communities</vt:lpstr>
      <vt:lpstr>RESULT 2: population living in an evacuation zone</vt:lpstr>
      <vt:lpstr>NEXT STEPS</vt:lpstr>
      <vt:lpstr>Recommendations</vt:lpstr>
      <vt:lpstr>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Von Hillebrandt-Andrade</dc:creator>
  <cp:lastModifiedBy>Brome, Alison</cp:lastModifiedBy>
  <cp:revision>31</cp:revision>
  <dcterms:modified xsi:type="dcterms:W3CDTF">2025-05-06T16:55:18Z</dcterms:modified>
</cp:coreProperties>
</file>