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qlrfX2+UNQqmDspn3gvsTlfN7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17C7B-0239-09F1-946F-5817BF379B3C}" v="4" dt="2025-05-06T18:21:54.482"/>
    <p1510:client id="{9964CE9B-DA20-6B2C-87E9-06C14CC4858D}" v="23" dt="2025-05-06T17:08:05.696"/>
  </p1510:revLst>
</p1510:revInfo>
</file>

<file path=ppt/tableStyles.xml><?xml version="1.0" encoding="utf-8"?>
<a:tblStyleLst xmlns:a="http://schemas.openxmlformats.org/drawingml/2006/main" def="{DB5D9C3E-4B5E-4EF1-AFFD-E776F21EA9A0}">
  <a:tblStyle styleId="{DB5D9C3E-4B5E-4EF1-AFFD-E776F21EA9A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da0d75cc9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da0d75cc9b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2da0d75cc9b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da0d75cc9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da0d75cc9b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2da0d75cc9b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d20667cfb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d20667cfb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d20667cfb0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ff3fb85972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ff3fb85972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1ff3fb85972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d20667cfb0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2d20667cfb0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2d20667cfb0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4cf31644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34cf316448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34cf31644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ff3fb8597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ff3fb8597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1ff3fb8597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322319c97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35322319c97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4c9543d97a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34c9543d97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4201325" y="4125028"/>
            <a:ext cx="7620000" cy="2661000"/>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Clr>
                <a:schemeClr val="dk1"/>
              </a:buClr>
              <a:buSzPts val="500"/>
              <a:buFont typeface="Times New Roman"/>
              <a:buNone/>
            </a:pPr>
            <a:r>
              <a:rPr lang="en-US" sz="2000" b="1" i="0" u="none" strike="noStrike" cap="none">
                <a:solidFill>
                  <a:schemeClr val="dk1"/>
                </a:solidFill>
                <a:latin typeface="Times New Roman"/>
                <a:ea typeface="Times New Roman"/>
                <a:cs typeface="Times New Roman"/>
                <a:sym typeface="Times New Roman"/>
              </a:rPr>
              <a:t>Antonio Aguilar</a:t>
            </a:r>
            <a:endParaRPr sz="2000" b="1"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chemeClr val="dk1"/>
              </a:buClr>
              <a:buSzPts val="1100"/>
              <a:buFont typeface="Arial"/>
              <a:buNone/>
            </a:pPr>
            <a:r>
              <a:rPr lang="en-US" sz="1600" b="0" i="0" u="none" strike="noStrike" cap="none">
                <a:solidFill>
                  <a:schemeClr val="dk1"/>
                </a:solidFill>
                <a:latin typeface="Times New Roman"/>
                <a:ea typeface="Times New Roman"/>
                <a:cs typeface="Times New Roman"/>
                <a:sym typeface="Times New Roman"/>
              </a:rPr>
              <a:t>CARIBE WAVE Chair, FUNVISIS, Venezuela</a:t>
            </a:r>
            <a:endParaRPr sz="1600" b="1"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chemeClr val="dk1"/>
              </a:buClr>
              <a:buSzPts val="400"/>
              <a:buFont typeface="Times New Roman"/>
              <a:buNone/>
            </a:pPr>
            <a:endParaRPr sz="1800" b="1"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chemeClr val="dk1"/>
              </a:buClr>
              <a:buSzPts val="1100"/>
              <a:buFont typeface="Arial"/>
              <a:buNone/>
            </a:pPr>
            <a:r>
              <a:rPr lang="en-US" sz="2000" b="1" i="0" u="none" strike="noStrike" cap="none">
                <a:solidFill>
                  <a:schemeClr val="dk1"/>
                </a:solidFill>
                <a:latin typeface="Times New Roman"/>
                <a:ea typeface="Times New Roman"/>
                <a:cs typeface="Times New Roman"/>
                <a:sym typeface="Times New Roman"/>
              </a:rPr>
              <a:t>Gisela Báez-Sánchez</a:t>
            </a:r>
            <a:endParaRPr sz="2000" b="1"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chemeClr val="dk1"/>
              </a:buClr>
              <a:buSzPts val="1100"/>
              <a:buFont typeface="Arial"/>
              <a:buNone/>
            </a:pPr>
            <a:r>
              <a:rPr lang="en-US" sz="1600" b="0" i="0" u="none" strike="noStrike" cap="none">
                <a:solidFill>
                  <a:schemeClr val="dk1"/>
                </a:solidFill>
                <a:latin typeface="Times New Roman"/>
                <a:ea typeface="Times New Roman"/>
                <a:cs typeface="Times New Roman"/>
                <a:sym typeface="Times New Roman"/>
              </a:rPr>
              <a:t>CARIBE WAVE Vice Chair,  Puerto Rico Seismic Network, USA</a:t>
            </a:r>
            <a:endParaRPr sz="1600" b="0"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chemeClr val="dk1"/>
              </a:buClr>
              <a:buSzPts val="2000"/>
              <a:buFont typeface="Arial"/>
              <a:buNone/>
            </a:pPr>
            <a:endParaRPr sz="2000" b="1"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Christa G. von Hillebrandt-Andrade</a:t>
            </a:r>
            <a:endParaRPr sz="1400" b="0" i="0" u="none" strike="noStrike" cap="none">
              <a:solidFill>
                <a:srgbClr val="000000"/>
              </a:solidFill>
              <a:latin typeface="Times New Roman"/>
              <a:ea typeface="Times New Roman"/>
              <a:cs typeface="Times New Roman"/>
              <a:sym typeface="Times New Roman"/>
            </a:endParaRPr>
          </a:p>
          <a:p>
            <a:pPr marL="0" marR="0" lvl="0" indent="0" algn="r" rtl="0">
              <a:lnSpc>
                <a:spcPct val="80000"/>
              </a:lnSpc>
              <a:spcBef>
                <a:spcPts val="32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Manager, ITIC Caribbean Office </a:t>
            </a:r>
            <a:endParaRPr sz="1400" b="0"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32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ICG CARIBE EWS WG III Chair</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80000"/>
              </a:lnSpc>
              <a:spcBef>
                <a:spcPts val="32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r" rtl="0">
              <a:lnSpc>
                <a:spcPct val="80000"/>
              </a:lnSpc>
              <a:spcBef>
                <a:spcPts val="320"/>
              </a:spcBef>
              <a:spcAft>
                <a:spcPts val="0"/>
              </a:spcAft>
              <a:buClr>
                <a:srgbClr val="000000"/>
              </a:buClr>
              <a:buSzPts val="1600"/>
              <a:buFont typeface="Arial"/>
              <a:buNone/>
            </a:pPr>
            <a:r>
              <a:rPr lang="en-US" sz="1600" b="1" i="0" u="none" strike="noStrike" cap="none">
                <a:solidFill>
                  <a:schemeClr val="dk1"/>
                </a:solidFill>
                <a:latin typeface="Times New Roman"/>
                <a:ea typeface="Times New Roman"/>
                <a:cs typeface="Times New Roman"/>
                <a:sym typeface="Times New Roman"/>
              </a:rPr>
              <a:t>May, 202</a:t>
            </a:r>
            <a:r>
              <a:rPr lang="en-US" sz="1600" b="1">
                <a:solidFill>
                  <a:schemeClr val="dk1"/>
                </a:solidFill>
                <a:latin typeface="Times New Roman"/>
                <a:ea typeface="Times New Roman"/>
                <a:cs typeface="Times New Roman"/>
                <a:sym typeface="Times New Roman"/>
              </a:rPr>
              <a:t>5</a:t>
            </a:r>
            <a:endParaRPr sz="1400" b="0" i="0" u="none" strike="noStrike" cap="none">
              <a:solidFill>
                <a:srgbClr val="000000"/>
              </a:solidFill>
              <a:latin typeface="Times New Roman"/>
              <a:ea typeface="Times New Roman"/>
              <a:cs typeface="Times New Roman"/>
              <a:sym typeface="Times New Roman"/>
            </a:endParaRPr>
          </a:p>
        </p:txBody>
      </p:sp>
      <p:sp>
        <p:nvSpPr>
          <p:cNvPr id="89" name="Google Shape;89;p1"/>
          <p:cNvSpPr txBox="1"/>
          <p:nvPr/>
        </p:nvSpPr>
        <p:spPr>
          <a:xfrm>
            <a:off x="2056750" y="1753650"/>
            <a:ext cx="81948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Times New Roman"/>
                <a:ea typeface="Times New Roman"/>
                <a:cs typeface="Times New Roman"/>
                <a:sym typeface="Times New Roman"/>
              </a:rPr>
              <a:t>ICG CARIBE-EWS XVIII Session</a:t>
            </a:r>
            <a:endParaRPr sz="4000" b="0" i="0" u="none" strike="noStrike" cap="none" dirty="0">
              <a:solidFill>
                <a:schemeClr val="dk1"/>
              </a:solidFill>
              <a:latin typeface="Times New Roman"/>
              <a:ea typeface="Times New Roman"/>
              <a:cs typeface="Times New Roman"/>
              <a:sym typeface="Times New Roman"/>
            </a:endParaRPr>
          </a:p>
          <a:p>
            <a:pPr algn="ctr">
              <a:buSzPts val="4000"/>
            </a:pPr>
            <a:r>
              <a:rPr lang="en-US" sz="4000" dirty="0">
                <a:solidFill>
                  <a:schemeClr val="dk1"/>
                </a:solidFill>
                <a:latin typeface="Times New Roman"/>
                <a:ea typeface="Times New Roman"/>
                <a:cs typeface="Times New Roman"/>
                <a:sym typeface="Times New Roman"/>
              </a:rPr>
              <a:t>5.2 CARIBE</a:t>
            </a:r>
            <a:r>
              <a:rPr lang="en-US" sz="4000" b="0" i="0" u="none" strike="noStrike" cap="none" dirty="0">
                <a:solidFill>
                  <a:schemeClr val="dk1"/>
                </a:solidFill>
                <a:latin typeface="Times New Roman"/>
                <a:ea typeface="Times New Roman"/>
                <a:cs typeface="Times New Roman"/>
                <a:sym typeface="Times New Roman"/>
              </a:rPr>
              <a:t> WAVE 202</a:t>
            </a:r>
            <a:r>
              <a:rPr lang="en-US" sz="4000" dirty="0">
                <a:solidFill>
                  <a:schemeClr val="dk1"/>
                </a:solidFill>
                <a:latin typeface="Times New Roman"/>
                <a:ea typeface="Times New Roman"/>
                <a:cs typeface="Times New Roman"/>
                <a:sym typeface="Times New Roman"/>
              </a:rPr>
              <a:t>6</a:t>
            </a:r>
            <a:endParaRPr lang="en-US" sz="4000" dirty="0">
              <a:solidFill>
                <a:schemeClr val="dk1"/>
              </a:solidFill>
              <a:latin typeface="Times New Roman"/>
              <a:ea typeface="Times New Roman"/>
              <a:cs typeface="Times New Roman"/>
            </a:endParaRPr>
          </a:p>
        </p:txBody>
      </p:sp>
      <p:pic>
        <p:nvPicPr>
          <p:cNvPr id="90" name="Google Shape;90;p1"/>
          <p:cNvPicPr preferRelativeResize="0"/>
          <p:nvPr/>
        </p:nvPicPr>
        <p:blipFill rotWithShape="1">
          <a:blip r:embed="rId3">
            <a:alphaModFix/>
          </a:blip>
          <a:srcRect/>
          <a:stretch/>
        </p:blipFill>
        <p:spPr>
          <a:xfrm>
            <a:off x="1362710" y="3713862"/>
            <a:ext cx="2926650" cy="2484759"/>
          </a:xfrm>
          <a:prstGeom prst="rect">
            <a:avLst/>
          </a:prstGeom>
          <a:noFill/>
          <a:ln>
            <a:noFill/>
          </a:ln>
        </p:spPr>
      </p:pic>
      <p:grpSp>
        <p:nvGrpSpPr>
          <p:cNvPr id="91" name="Google Shape;91;p1"/>
          <p:cNvGrpSpPr/>
          <p:nvPr/>
        </p:nvGrpSpPr>
        <p:grpSpPr>
          <a:xfrm>
            <a:off x="2376271" y="79008"/>
            <a:ext cx="7439458" cy="1038034"/>
            <a:chOff x="362753" y="74805"/>
            <a:chExt cx="7439458" cy="1038034"/>
          </a:xfrm>
        </p:grpSpPr>
        <p:pic>
          <p:nvPicPr>
            <p:cNvPr id="92" name="Google Shape;92;p1"/>
            <p:cNvPicPr preferRelativeResize="0"/>
            <p:nvPr/>
          </p:nvPicPr>
          <p:blipFill rotWithShape="1">
            <a:blip r:embed="rId4">
              <a:alphaModFix/>
            </a:blip>
            <a:srcRect l="64497"/>
            <a:stretch/>
          </p:blipFill>
          <p:spPr>
            <a:xfrm>
              <a:off x="5189755" y="103739"/>
              <a:ext cx="2612456" cy="914400"/>
            </a:xfrm>
            <a:prstGeom prst="rect">
              <a:avLst/>
            </a:prstGeom>
            <a:noFill/>
            <a:ln>
              <a:noFill/>
            </a:ln>
          </p:spPr>
        </p:pic>
        <p:pic>
          <p:nvPicPr>
            <p:cNvPr id="93" name="Google Shape;93;p1"/>
            <p:cNvPicPr preferRelativeResize="0"/>
            <p:nvPr/>
          </p:nvPicPr>
          <p:blipFill rotWithShape="1">
            <a:blip r:embed="rId5">
              <a:alphaModFix/>
            </a:blip>
            <a:srcRect/>
            <a:stretch/>
          </p:blipFill>
          <p:spPr>
            <a:xfrm>
              <a:off x="2712719" y="233323"/>
              <a:ext cx="717412" cy="720999"/>
            </a:xfrm>
            <a:prstGeom prst="rect">
              <a:avLst/>
            </a:prstGeom>
            <a:noFill/>
            <a:ln>
              <a:noFill/>
            </a:ln>
          </p:spPr>
        </p:pic>
        <p:pic>
          <p:nvPicPr>
            <p:cNvPr id="94" name="Google Shape;94;p1" descr="Logo, company name&#10;&#10;Description automatically generated"/>
            <p:cNvPicPr preferRelativeResize="0"/>
            <p:nvPr/>
          </p:nvPicPr>
          <p:blipFill rotWithShape="1">
            <a:blip r:embed="rId6">
              <a:alphaModFix/>
            </a:blip>
            <a:srcRect/>
            <a:stretch/>
          </p:blipFill>
          <p:spPr>
            <a:xfrm>
              <a:off x="362753" y="233324"/>
              <a:ext cx="836202" cy="784815"/>
            </a:xfrm>
            <a:prstGeom prst="rect">
              <a:avLst/>
            </a:prstGeom>
            <a:noFill/>
            <a:ln>
              <a:noFill/>
            </a:ln>
          </p:spPr>
        </p:pic>
        <p:pic>
          <p:nvPicPr>
            <p:cNvPr id="95" name="Google Shape;95;p1" descr="Text&#10;&#10;Description automatically generated with medium confidence"/>
            <p:cNvPicPr preferRelativeResize="0"/>
            <p:nvPr/>
          </p:nvPicPr>
          <p:blipFill rotWithShape="1">
            <a:blip r:embed="rId7">
              <a:alphaModFix/>
            </a:blip>
            <a:srcRect/>
            <a:stretch/>
          </p:blipFill>
          <p:spPr>
            <a:xfrm>
              <a:off x="1343718" y="74805"/>
              <a:ext cx="1369001" cy="1038034"/>
            </a:xfrm>
            <a:prstGeom prst="rect">
              <a:avLst/>
            </a:prstGeom>
            <a:noFill/>
            <a:ln>
              <a:noFill/>
            </a:ln>
          </p:spPr>
        </p:pic>
        <p:pic>
          <p:nvPicPr>
            <p:cNvPr id="96" name="Google Shape;96;p1" descr="Logo&#10;&#10;Description automatically generated with medium confidence"/>
            <p:cNvPicPr preferRelativeResize="0"/>
            <p:nvPr/>
          </p:nvPicPr>
          <p:blipFill rotWithShape="1">
            <a:blip r:embed="rId8">
              <a:alphaModFix/>
            </a:blip>
            <a:srcRect/>
            <a:stretch/>
          </p:blipFill>
          <p:spPr>
            <a:xfrm>
              <a:off x="3574894" y="236910"/>
              <a:ext cx="717412" cy="717412"/>
            </a:xfrm>
            <a:prstGeom prst="rect">
              <a:avLst/>
            </a:prstGeom>
            <a:noFill/>
            <a:ln>
              <a:noFill/>
            </a:ln>
          </p:spPr>
        </p:pic>
        <p:pic>
          <p:nvPicPr>
            <p:cNvPr id="97" name="Google Shape;97;p1"/>
            <p:cNvPicPr preferRelativeResize="0"/>
            <p:nvPr/>
          </p:nvPicPr>
          <p:blipFill rotWithShape="1">
            <a:blip r:embed="rId4">
              <a:alphaModFix/>
            </a:blip>
            <a:srcRect l="30509" r="60171"/>
            <a:stretch/>
          </p:blipFill>
          <p:spPr>
            <a:xfrm>
              <a:off x="4405457" y="128717"/>
              <a:ext cx="717412" cy="91439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title"/>
          </p:nvPr>
        </p:nvSpPr>
        <p:spPr>
          <a:xfrm>
            <a:off x="196375" y="974388"/>
            <a:ext cx="3674400" cy="490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CARIBE WAVE </a:t>
            </a:r>
            <a:endParaRPr>
              <a:latin typeface="Times New Roman"/>
              <a:ea typeface="Times New Roman"/>
              <a:cs typeface="Times New Roman"/>
              <a:sym typeface="Times New Roman"/>
            </a:endParaRPr>
          </a:p>
          <a:p>
            <a:pPr marL="0" lvl="0" indent="0" algn="ctr" rtl="0">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2026 </a:t>
            </a:r>
            <a:endParaRPr>
              <a:latin typeface="Times New Roman"/>
              <a:ea typeface="Times New Roman"/>
              <a:cs typeface="Times New Roman"/>
              <a:sym typeface="Times New Roman"/>
            </a:endParaRPr>
          </a:p>
          <a:p>
            <a:pPr marL="0" lvl="0" indent="0" algn="l" rtl="0">
              <a:spcBef>
                <a:spcPts val="0"/>
              </a:spcBef>
              <a:spcAft>
                <a:spcPts val="0"/>
              </a:spcAft>
              <a:buClr>
                <a:schemeClr val="dk1"/>
              </a:buClr>
              <a:buSzPts val="4400"/>
              <a:buFont typeface="Times New Roman"/>
              <a:buNone/>
            </a:pPr>
            <a:endParaRPr>
              <a:latin typeface="Times New Roman"/>
              <a:ea typeface="Times New Roman"/>
              <a:cs typeface="Times New Roman"/>
              <a:sym typeface="Times New Roman"/>
            </a:endParaRPr>
          </a:p>
          <a:p>
            <a:pPr marL="0" lvl="0" indent="0" algn="l" rtl="0">
              <a:spcBef>
                <a:spcPts val="0"/>
              </a:spcBef>
              <a:spcAft>
                <a:spcPts val="0"/>
              </a:spcAft>
              <a:buClr>
                <a:schemeClr val="dk1"/>
              </a:buClr>
              <a:buSzPts val="4400"/>
              <a:buFont typeface="Times New Roman"/>
              <a:buNone/>
            </a:pPr>
            <a:endParaRPr>
              <a:latin typeface="Times New Roman"/>
              <a:ea typeface="Times New Roman"/>
              <a:cs typeface="Times New Roman"/>
              <a:sym typeface="Times New Roman"/>
            </a:endParaRPr>
          </a:p>
          <a:p>
            <a:pPr marL="0" lvl="0" indent="0" algn="l" rtl="0">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CW 25 </a:t>
            </a:r>
            <a:endParaRPr>
              <a:latin typeface="Times New Roman"/>
              <a:ea typeface="Times New Roman"/>
              <a:cs typeface="Times New Roman"/>
              <a:sym typeface="Times New Roman"/>
            </a:endParaRPr>
          </a:p>
          <a:p>
            <a:pPr marL="0" lvl="0" indent="0" algn="l" rtl="0">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Survey Results</a:t>
            </a:r>
            <a:endParaRPr>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Times New Roman"/>
              <a:buNone/>
            </a:pPr>
            <a:endParaRPr>
              <a:latin typeface="Times New Roman"/>
              <a:ea typeface="Times New Roman"/>
              <a:cs typeface="Times New Roman"/>
              <a:sym typeface="Times New Roman"/>
            </a:endParaRPr>
          </a:p>
        </p:txBody>
      </p:sp>
      <p:graphicFrame>
        <p:nvGraphicFramePr>
          <p:cNvPr id="170" name="Google Shape;170;p4"/>
          <p:cNvGraphicFramePr/>
          <p:nvPr/>
        </p:nvGraphicFramePr>
        <p:xfrm>
          <a:off x="3870775" y="924275"/>
          <a:ext cx="8102775" cy="5466625"/>
        </p:xfrm>
        <a:graphic>
          <a:graphicData uri="http://schemas.openxmlformats.org/drawingml/2006/table">
            <a:tbl>
              <a:tblPr>
                <a:noFill/>
                <a:tableStyleId>{DB5D9C3E-4B5E-4EF1-AFFD-E776F21EA9A0}</a:tableStyleId>
              </a:tblPr>
              <a:tblGrid>
                <a:gridCol w="1202750">
                  <a:extLst>
                    <a:ext uri="{9D8B030D-6E8A-4147-A177-3AD203B41FA5}">
                      <a16:colId xmlns:a16="http://schemas.microsoft.com/office/drawing/2014/main" val="20000"/>
                    </a:ext>
                  </a:extLst>
                </a:gridCol>
                <a:gridCol w="6900025">
                  <a:extLst>
                    <a:ext uri="{9D8B030D-6E8A-4147-A177-3AD203B41FA5}">
                      <a16:colId xmlns:a16="http://schemas.microsoft.com/office/drawing/2014/main" val="20001"/>
                    </a:ext>
                  </a:extLst>
                </a:gridCol>
              </a:tblGrid>
              <a:tr h="1179075">
                <a:tc>
                  <a:txBody>
                    <a:bodyPr/>
                    <a:lstStyle/>
                    <a:p>
                      <a:pPr marL="0" marR="0" lvl="0" indent="0" algn="l" rtl="0">
                        <a:lnSpc>
                          <a:spcPct val="100000"/>
                        </a:lnSpc>
                        <a:spcBef>
                          <a:spcPts val="0"/>
                        </a:spcBef>
                        <a:spcAft>
                          <a:spcPts val="0"/>
                        </a:spcAft>
                        <a:buClr>
                          <a:srgbClr val="000000"/>
                        </a:buClr>
                        <a:buSzPts val="1000"/>
                        <a:buFont typeface="Arial"/>
                        <a:buNone/>
                      </a:pPr>
                      <a:r>
                        <a:rPr lang="en-US" sz="1800" b="1" u="none" strike="noStrike" cap="none"/>
                        <a:t>Member State/</a:t>
                      </a:r>
                      <a:endParaRPr sz="1800" b="1" u="none" strike="noStrike" cap="none"/>
                    </a:p>
                    <a:p>
                      <a:pPr marL="0" marR="0" lvl="0" indent="0" algn="l" rtl="0">
                        <a:lnSpc>
                          <a:spcPct val="100000"/>
                        </a:lnSpc>
                        <a:spcBef>
                          <a:spcPts val="0"/>
                        </a:spcBef>
                        <a:spcAft>
                          <a:spcPts val="0"/>
                        </a:spcAft>
                        <a:buClr>
                          <a:srgbClr val="000000"/>
                        </a:buClr>
                        <a:buSzPts val="1000"/>
                        <a:buFont typeface="Arial"/>
                        <a:buNone/>
                      </a:pPr>
                      <a:r>
                        <a:rPr lang="en-US" sz="1800" b="1" u="none" strike="noStrike" cap="none"/>
                        <a:t>Territory</a:t>
                      </a:r>
                      <a:endParaRPr sz="1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800" b="1" u="none" strike="noStrike" cap="none"/>
                        <a:t>Suggestion</a:t>
                      </a:r>
                      <a:endParaRPr sz="1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71675">
                <a:tc>
                  <a:txBody>
                    <a:bodyPr/>
                    <a:lstStyle/>
                    <a:p>
                      <a:pPr marL="0" lvl="0" indent="0" algn="l" rtl="0">
                        <a:spcBef>
                          <a:spcPts val="0"/>
                        </a:spcBef>
                        <a:spcAft>
                          <a:spcPts val="0"/>
                        </a:spcAft>
                        <a:buNone/>
                      </a:pPr>
                      <a:r>
                        <a:rPr lang="en-US" sz="1600"/>
                        <a:t>Mexico</a:t>
                      </a: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t>Near Haiti or on some submarine volcano in the Lesser Antilles.</a:t>
                      </a:r>
                      <a:endParaRPr sz="1600"/>
                    </a:p>
                    <a:p>
                      <a:pPr marL="0" lvl="0" indent="0" algn="l" rtl="0">
                        <a:spcBef>
                          <a:spcPts val="0"/>
                        </a:spcBef>
                        <a:spcAft>
                          <a:spcPts val="0"/>
                        </a:spcAft>
                        <a:buNone/>
                      </a:pP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675">
                <a:tc>
                  <a:txBody>
                    <a:bodyPr/>
                    <a:lstStyle/>
                    <a:p>
                      <a:pPr marL="0" lvl="0" indent="0" algn="l" rtl="0">
                        <a:spcBef>
                          <a:spcPts val="0"/>
                        </a:spcBef>
                        <a:spcAft>
                          <a:spcPts val="0"/>
                        </a:spcAft>
                        <a:buNone/>
                      </a:pPr>
                      <a:r>
                        <a:rPr lang="en-US" sz="1600"/>
                        <a:t>Aruba</a:t>
                      </a: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t>Honduras</a:t>
                      </a:r>
                      <a:endParaRPr sz="1600"/>
                    </a:p>
                    <a:p>
                      <a:pPr marL="0" lvl="0" indent="0" algn="l" rtl="0">
                        <a:spcBef>
                          <a:spcPts val="0"/>
                        </a:spcBef>
                        <a:spcAft>
                          <a:spcPts val="0"/>
                        </a:spcAft>
                        <a:buNone/>
                      </a:pP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71675">
                <a:tc>
                  <a:txBody>
                    <a:bodyPr/>
                    <a:lstStyle/>
                    <a:p>
                      <a:pPr marL="0" lvl="0" indent="0" algn="l" rtl="0">
                        <a:spcBef>
                          <a:spcPts val="0"/>
                        </a:spcBef>
                        <a:spcAft>
                          <a:spcPts val="0"/>
                        </a:spcAft>
                        <a:buNone/>
                      </a:pPr>
                      <a:r>
                        <a:rPr lang="en-US" sz="1600"/>
                        <a:t>Venezuela</a:t>
                      </a: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t>I would like to repeat the local tsunami of 1900 in Venezuela</a:t>
                      </a:r>
                      <a:endParaRPr sz="1600"/>
                    </a:p>
                    <a:p>
                      <a:pPr marL="0" lvl="0" indent="0" algn="l" rtl="0">
                        <a:spcBef>
                          <a:spcPts val="0"/>
                        </a:spcBef>
                        <a:spcAft>
                          <a:spcPts val="0"/>
                        </a:spcAft>
                        <a:buNone/>
                      </a:pP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71675">
                <a:tc>
                  <a:txBody>
                    <a:bodyPr/>
                    <a:lstStyle/>
                    <a:p>
                      <a:pPr marL="0" lvl="0" indent="0" algn="l" rtl="0">
                        <a:spcBef>
                          <a:spcPts val="0"/>
                        </a:spcBef>
                        <a:spcAft>
                          <a:spcPts val="0"/>
                        </a:spcAft>
                        <a:buNone/>
                      </a:pPr>
                      <a:r>
                        <a:rPr lang="en-US" sz="1600"/>
                        <a:t>France</a:t>
                      </a: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t>A volcanic source from an Antilles arc volcano</a:t>
                      </a:r>
                      <a:endParaRPr sz="1600"/>
                    </a:p>
                    <a:p>
                      <a:pPr marL="0" lvl="0" indent="0" algn="l" rtl="0">
                        <a:spcBef>
                          <a:spcPts val="0"/>
                        </a:spcBef>
                        <a:spcAft>
                          <a:spcPts val="0"/>
                        </a:spcAft>
                        <a:buNone/>
                      </a:pP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71675">
                <a:tc>
                  <a:txBody>
                    <a:bodyPr/>
                    <a:lstStyle/>
                    <a:p>
                      <a:pPr marL="0" lvl="0" indent="0" algn="l" rtl="0">
                        <a:spcBef>
                          <a:spcPts val="0"/>
                        </a:spcBef>
                        <a:spcAft>
                          <a:spcPts val="0"/>
                        </a:spcAft>
                        <a:buNone/>
                      </a:pPr>
                      <a:r>
                        <a:rPr lang="en-US" sz="1600"/>
                        <a:t>Haiti</a:t>
                      </a: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t>Northern Fault of Hispaniola (NHTF)</a:t>
                      </a:r>
                      <a:endParaRPr sz="1600"/>
                    </a:p>
                    <a:p>
                      <a:pPr marL="0" lvl="0" indent="0" algn="l" rtl="0">
                        <a:spcBef>
                          <a:spcPts val="0"/>
                        </a:spcBef>
                        <a:spcAft>
                          <a:spcPts val="0"/>
                        </a:spcAft>
                        <a:buNone/>
                      </a:pP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71675">
                <a:tc>
                  <a:txBody>
                    <a:bodyPr/>
                    <a:lstStyle/>
                    <a:p>
                      <a:pPr marL="0" lvl="0" indent="0" algn="l" rtl="0">
                        <a:spcBef>
                          <a:spcPts val="0"/>
                        </a:spcBef>
                        <a:spcAft>
                          <a:spcPts val="0"/>
                        </a:spcAft>
                        <a:buNone/>
                      </a:pPr>
                      <a:r>
                        <a:rPr lang="en-US" sz="1600"/>
                        <a:t>Cuba</a:t>
                      </a: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t>North of the Dominican Republic</a:t>
                      </a:r>
                      <a:endParaRPr sz="1600"/>
                    </a:p>
                    <a:p>
                      <a:pPr marL="0" lvl="0" indent="0" algn="l" rtl="0">
                        <a:spcBef>
                          <a:spcPts val="0"/>
                        </a:spcBef>
                        <a:spcAft>
                          <a:spcPts val="0"/>
                        </a:spcAft>
                        <a:buNone/>
                      </a:pP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57500">
                <a:tc>
                  <a:txBody>
                    <a:bodyPr/>
                    <a:lstStyle/>
                    <a:p>
                      <a:pPr marL="0" lvl="0" indent="0" algn="l" rtl="0">
                        <a:spcBef>
                          <a:spcPts val="0"/>
                        </a:spcBef>
                        <a:spcAft>
                          <a:spcPts val="0"/>
                        </a:spcAft>
                        <a:buNone/>
                      </a:pPr>
                      <a:r>
                        <a:rPr lang="en-US" sz="1600"/>
                        <a:t>SVG </a:t>
                      </a: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t>Focal on a local scale event that give participants limited response time. An event that will trigger the precautionary evacuation clause</a:t>
                      </a:r>
                      <a:endParaRPr sz="1600"/>
                    </a:p>
                    <a:p>
                      <a:pPr marL="0" lvl="0" indent="0" algn="l" rtl="0">
                        <a:spcBef>
                          <a:spcPts val="0"/>
                        </a:spcBef>
                        <a:spcAft>
                          <a:spcPts val="0"/>
                        </a:spcAft>
                        <a:buNone/>
                      </a:pP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da0d75cc9b_0_2"/>
          <p:cNvSpPr txBox="1">
            <a:spLocks noGrp="1"/>
          </p:cNvSpPr>
          <p:nvPr>
            <p:ph type="body" idx="1"/>
          </p:nvPr>
        </p:nvSpPr>
        <p:spPr>
          <a:xfrm>
            <a:off x="492900" y="173525"/>
            <a:ext cx="11528100" cy="6387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000"/>
              </a:spcBef>
              <a:spcAft>
                <a:spcPts val="0"/>
              </a:spcAft>
              <a:buSzPts val="1800"/>
              <a:buNone/>
            </a:pPr>
            <a:r>
              <a:rPr lang="en-US" b="1" dirty="0">
                <a:latin typeface="Times New Roman"/>
                <a:ea typeface="Times New Roman"/>
                <a:cs typeface="Times New Roman"/>
                <a:sym typeface="Times New Roman"/>
              </a:rPr>
              <a:t>Decision and Recommendations:</a:t>
            </a:r>
            <a:endParaRPr b="1" dirty="0">
              <a:latin typeface="Times New Roman"/>
              <a:ea typeface="Times New Roman"/>
              <a:cs typeface="Times New Roman"/>
              <a:sym typeface="Times New Roman"/>
            </a:endParaRPr>
          </a:p>
          <a:p>
            <a:pPr marL="0" lvl="0" indent="0" algn="l" rtl="0">
              <a:lnSpc>
                <a:spcPct val="100000"/>
              </a:lnSpc>
              <a:spcBef>
                <a:spcPts val="1000"/>
              </a:spcBef>
              <a:spcAft>
                <a:spcPts val="0"/>
              </a:spcAft>
              <a:buSzPts val="1800"/>
              <a:buNone/>
            </a:pPr>
            <a:endParaRPr sz="2200" b="1">
              <a:latin typeface="Times New Roman"/>
              <a:ea typeface="Times New Roman"/>
              <a:cs typeface="Times New Roman"/>
              <a:sym typeface="Times New Roman"/>
            </a:endParaRPr>
          </a:p>
          <a:p>
            <a:pPr marL="457200" lvl="0" indent="-374650" algn="l" rtl="0">
              <a:lnSpc>
                <a:spcPct val="100000"/>
              </a:lnSpc>
              <a:spcBef>
                <a:spcPts val="1000"/>
              </a:spcBef>
              <a:spcAft>
                <a:spcPts val="0"/>
              </a:spcAft>
              <a:buSzPts val="2300"/>
              <a:buFont typeface="Times New Roman"/>
              <a:buChar char="●"/>
            </a:pPr>
            <a:r>
              <a:rPr lang="en-US" sz="2300" dirty="0">
                <a:latin typeface="Times New Roman"/>
                <a:ea typeface="Times New Roman"/>
                <a:cs typeface="Times New Roman"/>
                <a:sym typeface="Times New Roman"/>
              </a:rPr>
              <a:t>The Intergovernmental Coordination Group for the Tsunami and Other Coastal Hazards Warning System for the Caribbean and Adjacent Regions (ICG/CARIBE-EWS),</a:t>
            </a:r>
            <a:endParaRPr sz="2300" dirty="0">
              <a:latin typeface="Times New Roman"/>
              <a:ea typeface="Times New Roman"/>
              <a:cs typeface="Times New Roman"/>
              <a:sym typeface="Times New Roman"/>
            </a:endParaRPr>
          </a:p>
          <a:p>
            <a:pPr marL="457200" lvl="0" indent="-374650" algn="l" rtl="0">
              <a:lnSpc>
                <a:spcPct val="100000"/>
              </a:lnSpc>
              <a:spcBef>
                <a:spcPts val="1000"/>
              </a:spcBef>
              <a:spcAft>
                <a:spcPts val="0"/>
              </a:spcAft>
              <a:buSzPts val="2300"/>
              <a:buFont typeface="Times New Roman"/>
              <a:buChar char="●"/>
            </a:pPr>
            <a:r>
              <a:rPr lang="en-US" sz="2300" dirty="0">
                <a:latin typeface="Times New Roman"/>
                <a:ea typeface="Times New Roman"/>
                <a:cs typeface="Times New Roman"/>
                <a:sym typeface="Times New Roman"/>
              </a:rPr>
              <a:t>Notes the CARIBE WAVE 25 draft final, media, supplement reports and presentation,</a:t>
            </a:r>
            <a:endParaRPr sz="2300" dirty="0">
              <a:latin typeface="Times New Roman"/>
              <a:ea typeface="Times New Roman"/>
              <a:cs typeface="Times New Roman"/>
              <a:sym typeface="Times New Roman"/>
            </a:endParaRPr>
          </a:p>
          <a:p>
            <a:pPr indent="-374650">
              <a:lnSpc>
                <a:spcPct val="100000"/>
              </a:lnSpc>
              <a:buSzPts val="2300"/>
              <a:buFont typeface="Times New Roman"/>
              <a:buChar char="●"/>
            </a:pPr>
            <a:r>
              <a:rPr lang="en-US" sz="2300" dirty="0">
                <a:latin typeface="Times New Roman"/>
                <a:ea typeface="Times New Roman"/>
                <a:cs typeface="Times New Roman"/>
                <a:sym typeface="Times New Roman"/>
              </a:rPr>
              <a:t>Further notes the successful conduct of the CARIBE WAVE 25 Exercise with the participation of 93% of the Member States and half a million participants,</a:t>
            </a:r>
            <a:endParaRPr sz="2300" dirty="0">
              <a:latin typeface="Times New Roman"/>
              <a:ea typeface="Times New Roman"/>
              <a:cs typeface="Times New Roman"/>
              <a:sym typeface="Times New Roman"/>
            </a:endParaRPr>
          </a:p>
          <a:p>
            <a:pPr marL="457200" lvl="0" indent="-374650" algn="l" rtl="0">
              <a:lnSpc>
                <a:spcPct val="100000"/>
              </a:lnSpc>
              <a:spcBef>
                <a:spcPts val="1000"/>
              </a:spcBef>
              <a:spcAft>
                <a:spcPts val="0"/>
              </a:spcAft>
              <a:buSzPts val="2300"/>
              <a:buFont typeface="Times New Roman"/>
              <a:buChar char="●"/>
            </a:pPr>
            <a:r>
              <a:rPr lang="en-US" sz="2300" dirty="0">
                <a:latin typeface="Times New Roman"/>
                <a:ea typeface="Times New Roman"/>
                <a:cs typeface="Times New Roman"/>
                <a:sym typeface="Times New Roman"/>
              </a:rPr>
              <a:t>Additionally notes with satisfaction that the new CARIBE WAVE website hosted by UNESCO-IOC and that the handbook was divided in two: General Guidelines and the CW 25 Participants Handbook highlighting the scenarios, timeline and simulated products. </a:t>
            </a:r>
            <a:endParaRPr sz="2300" dirty="0">
              <a:latin typeface="Times New Roman"/>
              <a:ea typeface="Times New Roman"/>
              <a:cs typeface="Times New Roman"/>
              <a:sym typeface="Times New Roman"/>
            </a:endParaRPr>
          </a:p>
          <a:p>
            <a:pPr marL="457200" lvl="0" indent="-374650" algn="l" rtl="0">
              <a:lnSpc>
                <a:spcPct val="100000"/>
              </a:lnSpc>
              <a:spcBef>
                <a:spcPts val="1000"/>
              </a:spcBef>
              <a:spcAft>
                <a:spcPts val="1000"/>
              </a:spcAft>
              <a:buSzPts val="2300"/>
              <a:buFont typeface="Times New Roman"/>
              <a:buChar char="●"/>
            </a:pPr>
            <a:r>
              <a:rPr lang="en-US" sz="2300" dirty="0">
                <a:latin typeface="Times New Roman"/>
                <a:ea typeface="Times New Roman"/>
                <a:cs typeface="Times New Roman"/>
                <a:sym typeface="Times New Roman"/>
              </a:rPr>
              <a:t>Congratulates all the Member States who promoted, participated, and provided feedback on the CARIBE WAVE 25 exercise.</a:t>
            </a:r>
            <a:endParaRPr sz="2300" dirty="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da0d75cc9b_0_7"/>
          <p:cNvSpPr txBox="1">
            <a:spLocks noGrp="1"/>
          </p:cNvSpPr>
          <p:nvPr>
            <p:ph type="body" idx="1"/>
          </p:nvPr>
        </p:nvSpPr>
        <p:spPr>
          <a:xfrm>
            <a:off x="536000" y="210214"/>
            <a:ext cx="11145000" cy="6891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523"/>
              <a:buNone/>
            </a:pPr>
            <a:r>
              <a:rPr lang="en-US" b="1" dirty="0">
                <a:latin typeface="Times New Roman"/>
                <a:ea typeface="Times New Roman"/>
                <a:cs typeface="Times New Roman"/>
                <a:sym typeface="Times New Roman"/>
              </a:rPr>
              <a:t>Recommendation ICG/CARIBE-EWS-XVII._ (CONT)</a:t>
            </a:r>
            <a:endParaRPr b="1" dirty="0">
              <a:latin typeface="Times New Roman"/>
              <a:ea typeface="Times New Roman"/>
              <a:cs typeface="Times New Roman"/>
              <a:sym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Notes 91% of the Member States provided the feedback which is essential for assessing the functionality including warning, response and preparedness capabilities of CARIBE EWS and future actions,</a:t>
            </a:r>
            <a:endParaRPr sz="2200" dirty="0">
              <a:latin typeface="Times New Roman"/>
              <a:ea typeface="Times New Roman"/>
              <a:cs typeface="Times New Roman"/>
              <a:sym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Urges Member States to complete survey evaluations in a timely manner,</a:t>
            </a:r>
            <a:endParaRPr sz="2200" dirty="0">
              <a:latin typeface="Times New Roman"/>
              <a:ea typeface="Times New Roman"/>
              <a:cs typeface="Times New Roman"/>
              <a:sym typeface="Times New Roman"/>
            </a:endParaRPr>
          </a:p>
          <a:p>
            <a:pPr indent="-368300">
              <a:lnSpc>
                <a:spcPct val="100000"/>
              </a:lnSpc>
              <a:buSzPts val="2200"/>
              <a:buFont typeface="Times New Roman"/>
              <a:buChar char="•"/>
            </a:pPr>
            <a:r>
              <a:rPr lang="en-US" sz="2200" dirty="0">
                <a:latin typeface="Times New Roman"/>
                <a:ea typeface="Times New Roman"/>
                <a:cs typeface="Times New Roman"/>
                <a:sym typeface="Times New Roman"/>
              </a:rPr>
              <a:t>Acknowledges again the good collaboration and coordination between the CARIBE WAVE Task Team, CTIC and ITIC-CAR in planning, promoting, executing, and evaluating the annual CARIBE WAVE Exercises.</a:t>
            </a:r>
            <a:endParaRPr sz="2200" dirty="0">
              <a:latin typeface="Times New Roman"/>
              <a:ea typeface="Times New Roman"/>
              <a:cs typeface="Times New Roman"/>
              <a:sym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Appreciates the International Tsunami Information Centre Caribbean Office (ITIC-CAR) for their support in generating the handbooks, reports and overall coordination and the Pacific Tsunami Warning Center (PTWC) and the Central America Tsunami Advisory Center (CATAC) for providing and disseminating dummy message and simulated products for the CARIBE WAVE 25,</a:t>
            </a:r>
            <a:endParaRPr sz="2200" dirty="0">
              <a:latin typeface="Times New Roman"/>
              <a:ea typeface="Times New Roman"/>
              <a:cs typeface="Times New Roman"/>
              <a:sym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Further appreciates the United States Geological Survey (USGS) for their continued support in generating simulated ShakeMap and PAGER products for the Jamaica Scenario of CARIBE WAVE 25,</a:t>
            </a:r>
            <a:endParaRPr sz="2200" dirty="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d20667cfb0_0_8"/>
          <p:cNvSpPr txBox="1">
            <a:spLocks noGrp="1"/>
          </p:cNvSpPr>
          <p:nvPr>
            <p:ph type="body" idx="1"/>
          </p:nvPr>
        </p:nvSpPr>
        <p:spPr>
          <a:xfrm>
            <a:off x="247450" y="288600"/>
            <a:ext cx="11790600" cy="62559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00000"/>
              </a:lnSpc>
              <a:spcBef>
                <a:spcPts val="1000"/>
              </a:spcBef>
              <a:spcAft>
                <a:spcPts val="0"/>
              </a:spcAft>
              <a:buClr>
                <a:srgbClr val="000000"/>
              </a:buClr>
              <a:buSzPts val="523"/>
              <a:buFont typeface="Arial"/>
              <a:buNone/>
            </a:pPr>
            <a:r>
              <a:rPr lang="en-US" b="1" dirty="0">
                <a:latin typeface="Times New Roman"/>
                <a:ea typeface="Times New Roman"/>
                <a:cs typeface="Times New Roman"/>
                <a:sym typeface="Times New Roman"/>
              </a:rPr>
              <a:t>Recommendations for review of the </a:t>
            </a:r>
            <a:r>
              <a:rPr lang="en-US" b="1" dirty="0" err="1">
                <a:latin typeface="Times New Roman"/>
                <a:ea typeface="Times New Roman"/>
                <a:cs typeface="Times New Roman"/>
                <a:sym typeface="Times New Roman"/>
              </a:rPr>
              <a:t>Intrasessional</a:t>
            </a:r>
            <a:r>
              <a:rPr lang="en-US" b="1" dirty="0">
                <a:latin typeface="Times New Roman"/>
                <a:ea typeface="Times New Roman"/>
                <a:cs typeface="Times New Roman"/>
                <a:sym typeface="Times New Roman"/>
              </a:rPr>
              <a:t> WG, based on those of  ICG XVII</a:t>
            </a:r>
            <a:endParaRPr b="1" dirty="0">
              <a:latin typeface="Times New Roman"/>
              <a:ea typeface="Times New Roman"/>
              <a:cs typeface="Times New Roman"/>
              <a:sym typeface="Times New Roman"/>
            </a:endParaRPr>
          </a:p>
          <a:p>
            <a:pPr marL="0" lvl="0" indent="0" algn="l" rtl="0">
              <a:lnSpc>
                <a:spcPct val="100000"/>
              </a:lnSpc>
              <a:spcBef>
                <a:spcPts val="1000"/>
              </a:spcBef>
              <a:spcAft>
                <a:spcPts val="0"/>
              </a:spcAft>
              <a:buSzPts val="1946"/>
              <a:buNone/>
            </a:pPr>
            <a:endParaRPr sz="2200">
              <a:latin typeface="Times New Roman"/>
              <a:ea typeface="Times New Roman"/>
              <a:cs typeface="Times New Roman"/>
              <a:sym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Instructs the CARIBE EWS Working Groups and the CARIBE WAVE Task Team to identify actions arising from CARIBE WAVE 25 and past CARIBE WAVE Exercises and identify follow up actions in coordination with CTIC and the CARIBE-EWS Secretariat,</a:t>
            </a:r>
            <a:endParaRPr sz="2200" dirty="0">
              <a:latin typeface="Times New Roman"/>
              <a:ea typeface="Times New Roman"/>
              <a:cs typeface="Times New Roman"/>
              <a:sym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Reconfirms that CARIBE WAVE 26 will have the following scenarios 1) </a:t>
            </a:r>
            <a:r>
              <a:rPr lang="en-US" sz="2200" u="sng" dirty="0">
                <a:latin typeface="Times New Roman"/>
                <a:ea typeface="Times New Roman"/>
                <a:cs typeface="Times New Roman"/>
                <a:sym typeface="Times New Roman"/>
              </a:rPr>
              <a:t>Kick ‘</a:t>
            </a:r>
            <a:r>
              <a:rPr lang="en-US" sz="2200" u="sng" dirty="0" err="1">
                <a:latin typeface="Times New Roman"/>
                <a:ea typeface="Times New Roman"/>
                <a:cs typeface="Times New Roman"/>
                <a:sym typeface="Times New Roman"/>
              </a:rPr>
              <a:t>em</a:t>
            </a:r>
            <a:r>
              <a:rPr lang="en-US" sz="2200" u="sng" dirty="0">
                <a:latin typeface="Times New Roman"/>
                <a:ea typeface="Times New Roman"/>
                <a:cs typeface="Times New Roman"/>
                <a:sym typeface="Times New Roman"/>
              </a:rPr>
              <a:t> Jenny</a:t>
            </a:r>
            <a:r>
              <a:rPr lang="en-US" sz="2200" dirty="0">
                <a:latin typeface="Times New Roman"/>
                <a:ea typeface="Times New Roman"/>
                <a:cs typeface="Times New Roman"/>
                <a:sym typeface="Times New Roman"/>
              </a:rPr>
              <a:t> Volcano, and 2) the </a:t>
            </a:r>
            <a:r>
              <a:rPr lang="en-US" sz="2200" u="sng" dirty="0">
                <a:latin typeface="Times New Roman"/>
                <a:ea typeface="Times New Roman"/>
                <a:cs typeface="Times New Roman"/>
                <a:sym typeface="Times New Roman"/>
              </a:rPr>
              <a:t>Cayman Islands</a:t>
            </a:r>
            <a:r>
              <a:rPr lang="en-US" sz="2200" dirty="0">
                <a:latin typeface="Times New Roman"/>
                <a:ea typeface="Times New Roman"/>
                <a:cs typeface="Times New Roman"/>
                <a:sym typeface="Times New Roman"/>
              </a:rPr>
              <a:t> earthquake and tsunami,</a:t>
            </a:r>
            <a:endParaRPr sz="2200" dirty="0">
              <a:latin typeface="Times New Roman"/>
              <a:ea typeface="Times New Roman"/>
              <a:cs typeface="Times New Roman"/>
              <a:sym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Decides that the CARIBE WAVE 26 exercise will take place on Thursday, March 19, 2026, commencing at 15:00 UTC with one dummy message for the communication test from PTWC and CATAC to the TWFPs and NTWCs, and the 1st message for the scenarios coming shortly after according to PTWC and CATAC simulated procedures for the respective scenarios they are supporting.  Member States are encouraged to execute activities at times deemed convenient based on national procedures and circumstance,</a:t>
            </a:r>
            <a:endParaRPr sz="2200" dirty="0">
              <a:latin typeface="Times New Roman"/>
              <a:ea typeface="Times New Roman"/>
              <a:cs typeface="Times New Roman"/>
              <a:sym typeface="Times New Roman"/>
            </a:endParaRPr>
          </a:p>
          <a:p>
            <a:pPr marL="457200" lvl="0" indent="-368300" algn="l" rtl="0">
              <a:lnSpc>
                <a:spcPct val="100000"/>
              </a:lnSpc>
              <a:spcBef>
                <a:spcPts val="1000"/>
              </a:spcBef>
              <a:spcAft>
                <a:spcPts val="1000"/>
              </a:spcAft>
              <a:buSzPts val="2200"/>
              <a:buFont typeface="Times New Roman"/>
              <a:buChar char="•"/>
            </a:pPr>
            <a:r>
              <a:rPr lang="en-US" sz="2200" dirty="0">
                <a:latin typeface="Times New Roman"/>
                <a:ea typeface="Times New Roman"/>
                <a:cs typeface="Times New Roman"/>
                <a:sym typeface="Times New Roman"/>
              </a:rPr>
              <a:t>Reminds again Member States to consider alternative dates and times for running of CARIBE WAVE 26, if the agreed date is not feasible, and that information on conducting the exercise on alternative dates be shared in the Handbook,</a:t>
            </a:r>
            <a:endParaRPr sz="2200" dirty="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ff3fb85972_0_23"/>
          <p:cNvSpPr txBox="1">
            <a:spLocks noGrp="1"/>
          </p:cNvSpPr>
          <p:nvPr>
            <p:ph type="body" idx="1"/>
          </p:nvPr>
        </p:nvSpPr>
        <p:spPr>
          <a:xfrm>
            <a:off x="409525" y="585600"/>
            <a:ext cx="11262000" cy="61074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523"/>
              <a:buNone/>
            </a:pPr>
            <a:r>
              <a:rPr lang="en-US" b="1" dirty="0">
                <a:latin typeface="Times New Roman"/>
                <a:ea typeface="Times New Roman"/>
                <a:cs typeface="Times New Roman"/>
                <a:sym typeface="Times New Roman"/>
              </a:rPr>
              <a:t>Recommendation ICG/CARIBE-EWS-XVII. (CONT)</a:t>
            </a:r>
            <a:endParaRPr b="1" dirty="0">
              <a:latin typeface="Times New Roman"/>
              <a:ea typeface="Times New Roman"/>
              <a:cs typeface="Times New Roman"/>
              <a:sym typeface="Times New Roman"/>
            </a:endParaRPr>
          </a:p>
          <a:p>
            <a:pPr marL="0" lvl="0" indent="0" algn="l" rtl="0">
              <a:lnSpc>
                <a:spcPct val="70000"/>
              </a:lnSpc>
              <a:spcBef>
                <a:spcPts val="1000"/>
              </a:spcBef>
              <a:spcAft>
                <a:spcPts val="0"/>
              </a:spcAft>
              <a:buSzPts val="523"/>
              <a:buNone/>
            </a:pPr>
            <a:endParaRPr sz="2000">
              <a:latin typeface="Times New Roman"/>
              <a:ea typeface="Times New Roman"/>
              <a:cs typeface="Times New Roman"/>
              <a:sym typeface="Times New Roman"/>
            </a:endParaRPr>
          </a:p>
          <a:p>
            <a:pPr marL="457200" lvl="0" indent="-368300" algn="l" rtl="0">
              <a:lnSpc>
                <a:spcPct val="100000"/>
              </a:lnSpc>
              <a:spcBef>
                <a:spcPts val="0"/>
              </a:spcBef>
              <a:spcAft>
                <a:spcPts val="0"/>
              </a:spcAft>
              <a:buSzPts val="2200"/>
              <a:buFont typeface="Times New Roman"/>
              <a:buChar char="•"/>
            </a:pPr>
            <a:r>
              <a:rPr lang="en-US" sz="2200" dirty="0">
                <a:latin typeface="Times New Roman"/>
                <a:ea typeface="Times New Roman"/>
                <a:cs typeface="Times New Roman"/>
                <a:sym typeface="Times New Roman"/>
              </a:rPr>
              <a:t>Requests again that Member States consider conducting all or part of their exercise response activities during non-working hours, particularly at night, to be better prepared for tsunami events that are more likely to occur during non-working hours,</a:t>
            </a:r>
            <a:endParaRPr sz="2200" dirty="0">
              <a:latin typeface="Times New Roman"/>
              <a:ea typeface="Times New Roman"/>
              <a:cs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Recommends following a coordination process, timetable, and benchmarks for CARIBE WAVE 26, similar to what has been used in prior CARIBE WAVE exercises, and that this includes a series of preparatory webinars,</a:t>
            </a:r>
            <a:endParaRPr sz="2200" dirty="0">
              <a:latin typeface="Times New Roman"/>
              <a:ea typeface="Times New Roman"/>
              <a:cs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Further recommends that the registration process remains at www.tsunamizone.org and that Member States promote registration and participation among their stakeholders,</a:t>
            </a:r>
            <a:endParaRPr sz="2200" dirty="0">
              <a:latin typeface="Times New Roman"/>
              <a:ea typeface="Times New Roman"/>
              <a:cs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Recalls again the importance of including vulnerable and marginalized groups, including persons with disabilities, in CARIBE WAVE 26,</a:t>
            </a:r>
            <a:endParaRPr sz="2200" dirty="0">
              <a:latin typeface="Times New Roman"/>
              <a:ea typeface="Times New Roman"/>
              <a:cs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Recommends continuation of the Task Team for CARIBE WAVE,</a:t>
            </a:r>
            <a:endParaRPr sz="2200" dirty="0">
              <a:latin typeface="Times New Roman"/>
              <a:ea typeface="Times New Roman"/>
              <a:cs typeface="Times New Roman"/>
            </a:endParaRPr>
          </a:p>
          <a:p>
            <a:pPr marL="457200" lvl="0" indent="-368300" algn="l" rtl="0">
              <a:lnSpc>
                <a:spcPct val="100000"/>
              </a:lnSpc>
              <a:spcBef>
                <a:spcPts val="1000"/>
              </a:spcBef>
              <a:spcAft>
                <a:spcPts val="1000"/>
              </a:spcAft>
              <a:buSzPts val="2200"/>
              <a:buFont typeface="Times New Roman"/>
              <a:buChar char="•"/>
            </a:pPr>
            <a:r>
              <a:rPr lang="en-US" sz="2200" dirty="0">
                <a:latin typeface="Times New Roman"/>
                <a:ea typeface="Times New Roman"/>
                <a:cs typeface="Times New Roman"/>
                <a:sym typeface="Times New Roman"/>
              </a:rPr>
              <a:t>Recommends the Secretariat to inform the UNDRR on the date of CARIBE WAVE 26 and request the theme of the WTAD 26 in advance of the exercise,</a:t>
            </a:r>
            <a:endParaRPr sz="2200" dirty="0">
              <a:latin typeface="Times New Roman"/>
              <a:ea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d20667cfb0_0_2"/>
          <p:cNvSpPr txBox="1">
            <a:spLocks noGrp="1"/>
          </p:cNvSpPr>
          <p:nvPr>
            <p:ph type="body" idx="1"/>
          </p:nvPr>
        </p:nvSpPr>
        <p:spPr>
          <a:xfrm>
            <a:off x="353425" y="496300"/>
            <a:ext cx="11377500" cy="60099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rgbClr val="000000"/>
              </a:buClr>
              <a:buSzPts val="1800"/>
              <a:buFont typeface="Arial"/>
              <a:buNone/>
            </a:pPr>
            <a:r>
              <a:rPr lang="en-US" b="1" dirty="0">
                <a:latin typeface="Times New Roman"/>
                <a:ea typeface="Times New Roman"/>
                <a:cs typeface="Times New Roman"/>
                <a:sym typeface="Times New Roman"/>
              </a:rPr>
              <a:t>Recommendation ICG/CARIBE-EWS-XVII. (CONT)</a:t>
            </a:r>
            <a:endParaRPr sz="2000" dirty="0">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0000"/>
              </a:buClr>
              <a:buSzPts val="1100"/>
              <a:buFont typeface="Arial"/>
              <a:buNone/>
            </a:pPr>
            <a:endParaRPr sz="2000">
              <a:latin typeface="Times New Roman"/>
              <a:ea typeface="Times New Roman"/>
              <a:cs typeface="Times New Roman"/>
              <a:sym typeface="Times New Roman"/>
            </a:endParaRPr>
          </a:p>
          <a:p>
            <a:pPr marL="457200" lvl="0" indent="-368300" algn="l" rtl="0">
              <a:lnSpc>
                <a:spcPct val="100000"/>
              </a:lnSpc>
              <a:spcBef>
                <a:spcPts val="1000"/>
              </a:spcBef>
              <a:spcAft>
                <a:spcPts val="0"/>
              </a:spcAft>
              <a:buClr>
                <a:srgbClr val="000000"/>
              </a:buClr>
              <a:buSzPts val="2200"/>
              <a:buFont typeface="Times New Roman"/>
              <a:buChar char="•"/>
            </a:pPr>
            <a:r>
              <a:rPr lang="en-US" sz="2200" dirty="0">
                <a:latin typeface="Times New Roman"/>
                <a:ea typeface="Times New Roman"/>
                <a:cs typeface="Times New Roman"/>
                <a:sym typeface="Times New Roman"/>
              </a:rPr>
              <a:t>Further recommends that Task Team CARIBE WAVE and Member States consider the theme of WTAD 2026 in the conduct and reporting of the exercise,</a:t>
            </a:r>
            <a:endParaRPr sz="2200" dirty="0">
              <a:latin typeface="Times New Roman"/>
              <a:ea typeface="Times New Roman"/>
              <a:cs typeface="Times New Roman"/>
              <a:sym typeface="Times New Roman"/>
            </a:endParaRPr>
          </a:p>
          <a:p>
            <a:pPr marL="457200" lvl="0" indent="-368300" algn="l" rtl="0">
              <a:lnSpc>
                <a:spcPct val="100000"/>
              </a:lnSpc>
              <a:spcBef>
                <a:spcPts val="1000"/>
              </a:spcBef>
              <a:spcAft>
                <a:spcPts val="0"/>
              </a:spcAft>
              <a:buClr>
                <a:srgbClr val="000000"/>
              </a:buClr>
              <a:buSzPts val="2200"/>
              <a:buFont typeface="Times New Roman"/>
              <a:buChar char="•"/>
            </a:pPr>
            <a:r>
              <a:rPr lang="en-US" sz="2200" dirty="0">
                <a:latin typeface="Times New Roman"/>
                <a:ea typeface="Times New Roman"/>
                <a:cs typeface="Times New Roman"/>
                <a:sym typeface="Times New Roman"/>
              </a:rPr>
              <a:t>Noting again that CATSAM is a tool for identifying tsunami sources and their associated threat for exercise planning purposes,</a:t>
            </a:r>
            <a:endParaRPr sz="2200" dirty="0">
              <a:latin typeface="Times New Roman"/>
              <a:ea typeface="Times New Roman"/>
              <a:cs typeface="Times New Roman"/>
              <a:sym typeface="Times New Roman"/>
            </a:endParaRPr>
          </a:p>
          <a:p>
            <a:pPr marL="457200" lvl="0" indent="-368300" algn="l" rtl="0">
              <a:lnSpc>
                <a:spcPct val="100000"/>
              </a:lnSpc>
              <a:spcBef>
                <a:spcPts val="1000"/>
              </a:spcBef>
              <a:spcAft>
                <a:spcPts val="0"/>
              </a:spcAft>
              <a:buClr>
                <a:srgbClr val="000000"/>
              </a:buClr>
              <a:buSzPts val="2200"/>
              <a:buFont typeface="Times New Roman"/>
              <a:buChar char="•"/>
            </a:pPr>
            <a:r>
              <a:rPr lang="en-US" sz="2200" dirty="0">
                <a:latin typeface="Times New Roman"/>
                <a:ea typeface="Times New Roman"/>
                <a:cs typeface="Times New Roman"/>
                <a:sym typeface="Times New Roman"/>
              </a:rPr>
              <a:t>Reminds again Task Team CARIBE WAVE to assist Working Group 1 in prioritizing scenarios to be included in CATSAM,</a:t>
            </a:r>
            <a:endParaRPr sz="2200" dirty="0">
              <a:latin typeface="Times New Roman"/>
              <a:ea typeface="Times New Roman"/>
              <a:cs typeface="Times New Roman"/>
              <a:sym typeface="Times New Roman"/>
            </a:endParaRPr>
          </a:p>
          <a:p>
            <a:pPr marL="457200" lvl="0" indent="-368300" algn="l" rtl="0">
              <a:lnSpc>
                <a:spcPct val="100000"/>
              </a:lnSpc>
              <a:spcBef>
                <a:spcPts val="1000"/>
              </a:spcBef>
              <a:spcAft>
                <a:spcPts val="0"/>
              </a:spcAft>
              <a:buClr>
                <a:srgbClr val="000000"/>
              </a:buClr>
              <a:buSzPts val="2200"/>
              <a:buFont typeface="Times New Roman"/>
              <a:buChar char="•"/>
            </a:pPr>
            <a:r>
              <a:rPr lang="en-US" sz="2200" dirty="0">
                <a:latin typeface="Times New Roman"/>
                <a:ea typeface="Times New Roman"/>
                <a:cs typeface="Times New Roman"/>
                <a:sym typeface="Times New Roman"/>
              </a:rPr>
              <a:t>Additionally reminds Member States to consider including their selected CARIBE WAVE 26 scenario within a multi-hazard framework wherever possible,</a:t>
            </a:r>
            <a:endParaRPr sz="2200" dirty="0">
              <a:latin typeface="Times New Roman"/>
              <a:ea typeface="Times New Roman"/>
              <a:cs typeface="Times New Roman"/>
              <a:sym typeface="Times New Roman"/>
            </a:endParaRPr>
          </a:p>
          <a:p>
            <a:pPr marL="457200" lvl="0" indent="-368300" algn="l" rtl="0">
              <a:lnSpc>
                <a:spcPct val="100000"/>
              </a:lnSpc>
              <a:spcBef>
                <a:spcPts val="1000"/>
              </a:spcBef>
              <a:spcAft>
                <a:spcPts val="0"/>
              </a:spcAft>
              <a:buClr>
                <a:srgbClr val="000000"/>
              </a:buClr>
              <a:buSzPts val="2200"/>
              <a:buFont typeface="Times New Roman"/>
              <a:buChar char="•"/>
            </a:pPr>
            <a:r>
              <a:rPr lang="en-US" sz="2200" dirty="0">
                <a:latin typeface="Times New Roman"/>
                <a:ea typeface="Times New Roman"/>
                <a:cs typeface="Times New Roman"/>
                <a:sym typeface="Times New Roman"/>
              </a:rPr>
              <a:t>Suggests again that Task Team CARIBE WAVE explores opportunities to further involve tourists and tourism organizations such as the Caribbean Tourism Organization (CTO), in CARIBE WAVE exercises, with the aim to develop multi-lingual guidelines/resources for the involvement of tourists in CARIBE WAVE Exercises,</a:t>
            </a:r>
            <a:endParaRPr sz="2200" dirty="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4cf3164484_0_0"/>
          <p:cNvSpPr txBox="1">
            <a:spLocks noGrp="1"/>
          </p:cNvSpPr>
          <p:nvPr>
            <p:ph type="body" idx="1"/>
          </p:nvPr>
        </p:nvSpPr>
        <p:spPr>
          <a:xfrm>
            <a:off x="379200" y="257875"/>
            <a:ext cx="11433600" cy="64095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1800"/>
              <a:buNone/>
            </a:pPr>
            <a:r>
              <a:rPr lang="en-US" b="1" dirty="0">
                <a:latin typeface="Times New Roman"/>
                <a:ea typeface="Times New Roman"/>
                <a:cs typeface="Times New Roman"/>
                <a:sym typeface="Times New Roman"/>
              </a:rPr>
              <a:t>Recommendation ICG/CARIBE-EWS-XVII. (CONT)</a:t>
            </a:r>
            <a:endParaRPr sz="2000" dirty="0">
              <a:latin typeface="Times New Roman"/>
              <a:ea typeface="Times New Roman"/>
              <a:cs typeface="Times New Roman"/>
              <a:sym typeface="Times New Roman"/>
            </a:endParaRPr>
          </a:p>
          <a:p>
            <a:pPr marL="457200" lvl="0" indent="0" algn="l" rtl="0">
              <a:lnSpc>
                <a:spcPct val="100000"/>
              </a:lnSpc>
              <a:spcBef>
                <a:spcPts val="0"/>
              </a:spcBef>
              <a:spcAft>
                <a:spcPts val="0"/>
              </a:spcAft>
              <a:buSzPts val="1800"/>
              <a:buNone/>
            </a:pPr>
            <a:endParaRPr sz="1000">
              <a:latin typeface="Times New Roman"/>
              <a:ea typeface="Times New Roman"/>
              <a:cs typeface="Times New Roman"/>
              <a:sym typeface="Times New Roman"/>
            </a:endParaRPr>
          </a:p>
          <a:p>
            <a:pPr marL="457200" lvl="0" indent="0" algn="l" rtl="0">
              <a:lnSpc>
                <a:spcPct val="100000"/>
              </a:lnSpc>
              <a:spcBef>
                <a:spcPts val="0"/>
              </a:spcBef>
              <a:spcAft>
                <a:spcPts val="0"/>
              </a:spcAft>
              <a:buSzPts val="1800"/>
              <a:buNone/>
            </a:pPr>
            <a:endParaRPr sz="1000">
              <a:latin typeface="Times New Roman"/>
              <a:ea typeface="Times New Roman"/>
              <a:cs typeface="Times New Roman"/>
              <a:sym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Further suggests that Task Team CARIBE WAVE explores opportunities to further involve national and regional maritime and port authorities so they may exercise their plans and procedures,</a:t>
            </a:r>
            <a:endParaRPr sz="2200" dirty="0">
              <a:latin typeface="Times New Roman"/>
              <a:ea typeface="Times New Roman"/>
              <a:cs typeface="Times New Roman"/>
              <a:sym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Recommends that Member States consider UN agencies operating in their countries for receipt of products and relevant information and further notes the IOCARIBE agreement to support UN Country Teams by encouraging them to engage with emergency management practitioners in their countries of operation,</a:t>
            </a:r>
            <a:endParaRPr sz="2200" dirty="0">
              <a:latin typeface="Times New Roman"/>
              <a:ea typeface="Times New Roman"/>
              <a:cs typeface="Times New Roman"/>
              <a:sym typeface="Times New Roman"/>
            </a:endParaRPr>
          </a:p>
          <a:p>
            <a:pPr marL="457200" lvl="0" indent="-368300" algn="l" rtl="0">
              <a:lnSpc>
                <a:spcPct val="100000"/>
              </a:lnSpc>
              <a:spcBef>
                <a:spcPts val="1000"/>
              </a:spcBef>
              <a:spcAft>
                <a:spcPts val="0"/>
              </a:spcAft>
              <a:buSzPts val="2200"/>
              <a:buFont typeface="Times New Roman"/>
              <a:buChar char="•"/>
            </a:pPr>
            <a:r>
              <a:rPr lang="en-US" sz="2200" dirty="0">
                <a:latin typeface="Times New Roman"/>
                <a:ea typeface="Times New Roman"/>
                <a:cs typeface="Times New Roman"/>
                <a:sym typeface="Times New Roman"/>
              </a:rPr>
              <a:t>Acknowledges the consistent support of ITIC-CAR to the work of the TT CARIBE WAVE and looks forward to its continued support to TT CARIBE WAVE, </a:t>
            </a:r>
            <a:endParaRPr sz="2200" dirty="0">
              <a:latin typeface="Times New Roman"/>
              <a:ea typeface="Times New Roman"/>
              <a:cs typeface="Times New Roman"/>
              <a:sym typeface="Times New Roman"/>
            </a:endParaRPr>
          </a:p>
          <a:p>
            <a:pPr indent="-368300">
              <a:lnSpc>
                <a:spcPct val="100000"/>
              </a:lnSpc>
              <a:buSzPts val="2200"/>
              <a:buFont typeface="Times New Roman"/>
              <a:buChar char="•"/>
            </a:pPr>
            <a:r>
              <a:rPr lang="en-US" sz="2200">
                <a:latin typeface="Times New Roman"/>
                <a:ea typeface="Times New Roman"/>
                <a:cs typeface="Times New Roman"/>
                <a:sym typeface="Times New Roman"/>
              </a:rPr>
              <a:t>Suggests that the CARIBE WAVE 27 exercise consist of 2 scenarios that include</a:t>
            </a:r>
            <a:endParaRPr lang="en-US" sz="2200" dirty="0">
              <a:latin typeface="Times New Roman"/>
              <a:ea typeface="Times New Roman"/>
              <a:cs typeface="Times New Roman"/>
            </a:endParaRPr>
          </a:p>
          <a:p>
            <a:pPr marL="88900" indent="0">
              <a:lnSpc>
                <a:spcPct val="100000"/>
              </a:lnSpc>
              <a:buSzPts val="2200"/>
              <a:buNone/>
            </a:pPr>
            <a:r>
              <a:rPr lang="en-US" sz="2200" dirty="0">
                <a:latin typeface="Times New Roman"/>
                <a:ea typeface="Times New Roman"/>
                <a:cs typeface="Times New Roman"/>
                <a:sym typeface="Times New Roman"/>
              </a:rPr>
              <a:t>      1) Southern Caribbean (earthquake), and  2) tele-tsunami.</a:t>
            </a:r>
            <a:endParaRPr sz="2200" dirty="0">
              <a:latin typeface="Times New Roman"/>
              <a:ea typeface="Times New Roman"/>
              <a:cs typeface="Times New Roman"/>
            </a:endParaRPr>
          </a:p>
          <a:p>
            <a:pPr marL="0" lvl="0" indent="0" algn="l" rtl="0">
              <a:lnSpc>
                <a:spcPct val="70000"/>
              </a:lnSpc>
              <a:spcBef>
                <a:spcPts val="1000"/>
              </a:spcBef>
              <a:spcAft>
                <a:spcPts val="0"/>
              </a:spcAft>
              <a:buClr>
                <a:schemeClr val="dk1"/>
              </a:buClr>
              <a:buSzPts val="523"/>
              <a:buFont typeface="Arial"/>
              <a:buNone/>
            </a:pPr>
            <a:r>
              <a:rPr lang="en-US" sz="2000" dirty="0">
                <a:latin typeface="Times New Roman"/>
                <a:ea typeface="Times New Roman"/>
                <a:cs typeface="Times New Roman"/>
                <a:sym typeface="Times New Roman"/>
              </a:rPr>
              <a:t>__</a:t>
            </a:r>
            <a:endParaRPr sz="2000" dirty="0">
              <a:latin typeface="Times New Roman"/>
              <a:ea typeface="Times New Roman"/>
              <a:cs typeface="Times New Roman"/>
              <a:sym typeface="Times New Roman"/>
            </a:endParaRPr>
          </a:p>
          <a:p>
            <a:pPr marL="0" lvl="0" indent="0" algn="l" rtl="0">
              <a:lnSpc>
                <a:spcPct val="70000"/>
              </a:lnSpc>
              <a:spcBef>
                <a:spcPts val="1000"/>
              </a:spcBef>
              <a:spcAft>
                <a:spcPts val="0"/>
              </a:spcAft>
              <a:buClr>
                <a:schemeClr val="dk1"/>
              </a:buClr>
              <a:buSzPts val="523"/>
              <a:buFont typeface="Arial"/>
              <a:buNone/>
            </a:pPr>
            <a:endParaRPr sz="2000">
              <a:latin typeface="Times New Roman"/>
              <a:ea typeface="Times New Roman"/>
              <a:cs typeface="Times New Roman"/>
              <a:sym typeface="Times New Roman"/>
            </a:endParaRPr>
          </a:p>
          <a:p>
            <a:pPr marL="0" lvl="0" indent="0" algn="l" rtl="0">
              <a:lnSpc>
                <a:spcPct val="70000"/>
              </a:lnSpc>
              <a:spcBef>
                <a:spcPts val="1000"/>
              </a:spcBef>
              <a:spcAft>
                <a:spcPts val="0"/>
              </a:spcAft>
              <a:buSzPts val="1800"/>
              <a:buNone/>
            </a:pPr>
            <a:r>
              <a:rPr lang="en-US" sz="2200" b="1" dirty="0">
                <a:latin typeface="Times New Roman"/>
                <a:ea typeface="Times New Roman"/>
                <a:cs typeface="Times New Roman"/>
                <a:sym typeface="Times New Roman"/>
              </a:rPr>
              <a:t>Financial Implications:</a:t>
            </a:r>
            <a:r>
              <a:rPr lang="en-US" sz="2200" dirty="0">
                <a:latin typeface="Times New Roman"/>
                <a:ea typeface="Times New Roman"/>
                <a:cs typeface="Times New Roman"/>
                <a:sym typeface="Times New Roman"/>
              </a:rPr>
              <a:t> None</a:t>
            </a:r>
            <a:endParaRPr sz="2200" dirty="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b="1">
                <a:latin typeface="Times New Roman"/>
                <a:ea typeface="Times New Roman"/>
                <a:cs typeface="Times New Roman"/>
                <a:sym typeface="Times New Roman"/>
              </a:rPr>
              <a:t>Goals for ICG XVIII</a:t>
            </a:r>
            <a:endParaRPr b="1"/>
          </a:p>
        </p:txBody>
      </p:sp>
      <p:sp>
        <p:nvSpPr>
          <p:cNvPr id="103" name="Google Shape;103;p2"/>
          <p:cNvSpPr txBox="1">
            <a:spLocks noGrp="1"/>
          </p:cNvSpPr>
          <p:nvPr>
            <p:ph type="body" idx="1"/>
          </p:nvPr>
        </p:nvSpPr>
        <p:spPr>
          <a:xfrm>
            <a:off x="726000" y="1690700"/>
            <a:ext cx="78177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Times New Roman"/>
                <a:ea typeface="Times New Roman"/>
                <a:cs typeface="Times New Roman"/>
                <a:sym typeface="Times New Roman"/>
              </a:rPr>
              <a:t>Confirm Scenarios for CARIBE WAVE 26</a:t>
            </a:r>
            <a:endParaRPr>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Decide on the Date and Time CARIBE WAVE 26</a:t>
            </a:r>
            <a:endParaRPr>
              <a:latin typeface="Times New Roman"/>
              <a:ea typeface="Times New Roman"/>
              <a:cs typeface="Times New Roman"/>
              <a:sym typeface="Times New Roman"/>
            </a:endParaRPr>
          </a:p>
          <a:p>
            <a:pPr marL="457200" lvl="0" indent="0" algn="l" rtl="0">
              <a:lnSpc>
                <a:spcPct val="90000"/>
              </a:lnSpc>
              <a:spcBef>
                <a:spcPts val="1000"/>
              </a:spcBef>
              <a:spcAft>
                <a:spcPts val="0"/>
              </a:spcAft>
              <a:buNone/>
            </a:pP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Suggestions for Scenarios Beyond 2026</a:t>
            </a:r>
            <a:endParaRPr>
              <a:latin typeface="Times New Roman"/>
              <a:ea typeface="Times New Roman"/>
              <a:cs typeface="Times New Roman"/>
              <a:sym typeface="Times New Roman"/>
            </a:endParaRPr>
          </a:p>
          <a:p>
            <a:pPr marL="457200" lvl="0" indent="0" algn="l" rtl="0">
              <a:lnSpc>
                <a:spcPct val="90000"/>
              </a:lnSpc>
              <a:spcBef>
                <a:spcPts val="1000"/>
              </a:spcBef>
              <a:spcAft>
                <a:spcPts val="0"/>
              </a:spcAft>
              <a:buNone/>
            </a:pP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SzPts val="2800"/>
              <a:buFont typeface="Times New Roman"/>
              <a:buChar char="•"/>
            </a:pPr>
            <a:r>
              <a:rPr lang="en-US">
                <a:latin typeface="Times New Roman"/>
                <a:ea typeface="Times New Roman"/>
                <a:cs typeface="Times New Roman"/>
                <a:sym typeface="Times New Roman"/>
              </a:rPr>
              <a:t>Review Recommendation and Decisions for CW</a:t>
            </a:r>
            <a:endParaRPr>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p>
        </p:txBody>
      </p:sp>
      <p:pic>
        <p:nvPicPr>
          <p:cNvPr id="104" name="Google Shape;104;p2"/>
          <p:cNvPicPr preferRelativeResize="0"/>
          <p:nvPr/>
        </p:nvPicPr>
        <p:blipFill rotWithShape="1">
          <a:blip r:embed="rId3">
            <a:alphaModFix/>
          </a:blip>
          <a:srcRect/>
          <a:stretch/>
        </p:blipFill>
        <p:spPr>
          <a:xfrm>
            <a:off x="8347400" y="3743225"/>
            <a:ext cx="3420874" cy="29043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365125"/>
            <a:ext cx="10515600" cy="1034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b="1">
                <a:latin typeface="Times New Roman"/>
                <a:ea typeface="Times New Roman"/>
                <a:cs typeface="Times New Roman"/>
                <a:sym typeface="Times New Roman"/>
              </a:rPr>
              <a:t>Coverage of Past Exercises</a:t>
            </a:r>
            <a:endParaRPr b="1"/>
          </a:p>
        </p:txBody>
      </p:sp>
      <p:pic>
        <p:nvPicPr>
          <p:cNvPr id="110" name="Google Shape;110;p3"/>
          <p:cNvPicPr preferRelativeResize="0"/>
          <p:nvPr/>
        </p:nvPicPr>
        <p:blipFill rotWithShape="1">
          <a:blip r:embed="rId3">
            <a:alphaModFix/>
          </a:blip>
          <a:srcRect/>
          <a:stretch/>
        </p:blipFill>
        <p:spPr>
          <a:xfrm>
            <a:off x="2273035" y="1690688"/>
            <a:ext cx="7645940" cy="4325417"/>
          </a:xfrm>
          <a:prstGeom prst="rect">
            <a:avLst/>
          </a:prstGeom>
          <a:noFill/>
          <a:ln>
            <a:noFill/>
          </a:ln>
        </p:spPr>
      </p:pic>
      <p:sp>
        <p:nvSpPr>
          <p:cNvPr id="111" name="Google Shape;111;p3"/>
          <p:cNvSpPr/>
          <p:nvPr/>
        </p:nvSpPr>
        <p:spPr>
          <a:xfrm>
            <a:off x="4949874" y="4922825"/>
            <a:ext cx="210000" cy="1824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3"/>
          <p:cNvSpPr txBox="1"/>
          <p:nvPr/>
        </p:nvSpPr>
        <p:spPr>
          <a:xfrm>
            <a:off x="1743950" y="6480925"/>
            <a:ext cx="6787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13" name="Google Shape;113;p3"/>
          <p:cNvSpPr txBox="1"/>
          <p:nvPr/>
        </p:nvSpPr>
        <p:spPr>
          <a:xfrm>
            <a:off x="141400" y="6139200"/>
            <a:ext cx="121920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The black circles are the proposed CW 2</a:t>
            </a:r>
            <a:r>
              <a:rPr lang="en-US" sz="2800" b="1" dirty="0">
                <a:solidFill>
                  <a:schemeClr val="dk1"/>
                </a:solidFill>
                <a:latin typeface="Calibri"/>
                <a:ea typeface="Calibri"/>
                <a:cs typeface="Calibri"/>
                <a:sym typeface="Calibri"/>
              </a:rPr>
              <a:t>6</a:t>
            </a:r>
            <a:r>
              <a:rPr lang="en-US" sz="2800" b="1" i="0" u="none" strike="noStrike" cap="none" dirty="0">
                <a:solidFill>
                  <a:schemeClr val="dk1"/>
                </a:solidFill>
                <a:latin typeface="Calibri"/>
                <a:ea typeface="Calibri"/>
                <a:cs typeface="Calibri"/>
                <a:sym typeface="Calibri"/>
              </a:rPr>
              <a:t> scenarios</a:t>
            </a:r>
            <a:endParaRPr lang="en-US" sz="2800" b="1" i="0" u="none" strike="noStrike" cap="none" dirty="0">
              <a:solidFill>
                <a:schemeClr val="dk1"/>
              </a:solidFill>
              <a:latin typeface="Calibri"/>
              <a:ea typeface="Calibri"/>
              <a:cs typeface="Calibri"/>
            </a:endParaRPr>
          </a:p>
        </p:txBody>
      </p:sp>
      <p:sp>
        <p:nvSpPr>
          <p:cNvPr id="114" name="Google Shape;114;p3"/>
          <p:cNvSpPr/>
          <p:nvPr/>
        </p:nvSpPr>
        <p:spPr>
          <a:xfrm>
            <a:off x="3425874" y="4465625"/>
            <a:ext cx="210000" cy="1824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ff3fb85972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latin typeface="Times New Roman"/>
                <a:ea typeface="Times New Roman"/>
                <a:cs typeface="Times New Roman"/>
                <a:sym typeface="Times New Roman"/>
              </a:rPr>
              <a:t>Decisions of ICG XVI on CW 26</a:t>
            </a:r>
            <a:endParaRPr b="1">
              <a:latin typeface="Times New Roman"/>
              <a:ea typeface="Times New Roman"/>
              <a:cs typeface="Times New Roman"/>
              <a:sym typeface="Times New Roman"/>
            </a:endParaRPr>
          </a:p>
        </p:txBody>
      </p:sp>
      <p:sp>
        <p:nvSpPr>
          <p:cNvPr id="121" name="Google Shape;121;g1ff3fb85972_0_0"/>
          <p:cNvSpPr txBox="1">
            <a:spLocks noGrp="1"/>
          </p:cNvSpPr>
          <p:nvPr>
            <p:ph type="body" idx="1"/>
          </p:nvPr>
        </p:nvSpPr>
        <p:spPr>
          <a:xfrm>
            <a:off x="966849" y="1568326"/>
            <a:ext cx="10050484"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dirty="0">
                <a:latin typeface="Times New Roman"/>
                <a:ea typeface="Times New Roman"/>
                <a:cs typeface="Times New Roman"/>
                <a:sym typeface="Times New Roman"/>
              </a:rPr>
              <a:t>Recommends that the CARIBE WAVE 26 exercise consist of 2 scenarios that include a volcanic scenario as well as an earthquake and tsunami scenario.</a:t>
            </a: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SzPts val="1800"/>
              <a:buNone/>
            </a:pPr>
            <a:endParaRPr>
              <a:latin typeface="Times New Roman"/>
              <a:ea typeface="Times New Roman"/>
              <a:cs typeface="Times New Roman"/>
              <a:sym typeface="Times New Roman"/>
            </a:endParaRPr>
          </a:p>
          <a:p>
            <a:pPr marL="0" lvl="0" indent="0" algn="l" rtl="0">
              <a:lnSpc>
                <a:spcPct val="90000"/>
              </a:lnSpc>
              <a:spcBef>
                <a:spcPts val="1000"/>
              </a:spcBef>
              <a:spcAft>
                <a:spcPts val="0"/>
              </a:spcAft>
              <a:buSzPts val="1800"/>
              <a:buNone/>
            </a:pPr>
            <a:r>
              <a:rPr lang="en-US" dirty="0">
                <a:latin typeface="Times New Roman"/>
                <a:ea typeface="Times New Roman"/>
                <a:cs typeface="Times New Roman"/>
                <a:sym typeface="Times New Roman"/>
              </a:rPr>
              <a:t>It is proposed that these scenarios be:</a:t>
            </a:r>
            <a:endParaRPr dirty="0">
              <a:latin typeface="Times New Roman"/>
              <a:ea typeface="Times New Roman"/>
              <a:cs typeface="Times New Roman"/>
              <a:sym typeface="Times New Roman"/>
            </a:endParaRPr>
          </a:p>
          <a:p>
            <a:pPr marL="914400">
              <a:buFont typeface="Times New Roman"/>
              <a:buAutoNum type="arabicParenR"/>
            </a:pPr>
            <a:r>
              <a:rPr lang="en-US" dirty="0">
                <a:latin typeface="Times New Roman"/>
                <a:ea typeface="Times New Roman"/>
                <a:cs typeface="Times New Roman"/>
                <a:sym typeface="Times New Roman"/>
              </a:rPr>
              <a:t>Volcano generated</a:t>
            </a:r>
            <a:endParaRPr lang="en-US" dirty="0">
              <a:latin typeface="Times New Roman"/>
              <a:ea typeface="Times New Roman"/>
              <a:cs typeface="Times New Roman"/>
            </a:endParaRPr>
          </a:p>
          <a:p>
            <a:pPr marL="914400">
              <a:buAutoNum type="arabicParenR"/>
            </a:pPr>
            <a:r>
              <a:rPr lang="en-US" dirty="0">
                <a:latin typeface="Times New Roman"/>
                <a:ea typeface="Times New Roman"/>
                <a:cs typeface="Times New Roman"/>
                <a:sym typeface="Times New Roman"/>
              </a:rPr>
              <a:t>Earthquake generated</a:t>
            </a:r>
            <a:endParaRPr lang="en-US" dirty="0">
              <a:latin typeface="Times New Roman"/>
              <a:ea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509750" y="142225"/>
            <a:ext cx="10956300" cy="90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en-US" b="1">
                <a:latin typeface="Times New Roman"/>
                <a:ea typeface="Times New Roman"/>
                <a:cs typeface="Times New Roman"/>
                <a:sym typeface="Times New Roman"/>
              </a:rPr>
              <a:t>Scenario 1:  Kick </a:t>
            </a:r>
            <a:r>
              <a:rPr lang="en-US" b="1">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‘em</a:t>
            </a:r>
            <a:r>
              <a:rPr lang="en-US" b="1">
                <a:latin typeface="Times New Roman"/>
                <a:ea typeface="Times New Roman"/>
                <a:cs typeface="Times New Roman"/>
                <a:sym typeface="Times New Roman"/>
              </a:rPr>
              <a:t> Jenny submarine volcano</a:t>
            </a:r>
            <a:endParaRPr b="1"/>
          </a:p>
        </p:txBody>
      </p:sp>
      <p:pic>
        <p:nvPicPr>
          <p:cNvPr id="127" name="Google Shape;127;p5"/>
          <p:cNvPicPr preferRelativeResize="0"/>
          <p:nvPr/>
        </p:nvPicPr>
        <p:blipFill>
          <a:blip r:embed="rId3">
            <a:alphaModFix/>
          </a:blip>
          <a:stretch>
            <a:fillRect/>
          </a:stretch>
        </p:blipFill>
        <p:spPr>
          <a:xfrm>
            <a:off x="7184502" y="1052124"/>
            <a:ext cx="3730149" cy="4835850"/>
          </a:xfrm>
          <a:prstGeom prst="rect">
            <a:avLst/>
          </a:prstGeom>
          <a:noFill/>
          <a:ln>
            <a:noFill/>
          </a:ln>
        </p:spPr>
      </p:pic>
      <p:pic>
        <p:nvPicPr>
          <p:cNvPr id="128" name="Google Shape;128;p5"/>
          <p:cNvPicPr preferRelativeResize="0"/>
          <p:nvPr/>
        </p:nvPicPr>
        <p:blipFill>
          <a:blip r:embed="rId4">
            <a:alphaModFix/>
          </a:blip>
          <a:stretch>
            <a:fillRect/>
          </a:stretch>
        </p:blipFill>
        <p:spPr>
          <a:xfrm>
            <a:off x="1189200" y="1052124"/>
            <a:ext cx="4307350" cy="4835850"/>
          </a:xfrm>
          <a:prstGeom prst="rect">
            <a:avLst/>
          </a:prstGeom>
          <a:noFill/>
          <a:ln>
            <a:noFill/>
          </a:ln>
        </p:spPr>
      </p:pic>
      <p:sp>
        <p:nvSpPr>
          <p:cNvPr id="129" name="Google Shape;129;p5"/>
          <p:cNvSpPr txBox="1"/>
          <p:nvPr/>
        </p:nvSpPr>
        <p:spPr>
          <a:xfrm>
            <a:off x="0" y="5932200"/>
            <a:ext cx="121920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a:solidFill>
                  <a:schemeClr val="dk1"/>
                </a:solidFill>
                <a:latin typeface="Times New Roman"/>
                <a:ea typeface="Times New Roman"/>
                <a:cs typeface="Times New Roman"/>
                <a:sym typeface="Times New Roman"/>
              </a:rPr>
              <a:t>A flank collapse of the volcano occurs after a M 6.0 earthquake is detected at the volcano. Observed maximum wave height of up to 4.5ft.</a:t>
            </a:r>
            <a:endParaRPr sz="26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482801" y="177250"/>
            <a:ext cx="11062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b="1">
                <a:latin typeface="Times New Roman"/>
                <a:ea typeface="Times New Roman"/>
                <a:cs typeface="Times New Roman"/>
                <a:sym typeface="Times New Roman"/>
              </a:rPr>
              <a:t>Scenario 2: Cayman Islands </a:t>
            </a:r>
            <a:endParaRPr b="1"/>
          </a:p>
        </p:txBody>
      </p:sp>
      <p:sp>
        <p:nvSpPr>
          <p:cNvPr id="135" name="Google Shape;135;p6"/>
          <p:cNvSpPr txBox="1"/>
          <p:nvPr/>
        </p:nvSpPr>
        <p:spPr>
          <a:xfrm>
            <a:off x="0" y="6206150"/>
            <a:ext cx="121920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a:solidFill>
                  <a:schemeClr val="dk1"/>
                </a:solidFill>
                <a:latin typeface="Times New Roman"/>
                <a:ea typeface="Times New Roman"/>
                <a:cs typeface="Times New Roman"/>
                <a:sym typeface="Times New Roman"/>
              </a:rPr>
              <a:t>Based on the February 8th M 7.6 earthquake. Possibility of increasing magnitude.</a:t>
            </a:r>
            <a:endParaRPr sz="2600">
              <a:solidFill>
                <a:schemeClr val="dk1"/>
              </a:solidFill>
              <a:latin typeface="Times New Roman"/>
              <a:ea typeface="Times New Roman"/>
              <a:cs typeface="Times New Roman"/>
              <a:sym typeface="Times New Roman"/>
            </a:endParaRPr>
          </a:p>
        </p:txBody>
      </p:sp>
      <p:pic>
        <p:nvPicPr>
          <p:cNvPr id="136" name="Google Shape;136;p6"/>
          <p:cNvPicPr preferRelativeResize="0"/>
          <p:nvPr/>
        </p:nvPicPr>
        <p:blipFill rotWithShape="1">
          <a:blip r:embed="rId3">
            <a:alphaModFix/>
          </a:blip>
          <a:srcRect/>
          <a:stretch/>
        </p:blipFill>
        <p:spPr>
          <a:xfrm>
            <a:off x="137201" y="1295524"/>
            <a:ext cx="5724800" cy="3489750"/>
          </a:xfrm>
          <a:prstGeom prst="rect">
            <a:avLst/>
          </a:prstGeom>
          <a:noFill/>
          <a:ln>
            <a:noFill/>
          </a:ln>
        </p:spPr>
      </p:pic>
      <p:pic>
        <p:nvPicPr>
          <p:cNvPr id="137" name="Google Shape;137;p6"/>
          <p:cNvPicPr preferRelativeResize="0"/>
          <p:nvPr/>
        </p:nvPicPr>
        <p:blipFill rotWithShape="1">
          <a:blip r:embed="rId4">
            <a:alphaModFix/>
          </a:blip>
          <a:srcRect/>
          <a:stretch/>
        </p:blipFill>
        <p:spPr>
          <a:xfrm>
            <a:off x="6321550" y="2475258"/>
            <a:ext cx="5724800" cy="34897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5322319c97_0_4"/>
          <p:cNvSpPr txBox="1">
            <a:spLocks noGrp="1"/>
          </p:cNvSpPr>
          <p:nvPr>
            <p:ph type="title"/>
          </p:nvPr>
        </p:nvSpPr>
        <p:spPr>
          <a:xfrm>
            <a:off x="123650" y="617100"/>
            <a:ext cx="2487900" cy="3331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800" b="1">
                <a:latin typeface="Times New Roman"/>
                <a:ea typeface="Times New Roman"/>
                <a:cs typeface="Times New Roman"/>
                <a:sym typeface="Times New Roman"/>
              </a:rPr>
              <a:t>Scenario 2:</a:t>
            </a:r>
            <a:endParaRPr sz="3800" b="1">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Times New Roman"/>
              <a:buNone/>
            </a:pPr>
            <a:r>
              <a:rPr lang="en-US" sz="3800" b="1">
                <a:latin typeface="Times New Roman"/>
                <a:ea typeface="Times New Roman"/>
                <a:cs typeface="Times New Roman"/>
                <a:sym typeface="Times New Roman"/>
              </a:rPr>
              <a:t>Cayman</a:t>
            </a:r>
            <a:endParaRPr sz="3800" b="1">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Times New Roman"/>
              <a:buNone/>
            </a:pPr>
            <a:r>
              <a:rPr lang="en-US" sz="3800" b="1">
                <a:latin typeface="Times New Roman"/>
                <a:ea typeface="Times New Roman"/>
                <a:cs typeface="Times New Roman"/>
                <a:sym typeface="Times New Roman"/>
              </a:rPr>
              <a:t>Islands </a:t>
            </a:r>
            <a:endParaRPr sz="3800" b="1">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Times New Roman"/>
              <a:buNone/>
            </a:pPr>
            <a:endParaRPr sz="380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Times New Roman"/>
              <a:buNone/>
            </a:pPr>
            <a:r>
              <a:rPr lang="en-US" sz="1900">
                <a:latin typeface="Times New Roman"/>
                <a:ea typeface="Times New Roman"/>
                <a:cs typeface="Times New Roman"/>
                <a:sym typeface="Times New Roman"/>
              </a:rPr>
              <a:t>*Shortened tsunami Threat Messages*</a:t>
            </a:r>
            <a:endParaRPr sz="1900">
              <a:latin typeface="Times New Roman"/>
              <a:ea typeface="Times New Roman"/>
              <a:cs typeface="Times New Roman"/>
              <a:sym typeface="Times New Roman"/>
            </a:endParaRPr>
          </a:p>
        </p:txBody>
      </p:sp>
      <p:grpSp>
        <p:nvGrpSpPr>
          <p:cNvPr id="143" name="Google Shape;143;g35322319c97_0_4"/>
          <p:cNvGrpSpPr/>
          <p:nvPr/>
        </p:nvGrpSpPr>
        <p:grpSpPr>
          <a:xfrm>
            <a:off x="7488475" y="0"/>
            <a:ext cx="4703400" cy="6834300"/>
            <a:chOff x="2806150" y="0"/>
            <a:chExt cx="4703400" cy="6834300"/>
          </a:xfrm>
        </p:grpSpPr>
        <p:sp>
          <p:nvSpPr>
            <p:cNvPr id="144" name="Google Shape;144;g35322319c97_0_4"/>
            <p:cNvSpPr txBox="1"/>
            <p:nvPr/>
          </p:nvSpPr>
          <p:spPr>
            <a:xfrm>
              <a:off x="2806150" y="0"/>
              <a:ext cx="4703400" cy="68343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rgbClr val="222222"/>
                  </a:solidFill>
                  <a:highlight>
                    <a:srgbClr val="FFFFFF"/>
                  </a:highlight>
                </a:rPr>
                <a:t>TSUNAMI MESSAGE NUMBER 1</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NWS PACIFIC TSUNAMI WARNING CENTER HONOLULU HI</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2329 UTC SAT FEB 8 2025</a:t>
              </a:r>
              <a:endParaRPr sz="900">
                <a:solidFill>
                  <a:srgbClr val="222222"/>
                </a:solidFill>
                <a:highlight>
                  <a:srgbClr val="FFFFFF"/>
                </a:highlight>
              </a:endParaRPr>
            </a:p>
            <a:p>
              <a:pPr marL="0" lvl="0" indent="0" algn="l" rtl="0">
                <a:spcBef>
                  <a:spcPts val="0"/>
                </a:spcBef>
                <a:spcAft>
                  <a:spcPts val="0"/>
                </a:spcAft>
                <a:buNone/>
              </a:pP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....TSUNAMI THREAT MESSAGE...</a:t>
              </a:r>
              <a:endParaRPr sz="900">
                <a:solidFill>
                  <a:srgbClr val="222222"/>
                </a:solidFill>
                <a:highlight>
                  <a:srgbClr val="FFFFFF"/>
                </a:highlight>
              </a:endParaRPr>
            </a:p>
            <a:p>
              <a:pPr marL="0" lvl="0" indent="0" algn="l" rtl="0">
                <a:spcBef>
                  <a:spcPts val="0"/>
                </a:spcBef>
                <a:spcAft>
                  <a:spcPts val="0"/>
                </a:spcAft>
                <a:buNone/>
              </a:pP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NATIONAL AUTHORITIES WILL DETERMINE THE APPROPRIATE LEVEL OF</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ALERT FOR EACH COUNTRY AND MAY ISSUE ADDITIONAL OR MORE REFINED</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INFORMATION.</a:t>
              </a:r>
              <a:endParaRPr sz="900">
                <a:solidFill>
                  <a:srgbClr val="222222"/>
                </a:solidFill>
                <a:highlight>
                  <a:srgbClr val="FFFFFF"/>
                </a:highlight>
              </a:endParaRPr>
            </a:p>
            <a:p>
              <a:pPr marL="0" lvl="0" indent="0" algn="l" rtl="0">
                <a:spcBef>
                  <a:spcPts val="0"/>
                </a:spcBef>
                <a:spcAft>
                  <a:spcPts val="0"/>
                </a:spcAft>
                <a:buNone/>
              </a:pPr>
              <a:endParaRPr sz="7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PRELIMINARY EARTHQUAKE PARAMETERS</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a:t>
              </a:r>
              <a:endParaRPr sz="900">
                <a:solidFill>
                  <a:srgbClr val="222222"/>
                </a:solidFill>
                <a:highlight>
                  <a:srgbClr val="FFFFFF"/>
                </a:highlight>
              </a:endParaRPr>
            </a:p>
            <a:p>
              <a:pPr marL="0" lvl="0" indent="0" algn="l" rtl="0">
                <a:spcBef>
                  <a:spcPts val="0"/>
                </a:spcBef>
                <a:spcAft>
                  <a:spcPts val="0"/>
                </a:spcAft>
                <a:buNone/>
              </a:pP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 MAGNITUDE      	8.0</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 ORIGIN TIME    	2323 UTC FEB 8 2025</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 COORDINATES    	17.8 NORTH  82.5 WEST</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 DEPTH          		33 KM / 20 MILES</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 LOCATION       	NORTH OF HONDURAS</a:t>
              </a:r>
              <a:endParaRPr sz="900">
                <a:solidFill>
                  <a:srgbClr val="222222"/>
                </a:solidFill>
                <a:highlight>
                  <a:srgbClr val="FFFFFF"/>
                </a:highlight>
              </a:endParaRPr>
            </a:p>
            <a:p>
              <a:pPr marL="0" lvl="0" indent="0" algn="l" rtl="0">
                <a:spcBef>
                  <a:spcPts val="0"/>
                </a:spcBef>
                <a:spcAft>
                  <a:spcPts val="0"/>
                </a:spcAft>
                <a:buNone/>
              </a:pP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EVALUATION</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a:t>
              </a:r>
              <a:endParaRPr sz="900">
                <a:solidFill>
                  <a:srgbClr val="222222"/>
                </a:solidFill>
                <a:highlight>
                  <a:srgbClr val="FFFFFF"/>
                </a:highlight>
              </a:endParaRPr>
            </a:p>
            <a:p>
              <a:pPr marL="0" lvl="0" indent="0" algn="l" rtl="0">
                <a:spcBef>
                  <a:spcPts val="0"/>
                </a:spcBef>
                <a:spcAft>
                  <a:spcPts val="0"/>
                </a:spcAft>
                <a:buNone/>
              </a:pPr>
              <a:endParaRPr sz="6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 AN EARTHQUAKE WITH A PRELIMINARY MAGNITUDE OF 8.0 OCCURRED</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NORTH OF HONDURAS AT 2323 UTC ON SATURDAY FEBRUARY 8 2025.</a:t>
              </a:r>
              <a:endParaRPr sz="900">
                <a:solidFill>
                  <a:srgbClr val="222222"/>
                </a:solidFill>
                <a:highlight>
                  <a:srgbClr val="FFFFFF"/>
                </a:highlight>
              </a:endParaRPr>
            </a:p>
            <a:p>
              <a:pPr marL="0" lvl="0" indent="0" algn="l" rtl="0">
                <a:spcBef>
                  <a:spcPts val="0"/>
                </a:spcBef>
                <a:spcAft>
                  <a:spcPts val="0"/>
                </a:spcAft>
                <a:buNone/>
              </a:pP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 BASED ON THE PRELIMINARY EARTHQUAKE PARAMETERS... WIDESPREAD</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HAZARDOUS TSUNAMI WAVES ARE POSSIBLE.</a:t>
              </a:r>
              <a:endParaRPr sz="900">
                <a:solidFill>
                  <a:srgbClr val="222222"/>
                </a:solidFill>
                <a:highlight>
                  <a:srgbClr val="FFFFFF"/>
                </a:highlight>
              </a:endParaRPr>
            </a:p>
            <a:p>
              <a:pPr marL="0" lvl="0" indent="0" algn="l" rtl="0">
                <a:spcBef>
                  <a:spcPts val="0"/>
                </a:spcBef>
                <a:spcAft>
                  <a:spcPts val="0"/>
                </a:spcAft>
                <a:buNone/>
              </a:pP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TSUNAMI THREAT FORECAST</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a:t>
              </a:r>
              <a:endParaRPr sz="900">
                <a:solidFill>
                  <a:srgbClr val="222222"/>
                </a:solidFill>
                <a:highlight>
                  <a:srgbClr val="FFFFFF"/>
                </a:highlight>
              </a:endParaRPr>
            </a:p>
            <a:p>
              <a:pPr marL="0" lvl="0" indent="0" algn="l" rtl="0">
                <a:spcBef>
                  <a:spcPts val="0"/>
                </a:spcBef>
                <a:spcAft>
                  <a:spcPts val="0"/>
                </a:spcAft>
                <a:buNone/>
              </a:pP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 HAZARDOUS TSUNAMI WAVES FROM THIS EARTHQUAKE ARE POSSIBLE</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WITHIN THE NEXT THREE HOURS ALONG SOME COASTS OF</a:t>
              </a:r>
              <a:endParaRPr sz="900">
                <a:solidFill>
                  <a:srgbClr val="222222"/>
                </a:solidFill>
                <a:highlight>
                  <a:srgbClr val="FFFFFF"/>
                </a:highlight>
              </a:endParaRPr>
            </a:p>
            <a:p>
              <a:pPr marL="0" lvl="0" indent="0" algn="l" rtl="0">
                <a:spcBef>
                  <a:spcPts val="0"/>
                </a:spcBef>
                <a:spcAft>
                  <a:spcPts val="0"/>
                </a:spcAft>
                <a:buNone/>
              </a:pP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CAYMAN ISLANDS... JAMAICA... CUBA... MEXICO... HONDURAS...</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BAHAMAS... HAITI... TURKS N CAICOS... SAN ANDRES PROVID...</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BELIZE... DOMINICAN REP... COLOMBIA... PANAMA... PUERTO</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RICO... COSTA RICA... ARUBA... BONAIRE... CURACAO... US</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VIRGIN IS... BR VIRGIN IS AND SABA</a:t>
              </a:r>
              <a:endParaRPr sz="900">
                <a:solidFill>
                  <a:srgbClr val="222222"/>
                </a:solidFill>
                <a:highlight>
                  <a:srgbClr val="FFFFFF"/>
                </a:highlight>
              </a:endParaRPr>
            </a:p>
            <a:p>
              <a:pPr marL="0" lvl="0" indent="0" algn="l" rtl="0">
                <a:spcBef>
                  <a:spcPts val="0"/>
                </a:spcBef>
                <a:spcAft>
                  <a:spcPts val="0"/>
                </a:spcAft>
                <a:buNone/>
              </a:pPr>
              <a:endParaRPr sz="900">
                <a:solidFill>
                  <a:srgbClr val="222222"/>
                </a:solidFill>
                <a:highlight>
                  <a:srgbClr val="FFFFFF"/>
                </a:highlight>
              </a:endParaRPr>
            </a:p>
            <a:p>
              <a:pPr marL="0" lvl="0" indent="0" algn="l" rtl="0">
                <a:spcBef>
                  <a:spcPts val="0"/>
                </a:spcBef>
                <a:spcAft>
                  <a:spcPts val="0"/>
                </a:spcAft>
                <a:buNone/>
              </a:pPr>
              <a:r>
                <a:rPr lang="en-US" sz="900">
                  <a:solidFill>
                    <a:schemeClr val="dk1"/>
                  </a:solidFill>
                </a:rPr>
                <a:t>ESTIMATED TIMES OF ARRIVAL</a:t>
              </a:r>
              <a:endParaRPr sz="900">
                <a:solidFill>
                  <a:schemeClr val="dk1"/>
                </a:solidFill>
              </a:endParaRPr>
            </a:p>
            <a:p>
              <a:pPr marL="0" lvl="0" indent="0" algn="l" rtl="0">
                <a:spcBef>
                  <a:spcPts val="0"/>
                </a:spcBef>
                <a:spcAft>
                  <a:spcPts val="0"/>
                </a:spcAft>
                <a:buNone/>
              </a:pPr>
              <a:r>
                <a:rPr lang="en-US" sz="900">
                  <a:solidFill>
                    <a:schemeClr val="dk1"/>
                  </a:solidFill>
                </a:rPr>
                <a:t>--------------------------</a:t>
              </a:r>
              <a:endParaRPr sz="900">
                <a:solidFill>
                  <a:schemeClr val="dk1"/>
                </a:solidFill>
              </a:endParaRPr>
            </a:p>
            <a:p>
              <a:pPr marL="0" lvl="0" indent="0" algn="l" rtl="0">
                <a:spcBef>
                  <a:spcPts val="0"/>
                </a:spcBef>
                <a:spcAft>
                  <a:spcPts val="0"/>
                </a:spcAft>
                <a:buNone/>
              </a:pPr>
              <a:endParaRPr sz="500">
                <a:solidFill>
                  <a:schemeClr val="dk1"/>
                </a:solidFill>
              </a:endParaRPr>
            </a:p>
            <a:p>
              <a:pPr marL="0" lvl="0" indent="0" algn="l" rtl="0">
                <a:spcBef>
                  <a:spcPts val="0"/>
                </a:spcBef>
                <a:spcAft>
                  <a:spcPts val="0"/>
                </a:spcAft>
                <a:buNone/>
              </a:pPr>
              <a:r>
                <a:rPr lang="en-US" sz="900">
                  <a:solidFill>
                    <a:schemeClr val="dk1"/>
                  </a:solidFill>
                </a:rPr>
                <a:t>  * ESTIMATED TIMES OF ARRIVAL -ETA- OF THE INITIAL TSUNAMI WAVE</a:t>
              </a:r>
              <a:endParaRPr sz="900">
                <a:solidFill>
                  <a:schemeClr val="dk1"/>
                </a:solidFill>
              </a:endParaRPr>
            </a:p>
            <a:p>
              <a:pPr marL="0" lvl="0" indent="0" algn="l" rtl="0">
                <a:spcBef>
                  <a:spcPts val="0"/>
                </a:spcBef>
                <a:spcAft>
                  <a:spcPts val="0"/>
                </a:spcAft>
                <a:buNone/>
              </a:pPr>
              <a:r>
                <a:rPr lang="en-US" sz="900">
                  <a:solidFill>
                    <a:schemeClr val="dk1"/>
                  </a:solidFill>
                </a:rPr>
                <a:t>    FOR PLACES WITHIN THE REGION IDENTIFIED WITH A POTENTIAL</a:t>
              </a:r>
              <a:endParaRPr sz="900">
                <a:solidFill>
                  <a:schemeClr val="dk1"/>
                </a:solidFill>
              </a:endParaRPr>
            </a:p>
            <a:p>
              <a:pPr marL="0" lvl="0" indent="0" algn="l" rtl="0">
                <a:spcBef>
                  <a:spcPts val="0"/>
                </a:spcBef>
                <a:spcAft>
                  <a:spcPts val="0"/>
                </a:spcAft>
                <a:buNone/>
              </a:pPr>
              <a:r>
                <a:rPr lang="en-US" sz="900">
                  <a:solidFill>
                    <a:schemeClr val="dk1"/>
                  </a:solidFill>
                </a:rPr>
                <a:t>    TSUNAMI THREAT. ACTUAL ARRIVAL TIMES MAY DIFFER AND THE</a:t>
              </a:r>
              <a:endParaRPr sz="900">
                <a:solidFill>
                  <a:schemeClr val="dk1"/>
                </a:solidFill>
              </a:endParaRPr>
            </a:p>
            <a:p>
              <a:pPr marL="0" lvl="0" indent="0" algn="l" rtl="0">
                <a:spcBef>
                  <a:spcPts val="0"/>
                </a:spcBef>
                <a:spcAft>
                  <a:spcPts val="0"/>
                </a:spcAft>
                <a:buNone/>
              </a:pPr>
              <a:r>
                <a:rPr lang="en-US" sz="900">
                  <a:solidFill>
                    <a:schemeClr val="dk1"/>
                  </a:solidFill>
                </a:rPr>
                <a:t>    INITIAL WAVE MAY NOT BE THE LARGEST. A TSUNAMI IS A SERIES</a:t>
              </a:r>
              <a:endParaRPr sz="900">
                <a:solidFill>
                  <a:schemeClr val="dk1"/>
                </a:solidFill>
              </a:endParaRPr>
            </a:p>
            <a:p>
              <a:pPr marL="0" lvl="0" indent="0" algn="l" rtl="0">
                <a:spcBef>
                  <a:spcPts val="0"/>
                </a:spcBef>
                <a:spcAft>
                  <a:spcPts val="0"/>
                </a:spcAft>
                <a:buNone/>
              </a:pPr>
              <a:r>
                <a:rPr lang="en-US" sz="900">
                  <a:solidFill>
                    <a:schemeClr val="dk1"/>
                  </a:solidFill>
                </a:rPr>
                <a:t>    OF WAVES AND THE TIME BETWEEN WAVES CAN BE FIVE MINUTES TO</a:t>
              </a:r>
              <a:endParaRPr sz="900">
                <a:solidFill>
                  <a:schemeClr val="dk1"/>
                </a:solidFill>
              </a:endParaRPr>
            </a:p>
            <a:p>
              <a:pPr marL="0" lvl="0" indent="0" algn="l" rtl="0">
                <a:spcBef>
                  <a:spcPts val="0"/>
                </a:spcBef>
                <a:spcAft>
                  <a:spcPts val="0"/>
                </a:spcAft>
                <a:buNone/>
              </a:pPr>
              <a:r>
                <a:rPr lang="en-US" sz="900">
                  <a:solidFill>
                    <a:schemeClr val="dk1"/>
                  </a:solidFill>
                </a:rPr>
                <a:t>    ONE HOUR.</a:t>
              </a:r>
              <a:endParaRPr sz="900">
                <a:solidFill>
                  <a:srgbClr val="222222"/>
                </a:solidFill>
                <a:highlight>
                  <a:srgbClr val="FFFFFF"/>
                </a:highlight>
              </a:endParaRPr>
            </a:p>
          </p:txBody>
        </p:sp>
        <p:sp>
          <p:nvSpPr>
            <p:cNvPr id="145" name="Google Shape;145;g35322319c97_0_4"/>
            <p:cNvSpPr/>
            <p:nvPr/>
          </p:nvSpPr>
          <p:spPr>
            <a:xfrm>
              <a:off x="2827275" y="1757300"/>
              <a:ext cx="3096300" cy="8556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6" name="Google Shape;146;g35322319c97_0_4"/>
            <p:cNvSpPr/>
            <p:nvPr/>
          </p:nvSpPr>
          <p:spPr>
            <a:xfrm>
              <a:off x="2827275" y="4218325"/>
              <a:ext cx="4386600" cy="12462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7" name="Google Shape;147;g35322319c97_0_4"/>
            <p:cNvSpPr/>
            <p:nvPr/>
          </p:nvSpPr>
          <p:spPr>
            <a:xfrm>
              <a:off x="2806150" y="0"/>
              <a:ext cx="3582300" cy="6300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148" name="Google Shape;148;g35322319c97_0_4"/>
          <p:cNvGrpSpPr/>
          <p:nvPr/>
        </p:nvGrpSpPr>
        <p:grpSpPr>
          <a:xfrm>
            <a:off x="2611538" y="0"/>
            <a:ext cx="4682400" cy="6695700"/>
            <a:chOff x="2611538" y="0"/>
            <a:chExt cx="4682400" cy="6695700"/>
          </a:xfrm>
        </p:grpSpPr>
        <p:sp>
          <p:nvSpPr>
            <p:cNvPr id="149" name="Google Shape;149;g35322319c97_0_4"/>
            <p:cNvSpPr txBox="1"/>
            <p:nvPr/>
          </p:nvSpPr>
          <p:spPr>
            <a:xfrm>
              <a:off x="2611538" y="0"/>
              <a:ext cx="4682400" cy="66957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rgbClr val="222222"/>
                  </a:solidFill>
                  <a:highlight>
                    <a:srgbClr val="FFFFFF"/>
                  </a:highlight>
                </a:rPr>
                <a:t>TSUNAMI MESSAGE NUMBER 5</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NWS PACIFIC TSUNAMI WARNING CENTER HONOLULU HI</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0200 UTC SUN FEB 9 2025</a:t>
              </a:r>
              <a:endParaRPr sz="900">
                <a:solidFill>
                  <a:srgbClr val="222222"/>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....FINAL TSUNAMI THREAT MESSAGE...</a:t>
              </a:r>
              <a:endParaRPr sz="900">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 NOTICE **** NOTICE **** NOTICE **** NOTICE **** NOTICE *****</a:t>
              </a:r>
              <a:endParaRPr sz="900">
                <a:solidFill>
                  <a:srgbClr val="222222"/>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 THIS MESSAGE IS ISSUED FOR INFORMATION ONLY IN SUPPORT OF THE</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UNESCO/IOC TSUNAMI AND OTHER COASTAL HAZARDS WARNING SYSTEM FOR</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THE CARIBBEAN AND ADJACENT REGIONS AND IS MEANT FOR NATIONAL</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AUTHORITIES IN EACH COUNTRY OF THAT SYSTEM.</a:t>
              </a:r>
              <a:endParaRPr sz="900">
                <a:solidFill>
                  <a:srgbClr val="222222"/>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 NATIONAL AUTHORITIES WILL DETERMINE THE APPROPRIATE LEVEL OF</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ALERT FOR EACH COUNTRY AND MAY ISSUE ADDITIONAL OR MORE REFINED</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INFORMATION.</a:t>
              </a:r>
              <a:endParaRPr sz="900">
                <a:solidFill>
                  <a:srgbClr val="222222"/>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 NOTICE **** NOTICE **** NOTICE **** NOTICE **** NOTICE *****</a:t>
              </a:r>
              <a:endParaRPr sz="900">
                <a:solidFill>
                  <a:srgbClr val="222222"/>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PRELIMINARY EARTHQUAKE PARAMETERS</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a:t>
              </a:r>
              <a:endParaRPr sz="900">
                <a:solidFill>
                  <a:srgbClr val="222222"/>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  * MAGNITUDE      7.6</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 ORIGIN TIME    2323 UTC FEB 8 2025</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 COORDINATES    17.8 NORTH  82.5 WEST</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 DEPTH          33 KM / 20 MILES</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 LOCATION       NORTH OF HONDURAS</a:t>
              </a:r>
              <a:endParaRPr sz="900">
                <a:solidFill>
                  <a:srgbClr val="222222"/>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EVALUATION</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a:t>
              </a:r>
              <a:endParaRPr sz="900">
                <a:solidFill>
                  <a:srgbClr val="222222"/>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  * AN EARTHQUAKE WITH A PRELIMINARY MAGNITUDE OF 7.6 OCCURRED</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NORTH OF HONDURAS AT 2323 UTC ON SATURDAY FEBRUARY 8 2025.</a:t>
              </a:r>
              <a:endParaRPr sz="900">
                <a:solidFill>
                  <a:srgbClr val="222222"/>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  * BASED ON ALL AVAILABLE DATA... THE TSUNAMI THREAT FROM THIS</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EARTHQUAKE HAS PASSED AND THERE IS NO FURTHER THREAT.</a:t>
              </a:r>
              <a:endParaRPr sz="900">
                <a:solidFill>
                  <a:srgbClr val="222222"/>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  * FURTHER SEA LEVEL DATA INDICATE THAT THERE IS NO LONGER A</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    HAZARDOUS TSUNAMI THREAT FROM THIS EVENT.</a:t>
              </a:r>
              <a:endParaRPr sz="900">
                <a:solidFill>
                  <a:srgbClr val="222222"/>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TSUNAMI THREAT FORECAST...UPDATED</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a:t>
              </a:r>
              <a:endParaRPr sz="900">
                <a:solidFill>
                  <a:srgbClr val="222222"/>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US" sz="900">
                  <a:solidFill>
                    <a:srgbClr val="222222"/>
                  </a:solidFill>
                  <a:highlight>
                    <a:srgbClr val="FFFFFF"/>
                  </a:highlight>
                </a:rPr>
                <a:t>  * THE TSUNAMI THREAT HAS NOW LARGELY PASSED.</a:t>
              </a:r>
              <a:endParaRPr sz="900">
                <a:solidFill>
                  <a:srgbClr val="222222"/>
                </a:solidFill>
                <a:highlight>
                  <a:srgbClr val="FFFFFF"/>
                </a:highlight>
              </a:endParaRPr>
            </a:p>
            <a:p>
              <a:pPr marL="0" lvl="0" indent="0" algn="l" rtl="0">
                <a:spcBef>
                  <a:spcPts val="0"/>
                </a:spcBef>
                <a:spcAft>
                  <a:spcPts val="0"/>
                </a:spcAft>
                <a:buNone/>
              </a:pP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RECOMMENDED ACTIONS</a:t>
              </a:r>
              <a:endParaRPr sz="900">
                <a:solidFill>
                  <a:srgbClr val="222222"/>
                </a:solidFill>
                <a:highlight>
                  <a:srgbClr val="FFFFFF"/>
                </a:highlight>
              </a:endParaRPr>
            </a:p>
            <a:p>
              <a:pPr marL="0" lvl="0" indent="0" algn="l" rtl="0">
                <a:spcBef>
                  <a:spcPts val="0"/>
                </a:spcBef>
                <a:spcAft>
                  <a:spcPts val="0"/>
                </a:spcAft>
                <a:buNone/>
              </a:pPr>
              <a:r>
                <a:rPr lang="en-US" sz="900">
                  <a:solidFill>
                    <a:srgbClr val="222222"/>
                  </a:solidFill>
                  <a:highlight>
                    <a:srgbClr val="FFFFFF"/>
                  </a:highlight>
                </a:rPr>
                <a:t>-------------------</a:t>
              </a:r>
              <a:endParaRPr sz="900"/>
            </a:p>
          </p:txBody>
        </p:sp>
        <p:sp>
          <p:nvSpPr>
            <p:cNvPr id="150" name="Google Shape;150;g35322319c97_0_4"/>
            <p:cNvSpPr/>
            <p:nvPr/>
          </p:nvSpPr>
          <p:spPr>
            <a:xfrm>
              <a:off x="2611550" y="3047400"/>
              <a:ext cx="2864100" cy="8556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1" name="Google Shape;151;g35322319c97_0_4"/>
            <p:cNvSpPr/>
            <p:nvPr/>
          </p:nvSpPr>
          <p:spPr>
            <a:xfrm>
              <a:off x="2611550" y="0"/>
              <a:ext cx="3583500" cy="8556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a:spLocks noGrp="1"/>
          </p:cNvSpPr>
          <p:nvPr>
            <p:ph type="title"/>
          </p:nvPr>
        </p:nvSpPr>
        <p:spPr>
          <a:xfrm>
            <a:off x="838200" y="846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b="1">
                <a:latin typeface="Times New Roman"/>
                <a:ea typeface="Times New Roman"/>
                <a:cs typeface="Times New Roman"/>
                <a:sym typeface="Times New Roman"/>
              </a:rPr>
              <a:t>Date and Time of the Scenario</a:t>
            </a:r>
            <a:endParaRPr b="1"/>
          </a:p>
        </p:txBody>
      </p:sp>
      <p:sp>
        <p:nvSpPr>
          <p:cNvPr id="157" name="Google Shape;157;p7"/>
          <p:cNvSpPr txBox="1">
            <a:spLocks noGrp="1"/>
          </p:cNvSpPr>
          <p:nvPr>
            <p:ph type="body" idx="1"/>
          </p:nvPr>
        </p:nvSpPr>
        <p:spPr>
          <a:xfrm>
            <a:off x="367450" y="1825625"/>
            <a:ext cx="6883500" cy="4351200"/>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1000"/>
              </a:spcBef>
              <a:spcAft>
                <a:spcPts val="0"/>
              </a:spcAft>
              <a:buClr>
                <a:schemeClr val="dk1"/>
              </a:buClr>
              <a:buSzPts val="3000"/>
              <a:buChar char="•"/>
            </a:pPr>
            <a:r>
              <a:rPr lang="en-US" sz="3000" dirty="0">
                <a:latin typeface="Times New Roman"/>
                <a:ea typeface="Times New Roman"/>
                <a:cs typeface="Times New Roman"/>
                <a:sym typeface="Times New Roman"/>
              </a:rPr>
              <a:t>Possible Thursday Date in March: </a:t>
            </a:r>
            <a:endParaRPr sz="3000" dirty="0">
              <a:latin typeface="Times New Roman"/>
              <a:ea typeface="Times New Roman"/>
              <a:cs typeface="Times New Roman"/>
              <a:sym typeface="Times New Roman"/>
            </a:endParaRPr>
          </a:p>
          <a:p>
            <a:pPr marL="457200" lvl="0" indent="0" algn="l" rtl="0">
              <a:lnSpc>
                <a:spcPct val="90000"/>
              </a:lnSpc>
              <a:spcBef>
                <a:spcPts val="1000"/>
              </a:spcBef>
              <a:spcAft>
                <a:spcPts val="0"/>
              </a:spcAft>
              <a:buNone/>
            </a:pPr>
            <a:r>
              <a:rPr lang="en-US" sz="3000" b="1" dirty="0">
                <a:latin typeface="Times New Roman"/>
                <a:ea typeface="Times New Roman"/>
                <a:cs typeface="Times New Roman"/>
                <a:sym typeface="Times New Roman"/>
              </a:rPr>
              <a:t>March 19, 2026</a:t>
            </a:r>
            <a:endParaRPr sz="3000" b="1" dirty="0">
              <a:latin typeface="Times New Roman"/>
              <a:ea typeface="Times New Roman"/>
              <a:cs typeface="Times New Roman"/>
              <a:sym typeface="Times New Roman"/>
            </a:endParaRPr>
          </a:p>
          <a:p>
            <a:pPr marL="457200" lvl="0" indent="0" algn="l" rtl="0">
              <a:lnSpc>
                <a:spcPct val="90000"/>
              </a:lnSpc>
              <a:spcBef>
                <a:spcPts val="1000"/>
              </a:spcBef>
              <a:spcAft>
                <a:spcPts val="0"/>
              </a:spcAft>
              <a:buNone/>
            </a:pPr>
            <a:endParaRPr sz="3000" b="1">
              <a:latin typeface="Times New Roman"/>
              <a:ea typeface="Times New Roman"/>
              <a:cs typeface="Times New Roman"/>
              <a:sym typeface="Times New Roman"/>
            </a:endParaRPr>
          </a:p>
          <a:p>
            <a:pPr marL="914400" lvl="1" indent="-419100" algn="l" rtl="0">
              <a:lnSpc>
                <a:spcPct val="90000"/>
              </a:lnSpc>
              <a:spcBef>
                <a:spcPts val="1000"/>
              </a:spcBef>
              <a:spcAft>
                <a:spcPts val="0"/>
              </a:spcAft>
              <a:buClr>
                <a:schemeClr val="dk1"/>
              </a:buClr>
              <a:buSzPts val="3000"/>
              <a:buChar char="•"/>
            </a:pPr>
            <a:r>
              <a:rPr lang="en-US" sz="3000" dirty="0">
                <a:latin typeface="Times New Roman"/>
                <a:ea typeface="Times New Roman"/>
                <a:cs typeface="Times New Roman"/>
                <a:sym typeface="Times New Roman"/>
              </a:rPr>
              <a:t>March 23 🡪 World Meteorology Day</a:t>
            </a:r>
            <a:endParaRPr sz="3000" dirty="0">
              <a:latin typeface="Times New Roman"/>
              <a:ea typeface="Times New Roman"/>
              <a:cs typeface="Times New Roman"/>
              <a:sym typeface="Times New Roman"/>
            </a:endParaRPr>
          </a:p>
          <a:p>
            <a:pPr marL="914400" lvl="1" indent="-419100" algn="l" rtl="0">
              <a:lnSpc>
                <a:spcPct val="90000"/>
              </a:lnSpc>
              <a:spcBef>
                <a:spcPts val="1000"/>
              </a:spcBef>
              <a:spcAft>
                <a:spcPts val="0"/>
              </a:spcAft>
              <a:buClr>
                <a:schemeClr val="dk1"/>
              </a:buClr>
              <a:buSzPts val="3000"/>
              <a:buChar char="•"/>
            </a:pPr>
            <a:r>
              <a:rPr lang="en-US" sz="3000" dirty="0">
                <a:latin typeface="Times New Roman"/>
                <a:ea typeface="Times New Roman"/>
                <a:cs typeface="Times New Roman"/>
                <a:sym typeface="Times New Roman"/>
              </a:rPr>
              <a:t>March 29 - April 5 🡪  Holy Week</a:t>
            </a:r>
            <a:endParaRPr sz="3000" dirty="0">
              <a:latin typeface="Times New Roman"/>
              <a:ea typeface="Times New Roman"/>
              <a:cs typeface="Times New Roman"/>
              <a:sym typeface="Times New Roman"/>
            </a:endParaRPr>
          </a:p>
          <a:p>
            <a:pPr marL="685800" lvl="0" indent="0" algn="l" rtl="0">
              <a:lnSpc>
                <a:spcPct val="90000"/>
              </a:lnSpc>
              <a:spcBef>
                <a:spcPts val="1000"/>
              </a:spcBef>
              <a:spcAft>
                <a:spcPts val="0"/>
              </a:spcAft>
              <a:buSzPts val="1800"/>
              <a:buNone/>
            </a:pPr>
            <a:endParaRPr>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p:txBody>
      </p:sp>
      <p:pic>
        <p:nvPicPr>
          <p:cNvPr id="158" name="Google Shape;158;p7"/>
          <p:cNvPicPr preferRelativeResize="0"/>
          <p:nvPr/>
        </p:nvPicPr>
        <p:blipFill rotWithShape="1">
          <a:blip r:embed="rId3">
            <a:alphaModFix/>
          </a:blip>
          <a:srcRect/>
          <a:stretch/>
        </p:blipFill>
        <p:spPr>
          <a:xfrm>
            <a:off x="7769725" y="1690700"/>
            <a:ext cx="3962031" cy="33638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4c9543d97a_0_10"/>
          <p:cNvSpPr txBox="1">
            <a:spLocks noGrp="1"/>
          </p:cNvSpPr>
          <p:nvPr>
            <p:ph type="title"/>
          </p:nvPr>
        </p:nvSpPr>
        <p:spPr>
          <a:xfrm>
            <a:off x="351275" y="348100"/>
            <a:ext cx="3405900" cy="5355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CARIBE WAVE </a:t>
            </a:r>
            <a:endParaRPr>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2026 </a:t>
            </a:r>
            <a:endParaRPr>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Times New Roman"/>
              <a:buNone/>
            </a:pPr>
            <a:endParaRPr sz="420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Times New Roman"/>
              <a:buNone/>
            </a:pPr>
            <a:endParaRPr sz="420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Times New Roman"/>
              <a:buNone/>
            </a:pPr>
            <a:r>
              <a:rPr lang="en-US" sz="4200">
                <a:latin typeface="Times New Roman"/>
                <a:ea typeface="Times New Roman"/>
                <a:cs typeface="Times New Roman"/>
                <a:sym typeface="Times New Roman"/>
              </a:rPr>
              <a:t>CW 25 </a:t>
            </a:r>
            <a:endParaRPr sz="420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Times New Roman"/>
              <a:buNone/>
            </a:pPr>
            <a:r>
              <a:rPr lang="en-US" sz="4200">
                <a:latin typeface="Times New Roman"/>
                <a:ea typeface="Times New Roman"/>
                <a:cs typeface="Times New Roman"/>
                <a:sym typeface="Times New Roman"/>
              </a:rPr>
              <a:t>Survey Results</a:t>
            </a:r>
            <a:endParaRPr sz="4200">
              <a:latin typeface="Times New Roman"/>
              <a:ea typeface="Times New Roman"/>
              <a:cs typeface="Times New Roman"/>
              <a:sym typeface="Times New Roman"/>
            </a:endParaRPr>
          </a:p>
        </p:txBody>
      </p:sp>
      <p:graphicFrame>
        <p:nvGraphicFramePr>
          <p:cNvPr id="164" name="Google Shape;164;g34c9543d97a_0_10"/>
          <p:cNvGraphicFramePr/>
          <p:nvPr/>
        </p:nvGraphicFramePr>
        <p:xfrm>
          <a:off x="4008550" y="665663"/>
          <a:ext cx="7837825" cy="5882610"/>
        </p:xfrm>
        <a:graphic>
          <a:graphicData uri="http://schemas.openxmlformats.org/drawingml/2006/table">
            <a:tbl>
              <a:tblPr>
                <a:noFill/>
                <a:tableStyleId>{DB5D9C3E-4B5E-4EF1-AFFD-E776F21EA9A0}</a:tableStyleId>
              </a:tblPr>
              <a:tblGrid>
                <a:gridCol w="1163425">
                  <a:extLst>
                    <a:ext uri="{9D8B030D-6E8A-4147-A177-3AD203B41FA5}">
                      <a16:colId xmlns:a16="http://schemas.microsoft.com/office/drawing/2014/main" val="20000"/>
                    </a:ext>
                  </a:extLst>
                </a:gridCol>
                <a:gridCol w="6674400">
                  <a:extLst>
                    <a:ext uri="{9D8B030D-6E8A-4147-A177-3AD203B41FA5}">
                      <a16:colId xmlns:a16="http://schemas.microsoft.com/office/drawing/2014/main" val="20001"/>
                    </a:ext>
                  </a:extLst>
                </a:gridCol>
              </a:tblGrid>
              <a:tr h="462275">
                <a:tc>
                  <a:txBody>
                    <a:bodyPr/>
                    <a:lstStyle/>
                    <a:p>
                      <a:pPr marL="0" marR="0" lvl="0" indent="0" algn="l" rtl="0">
                        <a:lnSpc>
                          <a:spcPct val="100000"/>
                        </a:lnSpc>
                        <a:spcBef>
                          <a:spcPts val="0"/>
                        </a:spcBef>
                        <a:spcAft>
                          <a:spcPts val="0"/>
                        </a:spcAft>
                        <a:buClr>
                          <a:srgbClr val="000000"/>
                        </a:buClr>
                        <a:buSzPts val="1000"/>
                        <a:buFont typeface="Arial"/>
                        <a:buNone/>
                      </a:pPr>
                      <a:r>
                        <a:rPr lang="en-US" sz="1800" b="1" u="none" strike="noStrike" cap="none"/>
                        <a:t>Member State/</a:t>
                      </a:r>
                      <a:endParaRPr sz="1800" b="1" u="none" strike="noStrike" cap="none"/>
                    </a:p>
                    <a:p>
                      <a:pPr marL="0" marR="0" lvl="0" indent="0" algn="l" rtl="0">
                        <a:lnSpc>
                          <a:spcPct val="100000"/>
                        </a:lnSpc>
                        <a:spcBef>
                          <a:spcPts val="0"/>
                        </a:spcBef>
                        <a:spcAft>
                          <a:spcPts val="0"/>
                        </a:spcAft>
                        <a:buClr>
                          <a:srgbClr val="000000"/>
                        </a:buClr>
                        <a:buSzPts val="1000"/>
                        <a:buFont typeface="Arial"/>
                        <a:buNone/>
                      </a:pPr>
                      <a:r>
                        <a:rPr lang="en-US" sz="1800" b="1" u="none" strike="noStrike" cap="none"/>
                        <a:t>Territory</a:t>
                      </a:r>
                      <a:endParaRPr sz="1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800" b="1" u="none" strike="noStrike" cap="none"/>
                        <a:t>Suggestion</a:t>
                      </a:r>
                      <a:endParaRPr sz="1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2275">
                <a:tc>
                  <a:txBody>
                    <a:bodyPr/>
                    <a:lstStyle/>
                    <a:p>
                      <a:pPr marL="0" lvl="0" indent="0" algn="l" rtl="0">
                        <a:spcBef>
                          <a:spcPts val="0"/>
                        </a:spcBef>
                        <a:spcAft>
                          <a:spcPts val="0"/>
                        </a:spcAft>
                        <a:buNone/>
                      </a:pPr>
                      <a:r>
                        <a:rPr lang="en-US" sz="1600"/>
                        <a:t>Trinidad and Tobago</a:t>
                      </a: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t>In light of the underwater volcano Kick ‘em Jenny being in close proximity to T&amp;T it would be nice to have one of the future CARIBEWAVE exercises simulate an eruption of a submarine volcano to test our response and preparedness for not just tsunamis but other marine hazards caused by such events. With no protocols for volcano-generated tsunami alerts, simulating a submarine eruption in CARIBE-WAVE exercises could identify gaps, test response systems and guide the development of effective procedures.</a:t>
                      </a:r>
                      <a:endParaRPr sz="1600"/>
                    </a:p>
                    <a:p>
                      <a:pPr marL="0" lvl="0" indent="0" algn="l" rtl="0">
                        <a:spcBef>
                          <a:spcPts val="0"/>
                        </a:spcBef>
                        <a:spcAft>
                          <a:spcPts val="0"/>
                        </a:spcAft>
                        <a:buNone/>
                      </a:pP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2275">
                <a:tc>
                  <a:txBody>
                    <a:bodyPr/>
                    <a:lstStyle/>
                    <a:p>
                      <a:pPr marL="0" lvl="0" indent="0" algn="l" rtl="0">
                        <a:spcBef>
                          <a:spcPts val="0"/>
                        </a:spcBef>
                        <a:spcAft>
                          <a:spcPts val="0"/>
                        </a:spcAft>
                        <a:buNone/>
                      </a:pPr>
                      <a:r>
                        <a:rPr lang="en-US" sz="1600"/>
                        <a:t>Brazil</a:t>
                      </a: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t>We know there were recent earthquakes at Sandwich Islands. Recent studies pointed to a changing behaviour on the plates activities, and the region is very active. We registered 10cm in our tide gauges along the south/southeastern coast.</a:t>
                      </a:r>
                      <a:endParaRPr sz="1600"/>
                    </a:p>
                    <a:p>
                      <a:pPr marL="0" lvl="0" indent="0" algn="l" rtl="0">
                        <a:spcBef>
                          <a:spcPts val="0"/>
                        </a:spcBef>
                        <a:spcAft>
                          <a:spcPts val="0"/>
                        </a:spcAft>
                        <a:buNone/>
                      </a:pP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1350">
                <a:tc>
                  <a:txBody>
                    <a:bodyPr/>
                    <a:lstStyle/>
                    <a:p>
                      <a:pPr marL="0" lvl="0" indent="0" algn="l" rtl="0">
                        <a:spcBef>
                          <a:spcPts val="0"/>
                        </a:spcBef>
                        <a:spcAft>
                          <a:spcPts val="0"/>
                        </a:spcAft>
                        <a:buNone/>
                      </a:pPr>
                      <a:r>
                        <a:rPr lang="en-US" sz="1600"/>
                        <a:t>Panama</a:t>
                      </a: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t>The 1991 Limon earthquake, M7.7, Costa Rica</a:t>
                      </a:r>
                      <a:endParaRPr sz="1600"/>
                    </a:p>
                    <a:p>
                      <a:pPr marL="0" lvl="0" indent="0" algn="l" rtl="0">
                        <a:spcBef>
                          <a:spcPts val="0"/>
                        </a:spcBef>
                        <a:spcAft>
                          <a:spcPts val="0"/>
                        </a:spcAft>
                        <a:buNone/>
                      </a:pP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2275">
                <a:tc>
                  <a:txBody>
                    <a:bodyPr/>
                    <a:lstStyle/>
                    <a:p>
                      <a:pPr marL="0" lvl="0" indent="0" algn="l" rtl="0">
                        <a:spcBef>
                          <a:spcPts val="0"/>
                        </a:spcBef>
                        <a:spcAft>
                          <a:spcPts val="0"/>
                        </a:spcAft>
                        <a:buNone/>
                      </a:pPr>
                      <a:r>
                        <a:rPr lang="en-US" sz="1600"/>
                        <a:t>Dominican Republic</a:t>
                      </a: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t>Considering the events of 2018 in northern Honduras and the recent one on February 8, 2025, we would like to emulate a tsunami event in suction zones in this area. It would be a regional tsunami for my country</a:t>
                      </a:r>
                      <a:endParaRPr sz="1600"/>
                    </a:p>
                    <a:p>
                      <a:pPr marL="0" lvl="0" indent="0" algn="l" rtl="0">
                        <a:spcBef>
                          <a:spcPts val="0"/>
                        </a:spcBef>
                        <a:spcAft>
                          <a:spcPts val="0"/>
                        </a:spcAft>
                        <a:buNone/>
                      </a:pPr>
                      <a:endParaRPr sz="1600"/>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Goals for ICG XVIII</vt:lpstr>
      <vt:lpstr>Coverage of Past Exercises</vt:lpstr>
      <vt:lpstr>Decisions of ICG XVI on CW 26</vt:lpstr>
      <vt:lpstr>Scenario 1:  Kick ‘em Jenny submarine volcano</vt:lpstr>
      <vt:lpstr>Scenario 2: Cayman Islands </vt:lpstr>
      <vt:lpstr>Scenario 2: Cayman Islands   *Shortened tsunami Threat Messages*</vt:lpstr>
      <vt:lpstr>Date and Time of the Scenario</vt:lpstr>
      <vt:lpstr>CARIBE WAVE  2026    CW 25  Survey Results</vt:lpstr>
      <vt:lpstr>CARIBE WAVE  2026    CW 25  Survey Results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Elizabeth Vanacore</dc:creator>
  <cp:revision>53</cp:revision>
  <dcterms:created xsi:type="dcterms:W3CDTF">2023-04-22T15:19:29Z</dcterms:created>
  <dcterms:modified xsi:type="dcterms:W3CDTF">2025-05-06T21:42:32Z</dcterms:modified>
</cp:coreProperties>
</file>