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6" r:id="rId3"/>
    <p:sldMasterId id="2147483680" r:id="rId4"/>
    <p:sldMasterId id="2147483682" r:id="rId5"/>
  </p:sldMasterIdLst>
  <p:notesMasterIdLst>
    <p:notesMasterId r:id="rId15"/>
  </p:notesMasterIdLst>
  <p:sldIdLst>
    <p:sldId id="256" r:id="rId6"/>
    <p:sldId id="269" r:id="rId7"/>
    <p:sldId id="271" r:id="rId8"/>
    <p:sldId id="272" r:id="rId9"/>
    <p:sldId id="273" r:id="rId10"/>
    <p:sldId id="270" r:id="rId11"/>
    <p:sldId id="274" r:id="rId12"/>
    <p:sldId id="275" r:id="rId13"/>
    <p:sldId id="268" r:id="rId14"/>
  </p:sldIdLst>
  <p:sldSz cx="12192000" cy="6858000"/>
  <p:notesSz cx="6858000" cy="9144000"/>
  <p:embeddedFontLst>
    <p:embeddedFont>
      <p:font typeface="Open Sans" panose="020B060603050402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22"/>
    <p:restoredTop sz="94634"/>
  </p:normalViewPr>
  <p:slideViewPr>
    <p:cSldViewPr snapToGrid="0">
      <p:cViewPr varScale="1">
        <p:scale>
          <a:sx n="93" d="100"/>
          <a:sy n="93" d="100"/>
        </p:scale>
        <p:origin x="23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27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39FBDC03-350D-C05C-9FE7-8B208963F342}"/>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6123E56A-F2D1-7DE8-AAA4-678CF95BBFF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DA656D18-7552-11B6-9226-1FCAF866C9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9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CEE8765A-8A77-6792-C39F-358DBDE96D46}"/>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A8D0D50A-B422-9555-90C9-91E853D2DA0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CED9971F-079F-666E-DFC9-56C183CB78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668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1DD91D58-E0A3-8B8E-B24A-68662E222315}"/>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1BB03855-10B2-3C4C-524F-9BCF2C89111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2D00E5DD-D50D-CEF6-5C99-65E85CB768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699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69313EAA-F691-2700-68CA-1A3AE24E2F32}"/>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34E2BEDD-0B5F-5E16-C73D-0C3CE38D710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51CD4092-806A-4051-177E-73C7688E00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20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0DD07E9D-4EAC-099F-2972-00F0F460F667}"/>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54AC712C-D02D-0FC1-9608-018EA71BDAD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0F237A92-0F52-FFCF-3E15-CF728ECBD6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7439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05444E7A-7377-77AF-D93A-1539DE7A0C16}"/>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27659085-5515-B797-4BD8-C2BCBD4C9DB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1CC43EE2-F6A2-82CD-A8FF-F7E2A516AB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47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5">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4"/>
          <p:cNvSpPr txBox="1">
            <a:spLocks noGrp="1"/>
          </p:cNvSpPr>
          <p:nvPr>
            <p:ph type="ftr" idx="11"/>
          </p:nvPr>
        </p:nvSpPr>
        <p:spPr>
          <a:xfrm>
            <a:off x="4238897" y="635634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34"/>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4"/>
          <p:cNvSpPr/>
          <p:nvPr/>
        </p:nvSpPr>
        <p:spPr>
          <a:xfrm>
            <a:off x="2396836" y="0"/>
            <a:ext cx="9826971"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4"/>
          <p:cNvSpPr/>
          <p:nvPr/>
        </p:nvSpPr>
        <p:spPr>
          <a:xfrm>
            <a:off x="2557322" y="2786402"/>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THANK YOU</a:t>
            </a:r>
            <a:endParaRPr sz="7000" b="1" i="0" u="none" strike="noStrike" cap="none">
              <a:solidFill>
                <a:schemeClr val="lt1"/>
              </a:solidFill>
              <a:latin typeface="Arial"/>
              <a:ea typeface="Arial"/>
              <a:cs typeface="Arial"/>
              <a:sym typeface="Arial"/>
            </a:endParaRPr>
          </a:p>
        </p:txBody>
      </p:sp>
      <p:pic>
        <p:nvPicPr>
          <p:cNvPr id="121" name="Google Shape;121;p34"/>
          <p:cNvPicPr preferRelativeResize="0"/>
          <p:nvPr/>
        </p:nvPicPr>
        <p:blipFill rotWithShape="1">
          <a:blip r:embed="rId3">
            <a:alphaModFix/>
          </a:blip>
          <a:srcRect t="24095" r="-1567"/>
          <a:stretch/>
        </p:blipFill>
        <p:spPr>
          <a:xfrm>
            <a:off x="8255299" y="2786397"/>
            <a:ext cx="1161899" cy="868324"/>
          </a:xfrm>
          <a:prstGeom prst="rect">
            <a:avLst/>
          </a:prstGeom>
          <a:noFill/>
          <a:ln>
            <a:noFill/>
          </a:ln>
        </p:spPr>
      </p:pic>
      <p:pic>
        <p:nvPicPr>
          <p:cNvPr id="122" name="Google Shape;122;p34"/>
          <p:cNvPicPr preferRelativeResize="0"/>
          <p:nvPr/>
        </p:nvPicPr>
        <p:blipFill rotWithShape="1">
          <a:blip r:embed="rId4">
            <a:alphaModFix/>
          </a:blip>
          <a:srcRect/>
          <a:stretch/>
        </p:blipFill>
        <p:spPr>
          <a:xfrm>
            <a:off x="10575486" y="136525"/>
            <a:ext cx="1495758" cy="1437388"/>
          </a:xfrm>
          <a:prstGeom prst="rect">
            <a:avLst/>
          </a:prstGeom>
          <a:noFill/>
          <a:ln>
            <a:noFill/>
          </a:ln>
        </p:spPr>
      </p:pic>
      <p:sp>
        <p:nvSpPr>
          <p:cNvPr id="123" name="Google Shape;123;p34"/>
          <p:cNvSpPr/>
          <p:nvPr/>
        </p:nvSpPr>
        <p:spPr>
          <a:xfrm rot="5400000">
            <a:off x="1001943"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191794" y="2123999"/>
            <a:ext cx="6000206" cy="33855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lt1"/>
                </a:solidFill>
                <a:latin typeface="Arial"/>
                <a:ea typeface="Arial"/>
                <a:cs typeface="Arial"/>
                <a:sym typeface="Arial"/>
              </a:rPr>
              <a:t>5.1 </a:t>
            </a:r>
            <a:r>
              <a:rPr lang="en-GB" sz="3200" b="1" dirty="0">
                <a:solidFill>
                  <a:schemeClr val="lt1"/>
                </a:solidFill>
              </a:rPr>
              <a:t>Review of TOWS-WG-XVIII Recommendations</a:t>
            </a:r>
            <a:endParaRPr lang="en-US" sz="3200" b="1" dirty="0">
              <a:solidFill>
                <a:schemeClr val="lt1"/>
              </a:solidFill>
            </a:endParaRPr>
          </a:p>
          <a:p>
            <a:pPr algn="ctr"/>
            <a:endParaRPr lang="en-US" sz="2000" b="1" i="0" u="none" strike="noStrike" cap="none" dirty="0">
              <a:solidFill>
                <a:schemeClr val="lt1"/>
              </a:solidFill>
              <a:latin typeface="Arial"/>
              <a:ea typeface="Arial"/>
              <a:cs typeface="Arial"/>
              <a:sym typeface="Arial"/>
            </a:endParaRPr>
          </a:p>
          <a:p>
            <a:pPr algn="ctr"/>
            <a:r>
              <a:rPr lang="en-US" sz="3000" b="1" i="0" u="none" strike="noStrike" cap="none" dirty="0">
                <a:solidFill>
                  <a:schemeClr val="lt1"/>
                </a:solidFill>
                <a:latin typeface="Arial"/>
                <a:ea typeface="Arial"/>
                <a:cs typeface="Arial"/>
                <a:sym typeface="Arial"/>
              </a:rPr>
              <a:t>ICG/CARIBE-EWS XVIII</a:t>
            </a:r>
          </a:p>
          <a:p>
            <a:pPr algn="ctr"/>
            <a:endParaRPr lang="en-US" sz="2000" b="1" dirty="0">
              <a:solidFill>
                <a:schemeClr val="lt1"/>
              </a:solidFill>
            </a:endParaRPr>
          </a:p>
          <a:p>
            <a:pPr algn="ctr"/>
            <a:r>
              <a:rPr lang="en-US" sz="2000" b="1" dirty="0">
                <a:solidFill>
                  <a:schemeClr val="lt1"/>
                </a:solidFill>
              </a:rPr>
              <a:t>online</a:t>
            </a:r>
          </a:p>
          <a:p>
            <a:pPr algn="ctr"/>
            <a:r>
              <a:rPr lang="en-US" sz="2000" b="1" dirty="0">
                <a:solidFill>
                  <a:schemeClr val="lt1"/>
                </a:solidFill>
              </a:rPr>
              <a:t>5-7 &amp; 9 May 2025</a:t>
            </a: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4000" b="1" i="0" u="none" strike="noStrike" cap="none" dirty="0">
              <a:solidFill>
                <a:schemeClr val="lt1"/>
              </a:solidFill>
              <a:latin typeface="Arial"/>
              <a:ea typeface="Arial"/>
              <a:cs typeface="Arial"/>
              <a:sym typeface="Arial"/>
            </a:endParaRPr>
          </a:p>
        </p:txBody>
      </p:sp>
      <p:sp>
        <p:nvSpPr>
          <p:cNvPr id="2" name="Google Shape;159;p1">
            <a:extLst>
              <a:ext uri="{FF2B5EF4-FFF2-40B4-BE49-F238E27FC236}">
                <a16:creationId xmlns:a16="http://schemas.microsoft.com/office/drawing/2014/main" id="{6592F998-A2A6-5206-C2B8-D1A1EF36BB10}"/>
              </a:ext>
            </a:extLst>
          </p:cNvPr>
          <p:cNvSpPr/>
          <p:nvPr/>
        </p:nvSpPr>
        <p:spPr>
          <a:xfrm>
            <a:off x="6000207" y="5277897"/>
            <a:ext cx="60960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Gerard </a:t>
            </a:r>
            <a:r>
              <a:rPr lang="en-US" sz="2000" b="1" i="0" u="none" strike="noStrike" cap="none" dirty="0" err="1">
                <a:solidFill>
                  <a:schemeClr val="bg1"/>
                </a:solidFill>
                <a:latin typeface="Arial"/>
                <a:ea typeface="Arial"/>
                <a:cs typeface="Arial"/>
                <a:sym typeface="Arial"/>
              </a:rPr>
              <a:t>Metayer</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bg1"/>
                </a:solidFill>
              </a:rPr>
              <a:t>Chair of ICG/CARIBE-EWS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Tsunami Watch Operations</a:t>
            </a:r>
          </a:p>
        </p:txBody>
      </p:sp>
      <p:sp>
        <p:nvSpPr>
          <p:cNvPr id="2" name="TextBox 1">
            <a:extLst>
              <a:ext uri="{FF2B5EF4-FFF2-40B4-BE49-F238E27FC236}">
                <a16:creationId xmlns:a16="http://schemas.microsoft.com/office/drawing/2014/main" id="{BC6EB9F3-EBC4-35BC-131C-B8B2DF0FAE16}"/>
              </a:ext>
            </a:extLst>
          </p:cNvPr>
          <p:cNvSpPr txBox="1"/>
          <p:nvPr/>
        </p:nvSpPr>
        <p:spPr>
          <a:xfrm>
            <a:off x="496986" y="1598828"/>
            <a:ext cx="11330254" cy="4770537"/>
          </a:xfrm>
          <a:prstGeom prst="rect">
            <a:avLst/>
          </a:prstGeom>
          <a:noFill/>
        </p:spPr>
        <p:txBody>
          <a:bodyPr wrap="square" rtlCol="0">
            <a:spAutoFit/>
          </a:bodyPr>
          <a:lstStyle/>
          <a:p>
            <a:pPr algn="just"/>
            <a:r>
              <a:rPr lang="en-GB" sz="1600" b="1" dirty="0">
                <a:latin typeface="+mj-lt"/>
              </a:rPr>
              <a:t>TOWS-WG noted the revisions on the </a:t>
            </a:r>
            <a:r>
              <a:rPr lang="en-GB" sz="1600" dirty="0">
                <a:latin typeface="+mj-lt"/>
              </a:rPr>
              <a:t>Tsunami Watch Operations - </a:t>
            </a:r>
            <a:r>
              <a:rPr lang="en-GB" sz="1600" b="1" dirty="0">
                <a:latin typeface="+mj-lt"/>
              </a:rPr>
              <a:t>Global Service Definition Document</a:t>
            </a:r>
            <a:r>
              <a:rPr lang="en-GB" sz="1600" dirty="0">
                <a:latin typeface="+mj-lt"/>
              </a:rPr>
              <a:t>. IOC Technical Series No. 130. Paris: UNESCO. (English) </a:t>
            </a:r>
            <a:r>
              <a:rPr lang="en-GB" sz="1600" b="1" dirty="0">
                <a:latin typeface="+mj-lt"/>
              </a:rPr>
              <a:t>and endorsed the publication of a revised version </a:t>
            </a:r>
            <a:r>
              <a:rPr lang="en-GB" sz="1600" dirty="0">
                <a:latin typeface="+mj-lt"/>
              </a:rPr>
              <a:t>of the IOC Technical Series No 130, with the updates suggested by the TT-TWO.</a:t>
            </a:r>
          </a:p>
          <a:p>
            <a:pPr algn="just"/>
            <a:endParaRPr lang="en-GB" sz="1600" dirty="0">
              <a:latin typeface="+mj-lt"/>
            </a:endParaRPr>
          </a:p>
          <a:p>
            <a:pPr algn="just"/>
            <a:r>
              <a:rPr lang="en-GB" sz="1600" b="1" dirty="0">
                <a:latin typeface="+mj-lt"/>
              </a:rPr>
              <a:t>TOWS-WG recognized that the advancement of Common Alerting Protocols (CAP) implementation globally represents a significant milestone in the Early Warnings for All (EW4All) initiative</a:t>
            </a:r>
            <a:r>
              <a:rPr lang="en-GB" sz="1600" dirty="0">
                <a:latin typeface="+mj-lt"/>
              </a:rPr>
              <a:t>, and the fact that CAP can be considered as the bridge connecting “observations, monitoring, analysis and forecasting” to “warning dissemination and communication”, and that WMO is able to provide any assistance that may be required in this regard;</a:t>
            </a:r>
          </a:p>
          <a:p>
            <a:pPr algn="just"/>
            <a:endParaRPr lang="en-GB" sz="1600" dirty="0">
              <a:latin typeface="+mj-lt"/>
            </a:endParaRPr>
          </a:p>
          <a:p>
            <a:pPr algn="just"/>
            <a:r>
              <a:rPr lang="en-GB" sz="1600" b="1" dirty="0">
                <a:latin typeface="+mj-lt"/>
              </a:rPr>
              <a:t>TOWS-WG instructed the TT-TWO to develop in collaboration with the WMO a global CAP template for TSPs to facilitate dissemination of bulletins from TSPs to NTWCs, between TSPs of different basins, and for public TSP bulletins</a:t>
            </a:r>
            <a:r>
              <a:rPr lang="en-GB" sz="1600" dirty="0">
                <a:latin typeface="+mj-lt"/>
              </a:rPr>
              <a:t>, to be presented and approved by the TOWS-WG at its next session; </a:t>
            </a:r>
          </a:p>
          <a:p>
            <a:pPr algn="just"/>
            <a:endParaRPr lang="en-GB" sz="1600" dirty="0">
              <a:latin typeface="+mj-lt"/>
            </a:endParaRPr>
          </a:p>
          <a:p>
            <a:pPr algn="just"/>
            <a:r>
              <a:rPr lang="en-GB" sz="1600" b="1" dirty="0">
                <a:latin typeface="+mj-lt"/>
              </a:rPr>
              <a:t>TOWS-WG instructed the TT-TWO to include tsunamis generated by the submarine and subaerial landslides in its work programme and engage with the landslide hazard and early-warning scientific and operational community </a:t>
            </a:r>
            <a:r>
              <a:rPr lang="en-GB" sz="1600" dirty="0">
                <a:latin typeface="+mj-lt"/>
              </a:rPr>
              <a:t>to address the requirements of the first objective of the ODTP to develop the warning systems’ capability to issue actionable and timely tsunami warnings for tsunamis from all identified sources to 100 percent of coasts at risk.</a:t>
            </a:r>
          </a:p>
          <a:p>
            <a:pPr algn="just"/>
            <a:endParaRPr lang="en-GB" sz="1600" dirty="0">
              <a:latin typeface="+mj-lt"/>
            </a:endParaRPr>
          </a:p>
          <a:p>
            <a:pPr algn="just"/>
            <a:endParaRPr lang="en-GB" sz="1600" dirty="0">
              <a:latin typeface="+mj-lt"/>
            </a:endParaRPr>
          </a:p>
        </p:txBody>
      </p:sp>
    </p:spTree>
    <p:extLst>
      <p:ext uri="{BB962C8B-B14F-4D97-AF65-F5344CB8AC3E}">
        <p14:creationId xmlns:p14="http://schemas.microsoft.com/office/powerpoint/2010/main" val="406999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DF4014B1-6AAD-4950-221B-BDB75CEBE436}"/>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EF54DD35-38AB-5967-B358-81B8379DE4E4}"/>
              </a:ext>
            </a:extLst>
          </p:cNvPr>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Tsunami Watch Operations</a:t>
            </a:r>
          </a:p>
        </p:txBody>
      </p:sp>
      <p:sp>
        <p:nvSpPr>
          <p:cNvPr id="2" name="TextBox 1">
            <a:extLst>
              <a:ext uri="{FF2B5EF4-FFF2-40B4-BE49-F238E27FC236}">
                <a16:creationId xmlns:a16="http://schemas.microsoft.com/office/drawing/2014/main" id="{145CBC0B-85F2-D654-63F3-7D20F637D162}"/>
              </a:ext>
            </a:extLst>
          </p:cNvPr>
          <p:cNvSpPr txBox="1"/>
          <p:nvPr/>
        </p:nvSpPr>
        <p:spPr>
          <a:xfrm>
            <a:off x="496986" y="1598828"/>
            <a:ext cx="11330254" cy="3293209"/>
          </a:xfrm>
          <a:prstGeom prst="rect">
            <a:avLst/>
          </a:prstGeom>
          <a:noFill/>
        </p:spPr>
        <p:txBody>
          <a:bodyPr wrap="square" rtlCol="0">
            <a:spAutoFit/>
          </a:bodyPr>
          <a:lstStyle/>
          <a:p>
            <a:pPr algn="just"/>
            <a:r>
              <a:rPr lang="en-GB" sz="1600" b="1" dirty="0">
                <a:latin typeface="+mj-lt"/>
              </a:rPr>
              <a:t>TOWS-WG recommended the IOC Assembly at its 33rd session in 2025 instruct the regional ICGs:</a:t>
            </a:r>
          </a:p>
          <a:p>
            <a:pPr algn="just"/>
            <a:endParaRPr lang="en-GB" sz="1600" dirty="0">
              <a:latin typeface="+mj-lt"/>
            </a:endParaRPr>
          </a:p>
          <a:p>
            <a:pPr algn="just"/>
            <a:r>
              <a:rPr lang="en-GB" sz="1600" dirty="0">
                <a:latin typeface="+mj-lt"/>
              </a:rPr>
              <a:t>• </a:t>
            </a:r>
            <a:r>
              <a:rPr lang="en-GB" sz="1600" b="1" dirty="0">
                <a:latin typeface="+mj-lt"/>
              </a:rPr>
              <a:t>to</a:t>
            </a:r>
            <a:r>
              <a:rPr lang="en-GB" sz="1600" dirty="0">
                <a:latin typeface="+mj-lt"/>
              </a:rPr>
              <a:t> </a:t>
            </a:r>
            <a:r>
              <a:rPr lang="en-GB" sz="1600" b="1" dirty="0">
                <a:latin typeface="+mj-lt"/>
              </a:rPr>
              <a:t>establish arrangements among Tsunami Service Providers (TSP) within each ICG to ensure that service provision is ensured at all times for the full Area of Service of the ICG</a:t>
            </a:r>
            <a:r>
              <a:rPr lang="en-GB" sz="1600" dirty="0">
                <a:latin typeface="+mj-lt"/>
              </a:rPr>
              <a:t>;</a:t>
            </a:r>
          </a:p>
          <a:p>
            <a:pPr algn="just"/>
            <a:endParaRPr lang="en-GB" sz="1600" dirty="0">
              <a:latin typeface="+mj-lt"/>
            </a:endParaRPr>
          </a:p>
          <a:p>
            <a:pPr algn="just"/>
            <a:r>
              <a:rPr lang="en-GB" sz="1600" b="1" dirty="0">
                <a:latin typeface="+mj-lt"/>
              </a:rPr>
              <a:t>• to develop SOPs for volcanoes with a tsunamigenic potential within their Earthquake Source Zone (ESZ); </a:t>
            </a:r>
          </a:p>
          <a:p>
            <a:pPr algn="just"/>
            <a:endParaRPr lang="en-GB" sz="1600" dirty="0">
              <a:latin typeface="+mj-lt"/>
            </a:endParaRPr>
          </a:p>
          <a:p>
            <a:pPr algn="just"/>
            <a:r>
              <a:rPr lang="en-GB" sz="1600" b="1" dirty="0">
                <a:latin typeface="+mj-lt"/>
              </a:rPr>
              <a:t>• that dissemination of the specialized TSP bulletins for the maritime community is tested in CARIBE-EWS, IOTWMS and NEAMTWS by at least one TSP either through the planned communication tests or tsunami exercises</a:t>
            </a:r>
            <a:r>
              <a:rPr lang="en-GB" sz="1600" dirty="0">
                <a:latin typeface="+mj-lt"/>
              </a:rPr>
              <a:t>;</a:t>
            </a:r>
          </a:p>
          <a:p>
            <a:pPr algn="just"/>
            <a:endParaRPr lang="en-GB" sz="1600" dirty="0">
              <a:latin typeface="+mj-lt"/>
            </a:endParaRPr>
          </a:p>
          <a:p>
            <a:pPr algn="just"/>
            <a:r>
              <a:rPr lang="en-GB" sz="1600" b="1" dirty="0">
                <a:latin typeface="+mj-lt"/>
              </a:rPr>
              <a:t>• that full operational implementation of TSP bulletins for the maritime community by at least one TSP in each ICG takes place in 2025</a:t>
            </a:r>
            <a:r>
              <a:rPr lang="en-GB" sz="1600" dirty="0">
                <a:latin typeface="+mj-lt"/>
              </a:rPr>
              <a:t>;</a:t>
            </a:r>
          </a:p>
          <a:p>
            <a:pPr algn="just"/>
            <a:endParaRPr lang="en-GB" sz="1600" dirty="0">
              <a:latin typeface="+mj-lt"/>
            </a:endParaRPr>
          </a:p>
        </p:txBody>
      </p:sp>
    </p:spTree>
    <p:extLst>
      <p:ext uri="{BB962C8B-B14F-4D97-AF65-F5344CB8AC3E}">
        <p14:creationId xmlns:p14="http://schemas.microsoft.com/office/powerpoint/2010/main" val="247688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53EC9ACC-65EE-8051-0F0E-8490BEBB04A0}"/>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B74198EF-672C-D05E-4C70-7FCA312D6874}"/>
              </a:ext>
            </a:extLst>
          </p:cNvPr>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Tsunami Watch Operations</a:t>
            </a:r>
          </a:p>
        </p:txBody>
      </p:sp>
      <p:sp>
        <p:nvSpPr>
          <p:cNvPr id="2" name="TextBox 1">
            <a:extLst>
              <a:ext uri="{FF2B5EF4-FFF2-40B4-BE49-F238E27FC236}">
                <a16:creationId xmlns:a16="http://schemas.microsoft.com/office/drawing/2014/main" id="{B93C49F3-216A-FC64-34FA-FF0B16712CBF}"/>
              </a:ext>
            </a:extLst>
          </p:cNvPr>
          <p:cNvSpPr txBox="1"/>
          <p:nvPr/>
        </p:nvSpPr>
        <p:spPr>
          <a:xfrm>
            <a:off x="496986" y="1598828"/>
            <a:ext cx="11330254" cy="3785652"/>
          </a:xfrm>
          <a:prstGeom prst="rect">
            <a:avLst/>
          </a:prstGeom>
          <a:noFill/>
        </p:spPr>
        <p:txBody>
          <a:bodyPr wrap="square" rtlCol="0">
            <a:spAutoFit/>
          </a:bodyPr>
          <a:lstStyle/>
          <a:p>
            <a:pPr algn="just"/>
            <a:r>
              <a:rPr lang="en-GB" sz="1600" b="1" dirty="0">
                <a:latin typeface="+mj-lt"/>
              </a:rPr>
              <a:t>TOWS-WG recommended the IOC Assembly at its 33rd session in 2025 to request the IOC Member States to prioritize installation/deployment of additional coastal tide gauges and tsunami detection/observation systems in regions under high tsunami risk with priority areas with known coverage gaps </a:t>
            </a:r>
            <a:r>
              <a:rPr lang="en-GB" sz="1600" dirty="0">
                <a:latin typeface="+mj-lt"/>
              </a:rPr>
              <a:t>(in alphabetical order: Aegean Sea, </a:t>
            </a:r>
            <a:r>
              <a:rPr lang="en-GB" sz="1600" b="1" dirty="0">
                <a:latin typeface="+mj-lt"/>
              </a:rPr>
              <a:t>Caribbean Sea (West, North and South-East)</a:t>
            </a:r>
            <a:r>
              <a:rPr lang="en-GB" sz="1600" dirty="0">
                <a:latin typeface="+mj-lt"/>
              </a:rPr>
              <a:t>, Indian Ocean (East and North), North Africa, Philippine Sea, Solomon Sea, South China Sea, Timor Sea, and Yellow Sea), to ensure tsunami detection and verification as early as possible;</a:t>
            </a:r>
          </a:p>
          <a:p>
            <a:pPr algn="just"/>
            <a:endParaRPr lang="en-GB" sz="1600" dirty="0">
              <a:latin typeface="+mj-lt"/>
            </a:endParaRPr>
          </a:p>
          <a:p>
            <a:pPr algn="just"/>
            <a:r>
              <a:rPr lang="en-GB" sz="1600" b="1" dirty="0">
                <a:latin typeface="+mj-lt"/>
              </a:rPr>
              <a:t>TOWS-WG recommended Member States to invest more in offshore seismic and sea-level detection and observation instrumentation, such as </a:t>
            </a:r>
            <a:r>
              <a:rPr lang="en-GB" sz="1600" b="1" dirty="0" err="1">
                <a:latin typeface="+mj-lt"/>
              </a:rPr>
              <a:t>Tsunameter</a:t>
            </a:r>
            <a:r>
              <a:rPr lang="en-GB" sz="1600" b="1" dirty="0">
                <a:latin typeface="+mj-lt"/>
              </a:rPr>
              <a:t>/DART®/GPS buoys/cabled systems (e.g. SMART Cables)</a:t>
            </a:r>
            <a:r>
              <a:rPr lang="en-GB" sz="1600" dirty="0">
                <a:latin typeface="+mj-lt"/>
              </a:rPr>
              <a:t>,</a:t>
            </a:r>
            <a:r>
              <a:rPr lang="en-GB" sz="1600" b="1" dirty="0">
                <a:latin typeface="+mj-lt"/>
              </a:rPr>
              <a:t> </a:t>
            </a:r>
            <a:r>
              <a:rPr lang="en-GB" sz="1600" dirty="0">
                <a:latin typeface="+mj-lt"/>
              </a:rPr>
              <a:t>where possible, with multi-hazard observational capabilities, serving the needs of earthquake seismology, meteorology and oceanography;</a:t>
            </a:r>
          </a:p>
          <a:p>
            <a:pPr algn="just"/>
            <a:endParaRPr lang="en-GB" sz="1600" dirty="0">
              <a:latin typeface="+mj-lt"/>
            </a:endParaRPr>
          </a:p>
          <a:p>
            <a:pPr algn="just"/>
            <a:r>
              <a:rPr lang="en-GB" sz="1600" b="1" dirty="0">
                <a:latin typeface="+mj-lt"/>
              </a:rPr>
              <a:t>TOWS-WG recommended the IOC Assembly at its 33rd session in 2025 recommend the regional ICGs to create relationships between National Meteorological and Hydrological Services (NMHS) and TSPs/NTWCs in order to ensure that tsunami-specific instrumentation</a:t>
            </a:r>
            <a:r>
              <a:rPr lang="en-GB" sz="1600" dirty="0">
                <a:latin typeface="+mj-lt"/>
              </a:rPr>
              <a:t> </a:t>
            </a:r>
            <a:r>
              <a:rPr lang="en-GB" sz="1600" b="1" dirty="0">
                <a:latin typeface="+mj-lt"/>
              </a:rPr>
              <a:t>including </a:t>
            </a:r>
            <a:r>
              <a:rPr lang="en-GB" sz="1600" b="1" dirty="0" err="1">
                <a:latin typeface="+mj-lt"/>
              </a:rPr>
              <a:t>Tsunameters</a:t>
            </a:r>
            <a:r>
              <a:rPr lang="en-GB" sz="1600" b="1" dirty="0">
                <a:latin typeface="+mj-lt"/>
              </a:rPr>
              <a:t>/DART® and ocean cable systems are correctly monitored and utilized for detection of </a:t>
            </a:r>
            <a:r>
              <a:rPr lang="en-GB" sz="1600" b="1" dirty="0" err="1">
                <a:latin typeface="+mj-lt"/>
              </a:rPr>
              <a:t>meteotsunami</a:t>
            </a:r>
            <a:r>
              <a:rPr lang="en-GB" sz="1600" dirty="0">
                <a:latin typeface="+mj-lt"/>
              </a:rPr>
              <a:t>;</a:t>
            </a:r>
          </a:p>
        </p:txBody>
      </p:sp>
    </p:spTree>
    <p:extLst>
      <p:ext uri="{BB962C8B-B14F-4D97-AF65-F5344CB8AC3E}">
        <p14:creationId xmlns:p14="http://schemas.microsoft.com/office/powerpoint/2010/main" val="416708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45A8D52F-A5BA-C7F5-07B4-812E428AC0E3}"/>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D277CC06-01FC-64C0-B2B7-6606CA2ACA99}"/>
              </a:ext>
            </a:extLst>
          </p:cNvPr>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Tsunami Watch Operations</a:t>
            </a:r>
          </a:p>
        </p:txBody>
      </p:sp>
      <p:sp>
        <p:nvSpPr>
          <p:cNvPr id="2" name="TextBox 1">
            <a:extLst>
              <a:ext uri="{FF2B5EF4-FFF2-40B4-BE49-F238E27FC236}">
                <a16:creationId xmlns:a16="http://schemas.microsoft.com/office/drawing/2014/main" id="{7ABBB55D-F8B1-F74D-A06B-90423ABAA19D}"/>
              </a:ext>
            </a:extLst>
          </p:cNvPr>
          <p:cNvSpPr txBox="1"/>
          <p:nvPr/>
        </p:nvSpPr>
        <p:spPr>
          <a:xfrm>
            <a:off x="496986" y="1598828"/>
            <a:ext cx="11330254" cy="2062103"/>
          </a:xfrm>
          <a:prstGeom prst="rect">
            <a:avLst/>
          </a:prstGeom>
          <a:noFill/>
        </p:spPr>
        <p:txBody>
          <a:bodyPr wrap="square" rtlCol="0">
            <a:spAutoFit/>
          </a:bodyPr>
          <a:lstStyle/>
          <a:p>
            <a:pPr algn="just"/>
            <a:r>
              <a:rPr lang="en-GB" sz="1600" dirty="0">
                <a:latin typeface="+mj-lt"/>
              </a:rPr>
              <a:t>TOWS-WG recommended the IOC Assembly at its 33rd session in 2025 recommend the regional ICGs </a:t>
            </a:r>
            <a:r>
              <a:rPr lang="en-GB" sz="1600" b="1" dirty="0">
                <a:latin typeface="+mj-lt"/>
              </a:rPr>
              <a:t>continuation of the investigation and the possibility to adopt tsunami forecasting methods, including probabilistic methodologies, toward impact-based forecasting, that could also assist post-disaster response, recovery and needs assessment processes</a:t>
            </a:r>
            <a:r>
              <a:rPr lang="en-GB" sz="1600" dirty="0">
                <a:latin typeface="+mj-lt"/>
              </a:rPr>
              <a:t>.</a:t>
            </a:r>
          </a:p>
          <a:p>
            <a:pPr algn="just"/>
            <a:endParaRPr lang="en-GB" sz="1600" dirty="0">
              <a:latin typeface="+mj-lt"/>
            </a:endParaRPr>
          </a:p>
          <a:p>
            <a:pPr algn="just"/>
            <a:r>
              <a:rPr lang="en-GB" sz="1600" dirty="0">
                <a:latin typeface="+mj-lt"/>
              </a:rPr>
              <a:t>TOWS-WG recommended the IOC Assembly at its 33rd session in 2025 to request the </a:t>
            </a:r>
            <a:r>
              <a:rPr lang="en-GB" sz="1600" b="1" dirty="0">
                <a:latin typeface="+mj-lt"/>
              </a:rPr>
              <a:t>IOC Secretariat to disseminate to the Member States the final version of the below basic tsunami warning product/template for use by the radio amateurs, as a guidance.</a:t>
            </a:r>
          </a:p>
        </p:txBody>
      </p:sp>
      <p:pic>
        <p:nvPicPr>
          <p:cNvPr id="3" name="Picture 2" descr="A black background with red text&#10;&#10;AI-generated content may be incorrect.">
            <a:extLst>
              <a:ext uri="{FF2B5EF4-FFF2-40B4-BE49-F238E27FC236}">
                <a16:creationId xmlns:a16="http://schemas.microsoft.com/office/drawing/2014/main" id="{1753DC44-B275-37B2-9B93-7C54873997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83" y="3687837"/>
            <a:ext cx="11375673" cy="1210736"/>
          </a:xfrm>
          <a:prstGeom prst="rect">
            <a:avLst/>
          </a:prstGeom>
          <a:noFill/>
        </p:spPr>
      </p:pic>
    </p:spTree>
    <p:extLst>
      <p:ext uri="{BB962C8B-B14F-4D97-AF65-F5344CB8AC3E}">
        <p14:creationId xmlns:p14="http://schemas.microsoft.com/office/powerpoint/2010/main" val="165543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DECA415B-2E41-E0D9-0764-B0F3A98147D8}"/>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36366D33-9592-098E-44E2-9218D88736C0}"/>
              </a:ext>
            </a:extLst>
          </p:cNvPr>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Inclusive SOPs</a:t>
            </a:r>
          </a:p>
        </p:txBody>
      </p:sp>
      <p:sp>
        <p:nvSpPr>
          <p:cNvPr id="2" name="TextBox 1">
            <a:extLst>
              <a:ext uri="{FF2B5EF4-FFF2-40B4-BE49-F238E27FC236}">
                <a16:creationId xmlns:a16="http://schemas.microsoft.com/office/drawing/2014/main" id="{27B00B1A-0652-1CE0-EC96-4EA09451A042}"/>
              </a:ext>
            </a:extLst>
          </p:cNvPr>
          <p:cNvSpPr txBox="1"/>
          <p:nvPr/>
        </p:nvSpPr>
        <p:spPr>
          <a:xfrm>
            <a:off x="496986" y="1598828"/>
            <a:ext cx="11330254" cy="2554545"/>
          </a:xfrm>
          <a:prstGeom prst="rect">
            <a:avLst/>
          </a:prstGeom>
          <a:noFill/>
        </p:spPr>
        <p:txBody>
          <a:bodyPr wrap="square" rtlCol="0">
            <a:spAutoFit/>
          </a:bodyPr>
          <a:lstStyle/>
          <a:p>
            <a:pPr algn="just"/>
            <a:r>
              <a:rPr lang="en-GB" sz="1600" b="1" dirty="0">
                <a:latin typeface="+mj-lt"/>
              </a:rPr>
              <a:t>TOWS-WG appreciated the development of Inclusive SOP and Inclusive Warning Tools for disabled children in Indonesia and the Caribbean</a:t>
            </a:r>
            <a:r>
              <a:rPr lang="en-GB" sz="1600" dirty="0">
                <a:latin typeface="+mj-lt"/>
              </a:rPr>
              <a:t>, recommended the Indonesian inclusive SOPs to be translated to English and encouraged further development of inclusive SOP as official guidelines of UNESCO IOC.</a:t>
            </a:r>
          </a:p>
          <a:p>
            <a:pPr algn="just"/>
            <a:endParaRPr lang="en-GB" sz="1600" dirty="0">
              <a:latin typeface="+mj-lt"/>
            </a:endParaRPr>
          </a:p>
          <a:p>
            <a:pPr algn="just"/>
            <a:r>
              <a:rPr lang="en-GB" sz="1600" b="1" dirty="0">
                <a:latin typeface="+mj-lt"/>
              </a:rPr>
              <a:t>TOWS-WG instructed the TT-DMP to prepare a guideline for inclusive Standard Operating Procedures (SOP) </a:t>
            </a:r>
            <a:r>
              <a:rPr lang="en-GB" sz="1600" dirty="0">
                <a:latin typeface="+mj-lt"/>
              </a:rPr>
              <a:t>building on the development of inclusive SOP and inclusive warning tools for disabled children in Indonesia and the Caribbean.</a:t>
            </a:r>
          </a:p>
          <a:p>
            <a:pPr algn="just"/>
            <a:endParaRPr lang="en-GB" sz="1600" dirty="0">
              <a:latin typeface="+mj-lt"/>
            </a:endParaRPr>
          </a:p>
          <a:p>
            <a:pPr algn="just"/>
            <a:endParaRPr lang="en-GB" sz="1600" dirty="0">
              <a:latin typeface="+mj-lt"/>
            </a:endParaRPr>
          </a:p>
          <a:p>
            <a:pPr algn="just"/>
            <a:endParaRPr lang="en-GB" sz="1600" dirty="0">
              <a:latin typeface="+mj-lt"/>
            </a:endParaRPr>
          </a:p>
        </p:txBody>
      </p:sp>
    </p:spTree>
    <p:extLst>
      <p:ext uri="{BB962C8B-B14F-4D97-AF65-F5344CB8AC3E}">
        <p14:creationId xmlns:p14="http://schemas.microsoft.com/office/powerpoint/2010/main" val="128782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4CF6E2FA-D510-D465-3371-582253A3EE50}"/>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F059F193-1FCC-41EA-29A6-B64108A06F56}"/>
              </a:ext>
            </a:extLst>
          </p:cNvPr>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Tsunami Ready</a:t>
            </a:r>
          </a:p>
        </p:txBody>
      </p:sp>
      <p:sp>
        <p:nvSpPr>
          <p:cNvPr id="2" name="TextBox 1">
            <a:extLst>
              <a:ext uri="{FF2B5EF4-FFF2-40B4-BE49-F238E27FC236}">
                <a16:creationId xmlns:a16="http://schemas.microsoft.com/office/drawing/2014/main" id="{DFFD2FEE-4164-BECB-F748-AEE1EEC8E488}"/>
              </a:ext>
            </a:extLst>
          </p:cNvPr>
          <p:cNvSpPr txBox="1"/>
          <p:nvPr/>
        </p:nvSpPr>
        <p:spPr>
          <a:xfrm>
            <a:off x="496986" y="1598828"/>
            <a:ext cx="11330254" cy="3046988"/>
          </a:xfrm>
          <a:prstGeom prst="rect">
            <a:avLst/>
          </a:prstGeom>
          <a:noFill/>
        </p:spPr>
        <p:txBody>
          <a:bodyPr wrap="square" rtlCol="0">
            <a:spAutoFit/>
          </a:bodyPr>
          <a:lstStyle/>
          <a:p>
            <a:pPr algn="just"/>
            <a:r>
              <a:rPr lang="en-GB" sz="1600" b="1" dirty="0">
                <a:latin typeface="+mj-lt"/>
              </a:rPr>
              <a:t>TOWS-WG recommended the IOC Assembly at its 33rd Session in 2025 to approve the Tsunami Ready Coalition Implementation Plan</a:t>
            </a:r>
            <a:r>
              <a:rPr lang="en-GB" sz="1600" dirty="0">
                <a:latin typeface="+mj-lt"/>
              </a:rPr>
              <a:t>. </a:t>
            </a:r>
          </a:p>
          <a:p>
            <a:pPr algn="just"/>
            <a:endParaRPr lang="en-GB" sz="1600" dirty="0">
              <a:latin typeface="+mj-lt"/>
            </a:endParaRPr>
          </a:p>
          <a:p>
            <a:pPr algn="just"/>
            <a:r>
              <a:rPr lang="en-GB" sz="1600" b="1" dirty="0">
                <a:latin typeface="+mj-lt"/>
              </a:rPr>
              <a:t>TOWS-WG recommended the IOC Assembly at its 33rd session in 2025 recommend the regional ICGs to prioritize regional Tsunami Ready workshops or summits in 2025 and conduct further workshops or summits before 2030</a:t>
            </a:r>
            <a:r>
              <a:rPr lang="en-GB" sz="1600" dirty="0">
                <a:latin typeface="+mj-lt"/>
              </a:rPr>
              <a:t>.</a:t>
            </a:r>
          </a:p>
          <a:p>
            <a:pPr algn="just"/>
            <a:endParaRPr lang="en-GB" sz="1600" dirty="0">
              <a:latin typeface="+mj-lt"/>
            </a:endParaRPr>
          </a:p>
          <a:p>
            <a:pPr algn="just"/>
            <a:r>
              <a:rPr lang="en-GB" sz="1600" b="1" dirty="0">
                <a:latin typeface="+mj-lt"/>
              </a:rPr>
              <a:t>TOWS-WG recommended the IOC Assembly at its 33rd session in 2025 to request the IOC Secretariat to inform Member States on the Tsunami Ready Toolkit availability</a:t>
            </a:r>
            <a:r>
              <a:rPr lang="en-GB" sz="1600" dirty="0">
                <a:latin typeface="+mj-lt"/>
              </a:rPr>
              <a:t> via IOC Circular Letter to the Tsunami National Contacts, National Tsunami Ready Boards, and widely through the attaching this as an appendix of the UNESCO-IOC Standard Guidelines for the Tsunami Ready Recognition Programme (IOC MG 74).</a:t>
            </a:r>
          </a:p>
          <a:p>
            <a:pPr algn="just"/>
            <a:endParaRPr lang="en-GB" sz="1600" dirty="0">
              <a:latin typeface="+mj-lt"/>
            </a:endParaRPr>
          </a:p>
          <a:p>
            <a:pPr algn="just"/>
            <a:endParaRPr lang="en-GB" sz="1600" dirty="0">
              <a:latin typeface="+mj-lt"/>
            </a:endParaRPr>
          </a:p>
        </p:txBody>
      </p:sp>
    </p:spTree>
    <p:extLst>
      <p:ext uri="{BB962C8B-B14F-4D97-AF65-F5344CB8AC3E}">
        <p14:creationId xmlns:p14="http://schemas.microsoft.com/office/powerpoint/2010/main" val="404222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AF9D5132-4EBE-A2A5-6113-CE3FBC7E14C8}"/>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07EEF7EB-B4C7-77C0-2B8B-DEE9F910DDE0}"/>
              </a:ext>
            </a:extLst>
          </p:cNvPr>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TGV Related (from TOWS-WG-XVII in 2024)</a:t>
            </a:r>
          </a:p>
        </p:txBody>
      </p:sp>
      <p:sp>
        <p:nvSpPr>
          <p:cNvPr id="2" name="TextBox 1">
            <a:extLst>
              <a:ext uri="{FF2B5EF4-FFF2-40B4-BE49-F238E27FC236}">
                <a16:creationId xmlns:a16="http://schemas.microsoft.com/office/drawing/2014/main" id="{B1972B95-7073-F206-0FB4-D1466A7FFEFF}"/>
              </a:ext>
            </a:extLst>
          </p:cNvPr>
          <p:cNvSpPr txBox="1"/>
          <p:nvPr/>
        </p:nvSpPr>
        <p:spPr>
          <a:xfrm>
            <a:off x="496986" y="1598828"/>
            <a:ext cx="11330254" cy="5016758"/>
          </a:xfrm>
          <a:prstGeom prst="rect">
            <a:avLst/>
          </a:prstGeom>
          <a:noFill/>
        </p:spPr>
        <p:txBody>
          <a:bodyPr wrap="square" rtlCol="0">
            <a:spAutoFit/>
          </a:bodyPr>
          <a:lstStyle/>
          <a:p>
            <a:pPr algn="just"/>
            <a:r>
              <a:rPr lang="en-GB" sz="1600" b="1" dirty="0">
                <a:latin typeface="+mj-lt"/>
              </a:rPr>
              <a:t>TOWS-WG (XVII in 2024) requested the IOC Secretariat to</a:t>
            </a:r>
            <a:r>
              <a:rPr lang="en-GB" sz="1600" dirty="0">
                <a:latin typeface="+mj-lt"/>
              </a:rPr>
              <a:t>:</a:t>
            </a:r>
          </a:p>
          <a:p>
            <a:pPr algn="just"/>
            <a:endParaRPr lang="en-GB" sz="1600" dirty="0">
              <a:latin typeface="+mj-lt"/>
            </a:endParaRPr>
          </a:p>
          <a:p>
            <a:pPr algn="just"/>
            <a:r>
              <a:rPr lang="en-GB" sz="1600" dirty="0">
                <a:latin typeface="+mj-lt"/>
              </a:rPr>
              <a:t>- </a:t>
            </a:r>
            <a:r>
              <a:rPr lang="en-GB" sz="1600" b="1" dirty="0">
                <a:latin typeface="+mj-lt"/>
              </a:rPr>
              <a:t>distribute the report on Monitoring and warning for tsunamis generated by volcanoes </a:t>
            </a:r>
            <a:r>
              <a:rPr lang="en-GB" sz="1600" dirty="0">
                <a:latin typeface="+mj-lt"/>
              </a:rPr>
              <a:t>(IOC/2024/TS/183), including the List of Tsunamigenic Volcanoes, to Volcano Observatories and UNESCO/IOC Member States;</a:t>
            </a:r>
          </a:p>
          <a:p>
            <a:pPr algn="just"/>
            <a:endParaRPr lang="en-GB" sz="1600" dirty="0">
              <a:latin typeface="+mj-lt"/>
            </a:endParaRPr>
          </a:p>
          <a:p>
            <a:pPr algn="just"/>
            <a:r>
              <a:rPr lang="en-GB" sz="1600" dirty="0">
                <a:latin typeface="+mj-lt"/>
              </a:rPr>
              <a:t>- </a:t>
            </a:r>
            <a:r>
              <a:rPr lang="en-GB" sz="1600" b="1" dirty="0">
                <a:latin typeface="+mj-lt"/>
              </a:rPr>
              <a:t>organise online webinars for each ICG involving relevant Volcano Observatories and Volcanic Ash Advisory </a:t>
            </a:r>
            <a:r>
              <a:rPr lang="en-GB" sz="1600" b="1" dirty="0" err="1">
                <a:latin typeface="+mj-lt"/>
              </a:rPr>
              <a:t>Centers</a:t>
            </a:r>
            <a:r>
              <a:rPr lang="en-GB" sz="1600" b="1" dirty="0">
                <a:latin typeface="+mj-lt"/>
              </a:rPr>
              <a:t> (VAACs)</a:t>
            </a:r>
            <a:r>
              <a:rPr lang="en-GB" sz="1600" dirty="0">
                <a:latin typeface="+mj-lt"/>
              </a:rPr>
              <a:t> to:</a:t>
            </a:r>
          </a:p>
          <a:p>
            <a:pPr algn="just"/>
            <a:endParaRPr lang="en-GB" sz="1600" dirty="0">
              <a:latin typeface="+mj-lt"/>
            </a:endParaRPr>
          </a:p>
          <a:p>
            <a:pPr algn="just"/>
            <a:r>
              <a:rPr lang="en-GB" sz="1600" dirty="0">
                <a:latin typeface="+mj-lt"/>
              </a:rPr>
              <a:t>	a. brief on the report on Monitoring and warning for tsunamis generated by volcanoes (IOC/2024/TS/183) and its 		recommendations,</a:t>
            </a:r>
          </a:p>
          <a:p>
            <a:pPr algn="just"/>
            <a:r>
              <a:rPr lang="en-GB" sz="1600" dirty="0">
                <a:latin typeface="+mj-lt"/>
              </a:rPr>
              <a:t>	b. highlight the hazard and vulnerable Member States,</a:t>
            </a:r>
          </a:p>
          <a:p>
            <a:pPr algn="just"/>
            <a:r>
              <a:rPr lang="en-GB" sz="1600" dirty="0">
                <a:latin typeface="+mj-lt"/>
              </a:rPr>
              <a:t>	c. initiate the required partnerships between NTWCs and Volcano Observatories and VAACs,</a:t>
            </a:r>
          </a:p>
          <a:p>
            <a:pPr algn="just"/>
            <a:r>
              <a:rPr lang="en-GB" sz="1600" dirty="0">
                <a:latin typeface="+mj-lt"/>
              </a:rPr>
              <a:t>	d. Initiate consideration of whether TSPs may also need to provide services where tsunami generated by 			volcanoes may impact several Member States;</a:t>
            </a:r>
          </a:p>
          <a:p>
            <a:pPr algn="just"/>
            <a:endParaRPr lang="en-GB" sz="1600" dirty="0">
              <a:latin typeface="+mj-lt"/>
            </a:endParaRPr>
          </a:p>
          <a:p>
            <a:pPr algn="just"/>
            <a:r>
              <a:rPr lang="en-GB" sz="1600" dirty="0">
                <a:latin typeface="+mj-lt"/>
              </a:rPr>
              <a:t>CL-3029 on “Dissemination of the IOC report on ‘Monitoring and warning for tsunamis generated by volcanoes’ and online webinar programme on this issue” was issued on 14 February 2025. </a:t>
            </a:r>
            <a:r>
              <a:rPr lang="en-GB" sz="1600" b="1" dirty="0">
                <a:latin typeface="+mj-lt"/>
              </a:rPr>
              <a:t>Two webinars were organized on 16 and 23 April. Regional webinars should be organized in May/June 2025 or September 2025</a:t>
            </a:r>
            <a:r>
              <a:rPr lang="en-GB" sz="1600" dirty="0">
                <a:latin typeface="+mj-lt"/>
              </a:rPr>
              <a:t>.</a:t>
            </a:r>
          </a:p>
          <a:p>
            <a:pPr algn="just"/>
            <a:endParaRPr lang="en-GB" sz="1600" dirty="0">
              <a:latin typeface="+mj-lt"/>
            </a:endParaRPr>
          </a:p>
          <a:p>
            <a:pPr algn="just"/>
            <a:endParaRPr lang="en-GB" sz="1600" dirty="0">
              <a:latin typeface="+mj-lt"/>
            </a:endParaRPr>
          </a:p>
        </p:txBody>
      </p:sp>
    </p:spTree>
    <p:extLst>
      <p:ext uri="{BB962C8B-B14F-4D97-AF65-F5344CB8AC3E}">
        <p14:creationId xmlns:p14="http://schemas.microsoft.com/office/powerpoint/2010/main" val="345929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4540</TotalTime>
  <Words>1144</Words>
  <Application>Microsoft Macintosh PowerPoint</Application>
  <PresentationFormat>Widescreen</PresentationFormat>
  <Paragraphs>60</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Open Sans</vt:lpstr>
      <vt:lpstr>Arial</vt:lpstr>
      <vt:lpstr>Roboto</vt:lpstr>
      <vt:lpstr>Calibri</vt:lpstr>
      <vt:lpstr>9_Custom Design</vt:lpstr>
      <vt:lpstr>1_Office Theme</vt:lpstr>
      <vt:lpstr>8_Custom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68</cp:revision>
  <dcterms:created xsi:type="dcterms:W3CDTF">2019-09-03T09:02:06Z</dcterms:created>
  <dcterms:modified xsi:type="dcterms:W3CDTF">2025-05-07T18:06:34Z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