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80" r:id="rId3"/>
    <p:sldMasterId id="2147483682" r:id="rId4"/>
  </p:sldMasterIdLst>
  <p:notesMasterIdLst>
    <p:notesMasterId r:id="rId8"/>
  </p:notesMasterIdLst>
  <p:sldIdLst>
    <p:sldId id="256" r:id="rId5"/>
    <p:sldId id="269" r:id="rId6"/>
    <p:sldId id="286" r:id="rId7"/>
  </p:sldIdLst>
  <p:sldSz cx="12192000" cy="6858000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fl7V5e24uAWjTYx6+bnQdys7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81"/>
    <p:restoredTop sz="94634"/>
  </p:normalViewPr>
  <p:slideViewPr>
    <p:cSldViewPr snapToGrid="0">
      <p:cViewPr varScale="1">
        <p:scale>
          <a:sx n="70" d="100"/>
          <a:sy n="70" d="100"/>
        </p:scale>
        <p:origin x="6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ong, Hyeonjeong" userId="556f7f6c-36ea-41a8-b08d-8eeec1f22a99" providerId="ADAL" clId="{73A59529-CA16-4AB7-A46F-22BFF98DDDCE}"/>
    <pc:docChg chg="modSld">
      <pc:chgData name="Jeong, Hyeonjeong" userId="556f7f6c-36ea-41a8-b08d-8eeec1f22a99" providerId="ADAL" clId="{73A59529-CA16-4AB7-A46F-22BFF98DDDCE}" dt="2025-05-09T10:48:59.973" v="1" actId="20577"/>
      <pc:docMkLst>
        <pc:docMk/>
      </pc:docMkLst>
      <pc:sldChg chg="modSp mod">
        <pc:chgData name="Jeong, Hyeonjeong" userId="556f7f6c-36ea-41a8-b08d-8eeec1f22a99" providerId="ADAL" clId="{73A59529-CA16-4AB7-A46F-22BFF98DDDCE}" dt="2025-05-09T10:48:59.973" v="1" actId="20577"/>
        <pc:sldMkLst>
          <pc:docMk/>
          <pc:sldMk cId="0" sldId="256"/>
        </pc:sldMkLst>
        <pc:spChg chg="mod">
          <ac:chgData name="Jeong, Hyeonjeong" userId="556f7f6c-36ea-41a8-b08d-8eeec1f22a99" providerId="ADAL" clId="{73A59529-CA16-4AB7-A46F-22BFF98DDDCE}" dt="2025-05-09T10:48:59.973" v="1" actId="20577"/>
          <ac:spMkLst>
            <pc:docMk/>
            <pc:sldMk cId="0" sldId="256"/>
            <ac:spMk id="1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27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9A7AA7E2-D9BA-D162-5067-9371E058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F647189B-B91B-D0A4-A898-DB618B8C1E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90ECE391-83A8-9B60-C9F1-A29B9D8C2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18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3"/>
          <p:cNvPicPr preferRelativeResize="0"/>
          <p:nvPr/>
        </p:nvPicPr>
        <p:blipFill rotWithShape="1">
          <a:blip r:embed="rId2">
            <a:alphaModFix/>
          </a:blip>
          <a:srcRect l="1241" t="77476" r="38086" b="1775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409" y="1881352"/>
            <a:ext cx="3490842" cy="35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2"/>
          <p:cNvPicPr preferRelativeResize="0"/>
          <p:nvPr/>
        </p:nvPicPr>
        <p:blipFill rotWithShape="1">
          <a:blip r:embed="rId2">
            <a:alphaModFix/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2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/>
          <p:nvPr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/>
          <p:nvPr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7"/>
          <p:cNvSpPr/>
          <p:nvPr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7"/>
          <p:cNvSpPr txBox="1"/>
          <p:nvPr/>
        </p:nvSpPr>
        <p:spPr>
          <a:xfrm>
            <a:off x="1697784" y="3511090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47"/>
          <p:cNvSpPr txBox="1"/>
          <p:nvPr/>
        </p:nvSpPr>
        <p:spPr>
          <a:xfrm>
            <a:off x="5592372" y="3291783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47"/>
          <p:cNvSpPr/>
          <p:nvPr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rgbClr val="F2F2F2"/>
          </a:solidFill>
          <a:ln w="57150" cap="flat" cmpd="sng">
            <a:solidFill>
              <a:srgbClr val="0069B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7"/>
          <p:cNvSpPr/>
          <p:nvPr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7"/>
          <p:cNvSpPr txBox="1"/>
          <p:nvPr/>
        </p:nvSpPr>
        <p:spPr>
          <a:xfrm>
            <a:off x="9529307" y="3526718"/>
            <a:ext cx="131381" cy="4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47"/>
          <p:cNvSpPr/>
          <p:nvPr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7"/>
          <p:cNvSpPr/>
          <p:nvPr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B7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7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7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9"/>
          <p:cNvSpPr/>
          <p:nvPr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69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9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/>
          <p:nvPr/>
        </p:nvSpPr>
        <p:spPr>
          <a:xfrm>
            <a:off x="6242538" y="2123999"/>
            <a:ext cx="5802924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</a:rPr>
              <a:t>8.1 </a:t>
            </a:r>
            <a:r>
              <a:rPr lang="en-GB" sz="3200" b="1" dirty="0">
                <a:solidFill>
                  <a:schemeClr val="lt1"/>
                </a:solidFill>
              </a:rPr>
              <a:t>CONFIRMATION OF DATE AND PLACE OF ICG/CARIBE-EWS XIX</a:t>
            </a:r>
            <a:endParaRPr lang="en-US" sz="3200" b="1" dirty="0">
              <a:solidFill>
                <a:schemeClr val="lt1"/>
              </a:solidFill>
            </a:endParaRPr>
          </a:p>
          <a:p>
            <a:pPr algn="ctr"/>
            <a:endParaRPr lang="en-US" sz="3200" b="1" dirty="0">
              <a:solidFill>
                <a:schemeClr val="lt1"/>
              </a:solidFill>
            </a:endParaRPr>
          </a:p>
          <a:p>
            <a:pPr algn="ctr"/>
            <a:r>
              <a:rPr lang="en-US" sz="3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ICG/CARIBE-EWS XVIII</a:t>
            </a:r>
          </a:p>
          <a:p>
            <a:pPr algn="ctr"/>
            <a:endParaRPr lang="en-US" sz="2000" b="1" dirty="0">
              <a:solidFill>
                <a:schemeClr val="lt1"/>
              </a:solidFill>
            </a:endParaRPr>
          </a:p>
          <a:p>
            <a:pPr algn="ctr"/>
            <a:r>
              <a:rPr lang="en-US" sz="2000" b="1" dirty="0">
                <a:solidFill>
                  <a:schemeClr val="lt1"/>
                </a:solidFill>
              </a:rPr>
              <a:t>online</a:t>
            </a:r>
          </a:p>
          <a:p>
            <a:pPr algn="ctr"/>
            <a:r>
              <a:rPr lang="en-US" sz="2000" b="1" dirty="0">
                <a:solidFill>
                  <a:schemeClr val="lt1"/>
                </a:solidFill>
              </a:rPr>
              <a:t>5-7 &amp; 9 May 2025</a:t>
            </a:r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496984" y="176681"/>
            <a:ext cx="10206185" cy="5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CONFIRMATION OF DATE AND PLACE OF ICG/CARIBE-EWS XIX</a:t>
            </a:r>
            <a:endParaRPr lang="en-TR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55F07-A08D-75E1-DC83-AF72E3CDF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63" y="1644420"/>
            <a:ext cx="11599770" cy="35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932DDA63-3F8B-F424-13E4-0D6DC85A0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FD8639AE-FBFE-D4C7-3F6D-F89E5832847A}"/>
              </a:ext>
            </a:extLst>
          </p:cNvPr>
          <p:cNvSpPr txBox="1"/>
          <p:nvPr/>
        </p:nvSpPr>
        <p:spPr>
          <a:xfrm>
            <a:off x="496984" y="176681"/>
            <a:ext cx="10206185" cy="5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2400" b="1" dirty="0">
                <a:solidFill>
                  <a:srgbClr val="002060"/>
                </a:solidFill>
              </a:rPr>
              <a:t>CONFIRMATION OF DATE AND PLACE OF ICG/CARIBE-EWS XIX</a:t>
            </a:r>
            <a:endParaRPr lang="en-TR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17A7F-85BE-C6E2-FB8F-7D10EAD91107}"/>
              </a:ext>
            </a:extLst>
          </p:cNvPr>
          <p:cNvSpPr txBox="1"/>
          <p:nvPr/>
        </p:nvSpPr>
        <p:spPr>
          <a:xfrm>
            <a:off x="496986" y="1598828"/>
            <a:ext cx="113302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1200"/>
              </a:spcAft>
            </a:pPr>
            <a:r>
              <a:rPr lang="en-GB" sz="1800" b="1" i="1" dirty="0">
                <a:latin typeface="Arial" panose="020B0604020202020204" pitchFamily="34" charset="0"/>
              </a:rPr>
              <a:t>I</a:t>
            </a:r>
            <a:r>
              <a:rPr lang="en-GB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CG/CARIBE-EWS XVII (6-9 May 2024, Managua, Nicaragua) </a:t>
            </a:r>
          </a:p>
          <a:p>
            <a:pPr algn="just" rtl="0" fontAlgn="base">
              <a:spcBef>
                <a:spcPts val="0"/>
              </a:spcBef>
              <a:spcAft>
                <a:spcPts val="120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Further noted that 2026 will be the 20th anniversary of the first session of the ICG/CARIBE- EWS which took place in 2006 in Barbados,</a:t>
            </a:r>
            <a:endParaRPr lang="en-GB" sz="2000" dirty="0"/>
          </a:p>
          <a:p>
            <a:pPr algn="just" rtl="0" fontAlgn="base">
              <a:spcBef>
                <a:spcPts val="0"/>
              </a:spcBef>
              <a:spcAft>
                <a:spcPts val="120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Recommended conducting the ICG/CARIBE-EWS XIX in-person tentatively in the week of 20 April 2026.</a:t>
            </a:r>
            <a:endParaRPr lang="en-GB" sz="2000" dirty="0"/>
          </a:p>
          <a:p>
            <a:pPr algn="just" rtl="0" fontAlgn="base">
              <a:spcBef>
                <a:spcPts val="0"/>
              </a:spcBef>
              <a:spcAft>
                <a:spcPts val="120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Further noted with appreciation the possibility of Barbados to host the ICG/CARIBE-EWS XIX.</a:t>
            </a:r>
            <a:endParaRPr lang="en-GB" sz="2000" b="0" dirty="0">
              <a:effectLst/>
            </a:endParaRPr>
          </a:p>
          <a:p>
            <a:br>
              <a:rPr lang="en-GB" sz="2000" dirty="0"/>
            </a:b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144469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5278</TotalTime>
  <Words>115</Words>
  <Application>Microsoft Office PowerPoint</Application>
  <PresentationFormat>Widescreen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Open Sans</vt:lpstr>
      <vt:lpstr>Roboto</vt:lpstr>
      <vt:lpstr>9_Custom Design</vt:lpstr>
      <vt:lpstr>1_Office Theme</vt:lpstr>
      <vt:lpstr>4_Custom Design</vt:lpstr>
      <vt:lpstr>6_Custom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Jeong, Hyeonjeong</cp:lastModifiedBy>
  <cp:revision>64</cp:revision>
  <dcterms:created xsi:type="dcterms:W3CDTF">2019-09-03T09:02:06Z</dcterms:created>
  <dcterms:modified xsi:type="dcterms:W3CDTF">2025-05-09T10:49:03Z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