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3.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446" r:id="rId3"/>
    <p:sldId id="481" r:id="rId4"/>
    <p:sldId id="482" r:id="rId5"/>
    <p:sldId id="480" r:id="rId6"/>
    <p:sldId id="483" r:id="rId7"/>
    <p:sldId id="479" r:id="rId8"/>
    <p:sldId id="455" r:id="rId9"/>
    <p:sldId id="471" r:id="rId10"/>
    <p:sldId id="478" r:id="rId11"/>
  </p:sldIdLst>
  <p:sldSz cx="9906000" cy="6858000" type="A4"/>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120">
          <p15:clr>
            <a:srgbClr val="A4A3A4"/>
          </p15:clr>
        </p15:guide>
        <p15:guide id="4" orient="horz" pos="217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nos" initials="M"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E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96" autoAdjust="0"/>
    <p:restoredTop sz="94900" autoAdjust="0"/>
  </p:normalViewPr>
  <p:slideViewPr>
    <p:cSldViewPr snapToGrid="0" snapToObjects="1">
      <p:cViewPr>
        <p:scale>
          <a:sx n="121" d="100"/>
          <a:sy n="121" d="100"/>
        </p:scale>
        <p:origin x="468" y="84"/>
      </p:cViewPr>
      <p:guideLst>
        <p:guide orient="horz" pos="2160"/>
        <p:guide pos="3840"/>
        <p:guide pos="3120"/>
        <p:guide orient="horz" pos="21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4F5B79-2660-9B49-8A5C-56E6A18E40F4}" type="datetimeFigureOut">
              <a:rPr lang="tr-TR" smtClean="0"/>
              <a:t>12.05.2025</a:t>
            </a:fld>
            <a:endParaRPr lang="tr-TR"/>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3BF49-2B01-0A4A-8F1B-9659BAE9EFB1}" type="slidenum">
              <a:rPr lang="tr-TR" smtClean="0"/>
              <a:t>‹#›</a:t>
            </a:fld>
            <a:endParaRPr lang="tr-TR"/>
          </a:p>
        </p:txBody>
      </p:sp>
    </p:spTree>
    <p:extLst>
      <p:ext uri="{BB962C8B-B14F-4D97-AF65-F5344CB8AC3E}">
        <p14:creationId xmlns:p14="http://schemas.microsoft.com/office/powerpoint/2010/main" val="2969401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E76D7-BB7A-D04C-BC9A-0C157D078001}"/>
              </a:ext>
            </a:extLst>
          </p:cNvPr>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20C397-3BA1-A745-90D7-4113A09A7B0C}"/>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3D34E2-6451-8D48-9EE4-04552B156D94}"/>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24F600CB-661E-4646-B61E-A5BD68909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E3B287-E623-804E-8451-D379A1550A4E}"/>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488594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30E5B-F31C-2947-90E9-E8DBD752B5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D58627-34C8-EC42-A868-8643466249F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61B3E4-D812-514B-9D80-F79B38E9AF2E}"/>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473B89AD-1C8D-004D-8958-EC4C485E4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06AA2-0B7C-1747-A690-25B233CF5167}"/>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415571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3FCCCD-CBFD-534C-8450-D26AF84FA73D}"/>
              </a:ext>
            </a:extLst>
          </p:cNvPr>
          <p:cNvSpPr>
            <a:spLocks noGrp="1"/>
          </p:cNvSpPr>
          <p:nvPr>
            <p:ph type="title" orient="vert"/>
          </p:nvPr>
        </p:nvSpPr>
        <p:spPr>
          <a:xfrm>
            <a:off x="7088981" y="365125"/>
            <a:ext cx="2135981"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5BCBC2-B0D7-D744-AF77-26D1F190A176}"/>
              </a:ext>
            </a:extLst>
          </p:cNvPr>
          <p:cNvSpPr>
            <a:spLocks noGrp="1"/>
          </p:cNvSpPr>
          <p:nvPr>
            <p:ph type="body" orient="vert" idx="1"/>
          </p:nvPr>
        </p:nvSpPr>
        <p:spPr>
          <a:xfrm>
            <a:off x="681037"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3482A-7E8E-3F4F-AFEF-B4B799FB88CF}"/>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2FEDE7BA-E3FD-954A-977D-72E7F1F4D2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E32722-C027-CD42-9B65-0126F8F94D55}"/>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414149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6ED51-62F8-044E-B1E9-A6EAF7C5AA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AB0A2F-8143-F34E-BE2E-AD2ECCA46F5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BA72F-408A-A642-9AD4-06AD08250C78}"/>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6680BF00-28B9-934D-B01D-AE4E843D5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8DC9E2-CE0F-6947-87EA-29223AB3A178}"/>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415026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1450E-62B5-2C40-9A29-281888EEE9A1}"/>
              </a:ext>
            </a:extLst>
          </p:cNvPr>
          <p:cNvSpPr>
            <a:spLocks noGrp="1"/>
          </p:cNvSpPr>
          <p:nvPr>
            <p:ph type="title"/>
          </p:nvPr>
        </p:nvSpPr>
        <p:spPr>
          <a:xfrm>
            <a:off x="675878" y="1709745"/>
            <a:ext cx="8543925"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BDF53C-9EC8-9541-ACED-DDB47BA40256}"/>
              </a:ext>
            </a:extLst>
          </p:cNvPr>
          <p:cNvSpPr>
            <a:spLocks noGrp="1"/>
          </p:cNvSpPr>
          <p:nvPr>
            <p:ph type="body" idx="1"/>
          </p:nvPr>
        </p:nvSpPr>
        <p:spPr>
          <a:xfrm>
            <a:off x="675878" y="4589470"/>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7A5858F-E557-9842-8431-C5683AA7B201}"/>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8CF53C27-A357-064A-9E71-DECB6AE69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8AF94C-E5A0-7F4C-91F4-15C3419923FA}"/>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27203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06231-EF98-A44D-9803-F0BD80317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3F9051-033F-1E4D-8A87-9CCD49861227}"/>
              </a:ext>
            </a:extLst>
          </p:cNvPr>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F2E17C-EEEA-BF47-BCC3-B3AFFD70E32B}"/>
              </a:ext>
            </a:extLst>
          </p:cNvPr>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9927BF-E322-5443-82D8-F165120BF075}"/>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6" name="Footer Placeholder 5">
            <a:extLst>
              <a:ext uri="{FF2B5EF4-FFF2-40B4-BE49-F238E27FC236}">
                <a16:creationId xmlns:a16="http://schemas.microsoft.com/office/drawing/2014/main" id="{EAA075B6-FA42-CA43-94C0-77CE6E982E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FBD036-FA51-8247-9FEB-5C902F359E74}"/>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1565941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8C6BF-9843-284C-A6B7-92F1A6EDBAEF}"/>
              </a:ext>
            </a:extLst>
          </p:cNvPr>
          <p:cNvSpPr>
            <a:spLocks noGrp="1"/>
          </p:cNvSpPr>
          <p:nvPr>
            <p:ph type="title"/>
          </p:nvPr>
        </p:nvSpPr>
        <p:spPr>
          <a:xfrm>
            <a:off x="682329" y="365129"/>
            <a:ext cx="8543925"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C9548C-8806-5448-9F3D-4F3299CA80F1}"/>
              </a:ext>
            </a:extLst>
          </p:cNvPr>
          <p:cNvSpPr>
            <a:spLocks noGrp="1"/>
          </p:cNvSpPr>
          <p:nvPr>
            <p:ph type="body" idx="1"/>
          </p:nvPr>
        </p:nvSpPr>
        <p:spPr>
          <a:xfrm>
            <a:off x="682328"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447923-8D97-C342-B7C7-8D80AFD30EB8}"/>
              </a:ext>
            </a:extLst>
          </p:cNvPr>
          <p:cNvSpPr>
            <a:spLocks noGrp="1"/>
          </p:cNvSpPr>
          <p:nvPr>
            <p:ph sz="half" idx="2"/>
          </p:nvPr>
        </p:nvSpPr>
        <p:spPr>
          <a:xfrm>
            <a:off x="682328"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01E6B4-111F-BA40-8123-B2B18DE630FF}"/>
              </a:ext>
            </a:extLst>
          </p:cNvPr>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ACA828B-FA82-EE42-BD4E-86C2C977AE4B}"/>
              </a:ext>
            </a:extLst>
          </p:cNvPr>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3FA91-1DDA-2940-9224-320879FF8983}"/>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8" name="Footer Placeholder 7">
            <a:extLst>
              <a:ext uri="{FF2B5EF4-FFF2-40B4-BE49-F238E27FC236}">
                <a16:creationId xmlns:a16="http://schemas.microsoft.com/office/drawing/2014/main" id="{4DB581C6-3C3B-AA42-ABE1-AF83BADFF0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77C0DB-08CF-C945-B078-1B5F0E51113A}"/>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14629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37F1-F2D5-D243-BAAF-BE23002D27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609B0F-4929-5749-943F-A310A971FE74}"/>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4" name="Footer Placeholder 3">
            <a:extLst>
              <a:ext uri="{FF2B5EF4-FFF2-40B4-BE49-F238E27FC236}">
                <a16:creationId xmlns:a16="http://schemas.microsoft.com/office/drawing/2014/main" id="{9DBBB594-9474-404B-B04B-46A3C998D5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A05EE1-58B4-F943-9DBE-E39FB85341DF}"/>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906959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7A3950-FAA3-544E-A1F1-6DD8280BEB85}"/>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3" name="Footer Placeholder 2">
            <a:extLst>
              <a:ext uri="{FF2B5EF4-FFF2-40B4-BE49-F238E27FC236}">
                <a16:creationId xmlns:a16="http://schemas.microsoft.com/office/drawing/2014/main" id="{F74BA6EE-6BDD-C949-AB7A-64035A5180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0D13AF-51BD-D04D-AB50-29361FAE3F2F}"/>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993843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35CB-5D67-4E4D-B7EC-3108BE4AD9C3}"/>
              </a:ext>
            </a:extLst>
          </p:cNvPr>
          <p:cNvSpPr>
            <a:spLocks noGrp="1"/>
          </p:cNvSpPr>
          <p:nvPr>
            <p:ph type="title"/>
          </p:nvPr>
        </p:nvSpPr>
        <p:spPr>
          <a:xfrm>
            <a:off x="682330" y="457200"/>
            <a:ext cx="3194943"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7A21D3-B6C5-A945-8E84-1740890E041E}"/>
              </a:ext>
            </a:extLst>
          </p:cNvPr>
          <p:cNvSpPr>
            <a:spLocks noGrp="1"/>
          </p:cNvSpPr>
          <p:nvPr>
            <p:ph idx="1"/>
          </p:nvPr>
        </p:nvSpPr>
        <p:spPr>
          <a:xfrm>
            <a:off x="4211343" y="987432"/>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DC3380-B47A-9243-9A26-4AA6AB37234E}"/>
              </a:ext>
            </a:extLst>
          </p:cNvPr>
          <p:cNvSpPr>
            <a:spLocks noGrp="1"/>
          </p:cNvSpPr>
          <p:nvPr>
            <p:ph type="body" sz="half" idx="2"/>
          </p:nvPr>
        </p:nvSpPr>
        <p:spPr>
          <a:xfrm>
            <a:off x="682330"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EC04B8-4631-4140-8B4F-DD868A18BC3E}"/>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6" name="Footer Placeholder 5">
            <a:extLst>
              <a:ext uri="{FF2B5EF4-FFF2-40B4-BE49-F238E27FC236}">
                <a16:creationId xmlns:a16="http://schemas.microsoft.com/office/drawing/2014/main" id="{3D13DE07-2E26-3A48-9908-05BF777E50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F0F972-BC51-6742-A830-1D08A9D1E207}"/>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3796700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1ADC-837E-F241-9BA5-2559DDF0A86C}"/>
              </a:ext>
            </a:extLst>
          </p:cNvPr>
          <p:cNvSpPr>
            <a:spLocks noGrp="1"/>
          </p:cNvSpPr>
          <p:nvPr>
            <p:ph type="title"/>
          </p:nvPr>
        </p:nvSpPr>
        <p:spPr>
          <a:xfrm>
            <a:off x="682330" y="457200"/>
            <a:ext cx="3194943"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140B0D-2F6E-DA42-984E-F88032D52E1A}"/>
              </a:ext>
            </a:extLst>
          </p:cNvPr>
          <p:cNvSpPr>
            <a:spLocks noGrp="1"/>
          </p:cNvSpPr>
          <p:nvPr>
            <p:ph type="pic" idx="1"/>
          </p:nvPr>
        </p:nvSpPr>
        <p:spPr>
          <a:xfrm>
            <a:off x="4211343" y="987432"/>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9348DD-19AB-D44C-A583-A633B005F199}"/>
              </a:ext>
            </a:extLst>
          </p:cNvPr>
          <p:cNvSpPr>
            <a:spLocks noGrp="1"/>
          </p:cNvSpPr>
          <p:nvPr>
            <p:ph type="body" sz="half" idx="2"/>
          </p:nvPr>
        </p:nvSpPr>
        <p:spPr>
          <a:xfrm>
            <a:off x="682330"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FED024-94B1-CC48-A0D2-496FDAA812D5}"/>
              </a:ext>
            </a:extLst>
          </p:cNvPr>
          <p:cNvSpPr>
            <a:spLocks noGrp="1"/>
          </p:cNvSpPr>
          <p:nvPr>
            <p:ph type="dt" sz="half" idx="10"/>
          </p:nvPr>
        </p:nvSpPr>
        <p:spPr/>
        <p:txBody>
          <a:bodyPr/>
          <a:lstStyle/>
          <a:p>
            <a:fld id="{C7CC283C-385D-B447-9959-D52334906EFA}" type="datetimeFigureOut">
              <a:rPr lang="en-US" smtClean="0"/>
              <a:t>12-May-25</a:t>
            </a:fld>
            <a:endParaRPr lang="en-US"/>
          </a:p>
        </p:txBody>
      </p:sp>
      <p:sp>
        <p:nvSpPr>
          <p:cNvPr id="6" name="Footer Placeholder 5">
            <a:extLst>
              <a:ext uri="{FF2B5EF4-FFF2-40B4-BE49-F238E27FC236}">
                <a16:creationId xmlns:a16="http://schemas.microsoft.com/office/drawing/2014/main" id="{2DD133B1-C791-234D-9661-B8382C5630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3E164B-0A6C-084C-A3F2-CA044A886FED}"/>
              </a:ext>
            </a:extLst>
          </p:cNvPr>
          <p:cNvSpPr>
            <a:spLocks noGrp="1"/>
          </p:cNvSpPr>
          <p:nvPr>
            <p:ph type="sldNum" sz="quarter" idx="12"/>
          </p:nvPr>
        </p:nvSpPr>
        <p:spPr/>
        <p:txBody>
          <a:bodyPr/>
          <a:lstStyle/>
          <a:p>
            <a:fld id="{11C18284-9F9A-8449-A88E-5431B14F7B2D}" type="slidenum">
              <a:rPr lang="en-US" smtClean="0"/>
              <a:t>‹#›</a:t>
            </a:fld>
            <a:endParaRPr lang="en-US"/>
          </a:p>
        </p:txBody>
      </p:sp>
    </p:spTree>
    <p:extLst>
      <p:ext uri="{BB962C8B-B14F-4D97-AF65-F5344CB8AC3E}">
        <p14:creationId xmlns:p14="http://schemas.microsoft.com/office/powerpoint/2010/main" val="61482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C1745-4665-9A49-880F-CC32A6FEBB3D}"/>
              </a:ext>
            </a:extLst>
          </p:cNvPr>
          <p:cNvSpPr>
            <a:spLocks noGrp="1"/>
          </p:cNvSpPr>
          <p:nvPr>
            <p:ph type="title"/>
          </p:nvPr>
        </p:nvSpPr>
        <p:spPr>
          <a:xfrm>
            <a:off x="681038" y="365129"/>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4A5A37-5023-5D43-8BE5-92D84595BB26}"/>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3C8141-DA49-6A42-A3AF-2594B58E7744}"/>
              </a:ext>
            </a:extLst>
          </p:cNvPr>
          <p:cNvSpPr>
            <a:spLocks noGrp="1"/>
          </p:cNvSpPr>
          <p:nvPr>
            <p:ph type="dt" sz="half" idx="2"/>
          </p:nvPr>
        </p:nvSpPr>
        <p:spPr>
          <a:xfrm>
            <a:off x="681038" y="6356357"/>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C283C-385D-B447-9959-D52334906EFA}" type="datetimeFigureOut">
              <a:rPr lang="en-US" smtClean="0"/>
              <a:t>12-May-25</a:t>
            </a:fld>
            <a:endParaRPr lang="en-US"/>
          </a:p>
        </p:txBody>
      </p:sp>
      <p:sp>
        <p:nvSpPr>
          <p:cNvPr id="5" name="Footer Placeholder 4">
            <a:extLst>
              <a:ext uri="{FF2B5EF4-FFF2-40B4-BE49-F238E27FC236}">
                <a16:creationId xmlns:a16="http://schemas.microsoft.com/office/drawing/2014/main" id="{4B2368E0-A0B2-6E4E-853D-FE44F196CB5A}"/>
              </a:ext>
            </a:extLst>
          </p:cNvPr>
          <p:cNvSpPr>
            <a:spLocks noGrp="1"/>
          </p:cNvSpPr>
          <p:nvPr>
            <p:ph type="ftr" sz="quarter" idx="3"/>
          </p:nvPr>
        </p:nvSpPr>
        <p:spPr>
          <a:xfrm>
            <a:off x="3281363" y="6356357"/>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462C6E-7C2E-F244-A70A-06BDFCE53039}"/>
              </a:ext>
            </a:extLst>
          </p:cNvPr>
          <p:cNvSpPr>
            <a:spLocks noGrp="1"/>
          </p:cNvSpPr>
          <p:nvPr>
            <p:ph type="sldNum" sz="quarter" idx="4"/>
          </p:nvPr>
        </p:nvSpPr>
        <p:spPr>
          <a:xfrm>
            <a:off x="6996113" y="6356357"/>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18284-9F9A-8449-A88E-5431B14F7B2D}" type="slidenum">
              <a:rPr lang="en-US" smtClean="0"/>
              <a:t>‹#›</a:t>
            </a:fld>
            <a:endParaRPr lang="en-US"/>
          </a:p>
        </p:txBody>
      </p:sp>
    </p:spTree>
    <p:extLst>
      <p:ext uri="{BB962C8B-B14F-4D97-AF65-F5344CB8AC3E}">
        <p14:creationId xmlns:p14="http://schemas.microsoft.com/office/powerpoint/2010/main" val="1998061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CF303CD-C22A-AB41-B42F-657C14964665}"/>
              </a:ext>
            </a:extLst>
          </p:cNvPr>
          <p:cNvSpPr>
            <a:spLocks noGrp="1"/>
          </p:cNvSpPr>
          <p:nvPr>
            <p:ph type="subTitle" idx="1"/>
          </p:nvPr>
        </p:nvSpPr>
        <p:spPr>
          <a:xfrm>
            <a:off x="1238250" y="6090543"/>
            <a:ext cx="7429500" cy="644561"/>
          </a:xfrm>
        </p:spPr>
        <p:txBody>
          <a:bodyPr>
            <a:normAutofit/>
          </a:bodyPr>
          <a:lstStyle/>
          <a:p>
            <a:r>
              <a:rPr lang="en-GB" sz="2000" i="1" dirty="0"/>
              <a:t>Steering Committee ICG/NEAMTWS</a:t>
            </a:r>
            <a:br>
              <a:rPr lang="en-GB" sz="2000" i="1" dirty="0"/>
            </a:br>
            <a:r>
              <a:rPr lang="en-GB" sz="2000" i="1" dirty="0"/>
              <a:t>Istanbul, Türkiye, 15 – 16 May 2025</a:t>
            </a:r>
            <a:endParaRPr lang="en-US" sz="2000" i="1" dirty="0"/>
          </a:p>
        </p:txBody>
      </p:sp>
      <p:sp>
        <p:nvSpPr>
          <p:cNvPr id="10" name="TextBox 9">
            <a:extLst>
              <a:ext uri="{FF2B5EF4-FFF2-40B4-BE49-F238E27FC236}">
                <a16:creationId xmlns:a16="http://schemas.microsoft.com/office/drawing/2014/main" id="{4B474A55-EB20-4D4A-BE74-6C63D86CA542}"/>
              </a:ext>
            </a:extLst>
          </p:cNvPr>
          <p:cNvSpPr txBox="1"/>
          <p:nvPr/>
        </p:nvSpPr>
        <p:spPr>
          <a:xfrm>
            <a:off x="671630" y="4416307"/>
            <a:ext cx="8562745" cy="861774"/>
          </a:xfrm>
          <a:prstGeom prst="rect">
            <a:avLst/>
          </a:prstGeom>
          <a:noFill/>
        </p:spPr>
        <p:txBody>
          <a:bodyPr wrap="square" rtlCol="0">
            <a:spAutoFit/>
          </a:bodyPr>
          <a:lstStyle/>
          <a:p>
            <a:pPr algn="ctr"/>
            <a:r>
              <a:rPr lang="tr-TR" sz="2500" dirty="0"/>
              <a:t>Coordinated by Task Team on </a:t>
            </a:r>
            <a:r>
              <a:rPr lang="en-US" sz="2500" dirty="0" err="1"/>
              <a:t>NEAMWave</a:t>
            </a:r>
            <a:r>
              <a:rPr lang="tr-TR" sz="2500" dirty="0"/>
              <a:t> Exercise</a:t>
            </a:r>
            <a:endParaRPr lang="en-US" sz="2500" dirty="0"/>
          </a:p>
          <a:p>
            <a:pPr algn="ctr"/>
            <a:r>
              <a:rPr lang="tr-TR" sz="2500" dirty="0"/>
              <a:t>(</a:t>
            </a:r>
            <a:r>
              <a:rPr lang="tr-TR" sz="2500" i="1" dirty="0"/>
              <a:t>co-chairs</a:t>
            </a:r>
            <a:r>
              <a:rPr lang="tr-TR" sz="2500" dirty="0"/>
              <a:t>: </a:t>
            </a:r>
            <a:r>
              <a:rPr lang="tr-TR" sz="2500" b="1" dirty="0"/>
              <a:t>Ceren Ozer Sozdinler</a:t>
            </a:r>
            <a:r>
              <a:rPr lang="en-US" sz="2500" b="1" dirty="0"/>
              <a:t> - </a:t>
            </a:r>
            <a:r>
              <a:rPr lang="tr-TR" sz="2500" b="1" dirty="0"/>
              <a:t>Marinos Charalampakis</a:t>
            </a:r>
            <a:r>
              <a:rPr lang="tr-TR" sz="2500" dirty="0"/>
              <a:t>) </a:t>
            </a:r>
          </a:p>
        </p:txBody>
      </p:sp>
      <p:sp>
        <p:nvSpPr>
          <p:cNvPr id="2" name="Rectangle 1">
            <a:extLst>
              <a:ext uri="{FF2B5EF4-FFF2-40B4-BE49-F238E27FC236}">
                <a16:creationId xmlns:a16="http://schemas.microsoft.com/office/drawing/2014/main" id="{37B8EC98-909C-514C-AE35-9084067FD784}"/>
              </a:ext>
            </a:extLst>
          </p:cNvPr>
          <p:cNvSpPr/>
          <p:nvPr/>
        </p:nvSpPr>
        <p:spPr>
          <a:xfrm>
            <a:off x="607137" y="2526116"/>
            <a:ext cx="8683727" cy="692049"/>
          </a:xfrm>
          <a:prstGeom prst="rect">
            <a:avLst/>
          </a:prstGeom>
        </p:spPr>
        <p:txBody>
          <a:bodyPr wrap="square">
            <a:spAutoFit/>
          </a:bodyPr>
          <a:lstStyle/>
          <a:p>
            <a:pPr lvl="0" algn="ctr">
              <a:lnSpc>
                <a:spcPct val="115000"/>
              </a:lnSpc>
              <a:spcAft>
                <a:spcPts val="0"/>
              </a:spcAft>
            </a:pPr>
            <a:r>
              <a:rPr lang="en-US" sz="3600" b="1" dirty="0">
                <a:effectLst>
                  <a:outerShdw blurRad="38100" dist="38100" dir="2700000" algn="tl">
                    <a:srgbClr val="000000">
                      <a:alpha val="43137"/>
                    </a:srgbClr>
                  </a:outerShdw>
                </a:effectLst>
                <a:ea typeface="SimSun" panose="02010600030101010101" pitchFamily="2" charset="-122"/>
                <a:cs typeface="Times New Roman" panose="02020603050405020304" pitchFamily="18" charset="0"/>
              </a:rPr>
              <a:t>Planning phase</a:t>
            </a:r>
            <a:endParaRPr lang="tr-TR" sz="3600" dirty="0">
              <a:effectLst>
                <a:outerShdw blurRad="38100" dist="38100" dir="2700000" algn="tl">
                  <a:srgbClr val="000000">
                    <a:alpha val="43137"/>
                  </a:srgbClr>
                </a:outerShdw>
              </a:effectLst>
              <a:ea typeface="SimSun" panose="02010600030101010101" pitchFamily="2" charset="-122"/>
              <a:cs typeface="Times New Roman" panose="02020603050405020304" pitchFamily="18" charset="0"/>
            </a:endParaRPr>
          </a:p>
        </p:txBody>
      </p:sp>
      <p:pic>
        <p:nvPicPr>
          <p:cNvPr id="6" name="Picture 5">
            <a:extLst>
              <a:ext uri="{FF2B5EF4-FFF2-40B4-BE49-F238E27FC236}">
                <a16:creationId xmlns:a16="http://schemas.microsoft.com/office/drawing/2014/main" id="{D0B578F8-525A-EEED-6FAC-B55F8EAB4071}"/>
              </a:ext>
            </a:extLst>
          </p:cNvPr>
          <p:cNvPicPr>
            <a:picLocks noChangeAspect="1"/>
          </p:cNvPicPr>
          <p:nvPr/>
        </p:nvPicPr>
        <p:blipFill>
          <a:blip r:embed="rId2"/>
          <a:stretch>
            <a:fillRect/>
          </a:stretch>
        </p:blipFill>
        <p:spPr>
          <a:xfrm>
            <a:off x="1952816" y="255377"/>
            <a:ext cx="5992368" cy="1864508"/>
          </a:xfrm>
          <a:prstGeom prst="rect">
            <a:avLst/>
          </a:prstGeom>
        </p:spPr>
      </p:pic>
    </p:spTree>
    <p:extLst>
      <p:ext uri="{BB962C8B-B14F-4D97-AF65-F5344CB8AC3E}">
        <p14:creationId xmlns:p14="http://schemas.microsoft.com/office/powerpoint/2010/main" val="730631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9F1C0-FDFE-64C8-C60C-8982439FE880}"/>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AD68E32-536B-D576-C3B3-FFE84221D7E2}"/>
              </a:ext>
            </a:extLst>
          </p:cNvPr>
          <p:cNvSpPr txBox="1">
            <a:spLocks noGrp="1"/>
          </p:cNvSpPr>
          <p:nvPr>
            <p:ph type="title"/>
          </p:nvPr>
        </p:nvSpPr>
        <p:spPr>
          <a:xfrm>
            <a:off x="681037" y="27582"/>
            <a:ext cx="8543925" cy="1325563"/>
          </a:xfrm>
          <a:prstGeom prst="rect">
            <a:avLst/>
          </a:prstGeom>
        </p:spPr>
        <p:txBody>
          <a:bodyPr vert="horz" wrap="square" lIns="0" tIns="605027" rIns="0" bIns="0" rtlCol="0">
            <a:noAutofit/>
          </a:bodyPr>
          <a:lstStyle/>
          <a:p>
            <a:pPr marL="132715" algn="ctr">
              <a:lnSpc>
                <a:spcPct val="100000"/>
              </a:lnSpc>
              <a:tabLst>
                <a:tab pos="7607934" algn="l"/>
              </a:tabLst>
            </a:pPr>
            <a:r>
              <a:rPr lang="en-US" sz="4000" u="sng" spc="-50" dirty="0">
                <a:latin typeface="Calibri Light"/>
                <a:cs typeface="Calibri Light"/>
              </a:rPr>
              <a:t>NEAMWave26</a:t>
            </a:r>
            <a:endParaRPr sz="4000" dirty="0">
              <a:latin typeface="Calibri Light"/>
              <a:cs typeface="Calibri Light"/>
            </a:endParaRPr>
          </a:p>
        </p:txBody>
      </p:sp>
      <p:sp>
        <p:nvSpPr>
          <p:cNvPr id="5" name="object 5">
            <a:extLst>
              <a:ext uri="{FF2B5EF4-FFF2-40B4-BE49-F238E27FC236}">
                <a16:creationId xmlns:a16="http://schemas.microsoft.com/office/drawing/2014/main" id="{3F711DA8-55FF-2D3C-D144-2691E00872D3}"/>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6" name="object 10">
            <a:extLst>
              <a:ext uri="{FF2B5EF4-FFF2-40B4-BE49-F238E27FC236}">
                <a16:creationId xmlns:a16="http://schemas.microsoft.com/office/drawing/2014/main" id="{064C53F7-E903-05DD-1DE7-DC4B5FD4ED27}"/>
              </a:ext>
            </a:extLst>
          </p:cNvPr>
          <p:cNvSpPr txBox="1"/>
          <p:nvPr/>
        </p:nvSpPr>
        <p:spPr>
          <a:xfrm>
            <a:off x="404037" y="1708927"/>
            <a:ext cx="8891809" cy="2987244"/>
          </a:xfrm>
          <a:prstGeom prst="rect">
            <a:avLst/>
          </a:prstGeom>
        </p:spPr>
        <p:txBody>
          <a:bodyPr vert="horz" wrap="square" lIns="0" tIns="0" rIns="0" bIns="0" rtlCol="0">
            <a:noAutofit/>
          </a:bodyPr>
          <a:lstStyle/>
          <a:p>
            <a:pPr marL="298450" marR="12700" indent="-285750" algn="just" defTabSz="457200">
              <a:lnSpc>
                <a:spcPct val="110000"/>
              </a:lnSpc>
              <a:buFontTx/>
              <a:buChar char="-"/>
            </a:pPr>
            <a:endParaRPr lang="en-US" dirty="0">
              <a:cs typeface="Calibri"/>
            </a:endParaRPr>
          </a:p>
        </p:txBody>
      </p:sp>
      <p:sp>
        <p:nvSpPr>
          <p:cNvPr id="8" name="object 10">
            <a:extLst>
              <a:ext uri="{FF2B5EF4-FFF2-40B4-BE49-F238E27FC236}">
                <a16:creationId xmlns:a16="http://schemas.microsoft.com/office/drawing/2014/main" id="{5838B44F-3874-40F8-9F51-FA97B3CFAA2E}"/>
              </a:ext>
            </a:extLst>
          </p:cNvPr>
          <p:cNvSpPr txBox="1"/>
          <p:nvPr/>
        </p:nvSpPr>
        <p:spPr>
          <a:xfrm>
            <a:off x="343354" y="1449518"/>
            <a:ext cx="8984944" cy="5103805"/>
          </a:xfrm>
          <a:prstGeom prst="rect">
            <a:avLst/>
          </a:prstGeom>
        </p:spPr>
        <p:txBody>
          <a:bodyPr vert="horz" wrap="square" lIns="0" tIns="0" rIns="0" bIns="0" rtlCol="0">
            <a:noAutofit/>
          </a:bodyPr>
          <a:lstStyle/>
          <a:p>
            <a:pPr marL="298450" marR="12700" indent="-285750" algn="just" defTabSz="457200">
              <a:lnSpc>
                <a:spcPct val="110000"/>
              </a:lnSpc>
              <a:buFontTx/>
              <a:buChar char="-"/>
            </a:pPr>
            <a:r>
              <a:rPr lang="en-US" sz="1900" b="1" dirty="0">
                <a:cs typeface="Calibri"/>
              </a:rPr>
              <a:t>Exercise Final Evaluation Report</a:t>
            </a:r>
            <a:r>
              <a:rPr lang="en-US" sz="1900" dirty="0">
                <a:cs typeface="Calibri"/>
              </a:rPr>
              <a:t>:</a:t>
            </a:r>
          </a:p>
          <a:p>
            <a:pPr marL="469900" marR="12700" lvl="1" algn="just" defTabSz="457200">
              <a:lnSpc>
                <a:spcPct val="110000"/>
              </a:lnSpc>
            </a:pPr>
            <a:r>
              <a:rPr lang="en-US" sz="1900" dirty="0">
                <a:cs typeface="Calibri"/>
              </a:rPr>
              <a:t>It should be simplified in a way to be easier to prepare and more user-friendly to read.</a:t>
            </a:r>
          </a:p>
          <a:p>
            <a:pPr marL="298450" marR="12700" indent="-285750" algn="just" defTabSz="457200">
              <a:lnSpc>
                <a:spcPct val="110000"/>
              </a:lnSpc>
              <a:buFontTx/>
              <a:buChar char="-"/>
            </a:pPr>
            <a:r>
              <a:rPr lang="en-US" sz="1900" b="1" dirty="0">
                <a:cs typeface="Calibri"/>
              </a:rPr>
              <a:t>TSP Final Evaluation Reports</a:t>
            </a:r>
            <a:r>
              <a:rPr lang="en-US" sz="1900" dirty="0">
                <a:cs typeface="Calibri"/>
              </a:rPr>
              <a:t>:</a:t>
            </a:r>
          </a:p>
          <a:p>
            <a:pPr marL="469900" marR="12700" lvl="1" algn="just" defTabSz="457200">
              <a:lnSpc>
                <a:spcPct val="110000"/>
              </a:lnSpc>
            </a:pPr>
            <a:r>
              <a:rPr lang="en-US" sz="1900" dirty="0">
                <a:cs typeface="Calibri"/>
              </a:rPr>
              <a:t>There is no interaction between providers and recipients, thus reports are not describing the whole picture. They should be limited to a couple of pages with certain bullet-point content, including summary of exercise performance, suggestions and recommendations, in the following concept: </a:t>
            </a:r>
            <a:r>
              <a:rPr lang="en-US" sz="1900" b="1" dirty="0">
                <a:cs typeface="Calibri"/>
              </a:rPr>
              <a:t>objectives, success criteria, best practices, lessons learnt and actions for the future.</a:t>
            </a:r>
          </a:p>
          <a:p>
            <a:pPr marL="298450" marR="12700" indent="-285750" algn="just" defTabSz="457200">
              <a:lnSpc>
                <a:spcPct val="110000"/>
              </a:lnSpc>
              <a:buFontTx/>
              <a:buChar char="-"/>
            </a:pPr>
            <a:r>
              <a:rPr lang="en-US" sz="1900" b="1" dirty="0">
                <a:cs typeface="Calibri"/>
              </a:rPr>
              <a:t>Subscription Mechanism</a:t>
            </a:r>
            <a:r>
              <a:rPr lang="en-US" sz="1900" dirty="0">
                <a:cs typeface="Calibri"/>
              </a:rPr>
              <a:t>:</a:t>
            </a:r>
          </a:p>
          <a:p>
            <a:pPr marL="469900" marR="12700" lvl="1" algn="just" defTabSz="457200">
              <a:lnSpc>
                <a:spcPct val="110000"/>
              </a:lnSpc>
            </a:pPr>
            <a:r>
              <a:rPr lang="en-US" sz="1900" dirty="0">
                <a:cs typeface="Calibri"/>
              </a:rPr>
              <a:t>It should be only for providing “new” contact details “explicitly” for the exercise, if needed, and for registering new participants (other than the subscribers). Minimum information should be requested. We should find a way to also register “public” participants.</a:t>
            </a:r>
          </a:p>
          <a:p>
            <a:pPr marL="298450" marR="12700" indent="-285750" algn="just" defTabSz="457200">
              <a:lnSpc>
                <a:spcPct val="110000"/>
              </a:lnSpc>
              <a:buFontTx/>
              <a:buChar char="-"/>
            </a:pPr>
            <a:r>
              <a:rPr lang="en-US" sz="1900" b="1" dirty="0">
                <a:cs typeface="Calibri"/>
              </a:rPr>
              <a:t>Evaluation forms</a:t>
            </a:r>
            <a:r>
              <a:rPr lang="en-US" sz="1900" dirty="0">
                <a:cs typeface="Calibri"/>
              </a:rPr>
              <a:t>:</a:t>
            </a:r>
          </a:p>
          <a:p>
            <a:pPr marL="469900" marR="12700" lvl="1" algn="just" defTabSz="457200">
              <a:lnSpc>
                <a:spcPct val="110000"/>
              </a:lnSpc>
            </a:pPr>
            <a:r>
              <a:rPr lang="en-US" sz="1900" dirty="0">
                <a:cs typeface="Calibri"/>
              </a:rPr>
              <a:t>Statistics and assessment of the participation in the exercise will be made only by the evaluation forms and not by the subscription forms.</a:t>
            </a:r>
          </a:p>
        </p:txBody>
      </p:sp>
      <p:pic>
        <p:nvPicPr>
          <p:cNvPr id="7" name="Picture 6">
            <a:extLst>
              <a:ext uri="{FF2B5EF4-FFF2-40B4-BE49-F238E27FC236}">
                <a16:creationId xmlns:a16="http://schemas.microsoft.com/office/drawing/2014/main" id="{E8D721FD-2B07-13BE-2874-E9F3F183B257}"/>
              </a:ext>
            </a:extLst>
          </p:cNvPr>
          <p:cNvPicPr>
            <a:picLocks noChangeAspect="1"/>
          </p:cNvPicPr>
          <p:nvPr/>
        </p:nvPicPr>
        <p:blipFill>
          <a:blip r:embed="rId3"/>
          <a:stretch>
            <a:fillRect/>
          </a:stretch>
        </p:blipFill>
        <p:spPr>
          <a:xfrm>
            <a:off x="7517956" y="13567"/>
            <a:ext cx="2376488" cy="739437"/>
          </a:xfrm>
          <a:prstGeom prst="rect">
            <a:avLst/>
          </a:prstGeom>
        </p:spPr>
      </p:pic>
      <p:sp>
        <p:nvSpPr>
          <p:cNvPr id="9" name="Subtitle 2">
            <a:extLst>
              <a:ext uri="{FF2B5EF4-FFF2-40B4-BE49-F238E27FC236}">
                <a16:creationId xmlns:a16="http://schemas.microsoft.com/office/drawing/2014/main" id="{78BA1E79-D72F-635A-0678-E0E3DFB2C357}"/>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spTree>
    <p:extLst>
      <p:ext uri="{BB962C8B-B14F-4D97-AF65-F5344CB8AC3E}">
        <p14:creationId xmlns:p14="http://schemas.microsoft.com/office/powerpoint/2010/main" val="877439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
        <p:nvSpPr>
          <p:cNvPr id="23" name="object 23"/>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9" name="Subtitle 2">
            <a:extLst>
              <a:ext uri="{FF2B5EF4-FFF2-40B4-BE49-F238E27FC236}">
                <a16:creationId xmlns:a16="http://schemas.microsoft.com/office/drawing/2014/main" id="{1F0C1049-6C5D-9408-1520-4BDE0C6DA356}"/>
              </a:ext>
            </a:extLst>
          </p:cNvPr>
          <p:cNvSpPr txBox="1">
            <a:spLocks/>
          </p:cNvSpPr>
          <p:nvPr/>
        </p:nvSpPr>
        <p:spPr>
          <a:xfrm>
            <a:off x="0" y="6592348"/>
            <a:ext cx="9894444"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pic>
        <p:nvPicPr>
          <p:cNvPr id="3" name="Picture 2">
            <a:extLst>
              <a:ext uri="{FF2B5EF4-FFF2-40B4-BE49-F238E27FC236}">
                <a16:creationId xmlns:a16="http://schemas.microsoft.com/office/drawing/2014/main" id="{6D61D310-4FF9-8AEA-59FF-E5A9DC156E39}"/>
              </a:ext>
            </a:extLst>
          </p:cNvPr>
          <p:cNvPicPr>
            <a:picLocks noChangeAspect="1"/>
          </p:cNvPicPr>
          <p:nvPr/>
        </p:nvPicPr>
        <p:blipFill>
          <a:blip r:embed="rId3"/>
          <a:stretch>
            <a:fillRect/>
          </a:stretch>
        </p:blipFill>
        <p:spPr>
          <a:xfrm>
            <a:off x="7517956" y="13567"/>
            <a:ext cx="2376488" cy="739437"/>
          </a:xfrm>
          <a:prstGeom prst="rect">
            <a:avLst/>
          </a:prstGeom>
        </p:spPr>
      </p:pic>
      <p:sp>
        <p:nvSpPr>
          <p:cNvPr id="6" name="TextBox 5">
            <a:extLst>
              <a:ext uri="{FF2B5EF4-FFF2-40B4-BE49-F238E27FC236}">
                <a16:creationId xmlns:a16="http://schemas.microsoft.com/office/drawing/2014/main" id="{7605DCC1-40DB-9535-36FB-D9C98B0E2854}"/>
              </a:ext>
            </a:extLst>
          </p:cNvPr>
          <p:cNvSpPr txBox="1"/>
          <p:nvPr/>
        </p:nvSpPr>
        <p:spPr>
          <a:xfrm>
            <a:off x="288354" y="1383854"/>
            <a:ext cx="9317736" cy="4117281"/>
          </a:xfrm>
          <a:prstGeom prst="rect">
            <a:avLst/>
          </a:prstGeom>
          <a:noFill/>
        </p:spPr>
        <p:txBody>
          <a:bodyPr wrap="square">
            <a:spAutoFit/>
          </a:bodyPr>
          <a:lstStyle/>
          <a:p>
            <a:pPr algn="ctr">
              <a:lnSpc>
                <a:spcPct val="115000"/>
              </a:lnSpc>
              <a:spcAft>
                <a:spcPts val="1000"/>
              </a:spcAft>
              <a:buNone/>
            </a:pPr>
            <a:r>
              <a:rPr lang="en-US" sz="2400" b="1" dirty="0">
                <a:solidFill>
                  <a:srgbClr val="000000"/>
                </a:solidFill>
              </a:rPr>
              <a:t>@19th ICG/NEAMTWS</a:t>
            </a:r>
          </a:p>
          <a:p>
            <a:endParaRPr lang="en-US" dirty="0">
              <a:solidFill>
                <a:srgbClr val="000000"/>
              </a:solidFill>
            </a:endParaRPr>
          </a:p>
          <a:p>
            <a:r>
              <a:rPr lang="en-US" b="1" i="1" dirty="0">
                <a:solidFill>
                  <a:srgbClr val="000000"/>
                </a:solidFill>
              </a:rPr>
              <a:t>Mandate (updated):</a:t>
            </a:r>
          </a:p>
          <a:p>
            <a:endParaRPr lang="en-US" dirty="0">
              <a:solidFill>
                <a:srgbClr val="000000"/>
              </a:solidFill>
            </a:endParaRPr>
          </a:p>
          <a:p>
            <a:r>
              <a:rPr lang="en-US" dirty="0">
                <a:solidFill>
                  <a:srgbClr val="000000"/>
                </a:solidFill>
              </a:rPr>
              <a:t>The Task Team will support the ICG/NEAMTWS Secretariat to </a:t>
            </a:r>
            <a:r>
              <a:rPr lang="en-US" b="1" dirty="0">
                <a:solidFill>
                  <a:srgbClr val="000000"/>
                </a:solidFill>
              </a:rPr>
              <a:t>finalize NEAMWave23 Evaluation report </a:t>
            </a:r>
            <a:r>
              <a:rPr lang="en-US" dirty="0">
                <a:solidFill>
                  <a:srgbClr val="000000"/>
                </a:solidFill>
              </a:rPr>
              <a:t>- </a:t>
            </a:r>
            <a:r>
              <a:rPr lang="en-US" b="1" dirty="0">
                <a:solidFill>
                  <a:srgbClr val="000000"/>
                </a:solidFill>
                <a:effectLst>
                  <a:outerShdw blurRad="38100" dist="38100" dir="2700000" algn="tl">
                    <a:srgbClr val="000000">
                      <a:alpha val="43137"/>
                    </a:srgbClr>
                  </a:outerShdw>
                </a:effectLst>
              </a:rPr>
              <a:t>DONE</a:t>
            </a:r>
          </a:p>
          <a:p>
            <a:pPr algn="just">
              <a:lnSpc>
                <a:spcPct val="115000"/>
              </a:lnSpc>
              <a:spcAft>
                <a:spcPts val="1000"/>
              </a:spcAft>
              <a:buNone/>
            </a:pPr>
            <a:endParaRPr lang="en-US" dirty="0">
              <a:solidFill>
                <a:srgbClr val="000000"/>
              </a:solidFill>
            </a:endParaRPr>
          </a:p>
          <a:p>
            <a:pPr algn="just">
              <a:lnSpc>
                <a:spcPct val="115000"/>
              </a:lnSpc>
              <a:spcAft>
                <a:spcPts val="1000"/>
              </a:spcAft>
              <a:buNone/>
            </a:pPr>
            <a:r>
              <a:rPr lang="en-US" b="1" i="1" dirty="0">
                <a:solidFill>
                  <a:srgbClr val="000000"/>
                </a:solidFill>
              </a:rPr>
              <a:t>Decisions:</a:t>
            </a:r>
          </a:p>
          <a:p>
            <a:pPr marL="285750" indent="-285750">
              <a:lnSpc>
                <a:spcPct val="115000"/>
              </a:lnSpc>
              <a:spcAft>
                <a:spcPts val="1000"/>
              </a:spcAft>
              <a:buFont typeface="Wingdings" panose="05000000000000000000" pitchFamily="2" charset="2"/>
              <a:buChar char="ü"/>
            </a:pPr>
            <a:r>
              <a:rPr lang="en-US" sz="1800" dirty="0">
                <a:solidFill>
                  <a:srgbClr val="000000"/>
                </a:solidFill>
                <a:effectLst/>
                <a:ea typeface="Calibri" panose="020F0502020204030204" pitchFamily="34" charset="0"/>
              </a:rPr>
              <a:t>To organize the next </a:t>
            </a:r>
            <a:r>
              <a:rPr lang="en-US" sz="1800" b="1" dirty="0" err="1">
                <a:solidFill>
                  <a:srgbClr val="000000"/>
                </a:solidFill>
                <a:effectLst/>
                <a:ea typeface="Calibri" panose="020F0502020204030204" pitchFamily="34" charset="0"/>
              </a:rPr>
              <a:t>NEAMWave</a:t>
            </a:r>
            <a:r>
              <a:rPr lang="en-US" sz="1800" b="1" dirty="0">
                <a:solidFill>
                  <a:srgbClr val="000000"/>
                </a:solidFill>
                <a:effectLst/>
                <a:ea typeface="Calibri" panose="020F0502020204030204" pitchFamily="34" charset="0"/>
              </a:rPr>
              <a:t> exercise in March 2026</a:t>
            </a:r>
            <a:r>
              <a:rPr lang="en-US" sz="1800" dirty="0">
                <a:solidFill>
                  <a:srgbClr val="000000"/>
                </a:solidFill>
                <a:effectLst/>
                <a:ea typeface="Calibri" panose="020F0502020204030204" pitchFamily="34" charset="0"/>
              </a:rPr>
              <a:t>.</a:t>
            </a:r>
          </a:p>
          <a:p>
            <a:pPr marL="285750" indent="-285750">
              <a:lnSpc>
                <a:spcPct val="115000"/>
              </a:lnSpc>
              <a:spcAft>
                <a:spcPts val="1000"/>
              </a:spcAft>
              <a:buFont typeface="Wingdings" panose="05000000000000000000" pitchFamily="2" charset="2"/>
              <a:buChar char="ü"/>
            </a:pPr>
            <a:r>
              <a:rPr lang="en-US" sz="1800" dirty="0">
                <a:solidFill>
                  <a:srgbClr val="000000"/>
                </a:solidFill>
                <a:effectLst/>
                <a:ea typeface="Calibri" panose="020F0502020204030204" pitchFamily="34" charset="0"/>
              </a:rPr>
              <a:t>The exercise scenarios should be created through </a:t>
            </a:r>
            <a:r>
              <a:rPr lang="en-US" sz="1800" b="1" dirty="0">
                <a:solidFill>
                  <a:srgbClr val="000000"/>
                </a:solidFill>
                <a:effectLst/>
                <a:ea typeface="Calibri" panose="020F0502020204030204" pitchFamily="34" charset="0"/>
              </a:rPr>
              <a:t>collaboration between TSPs and NTWCs</a:t>
            </a:r>
            <a:r>
              <a:rPr lang="en-US" dirty="0">
                <a:solidFill>
                  <a:srgbClr val="000000"/>
                </a:solidFill>
                <a:ea typeface="Calibri" panose="020F0502020204030204" pitchFamily="34" charset="0"/>
              </a:rPr>
              <a:t>.</a:t>
            </a:r>
          </a:p>
          <a:p>
            <a:pPr marL="285750" indent="-285750">
              <a:lnSpc>
                <a:spcPct val="115000"/>
              </a:lnSpc>
              <a:spcAft>
                <a:spcPts val="1000"/>
              </a:spcAft>
              <a:buFont typeface="Wingdings" panose="05000000000000000000" pitchFamily="2" charset="2"/>
              <a:buChar char="ü"/>
            </a:pPr>
            <a:r>
              <a:rPr lang="en-US" sz="1800" b="1" dirty="0">
                <a:solidFill>
                  <a:srgbClr val="000000"/>
                </a:solidFill>
                <a:effectLst/>
                <a:ea typeface="Calibri" panose="020F0502020204030204" pitchFamily="34" charset="0"/>
              </a:rPr>
              <a:t>One or more single or joint scenarios </a:t>
            </a:r>
            <a:r>
              <a:rPr lang="en-US" sz="1800" dirty="0">
                <a:solidFill>
                  <a:srgbClr val="000000"/>
                </a:solidFill>
                <a:effectLst/>
                <a:ea typeface="Calibri" panose="020F0502020204030204" pitchFamily="34" charset="0"/>
              </a:rPr>
              <a:t>proposed to meet the specific needs of the MS.</a:t>
            </a:r>
            <a:endParaRPr lang="en-US" sz="2000" dirty="0">
              <a:solidFill>
                <a:srgbClr val="000000"/>
              </a:solidFill>
              <a:effectLst/>
              <a:ea typeface="Calibri" panose="020F0502020204030204" pitchFamily="34" charset="0"/>
            </a:endParaRPr>
          </a:p>
        </p:txBody>
      </p:sp>
    </p:spTree>
    <p:extLst>
      <p:ext uri="{BB962C8B-B14F-4D97-AF65-F5344CB8AC3E}">
        <p14:creationId xmlns:p14="http://schemas.microsoft.com/office/powerpoint/2010/main" val="1090634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BB46E-503F-33F6-8A27-9B6C0A170721}"/>
            </a:ext>
          </a:extLst>
        </p:cNvPr>
        <p:cNvGrpSpPr/>
        <p:nvPr/>
      </p:nvGrpSpPr>
      <p:grpSpPr>
        <a:xfrm>
          <a:off x="0" y="0"/>
          <a:ext cx="0" cy="0"/>
          <a:chOff x="0" y="0"/>
          <a:chExt cx="0" cy="0"/>
        </a:xfrm>
      </p:grpSpPr>
      <p:sp>
        <p:nvSpPr>
          <p:cNvPr id="16" name="object 16">
            <a:extLst>
              <a:ext uri="{FF2B5EF4-FFF2-40B4-BE49-F238E27FC236}">
                <a16:creationId xmlns:a16="http://schemas.microsoft.com/office/drawing/2014/main" id="{DB0B7101-B632-F577-21BA-C1199971B255}"/>
              </a:ext>
            </a:extLst>
          </p:cNvPr>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
        <p:nvSpPr>
          <p:cNvPr id="23" name="object 23">
            <a:extLst>
              <a:ext uri="{FF2B5EF4-FFF2-40B4-BE49-F238E27FC236}">
                <a16:creationId xmlns:a16="http://schemas.microsoft.com/office/drawing/2014/main" id="{EEF03F60-EB3D-2350-EF1B-578895BF3CB3}"/>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9" name="Subtitle 2">
            <a:extLst>
              <a:ext uri="{FF2B5EF4-FFF2-40B4-BE49-F238E27FC236}">
                <a16:creationId xmlns:a16="http://schemas.microsoft.com/office/drawing/2014/main" id="{3FA256E1-199A-56F9-AC87-859B0D934BD5}"/>
              </a:ext>
            </a:extLst>
          </p:cNvPr>
          <p:cNvSpPr txBox="1">
            <a:spLocks/>
          </p:cNvSpPr>
          <p:nvPr/>
        </p:nvSpPr>
        <p:spPr>
          <a:xfrm>
            <a:off x="0" y="6592348"/>
            <a:ext cx="9894444"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pic>
        <p:nvPicPr>
          <p:cNvPr id="3" name="Picture 2">
            <a:extLst>
              <a:ext uri="{FF2B5EF4-FFF2-40B4-BE49-F238E27FC236}">
                <a16:creationId xmlns:a16="http://schemas.microsoft.com/office/drawing/2014/main" id="{4167315C-78D1-0FC0-1717-25145EFE100D}"/>
              </a:ext>
            </a:extLst>
          </p:cNvPr>
          <p:cNvPicPr>
            <a:picLocks noChangeAspect="1"/>
          </p:cNvPicPr>
          <p:nvPr/>
        </p:nvPicPr>
        <p:blipFill>
          <a:blip r:embed="rId3"/>
          <a:stretch>
            <a:fillRect/>
          </a:stretch>
        </p:blipFill>
        <p:spPr>
          <a:xfrm>
            <a:off x="7517956" y="13567"/>
            <a:ext cx="2376488" cy="739437"/>
          </a:xfrm>
          <a:prstGeom prst="rect">
            <a:avLst/>
          </a:prstGeom>
        </p:spPr>
      </p:pic>
      <p:sp>
        <p:nvSpPr>
          <p:cNvPr id="6" name="TextBox 5">
            <a:extLst>
              <a:ext uri="{FF2B5EF4-FFF2-40B4-BE49-F238E27FC236}">
                <a16:creationId xmlns:a16="http://schemas.microsoft.com/office/drawing/2014/main" id="{7EAA9214-6FF2-7158-7446-4C8CBA6ACF5C}"/>
              </a:ext>
            </a:extLst>
          </p:cNvPr>
          <p:cNvSpPr txBox="1"/>
          <p:nvPr/>
        </p:nvSpPr>
        <p:spPr>
          <a:xfrm>
            <a:off x="288354" y="1383854"/>
            <a:ext cx="9317736" cy="5150384"/>
          </a:xfrm>
          <a:prstGeom prst="rect">
            <a:avLst/>
          </a:prstGeom>
          <a:noFill/>
        </p:spPr>
        <p:txBody>
          <a:bodyPr wrap="square">
            <a:spAutoFit/>
          </a:bodyPr>
          <a:lstStyle/>
          <a:p>
            <a:pPr algn="just">
              <a:lnSpc>
                <a:spcPct val="115000"/>
              </a:lnSpc>
              <a:spcAft>
                <a:spcPts val="1000"/>
              </a:spcAft>
              <a:buNone/>
            </a:pPr>
            <a:r>
              <a:rPr lang="en-US" dirty="0">
                <a:solidFill>
                  <a:srgbClr val="000000"/>
                </a:solidFill>
              </a:rPr>
              <a:t>@19th ICG/NEAMTWS</a:t>
            </a:r>
          </a:p>
          <a:p>
            <a:pPr algn="just">
              <a:lnSpc>
                <a:spcPct val="115000"/>
              </a:lnSpc>
              <a:spcAft>
                <a:spcPts val="1000"/>
              </a:spcAft>
              <a:buNone/>
            </a:pPr>
            <a:r>
              <a:rPr lang="en-US" sz="2000" b="1" i="1" dirty="0">
                <a:solidFill>
                  <a:srgbClr val="000000"/>
                </a:solidFill>
                <a:effectLst/>
                <a:ea typeface="Calibri" panose="020F0502020204030204" pitchFamily="34" charset="0"/>
              </a:rPr>
              <a:t>Recommendations:</a:t>
            </a:r>
          </a:p>
          <a:p>
            <a:pPr algn="just">
              <a:lnSpc>
                <a:spcPct val="115000"/>
              </a:lnSpc>
              <a:spcAft>
                <a:spcPts val="1000"/>
              </a:spcAft>
              <a:buNone/>
            </a:pPr>
            <a:r>
              <a:rPr lang="en-US" sz="2000" dirty="0">
                <a:solidFill>
                  <a:srgbClr val="000000"/>
                </a:solidFill>
                <a:effectLst/>
                <a:ea typeface="Calibri" panose="020F0502020204030204" pitchFamily="34" charset="0"/>
              </a:rPr>
              <a:t>Consider the timeline for Tsunami Ready activities within the </a:t>
            </a:r>
            <a:r>
              <a:rPr lang="en-US" sz="2000" b="1" dirty="0" err="1">
                <a:solidFill>
                  <a:srgbClr val="000000"/>
                </a:solidFill>
                <a:effectLst/>
                <a:ea typeface="Calibri" panose="020F0502020204030204" pitchFamily="34" charset="0"/>
              </a:rPr>
              <a:t>CoastWAVE</a:t>
            </a:r>
            <a:r>
              <a:rPr lang="en-US" sz="2000" b="1" dirty="0">
                <a:solidFill>
                  <a:srgbClr val="000000"/>
                </a:solidFill>
                <a:effectLst/>
                <a:ea typeface="Calibri" panose="020F0502020204030204" pitchFamily="34" charset="0"/>
              </a:rPr>
              <a:t> Project </a:t>
            </a:r>
            <a:r>
              <a:rPr lang="en-US" sz="2000" dirty="0">
                <a:solidFill>
                  <a:srgbClr val="000000"/>
                </a:solidFill>
                <a:effectLst/>
                <a:ea typeface="Calibri" panose="020F0502020204030204" pitchFamily="34" charset="0"/>
              </a:rPr>
              <a:t>Phase 2.0, and facilitating the implementation of full-scale Phase B exercises by the project Member States;</a:t>
            </a:r>
          </a:p>
          <a:p>
            <a:pPr algn="just">
              <a:lnSpc>
                <a:spcPct val="115000"/>
              </a:lnSpc>
              <a:spcAft>
                <a:spcPts val="1000"/>
              </a:spcAft>
              <a:buNone/>
            </a:pPr>
            <a:r>
              <a:rPr lang="en-US" sz="2000" dirty="0">
                <a:solidFill>
                  <a:srgbClr val="000000"/>
                </a:solidFill>
                <a:effectLst/>
                <a:ea typeface="Calibri" panose="020F0502020204030204" pitchFamily="34" charset="0"/>
              </a:rPr>
              <a:t>Organize the NEAMWave26 exercise with a more </a:t>
            </a:r>
            <a:r>
              <a:rPr lang="en-US" sz="2000" b="1" dirty="0">
                <a:solidFill>
                  <a:srgbClr val="000000"/>
                </a:solidFill>
                <a:effectLst/>
                <a:ea typeface="Calibri" panose="020F0502020204030204" pitchFamily="34" charset="0"/>
              </a:rPr>
              <a:t>flexible schedule</a:t>
            </a:r>
            <a:r>
              <a:rPr lang="en-US" sz="2000" dirty="0">
                <a:solidFill>
                  <a:srgbClr val="000000"/>
                </a:solidFill>
                <a:effectLst/>
                <a:ea typeface="Calibri" panose="020F0502020204030204" pitchFamily="34" charset="0"/>
              </a:rPr>
              <a:t>, featuring one or two scenarios per week (based on the total number of scenarios), rather than condensing all scenarios into consecutive days;</a:t>
            </a:r>
          </a:p>
          <a:p>
            <a:pPr algn="just">
              <a:lnSpc>
                <a:spcPct val="115000"/>
              </a:lnSpc>
              <a:spcAft>
                <a:spcPts val="1000"/>
              </a:spcAft>
              <a:buNone/>
            </a:pPr>
            <a:r>
              <a:rPr lang="en-US" sz="2000" b="1" dirty="0">
                <a:solidFill>
                  <a:srgbClr val="000000"/>
                </a:solidFill>
                <a:effectLst/>
                <a:ea typeface="Calibri" panose="020F0502020204030204" pitchFamily="34" charset="0"/>
              </a:rPr>
              <a:t>Revise and enhance the online tools (</a:t>
            </a:r>
            <a:r>
              <a:rPr lang="en-US" sz="2000" b="1" i="1" dirty="0">
                <a:solidFill>
                  <a:srgbClr val="000000"/>
                </a:solidFill>
                <a:effectLst/>
                <a:ea typeface="Calibri" panose="020F0502020204030204" pitchFamily="34" charset="0"/>
              </a:rPr>
              <a:t>subscription and evaluation</a:t>
            </a:r>
            <a:r>
              <a:rPr lang="en-US" sz="2000" b="1" dirty="0">
                <a:solidFill>
                  <a:srgbClr val="000000"/>
                </a:solidFill>
                <a:effectLst/>
                <a:ea typeface="Calibri" panose="020F0502020204030204" pitchFamily="34" charset="0"/>
              </a:rPr>
              <a:t>) </a:t>
            </a:r>
            <a:r>
              <a:rPr lang="en-US" sz="2000" dirty="0">
                <a:solidFill>
                  <a:srgbClr val="000000"/>
                </a:solidFill>
                <a:effectLst/>
                <a:ea typeface="Calibri" panose="020F0502020204030204" pitchFamily="34" charset="0"/>
              </a:rPr>
              <a:t>to make them more user-friendly. The subscription process should be streamlined to more effectively capture participant numbers, and simplified by explicitly requesting "new" contact details for the exercise when necessary and allowing the registration of new participants beyond the current subscribers to TSPs’ services;</a:t>
            </a:r>
          </a:p>
        </p:txBody>
      </p:sp>
    </p:spTree>
    <p:extLst>
      <p:ext uri="{BB962C8B-B14F-4D97-AF65-F5344CB8AC3E}">
        <p14:creationId xmlns:p14="http://schemas.microsoft.com/office/powerpoint/2010/main" val="310424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68F02-282F-5477-C4BA-C36840306319}"/>
            </a:ext>
          </a:extLst>
        </p:cNvPr>
        <p:cNvGrpSpPr/>
        <p:nvPr/>
      </p:nvGrpSpPr>
      <p:grpSpPr>
        <a:xfrm>
          <a:off x="0" y="0"/>
          <a:ext cx="0" cy="0"/>
          <a:chOff x="0" y="0"/>
          <a:chExt cx="0" cy="0"/>
        </a:xfrm>
      </p:grpSpPr>
      <p:sp>
        <p:nvSpPr>
          <p:cNvPr id="16" name="object 16">
            <a:extLst>
              <a:ext uri="{FF2B5EF4-FFF2-40B4-BE49-F238E27FC236}">
                <a16:creationId xmlns:a16="http://schemas.microsoft.com/office/drawing/2014/main" id="{47A424DF-9004-E780-B9A1-31C5A85D45D7}"/>
              </a:ext>
            </a:extLst>
          </p:cNvPr>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
        <p:nvSpPr>
          <p:cNvPr id="23" name="object 23">
            <a:extLst>
              <a:ext uri="{FF2B5EF4-FFF2-40B4-BE49-F238E27FC236}">
                <a16:creationId xmlns:a16="http://schemas.microsoft.com/office/drawing/2014/main" id="{BACE1ABB-274F-CE55-F14D-CC5E4450C694}"/>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9" name="Subtitle 2">
            <a:extLst>
              <a:ext uri="{FF2B5EF4-FFF2-40B4-BE49-F238E27FC236}">
                <a16:creationId xmlns:a16="http://schemas.microsoft.com/office/drawing/2014/main" id="{43D3D6D1-8C4B-5D05-A8D2-92182A295EB7}"/>
              </a:ext>
            </a:extLst>
          </p:cNvPr>
          <p:cNvSpPr txBox="1">
            <a:spLocks/>
          </p:cNvSpPr>
          <p:nvPr/>
        </p:nvSpPr>
        <p:spPr>
          <a:xfrm>
            <a:off x="0" y="6592348"/>
            <a:ext cx="9894444"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pic>
        <p:nvPicPr>
          <p:cNvPr id="3" name="Picture 2">
            <a:extLst>
              <a:ext uri="{FF2B5EF4-FFF2-40B4-BE49-F238E27FC236}">
                <a16:creationId xmlns:a16="http://schemas.microsoft.com/office/drawing/2014/main" id="{258D73D7-939B-DEE6-868B-90C9111DEA8E}"/>
              </a:ext>
            </a:extLst>
          </p:cNvPr>
          <p:cNvPicPr>
            <a:picLocks noChangeAspect="1"/>
          </p:cNvPicPr>
          <p:nvPr/>
        </p:nvPicPr>
        <p:blipFill>
          <a:blip r:embed="rId3"/>
          <a:stretch>
            <a:fillRect/>
          </a:stretch>
        </p:blipFill>
        <p:spPr>
          <a:xfrm>
            <a:off x="7517956" y="13567"/>
            <a:ext cx="2376488" cy="739437"/>
          </a:xfrm>
          <a:prstGeom prst="rect">
            <a:avLst/>
          </a:prstGeom>
        </p:spPr>
      </p:pic>
      <p:sp>
        <p:nvSpPr>
          <p:cNvPr id="6" name="TextBox 5">
            <a:extLst>
              <a:ext uri="{FF2B5EF4-FFF2-40B4-BE49-F238E27FC236}">
                <a16:creationId xmlns:a16="http://schemas.microsoft.com/office/drawing/2014/main" id="{60E45F5F-A690-2E6E-E955-4F5ED5B5958F}"/>
              </a:ext>
            </a:extLst>
          </p:cNvPr>
          <p:cNvSpPr txBox="1"/>
          <p:nvPr/>
        </p:nvSpPr>
        <p:spPr>
          <a:xfrm>
            <a:off x="288354" y="1383854"/>
            <a:ext cx="9317736" cy="4314258"/>
          </a:xfrm>
          <a:prstGeom prst="rect">
            <a:avLst/>
          </a:prstGeom>
          <a:noFill/>
        </p:spPr>
        <p:txBody>
          <a:bodyPr wrap="square">
            <a:spAutoFit/>
          </a:bodyPr>
          <a:lstStyle/>
          <a:p>
            <a:pPr algn="just">
              <a:lnSpc>
                <a:spcPct val="115000"/>
              </a:lnSpc>
              <a:spcAft>
                <a:spcPts val="1000"/>
              </a:spcAft>
              <a:buNone/>
            </a:pPr>
            <a:r>
              <a:rPr lang="en-US" dirty="0">
                <a:solidFill>
                  <a:srgbClr val="000000"/>
                </a:solidFill>
              </a:rPr>
              <a:t>@19th ICG/NEAMTWS</a:t>
            </a:r>
          </a:p>
          <a:p>
            <a:pPr algn="just">
              <a:lnSpc>
                <a:spcPct val="115000"/>
              </a:lnSpc>
              <a:spcAft>
                <a:spcPts val="1000"/>
              </a:spcAft>
              <a:buNone/>
            </a:pPr>
            <a:r>
              <a:rPr lang="en-US" sz="2000" b="1" i="1" dirty="0">
                <a:solidFill>
                  <a:srgbClr val="000000"/>
                </a:solidFill>
                <a:effectLst/>
                <a:ea typeface="Calibri" panose="020F0502020204030204" pitchFamily="34" charset="0"/>
              </a:rPr>
              <a:t>Recommendations:</a:t>
            </a:r>
          </a:p>
          <a:p>
            <a:pPr algn="just">
              <a:lnSpc>
                <a:spcPct val="115000"/>
              </a:lnSpc>
              <a:spcAft>
                <a:spcPts val="1000"/>
              </a:spcAft>
              <a:buNone/>
            </a:pPr>
            <a:r>
              <a:rPr lang="en-US" sz="2000" dirty="0">
                <a:solidFill>
                  <a:srgbClr val="000000"/>
                </a:solidFill>
                <a:effectLst/>
                <a:ea typeface="Calibri" panose="020F0502020204030204" pitchFamily="34" charset="0"/>
              </a:rPr>
              <a:t>Investigate the potential for further testing of the use of </a:t>
            </a:r>
            <a:r>
              <a:rPr lang="en-US" sz="2000" b="1" dirty="0">
                <a:solidFill>
                  <a:srgbClr val="000000"/>
                </a:solidFill>
                <a:effectLst/>
                <a:ea typeface="Calibri" panose="020F0502020204030204" pitchFamily="34" charset="0"/>
              </a:rPr>
              <a:t>Galileo EWS for message dissemination</a:t>
            </a:r>
            <a:r>
              <a:rPr lang="en-US" sz="2000" dirty="0">
                <a:solidFill>
                  <a:srgbClr val="000000"/>
                </a:solidFill>
                <a:effectLst/>
                <a:ea typeface="Calibri" panose="020F0502020204030204" pitchFamily="34" charset="0"/>
              </a:rPr>
              <a:t>. </a:t>
            </a:r>
            <a:r>
              <a:rPr lang="en-US" sz="2000" b="1" i="1" dirty="0">
                <a:solidFill>
                  <a:srgbClr val="000000"/>
                </a:solidFill>
                <a:effectLst/>
                <a:ea typeface="Calibri" panose="020F0502020204030204" pitchFamily="34" charset="0"/>
              </a:rPr>
              <a:t>Other dissemination methods like SMSs, CAP-TSU or automated phone calls should be explored</a:t>
            </a:r>
            <a:r>
              <a:rPr lang="en-US" sz="2000" dirty="0">
                <a:solidFill>
                  <a:srgbClr val="000000"/>
                </a:solidFill>
                <a:effectLst/>
                <a:ea typeface="Calibri" panose="020F0502020204030204" pitchFamily="34" charset="0"/>
              </a:rPr>
              <a:t>, in order to evaluate the effectiveness and feasibility of non-internet-based methods, as alternative dissemination ways of sharing information. Moreover, TSPs to consider the live streaming of their activities during the exercise through an online platform;</a:t>
            </a:r>
          </a:p>
          <a:p>
            <a:pPr algn="just">
              <a:lnSpc>
                <a:spcPct val="115000"/>
              </a:lnSpc>
              <a:spcAft>
                <a:spcPts val="1000"/>
              </a:spcAft>
              <a:buNone/>
            </a:pPr>
            <a:r>
              <a:rPr lang="en-US" sz="2000" b="1" dirty="0">
                <a:solidFill>
                  <a:srgbClr val="000000"/>
                </a:solidFill>
                <a:effectLst/>
                <a:ea typeface="Calibri" panose="020F0502020204030204" pitchFamily="34" charset="0"/>
              </a:rPr>
              <a:t>Organize </a:t>
            </a:r>
            <a:r>
              <a:rPr lang="en-US" sz="2000" b="1" dirty="0" err="1">
                <a:solidFill>
                  <a:srgbClr val="000000"/>
                </a:solidFill>
                <a:effectLst/>
                <a:ea typeface="Calibri" panose="020F0502020204030204" pitchFamily="34" charset="0"/>
              </a:rPr>
              <a:t>NEAMWave</a:t>
            </a:r>
            <a:r>
              <a:rPr lang="en-US" sz="2000" b="1" dirty="0">
                <a:solidFill>
                  <a:srgbClr val="000000"/>
                </a:solidFill>
                <a:effectLst/>
                <a:ea typeface="Calibri" panose="020F0502020204030204" pitchFamily="34" charset="0"/>
              </a:rPr>
              <a:t> Preparation Meeting(s) </a:t>
            </a:r>
            <a:r>
              <a:rPr lang="en-US" sz="2000" dirty="0">
                <a:solidFill>
                  <a:srgbClr val="000000"/>
                </a:solidFill>
                <a:effectLst/>
                <a:ea typeface="Calibri" panose="020F0502020204030204" pitchFamily="34" charset="0"/>
              </a:rPr>
              <a:t>between the TT-TE Exercise Team and targeted participant groups, like TSPs, TWFPs, CPAs etc., as well as ERCC prior to the exercise for discussing on the progress of </a:t>
            </a:r>
            <a:r>
              <a:rPr lang="en-US" sz="2000" dirty="0" err="1">
                <a:solidFill>
                  <a:srgbClr val="000000"/>
                </a:solidFill>
                <a:effectLst/>
                <a:ea typeface="Calibri" panose="020F0502020204030204" pitchFamily="34" charset="0"/>
              </a:rPr>
              <a:t>NEAMWave</a:t>
            </a:r>
            <a:r>
              <a:rPr lang="en-US" sz="2000" dirty="0">
                <a:solidFill>
                  <a:srgbClr val="000000"/>
                </a:solidFill>
                <a:effectLst/>
                <a:ea typeface="Calibri" panose="020F0502020204030204" pitchFamily="34" charset="0"/>
              </a:rPr>
              <a:t> activities;</a:t>
            </a:r>
          </a:p>
        </p:txBody>
      </p:sp>
    </p:spTree>
    <p:extLst>
      <p:ext uri="{BB962C8B-B14F-4D97-AF65-F5344CB8AC3E}">
        <p14:creationId xmlns:p14="http://schemas.microsoft.com/office/powerpoint/2010/main" val="1167043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BCB17-1E6A-97F2-EC82-43761A00AD12}"/>
            </a:ext>
          </a:extLst>
        </p:cNvPr>
        <p:cNvGrpSpPr/>
        <p:nvPr/>
      </p:nvGrpSpPr>
      <p:grpSpPr>
        <a:xfrm>
          <a:off x="0" y="0"/>
          <a:ext cx="0" cy="0"/>
          <a:chOff x="0" y="0"/>
          <a:chExt cx="0" cy="0"/>
        </a:xfrm>
      </p:grpSpPr>
      <p:sp>
        <p:nvSpPr>
          <p:cNvPr id="23" name="object 23">
            <a:extLst>
              <a:ext uri="{FF2B5EF4-FFF2-40B4-BE49-F238E27FC236}">
                <a16:creationId xmlns:a16="http://schemas.microsoft.com/office/drawing/2014/main" id="{AEAD5374-D660-E0B5-0A1D-B3E3561CE315}"/>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9" name="Subtitle 2">
            <a:extLst>
              <a:ext uri="{FF2B5EF4-FFF2-40B4-BE49-F238E27FC236}">
                <a16:creationId xmlns:a16="http://schemas.microsoft.com/office/drawing/2014/main" id="{9AE5D3A1-0110-315D-39FF-87E84A09B23F}"/>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pic>
        <p:nvPicPr>
          <p:cNvPr id="3" name="Picture 2">
            <a:extLst>
              <a:ext uri="{FF2B5EF4-FFF2-40B4-BE49-F238E27FC236}">
                <a16:creationId xmlns:a16="http://schemas.microsoft.com/office/drawing/2014/main" id="{25DA0785-839E-6351-61CF-1864CC556282}"/>
              </a:ext>
            </a:extLst>
          </p:cNvPr>
          <p:cNvPicPr>
            <a:picLocks noChangeAspect="1"/>
          </p:cNvPicPr>
          <p:nvPr/>
        </p:nvPicPr>
        <p:blipFill>
          <a:blip r:embed="rId3"/>
          <a:stretch>
            <a:fillRect/>
          </a:stretch>
        </p:blipFill>
        <p:spPr>
          <a:xfrm>
            <a:off x="7517956" y="13567"/>
            <a:ext cx="2376488" cy="739437"/>
          </a:xfrm>
          <a:prstGeom prst="rect">
            <a:avLst/>
          </a:prstGeom>
        </p:spPr>
      </p:pic>
      <p:pic>
        <p:nvPicPr>
          <p:cNvPr id="10" name="Picture 9">
            <a:extLst>
              <a:ext uri="{FF2B5EF4-FFF2-40B4-BE49-F238E27FC236}">
                <a16:creationId xmlns:a16="http://schemas.microsoft.com/office/drawing/2014/main" id="{2C5CDB30-4EB3-FD93-389D-EEEB1589F772}"/>
              </a:ext>
            </a:extLst>
          </p:cNvPr>
          <p:cNvPicPr>
            <a:picLocks noChangeAspect="1"/>
          </p:cNvPicPr>
          <p:nvPr/>
        </p:nvPicPr>
        <p:blipFill>
          <a:blip r:embed="rId4"/>
          <a:stretch>
            <a:fillRect/>
          </a:stretch>
        </p:blipFill>
        <p:spPr>
          <a:xfrm>
            <a:off x="0" y="1825913"/>
            <a:ext cx="9906000" cy="4266877"/>
          </a:xfrm>
          <a:prstGeom prst="rect">
            <a:avLst/>
          </a:prstGeom>
        </p:spPr>
      </p:pic>
      <p:sp>
        <p:nvSpPr>
          <p:cNvPr id="13" name="object 16">
            <a:extLst>
              <a:ext uri="{FF2B5EF4-FFF2-40B4-BE49-F238E27FC236}">
                <a16:creationId xmlns:a16="http://schemas.microsoft.com/office/drawing/2014/main" id="{F9ECB2BF-76FE-F106-49E8-62022DB30BB9}"/>
              </a:ext>
            </a:extLst>
          </p:cNvPr>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Tree>
    <p:extLst>
      <p:ext uri="{BB962C8B-B14F-4D97-AF65-F5344CB8AC3E}">
        <p14:creationId xmlns:p14="http://schemas.microsoft.com/office/powerpoint/2010/main" val="642305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14CB3-410E-8AB9-1A9F-29AFFABDC8F2}"/>
            </a:ext>
          </a:extLst>
        </p:cNvPr>
        <p:cNvGrpSpPr/>
        <p:nvPr/>
      </p:nvGrpSpPr>
      <p:grpSpPr>
        <a:xfrm>
          <a:off x="0" y="0"/>
          <a:ext cx="0" cy="0"/>
          <a:chOff x="0" y="0"/>
          <a:chExt cx="0" cy="0"/>
        </a:xfrm>
      </p:grpSpPr>
      <p:sp>
        <p:nvSpPr>
          <p:cNvPr id="23" name="object 23">
            <a:extLst>
              <a:ext uri="{FF2B5EF4-FFF2-40B4-BE49-F238E27FC236}">
                <a16:creationId xmlns:a16="http://schemas.microsoft.com/office/drawing/2014/main" id="{8F5D80EB-5EF0-9632-A0CB-EC7388CFBD54}"/>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9" name="Subtitle 2">
            <a:extLst>
              <a:ext uri="{FF2B5EF4-FFF2-40B4-BE49-F238E27FC236}">
                <a16:creationId xmlns:a16="http://schemas.microsoft.com/office/drawing/2014/main" id="{E721683E-39BB-607D-CD0E-0B370CC89F46}"/>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pic>
        <p:nvPicPr>
          <p:cNvPr id="3" name="Picture 2">
            <a:extLst>
              <a:ext uri="{FF2B5EF4-FFF2-40B4-BE49-F238E27FC236}">
                <a16:creationId xmlns:a16="http://schemas.microsoft.com/office/drawing/2014/main" id="{EEFEE1AE-48BE-34FC-7E70-5B2BF708BC09}"/>
              </a:ext>
            </a:extLst>
          </p:cNvPr>
          <p:cNvPicPr>
            <a:picLocks noChangeAspect="1"/>
          </p:cNvPicPr>
          <p:nvPr/>
        </p:nvPicPr>
        <p:blipFill>
          <a:blip r:embed="rId3"/>
          <a:stretch>
            <a:fillRect/>
          </a:stretch>
        </p:blipFill>
        <p:spPr>
          <a:xfrm>
            <a:off x="7517956" y="13567"/>
            <a:ext cx="2376488" cy="739437"/>
          </a:xfrm>
          <a:prstGeom prst="rect">
            <a:avLst/>
          </a:prstGeom>
        </p:spPr>
      </p:pic>
      <p:sp>
        <p:nvSpPr>
          <p:cNvPr id="13" name="object 16">
            <a:extLst>
              <a:ext uri="{FF2B5EF4-FFF2-40B4-BE49-F238E27FC236}">
                <a16:creationId xmlns:a16="http://schemas.microsoft.com/office/drawing/2014/main" id="{DF8D8942-AB01-89EA-386A-FBBB99008336}"/>
              </a:ext>
            </a:extLst>
          </p:cNvPr>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
        <p:nvSpPr>
          <p:cNvPr id="2" name="object 10">
            <a:extLst>
              <a:ext uri="{FF2B5EF4-FFF2-40B4-BE49-F238E27FC236}">
                <a16:creationId xmlns:a16="http://schemas.microsoft.com/office/drawing/2014/main" id="{4A8EDB6B-40CF-9DD0-6067-9A6AB3C16F95}"/>
              </a:ext>
            </a:extLst>
          </p:cNvPr>
          <p:cNvSpPr txBox="1"/>
          <p:nvPr/>
        </p:nvSpPr>
        <p:spPr>
          <a:xfrm>
            <a:off x="343353" y="1449519"/>
            <a:ext cx="5684329" cy="3800398"/>
          </a:xfrm>
          <a:prstGeom prst="rect">
            <a:avLst/>
          </a:prstGeom>
        </p:spPr>
        <p:txBody>
          <a:bodyPr vert="horz" wrap="square" lIns="0" tIns="0" rIns="0" bIns="0" rtlCol="0">
            <a:noAutofit/>
          </a:bodyPr>
          <a:lstStyle/>
          <a:p>
            <a:pPr marL="298450" marR="12700" indent="-285750" algn="just" defTabSz="457200">
              <a:lnSpc>
                <a:spcPct val="110000"/>
              </a:lnSpc>
              <a:buFontTx/>
              <a:buChar char="-"/>
            </a:pPr>
            <a:r>
              <a:rPr lang="en-US" sz="2400" b="1" dirty="0">
                <a:cs typeface="Calibri"/>
              </a:rPr>
              <a:t>DEMONAX </a:t>
            </a:r>
            <a:r>
              <a:rPr lang="en-US" sz="2400" dirty="0">
                <a:cs typeface="Calibri"/>
              </a:rPr>
              <a:t>/ DG-ECHO project</a:t>
            </a:r>
          </a:p>
          <a:p>
            <a:pPr marL="357188" marR="12700" lvl="1" indent="-163513" algn="just" defTabSz="457200">
              <a:lnSpc>
                <a:spcPct val="110000"/>
              </a:lnSpc>
              <a:buFont typeface="Arial" panose="020B0604020202020204" pitchFamily="34" charset="0"/>
              <a:buChar char="•"/>
            </a:pPr>
            <a:r>
              <a:rPr lang="en-US" sz="2000" dirty="0">
                <a:cs typeface="Calibri"/>
              </a:rPr>
              <a:t>A </a:t>
            </a:r>
            <a:r>
              <a:rPr lang="en-US" sz="2000" b="1" dirty="0">
                <a:cs typeface="Calibri"/>
              </a:rPr>
              <a:t>Full Scale </a:t>
            </a:r>
            <a:r>
              <a:rPr lang="en-US" sz="2000" b="1" dirty="0" err="1">
                <a:cs typeface="Calibri"/>
              </a:rPr>
              <a:t>eXercise</a:t>
            </a:r>
            <a:r>
              <a:rPr lang="en-US" sz="2000" b="1" dirty="0">
                <a:cs typeface="Calibri"/>
              </a:rPr>
              <a:t> </a:t>
            </a:r>
            <a:r>
              <a:rPr lang="en-US" sz="2000" dirty="0">
                <a:cs typeface="Calibri"/>
              </a:rPr>
              <a:t>will be held between </a:t>
            </a:r>
            <a:r>
              <a:rPr lang="en-US" sz="2000" b="1" dirty="0">
                <a:cs typeface="Calibri"/>
              </a:rPr>
              <a:t>20 - 23 April 2026</a:t>
            </a:r>
            <a:r>
              <a:rPr lang="en-US" sz="2000" dirty="0">
                <a:cs typeface="Calibri"/>
              </a:rPr>
              <a:t>, in </a:t>
            </a:r>
            <a:r>
              <a:rPr lang="en-US" sz="2000" b="1" dirty="0">
                <a:cs typeface="Calibri"/>
              </a:rPr>
              <a:t>Cyprus</a:t>
            </a:r>
            <a:r>
              <a:rPr lang="en-US" sz="2000" dirty="0">
                <a:cs typeface="Calibri"/>
              </a:rPr>
              <a:t>.</a:t>
            </a:r>
          </a:p>
          <a:p>
            <a:pPr marL="357188" marR="12700" lvl="1" indent="-163513" algn="just" defTabSz="457200">
              <a:lnSpc>
                <a:spcPct val="110000"/>
              </a:lnSpc>
              <a:buFont typeface="Arial" panose="020B0604020202020204" pitchFamily="34" charset="0"/>
              <a:buChar char="•"/>
            </a:pPr>
            <a:r>
              <a:rPr lang="en-US" sz="2000" dirty="0">
                <a:cs typeface="Calibri"/>
              </a:rPr>
              <a:t>The </a:t>
            </a:r>
            <a:r>
              <a:rPr lang="en-US" sz="2000" b="1" dirty="0">
                <a:cs typeface="Calibri"/>
              </a:rPr>
              <a:t>earthquake</a:t>
            </a:r>
            <a:r>
              <a:rPr lang="en-US" sz="2000" dirty="0">
                <a:cs typeface="Calibri"/>
              </a:rPr>
              <a:t>’s epicenter will be in the south-west of Cyprus (offshore), generating also a </a:t>
            </a:r>
            <a:r>
              <a:rPr lang="en-US" sz="2000" b="1" dirty="0">
                <a:cs typeface="Calibri"/>
              </a:rPr>
              <a:t>subsequent tsunami </a:t>
            </a:r>
            <a:r>
              <a:rPr lang="en-US" sz="2000" dirty="0">
                <a:cs typeface="Calibri"/>
              </a:rPr>
              <a:t>event (</a:t>
            </a:r>
            <a:r>
              <a:rPr lang="en-US" sz="2000" b="1" i="1" dirty="0">
                <a:cs typeface="Calibri"/>
              </a:rPr>
              <a:t>injects in </a:t>
            </a:r>
            <a:r>
              <a:rPr lang="en-US" sz="2000" b="1" i="1" dirty="0" err="1">
                <a:cs typeface="Calibri"/>
              </a:rPr>
              <a:t>Larnaka</a:t>
            </a:r>
            <a:r>
              <a:rPr lang="en-US" sz="2000" dirty="0">
                <a:cs typeface="Calibri"/>
              </a:rPr>
              <a:t>).</a:t>
            </a:r>
          </a:p>
          <a:p>
            <a:pPr marL="357188" marR="12700" lvl="1" indent="-163513" algn="just" defTabSz="457200">
              <a:lnSpc>
                <a:spcPct val="110000"/>
              </a:lnSpc>
              <a:buFont typeface="Arial" panose="020B0604020202020204" pitchFamily="34" charset="0"/>
              <a:buChar char="•"/>
            </a:pPr>
            <a:r>
              <a:rPr lang="en-US" sz="2000" dirty="0">
                <a:cs typeface="Calibri"/>
              </a:rPr>
              <a:t>The exercise will examine the response procedures of the essential services involved and based on the scenario; </a:t>
            </a:r>
            <a:r>
              <a:rPr lang="en-US" sz="2000" b="1" dirty="0">
                <a:cs typeface="Calibri"/>
              </a:rPr>
              <a:t>Cyprus will request assistance from the EU Civil Protection Mechanism (ERCC)</a:t>
            </a:r>
            <a:r>
              <a:rPr lang="en-US" sz="2000" dirty="0">
                <a:cs typeface="Calibri"/>
              </a:rPr>
              <a:t>.</a:t>
            </a:r>
          </a:p>
          <a:p>
            <a:pPr marL="357188" marR="12700" lvl="1" indent="-163513" algn="just" defTabSz="457200">
              <a:lnSpc>
                <a:spcPct val="110000"/>
              </a:lnSpc>
              <a:buFont typeface="Arial" panose="020B0604020202020204" pitchFamily="34" charset="0"/>
              <a:buChar char="•"/>
            </a:pPr>
            <a:r>
              <a:rPr lang="en-US" sz="2000" dirty="0">
                <a:cs typeface="Calibri"/>
              </a:rPr>
              <a:t>Cyprus Civil Defense (COO &amp; NTWC) – NOA partner.</a:t>
            </a:r>
          </a:p>
          <a:p>
            <a:pPr marL="193675" marR="12700" lvl="1" algn="just" defTabSz="457200">
              <a:lnSpc>
                <a:spcPct val="110000"/>
              </a:lnSpc>
              <a:tabLst>
                <a:tab pos="268288" algn="l"/>
              </a:tabLst>
            </a:pPr>
            <a:endParaRPr lang="en-US" sz="2000" dirty="0">
              <a:cs typeface="Calibri"/>
            </a:endParaRPr>
          </a:p>
          <a:p>
            <a:pPr marL="469900" marR="12700" lvl="1" algn="just" defTabSz="457200">
              <a:lnSpc>
                <a:spcPct val="110000"/>
              </a:lnSpc>
            </a:pPr>
            <a:endParaRPr lang="en-US" sz="2000" dirty="0">
              <a:cs typeface="Calibri"/>
            </a:endParaRPr>
          </a:p>
          <a:p>
            <a:pPr marL="12700" marR="12700" algn="just" defTabSz="457200">
              <a:lnSpc>
                <a:spcPct val="110000"/>
              </a:lnSpc>
            </a:pPr>
            <a:endParaRPr lang="en-US" dirty="0">
              <a:cs typeface="Calibri"/>
            </a:endParaRPr>
          </a:p>
        </p:txBody>
      </p:sp>
      <p:pic>
        <p:nvPicPr>
          <p:cNvPr id="1026" name="Picture 2" descr="DEMONAX Intro">
            <a:extLst>
              <a:ext uri="{FF2B5EF4-FFF2-40B4-BE49-F238E27FC236}">
                <a16:creationId xmlns:a16="http://schemas.microsoft.com/office/drawing/2014/main" id="{F9ED8C34-8092-ED2A-50AB-070948FDD3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4247" y="1339130"/>
            <a:ext cx="3760733" cy="3760733"/>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10">
            <a:extLst>
              <a:ext uri="{FF2B5EF4-FFF2-40B4-BE49-F238E27FC236}">
                <a16:creationId xmlns:a16="http://schemas.microsoft.com/office/drawing/2014/main" id="{3CD37F3D-DADD-A2D8-F7A3-15FC44D327B1}"/>
              </a:ext>
            </a:extLst>
          </p:cNvPr>
          <p:cNvSpPr txBox="1"/>
          <p:nvPr/>
        </p:nvSpPr>
        <p:spPr>
          <a:xfrm>
            <a:off x="311821" y="5611631"/>
            <a:ext cx="9378717" cy="720852"/>
          </a:xfrm>
          <a:prstGeom prst="rect">
            <a:avLst/>
          </a:prstGeom>
        </p:spPr>
        <p:txBody>
          <a:bodyPr vert="horz" wrap="square" lIns="0" tIns="0" rIns="0" bIns="0" rtlCol="0">
            <a:noAutofit/>
          </a:bodyPr>
          <a:lstStyle/>
          <a:p>
            <a:pPr marL="12700" marR="12700" algn="ctr" defTabSz="457200">
              <a:lnSpc>
                <a:spcPct val="110000"/>
              </a:lnSpc>
            </a:pPr>
            <a:r>
              <a:rPr lang="en-US" sz="2400" b="1" i="1" dirty="0">
                <a:cs typeface="Calibri"/>
              </a:rPr>
              <a:t>Potential synergy between NEAMWave26 and DEMONAX:</a:t>
            </a:r>
          </a:p>
          <a:p>
            <a:pPr marL="12700" marR="12700" algn="ctr" defTabSz="457200">
              <a:lnSpc>
                <a:spcPct val="110000"/>
              </a:lnSpc>
            </a:pPr>
            <a:r>
              <a:rPr lang="en-US" sz="2400" b="1" i="1" dirty="0">
                <a:cs typeface="Calibri"/>
              </a:rPr>
              <a:t>exercise related activities one month before the FSX in April</a:t>
            </a:r>
            <a:endParaRPr lang="en-US" sz="2000" b="1" i="1" dirty="0">
              <a:cs typeface="Calibri"/>
            </a:endParaRPr>
          </a:p>
          <a:p>
            <a:pPr marL="469900" marR="12700" lvl="1" algn="just" defTabSz="457200">
              <a:lnSpc>
                <a:spcPct val="110000"/>
              </a:lnSpc>
            </a:pPr>
            <a:endParaRPr lang="en-US" sz="2000" b="1" i="1" dirty="0">
              <a:cs typeface="Calibri"/>
            </a:endParaRPr>
          </a:p>
          <a:p>
            <a:pPr marL="12700" marR="12700" algn="just" defTabSz="457200">
              <a:lnSpc>
                <a:spcPct val="110000"/>
              </a:lnSpc>
            </a:pPr>
            <a:endParaRPr lang="en-US" b="1" i="1" dirty="0">
              <a:cs typeface="Calibri"/>
            </a:endParaRPr>
          </a:p>
        </p:txBody>
      </p:sp>
      <p:pic>
        <p:nvPicPr>
          <p:cNvPr id="5" name="Picture 4">
            <a:extLst>
              <a:ext uri="{FF2B5EF4-FFF2-40B4-BE49-F238E27FC236}">
                <a16:creationId xmlns:a16="http://schemas.microsoft.com/office/drawing/2014/main" id="{CB15BC1C-E84A-610F-02E8-6A84511B1F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8484" y="1318109"/>
            <a:ext cx="1655763"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5328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F7395-63DB-7BD0-9D98-B487D90F7AB8}"/>
            </a:ext>
          </a:extLst>
        </p:cNvPr>
        <p:cNvGrpSpPr/>
        <p:nvPr/>
      </p:nvGrpSpPr>
      <p:grpSpPr>
        <a:xfrm>
          <a:off x="0" y="0"/>
          <a:ext cx="0" cy="0"/>
          <a:chOff x="0" y="0"/>
          <a:chExt cx="0" cy="0"/>
        </a:xfrm>
      </p:grpSpPr>
      <p:sp>
        <p:nvSpPr>
          <p:cNvPr id="5" name="object 5">
            <a:extLst>
              <a:ext uri="{FF2B5EF4-FFF2-40B4-BE49-F238E27FC236}">
                <a16:creationId xmlns:a16="http://schemas.microsoft.com/office/drawing/2014/main" id="{7D69A2CD-07EE-8EA4-2B32-30CE7CB56341}"/>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6" name="object 10">
            <a:extLst>
              <a:ext uri="{FF2B5EF4-FFF2-40B4-BE49-F238E27FC236}">
                <a16:creationId xmlns:a16="http://schemas.microsoft.com/office/drawing/2014/main" id="{F41F156E-94C0-3E94-7210-CE16669E5D48}"/>
              </a:ext>
            </a:extLst>
          </p:cNvPr>
          <p:cNvSpPr txBox="1"/>
          <p:nvPr/>
        </p:nvSpPr>
        <p:spPr>
          <a:xfrm>
            <a:off x="404037" y="1708927"/>
            <a:ext cx="8891809" cy="2987244"/>
          </a:xfrm>
          <a:prstGeom prst="rect">
            <a:avLst/>
          </a:prstGeom>
        </p:spPr>
        <p:txBody>
          <a:bodyPr vert="horz" wrap="square" lIns="0" tIns="0" rIns="0" bIns="0" rtlCol="0">
            <a:noAutofit/>
          </a:bodyPr>
          <a:lstStyle/>
          <a:p>
            <a:pPr marL="298450" marR="12700" indent="-285750" algn="just" defTabSz="457200">
              <a:lnSpc>
                <a:spcPct val="110000"/>
              </a:lnSpc>
              <a:buFontTx/>
              <a:buChar char="-"/>
            </a:pPr>
            <a:endParaRPr lang="en-US" dirty="0">
              <a:cs typeface="Calibri"/>
            </a:endParaRPr>
          </a:p>
        </p:txBody>
      </p:sp>
      <p:sp>
        <p:nvSpPr>
          <p:cNvPr id="8" name="object 10">
            <a:extLst>
              <a:ext uri="{FF2B5EF4-FFF2-40B4-BE49-F238E27FC236}">
                <a16:creationId xmlns:a16="http://schemas.microsoft.com/office/drawing/2014/main" id="{FC0547A9-B559-3248-18F8-71CAD6178E21}"/>
              </a:ext>
            </a:extLst>
          </p:cNvPr>
          <p:cNvSpPr txBox="1"/>
          <p:nvPr/>
        </p:nvSpPr>
        <p:spPr>
          <a:xfrm>
            <a:off x="343354" y="1449519"/>
            <a:ext cx="8984944" cy="5007430"/>
          </a:xfrm>
          <a:prstGeom prst="rect">
            <a:avLst/>
          </a:prstGeom>
        </p:spPr>
        <p:txBody>
          <a:bodyPr vert="horz" wrap="square" lIns="0" tIns="0" rIns="0" bIns="0" rtlCol="0">
            <a:noAutofit/>
          </a:bodyPr>
          <a:lstStyle/>
          <a:p>
            <a:pPr marL="298450" marR="12700" indent="-285750" algn="just" defTabSz="457200">
              <a:lnSpc>
                <a:spcPct val="110000"/>
              </a:lnSpc>
              <a:buFontTx/>
              <a:buChar char="-"/>
            </a:pPr>
            <a:r>
              <a:rPr lang="en-US" sz="2000" b="1" dirty="0">
                <a:cs typeface="Calibri"/>
              </a:rPr>
              <a:t>NEAMWave26 Scenarios - Options</a:t>
            </a:r>
            <a:r>
              <a:rPr lang="en-US" sz="2000" dirty="0">
                <a:cs typeface="Calibri"/>
              </a:rPr>
              <a:t>:</a:t>
            </a:r>
          </a:p>
          <a:p>
            <a:pPr marL="812800" marR="12700" lvl="1" indent="-342900" algn="just" defTabSz="457200">
              <a:lnSpc>
                <a:spcPct val="110000"/>
              </a:lnSpc>
              <a:buFont typeface="Arial" panose="020B0604020202020204" pitchFamily="34" charset="0"/>
              <a:buChar char="•"/>
            </a:pPr>
            <a:r>
              <a:rPr lang="en-US" sz="2000" u="sng" dirty="0">
                <a:cs typeface="Calibri"/>
              </a:rPr>
              <a:t>5 scenarios, each one prepared jointly by 1 TSP and 1 NTWC</a:t>
            </a:r>
            <a:r>
              <a:rPr lang="el-GR" sz="2000" u="sng" dirty="0">
                <a:cs typeface="Calibri"/>
              </a:rPr>
              <a:t> (</a:t>
            </a:r>
            <a:r>
              <a:rPr lang="en-US" sz="2000" u="sng" dirty="0">
                <a:cs typeface="Calibri"/>
              </a:rPr>
              <a:t>or more)</a:t>
            </a:r>
            <a:r>
              <a:rPr lang="en-US" sz="2000" dirty="0">
                <a:cs typeface="Calibri"/>
              </a:rPr>
              <a:t>.</a:t>
            </a:r>
          </a:p>
          <a:p>
            <a:pPr marL="812800" marR="12700" lvl="1" indent="-342900" algn="just" defTabSz="457200">
              <a:lnSpc>
                <a:spcPct val="110000"/>
              </a:lnSpc>
              <a:buFont typeface="Arial" panose="020B0604020202020204" pitchFamily="34" charset="0"/>
              <a:buChar char="•"/>
            </a:pPr>
            <a:r>
              <a:rPr lang="en-US" sz="2000" dirty="0">
                <a:cs typeface="Calibri"/>
              </a:rPr>
              <a:t>TSPs could prepare more than 1 scenarios (single or jointly) to accommodate MS needs.</a:t>
            </a:r>
          </a:p>
          <a:p>
            <a:pPr marL="812800" marR="12700" lvl="1" indent="-342900" algn="just" defTabSz="457200">
              <a:lnSpc>
                <a:spcPct val="110000"/>
              </a:lnSpc>
              <a:buFont typeface="Arial" panose="020B0604020202020204" pitchFamily="34" charset="0"/>
              <a:buChar char="•"/>
            </a:pPr>
            <a:r>
              <a:rPr lang="en-US" sz="2000" dirty="0">
                <a:cs typeface="Calibri"/>
              </a:rPr>
              <a:t>In a joint scenario TSPs disseminate messages with different alert level.</a:t>
            </a:r>
          </a:p>
          <a:p>
            <a:pPr marL="469900" marR="12700" lvl="1" algn="just" defTabSz="457200">
              <a:lnSpc>
                <a:spcPct val="110000"/>
              </a:lnSpc>
            </a:pPr>
            <a:endParaRPr lang="en-US" sz="2000" dirty="0">
              <a:cs typeface="Calibri"/>
            </a:endParaRPr>
          </a:p>
          <a:p>
            <a:pPr marL="298450" marR="12700" indent="-285750" algn="just" defTabSz="457200">
              <a:lnSpc>
                <a:spcPct val="110000"/>
              </a:lnSpc>
              <a:buFontTx/>
              <a:buChar char="-"/>
            </a:pPr>
            <a:r>
              <a:rPr lang="en-US" sz="2000" b="1" dirty="0">
                <a:cs typeface="Calibri"/>
              </a:rPr>
              <a:t>Implementation Date</a:t>
            </a:r>
            <a:r>
              <a:rPr lang="en-US" sz="2000" dirty="0">
                <a:cs typeface="Calibri"/>
              </a:rPr>
              <a:t>:</a:t>
            </a:r>
          </a:p>
          <a:p>
            <a:pPr marL="469900" marR="12700" lvl="1" algn="just" defTabSz="457200">
              <a:lnSpc>
                <a:spcPct val="110000"/>
              </a:lnSpc>
            </a:pPr>
            <a:r>
              <a:rPr lang="en-US" sz="2000" dirty="0">
                <a:cs typeface="Calibri"/>
              </a:rPr>
              <a:t>Having NEAMWave26 in March 2026 to be in parallel with Tsunami Ready activities (</a:t>
            </a:r>
            <a:r>
              <a:rPr lang="en-US" sz="2000" dirty="0" err="1">
                <a:cs typeface="Calibri"/>
              </a:rPr>
              <a:t>CoastWAVE</a:t>
            </a:r>
            <a:r>
              <a:rPr lang="en-US" sz="2000" dirty="0">
                <a:cs typeface="Calibri"/>
              </a:rPr>
              <a:t> Project; DEMONAX project) </a:t>
            </a:r>
          </a:p>
          <a:p>
            <a:pPr marL="469900" marR="12700" lvl="1" algn="just" defTabSz="457200">
              <a:lnSpc>
                <a:spcPct val="110000"/>
              </a:lnSpc>
            </a:pPr>
            <a:r>
              <a:rPr lang="en-US" sz="2000" dirty="0">
                <a:cs typeface="Calibri"/>
              </a:rPr>
              <a:t>We also propose to have the exercise in a more relaxed schedule, for example one scenario per week.</a:t>
            </a:r>
          </a:p>
          <a:p>
            <a:pPr marL="469900" marR="12700" lvl="1" algn="just" defTabSz="457200">
              <a:lnSpc>
                <a:spcPct val="110000"/>
              </a:lnSpc>
            </a:pPr>
            <a:r>
              <a:rPr lang="en-US" sz="2000" i="1" u="sng" dirty="0">
                <a:cs typeface="Calibri"/>
              </a:rPr>
              <a:t>Avoid:</a:t>
            </a:r>
            <a:r>
              <a:rPr lang="en-US" sz="2000" i="1" dirty="0">
                <a:cs typeface="Calibri"/>
              </a:rPr>
              <a:t> 19 March 2026 – CaribeWAVE26</a:t>
            </a:r>
          </a:p>
          <a:p>
            <a:pPr marL="12700" marR="12700" algn="just" defTabSz="457200">
              <a:lnSpc>
                <a:spcPct val="110000"/>
              </a:lnSpc>
            </a:pPr>
            <a:endParaRPr lang="en-US" dirty="0">
              <a:cs typeface="Calibri"/>
            </a:endParaRPr>
          </a:p>
        </p:txBody>
      </p:sp>
      <p:pic>
        <p:nvPicPr>
          <p:cNvPr id="7" name="Picture 6">
            <a:extLst>
              <a:ext uri="{FF2B5EF4-FFF2-40B4-BE49-F238E27FC236}">
                <a16:creationId xmlns:a16="http://schemas.microsoft.com/office/drawing/2014/main" id="{7DF3DB06-3E03-0DD9-6CE8-7CE638866C6D}"/>
              </a:ext>
            </a:extLst>
          </p:cNvPr>
          <p:cNvPicPr>
            <a:picLocks noChangeAspect="1"/>
          </p:cNvPicPr>
          <p:nvPr/>
        </p:nvPicPr>
        <p:blipFill>
          <a:blip r:embed="rId3"/>
          <a:stretch>
            <a:fillRect/>
          </a:stretch>
        </p:blipFill>
        <p:spPr>
          <a:xfrm>
            <a:off x="7517956" y="13567"/>
            <a:ext cx="2376488" cy="739437"/>
          </a:xfrm>
          <a:prstGeom prst="rect">
            <a:avLst/>
          </a:prstGeom>
        </p:spPr>
      </p:pic>
      <p:sp>
        <p:nvSpPr>
          <p:cNvPr id="9" name="Subtitle 2">
            <a:extLst>
              <a:ext uri="{FF2B5EF4-FFF2-40B4-BE49-F238E27FC236}">
                <a16:creationId xmlns:a16="http://schemas.microsoft.com/office/drawing/2014/main" id="{EC8D1A5B-FC2B-F2D2-62A4-EB8D81DEAED2}"/>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sp>
        <p:nvSpPr>
          <p:cNvPr id="10" name="object 16">
            <a:extLst>
              <a:ext uri="{FF2B5EF4-FFF2-40B4-BE49-F238E27FC236}">
                <a16:creationId xmlns:a16="http://schemas.microsoft.com/office/drawing/2014/main" id="{07B92C72-7C18-3D25-3365-1C6EE2DE0EC8}"/>
              </a:ext>
            </a:extLst>
          </p:cNvPr>
          <p:cNvSpPr txBox="1">
            <a:spLocks noGrp="1"/>
          </p:cNvSpPr>
          <p:nvPr>
            <p:ph type="title"/>
          </p:nvPr>
        </p:nvSpPr>
        <p:spPr>
          <a:xfrm>
            <a:off x="681038" y="-15871"/>
            <a:ext cx="8543925" cy="1325563"/>
          </a:xfrm>
          <a:prstGeom prst="rect">
            <a:avLst/>
          </a:prstGeom>
        </p:spPr>
        <p:txBody>
          <a:bodyPr vert="horz" wrap="square" lIns="0" tIns="477520" rIns="0" bIns="0" rtlCol="0">
            <a:noAutofit/>
          </a:bodyPr>
          <a:lstStyle/>
          <a:p>
            <a:pPr marL="153035" algn="ctr">
              <a:lnSpc>
                <a:spcPct val="100000"/>
              </a:lnSpc>
              <a:tabLst>
                <a:tab pos="7607934" algn="l"/>
              </a:tabLst>
            </a:pPr>
            <a:r>
              <a:rPr sz="4800" u="sng" spc="-55" dirty="0">
                <a:latin typeface="Calibri Light"/>
                <a:cs typeface="Calibri Light"/>
              </a:rPr>
              <a:t>N</a:t>
            </a:r>
            <a:r>
              <a:rPr sz="4800" u="sng" spc="-95" dirty="0">
                <a:latin typeface="Calibri Light"/>
                <a:cs typeface="Calibri Light"/>
              </a:rPr>
              <a:t>E</a:t>
            </a:r>
            <a:r>
              <a:rPr sz="4800" u="sng" spc="-60" dirty="0">
                <a:latin typeface="Calibri Light"/>
                <a:cs typeface="Calibri Light"/>
              </a:rPr>
              <a:t>A</a:t>
            </a:r>
            <a:r>
              <a:rPr sz="4800" u="sng" spc="-50" dirty="0">
                <a:latin typeface="Calibri Light"/>
                <a:cs typeface="Calibri Light"/>
              </a:rPr>
              <a:t>M</a:t>
            </a:r>
            <a:r>
              <a:rPr sz="4800" u="sng" spc="-225" dirty="0">
                <a:latin typeface="Calibri Light"/>
                <a:cs typeface="Calibri Light"/>
              </a:rPr>
              <a:t>W</a:t>
            </a:r>
            <a:r>
              <a:rPr sz="4800" u="sng" spc="-165" dirty="0">
                <a:latin typeface="Calibri Light"/>
                <a:cs typeface="Calibri Light"/>
              </a:rPr>
              <a:t>a</a:t>
            </a:r>
            <a:r>
              <a:rPr sz="4800" u="sng" spc="-100" dirty="0">
                <a:latin typeface="Calibri Light"/>
                <a:cs typeface="Calibri Light"/>
              </a:rPr>
              <a:t>v</a:t>
            </a:r>
            <a:r>
              <a:rPr sz="4800" u="sng" spc="-45" dirty="0">
                <a:latin typeface="Calibri Light"/>
                <a:cs typeface="Calibri Light"/>
              </a:rPr>
              <a:t>e</a:t>
            </a:r>
            <a:r>
              <a:rPr lang="en-US" sz="4800" u="sng" spc="-45" dirty="0">
                <a:latin typeface="Calibri Light"/>
                <a:cs typeface="Calibri Light"/>
              </a:rPr>
              <a:t>26</a:t>
            </a:r>
            <a:endParaRPr sz="4800" dirty="0">
              <a:latin typeface="Calibri Light"/>
              <a:cs typeface="Calibri Light"/>
            </a:endParaRPr>
          </a:p>
        </p:txBody>
      </p:sp>
    </p:spTree>
    <p:extLst>
      <p:ext uri="{BB962C8B-B14F-4D97-AF65-F5344CB8AC3E}">
        <p14:creationId xmlns:p14="http://schemas.microsoft.com/office/powerpoint/2010/main" val="562874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5E486CE-8A01-4F53-43AD-E0538E10DA45}"/>
              </a:ext>
            </a:extLst>
          </p:cNvPr>
          <p:cNvPicPr>
            <a:picLocks noChangeAspect="1"/>
          </p:cNvPicPr>
          <p:nvPr/>
        </p:nvPicPr>
        <p:blipFill>
          <a:blip r:embed="rId2"/>
          <a:stretch>
            <a:fillRect/>
          </a:stretch>
        </p:blipFill>
        <p:spPr>
          <a:xfrm>
            <a:off x="0" y="1787566"/>
            <a:ext cx="9906000" cy="4435012"/>
          </a:xfrm>
          <a:prstGeom prst="rect">
            <a:avLst/>
          </a:prstGeom>
        </p:spPr>
      </p:pic>
      <p:sp>
        <p:nvSpPr>
          <p:cNvPr id="2" name="object 2"/>
          <p:cNvSpPr txBox="1">
            <a:spLocks noGrp="1"/>
          </p:cNvSpPr>
          <p:nvPr>
            <p:ph type="title"/>
          </p:nvPr>
        </p:nvSpPr>
        <p:spPr>
          <a:prstGeom prst="rect">
            <a:avLst/>
          </a:prstGeom>
        </p:spPr>
        <p:txBody>
          <a:bodyPr vert="horz" wrap="square" lIns="0" tIns="605027" rIns="0" bIns="0" rtlCol="0">
            <a:noAutofit/>
          </a:bodyPr>
          <a:lstStyle/>
          <a:p>
            <a:pPr marL="132715" algn="ctr">
              <a:lnSpc>
                <a:spcPct val="100000"/>
              </a:lnSpc>
              <a:tabLst>
                <a:tab pos="7607934" algn="l"/>
              </a:tabLst>
            </a:pPr>
            <a:r>
              <a:rPr lang="en-US" sz="4000" u="sng" spc="-50" dirty="0" err="1">
                <a:latin typeface="Calibri Light"/>
                <a:cs typeface="Calibri Light"/>
              </a:rPr>
              <a:t>PoA</a:t>
            </a:r>
            <a:r>
              <a:rPr lang="en-US" sz="4000" u="sng" spc="-50" dirty="0">
                <a:latin typeface="Calibri Light"/>
                <a:cs typeface="Calibri Light"/>
              </a:rPr>
              <a:t> of TT-NW for 2025</a:t>
            </a:r>
            <a:endParaRPr sz="4000" dirty="0">
              <a:latin typeface="Calibri Light"/>
              <a:cs typeface="Calibri Light"/>
            </a:endParaRPr>
          </a:p>
        </p:txBody>
      </p:sp>
      <p:sp>
        <p:nvSpPr>
          <p:cNvPr id="5" name="object 5"/>
          <p:cNvSpPr/>
          <p:nvPr/>
        </p:nvSpPr>
        <p:spPr>
          <a:xfrm>
            <a:off x="11556" y="13716"/>
            <a:ext cx="1688973" cy="720852"/>
          </a:xfrm>
          <a:prstGeom prst="rect">
            <a:avLst/>
          </a:prstGeom>
          <a:blipFill>
            <a:blip r:embed="rId3" cstate="print"/>
            <a:stretch>
              <a:fillRect/>
            </a:stretch>
          </a:blipFill>
        </p:spPr>
        <p:txBody>
          <a:bodyPr wrap="square" lIns="0" tIns="0" rIns="0" bIns="0" rtlCol="0">
            <a:noAutofit/>
          </a:bodyPr>
          <a:lstStyle/>
          <a:p>
            <a:endParaRPr/>
          </a:p>
        </p:txBody>
      </p:sp>
      <p:sp>
        <p:nvSpPr>
          <p:cNvPr id="3" name="Rectangle 2">
            <a:extLst>
              <a:ext uri="{FF2B5EF4-FFF2-40B4-BE49-F238E27FC236}">
                <a16:creationId xmlns:a16="http://schemas.microsoft.com/office/drawing/2014/main" id="{2E450E3F-CFF7-DF4F-8746-804A0D064C19}"/>
              </a:ext>
            </a:extLst>
          </p:cNvPr>
          <p:cNvSpPr/>
          <p:nvPr/>
        </p:nvSpPr>
        <p:spPr>
          <a:xfrm>
            <a:off x="1545336" y="3520440"/>
            <a:ext cx="8275320" cy="58521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CD3FFCE2-EB44-49A5-772A-AF9491D81A84}"/>
              </a:ext>
            </a:extLst>
          </p:cNvPr>
          <p:cNvPicPr>
            <a:picLocks noChangeAspect="1"/>
          </p:cNvPicPr>
          <p:nvPr/>
        </p:nvPicPr>
        <p:blipFill>
          <a:blip r:embed="rId4"/>
          <a:stretch>
            <a:fillRect/>
          </a:stretch>
        </p:blipFill>
        <p:spPr>
          <a:xfrm>
            <a:off x="7517956" y="13567"/>
            <a:ext cx="2376488" cy="739437"/>
          </a:xfrm>
          <a:prstGeom prst="rect">
            <a:avLst/>
          </a:prstGeom>
        </p:spPr>
      </p:pic>
      <p:sp>
        <p:nvSpPr>
          <p:cNvPr id="11" name="Subtitle 2">
            <a:extLst>
              <a:ext uri="{FF2B5EF4-FFF2-40B4-BE49-F238E27FC236}">
                <a16:creationId xmlns:a16="http://schemas.microsoft.com/office/drawing/2014/main" id="{0ACE3C90-99CC-0678-E124-7744CC3FE252}"/>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cxnSp>
        <p:nvCxnSpPr>
          <p:cNvPr id="15" name="Straight Connector 14">
            <a:extLst>
              <a:ext uri="{FF2B5EF4-FFF2-40B4-BE49-F238E27FC236}">
                <a16:creationId xmlns:a16="http://schemas.microsoft.com/office/drawing/2014/main" id="{BBFCB00D-FEE2-D7A6-9093-97D823389F32}"/>
              </a:ext>
            </a:extLst>
          </p:cNvPr>
          <p:cNvCxnSpPr>
            <a:cxnSpLocks/>
          </p:cNvCxnSpPr>
          <p:nvPr/>
        </p:nvCxnSpPr>
        <p:spPr>
          <a:xfrm>
            <a:off x="1527048" y="3712464"/>
            <a:ext cx="8293608" cy="0"/>
          </a:xfrm>
          <a:prstGeom prst="line">
            <a:avLst/>
          </a:prstGeom>
          <a:ln w="190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275761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BC5D2-05D6-7AED-E91B-1F4D2504111C}"/>
            </a:ext>
          </a:extLst>
        </p:cNvPr>
        <p:cNvGrpSpPr/>
        <p:nvPr/>
      </p:nvGrpSpPr>
      <p:grpSpPr>
        <a:xfrm>
          <a:off x="0" y="0"/>
          <a:ext cx="0" cy="0"/>
          <a:chOff x="0" y="0"/>
          <a:chExt cx="0" cy="0"/>
        </a:xfrm>
      </p:grpSpPr>
      <p:sp>
        <p:nvSpPr>
          <p:cNvPr id="5" name="object 5">
            <a:extLst>
              <a:ext uri="{FF2B5EF4-FFF2-40B4-BE49-F238E27FC236}">
                <a16:creationId xmlns:a16="http://schemas.microsoft.com/office/drawing/2014/main" id="{DE7CAD34-9496-D2B3-AC81-72D41BB8D545}"/>
              </a:ext>
            </a:extLst>
          </p:cNvPr>
          <p:cNvSpPr/>
          <p:nvPr/>
        </p:nvSpPr>
        <p:spPr>
          <a:xfrm>
            <a:off x="11556" y="13716"/>
            <a:ext cx="1688973" cy="720852"/>
          </a:xfrm>
          <a:prstGeom prst="rect">
            <a:avLst/>
          </a:prstGeom>
          <a:blipFill>
            <a:blip r:embed="rId2" cstate="print"/>
            <a:stretch>
              <a:fillRect/>
            </a:stretch>
          </a:blipFill>
        </p:spPr>
        <p:txBody>
          <a:bodyPr wrap="square" lIns="0" tIns="0" rIns="0" bIns="0" rtlCol="0">
            <a:noAutofit/>
          </a:bodyPr>
          <a:lstStyle/>
          <a:p>
            <a:endParaRPr/>
          </a:p>
        </p:txBody>
      </p:sp>
      <p:sp>
        <p:nvSpPr>
          <p:cNvPr id="7" name="object 10">
            <a:extLst>
              <a:ext uri="{FF2B5EF4-FFF2-40B4-BE49-F238E27FC236}">
                <a16:creationId xmlns:a16="http://schemas.microsoft.com/office/drawing/2014/main" id="{66F127D2-752A-D669-1D4F-883463001E36}"/>
              </a:ext>
            </a:extLst>
          </p:cNvPr>
          <p:cNvSpPr txBox="1"/>
          <p:nvPr/>
        </p:nvSpPr>
        <p:spPr>
          <a:xfrm>
            <a:off x="430392" y="2106517"/>
            <a:ext cx="9045216" cy="4619625"/>
          </a:xfrm>
          <a:prstGeom prst="rect">
            <a:avLst/>
          </a:prstGeom>
        </p:spPr>
        <p:txBody>
          <a:bodyPr vert="horz" wrap="square" lIns="0" tIns="0" rIns="0" bIns="0" rtlCol="0">
            <a:noAutofit/>
          </a:bodyPr>
          <a:lstStyle/>
          <a:p>
            <a:pPr marL="12700" marR="12700" algn="ctr" defTabSz="457200">
              <a:lnSpc>
                <a:spcPct val="150000"/>
              </a:lnSpc>
            </a:pPr>
            <a:endParaRPr lang="en-US" sz="1200" b="1" dirty="0">
              <a:latin typeface="APPLE CHANCERY" panose="03020702040506060504" pitchFamily="66" charset="-79"/>
              <a:cs typeface="APPLE CHANCERY" panose="03020702040506060504" pitchFamily="66" charset="-79"/>
            </a:endParaRPr>
          </a:p>
          <a:p>
            <a:pPr marL="12700" marR="12700" algn="ctr" defTabSz="457200">
              <a:lnSpc>
                <a:spcPct val="150000"/>
              </a:lnSpc>
            </a:pPr>
            <a:r>
              <a:rPr lang="en-US" sz="6000" b="1" dirty="0">
                <a:latin typeface="APPLE CHANCERY" panose="03020702040506060504" pitchFamily="66" charset="-79"/>
                <a:cs typeface="APPLE CHANCERY" panose="03020702040506060504" pitchFamily="66" charset="-79"/>
              </a:rPr>
              <a:t>Thank you!</a:t>
            </a:r>
          </a:p>
          <a:p>
            <a:pPr marL="12700" marR="12700" algn="ctr" defTabSz="457200">
              <a:lnSpc>
                <a:spcPct val="150000"/>
              </a:lnSpc>
            </a:pPr>
            <a:r>
              <a:rPr lang="tr-TR" sz="4000" i="1" dirty="0" err="1"/>
              <a:t>co-chairs</a:t>
            </a:r>
            <a:r>
              <a:rPr lang="tr-TR" sz="4000" dirty="0"/>
              <a:t>: Ceren </a:t>
            </a:r>
            <a:r>
              <a:rPr lang="tr-TR" sz="4000" dirty="0" err="1"/>
              <a:t>Ozer</a:t>
            </a:r>
            <a:r>
              <a:rPr lang="tr-TR" sz="4000" dirty="0"/>
              <a:t> </a:t>
            </a:r>
            <a:r>
              <a:rPr lang="tr-TR" sz="4000" dirty="0" err="1"/>
              <a:t>Sozdinler</a:t>
            </a:r>
            <a:r>
              <a:rPr lang="en-US" sz="4000"/>
              <a:t> </a:t>
            </a:r>
            <a:endParaRPr lang="en-US" sz="4000" dirty="0"/>
          </a:p>
          <a:p>
            <a:pPr marL="12700" marR="12700" algn="ctr" defTabSz="457200">
              <a:lnSpc>
                <a:spcPct val="150000"/>
              </a:lnSpc>
            </a:pPr>
            <a:r>
              <a:rPr lang="en-US" sz="4000" dirty="0"/>
              <a:t>&amp; </a:t>
            </a:r>
            <a:r>
              <a:rPr lang="tr-TR" sz="4000" dirty="0" err="1"/>
              <a:t>Marinos</a:t>
            </a:r>
            <a:r>
              <a:rPr lang="tr-TR" sz="4000" dirty="0"/>
              <a:t> </a:t>
            </a:r>
            <a:r>
              <a:rPr lang="tr-TR" sz="4000" dirty="0" err="1"/>
              <a:t>Charalampakis</a:t>
            </a:r>
            <a:endParaRPr lang="en-US" sz="4000" dirty="0">
              <a:latin typeface="Apple Chancery" panose="03020702040506060504" pitchFamily="66" charset="-79"/>
              <a:cs typeface="Apple Chancery" panose="03020702040506060504" pitchFamily="66" charset="-79"/>
            </a:endParaRPr>
          </a:p>
        </p:txBody>
      </p:sp>
      <p:pic>
        <p:nvPicPr>
          <p:cNvPr id="2" name="Picture 1">
            <a:extLst>
              <a:ext uri="{FF2B5EF4-FFF2-40B4-BE49-F238E27FC236}">
                <a16:creationId xmlns:a16="http://schemas.microsoft.com/office/drawing/2014/main" id="{6BADB01E-D14D-58BF-887E-92D78F7254FB}"/>
              </a:ext>
            </a:extLst>
          </p:cNvPr>
          <p:cNvPicPr>
            <a:picLocks noChangeAspect="1"/>
          </p:cNvPicPr>
          <p:nvPr/>
        </p:nvPicPr>
        <p:blipFill>
          <a:blip r:embed="rId3"/>
          <a:stretch>
            <a:fillRect/>
          </a:stretch>
        </p:blipFill>
        <p:spPr>
          <a:xfrm>
            <a:off x="7517956" y="13567"/>
            <a:ext cx="2376488" cy="739437"/>
          </a:xfrm>
          <a:prstGeom prst="rect">
            <a:avLst/>
          </a:prstGeom>
        </p:spPr>
      </p:pic>
      <p:sp>
        <p:nvSpPr>
          <p:cNvPr id="4" name="Subtitle 2">
            <a:extLst>
              <a:ext uri="{FF2B5EF4-FFF2-40B4-BE49-F238E27FC236}">
                <a16:creationId xmlns:a16="http://schemas.microsoft.com/office/drawing/2014/main" id="{3DFF750F-A3A1-7EEE-5BD8-66755CA4C27D}"/>
              </a:ext>
            </a:extLst>
          </p:cNvPr>
          <p:cNvSpPr txBox="1">
            <a:spLocks/>
          </p:cNvSpPr>
          <p:nvPr/>
        </p:nvSpPr>
        <p:spPr>
          <a:xfrm>
            <a:off x="1238250" y="6553324"/>
            <a:ext cx="7429500" cy="26565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i="1" dirty="0"/>
              <a:t>Steering Committee ICG/NEAMTWS  ●  Istanbul, Türkiye, 15 – 16 May 2025</a:t>
            </a:r>
            <a:endParaRPr lang="en-US" sz="1200" i="1" dirty="0"/>
          </a:p>
        </p:txBody>
      </p:sp>
    </p:spTree>
    <p:extLst>
      <p:ext uri="{BB962C8B-B14F-4D97-AF65-F5344CB8AC3E}">
        <p14:creationId xmlns:p14="http://schemas.microsoft.com/office/powerpoint/2010/main" val="700242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9418</TotalTime>
  <Words>895</Words>
  <Application>Microsoft Office PowerPoint</Application>
  <PresentationFormat>A4 Paper (210x297 mm)</PresentationFormat>
  <Paragraphs>69</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SimSun</vt:lpstr>
      <vt:lpstr>APPLE CHANCERY</vt:lpstr>
      <vt:lpstr>APPLE CHANCERY</vt:lpstr>
      <vt:lpstr>Arial</vt:lpstr>
      <vt:lpstr>Calibri</vt:lpstr>
      <vt:lpstr>Calibri Light</vt:lpstr>
      <vt:lpstr>Wingdings</vt:lpstr>
      <vt:lpstr>Office Theme</vt:lpstr>
      <vt:lpstr>PowerPoint Presentation</vt:lpstr>
      <vt:lpstr>NEAMWave26</vt:lpstr>
      <vt:lpstr>NEAMWave26</vt:lpstr>
      <vt:lpstr>NEAMWave26</vt:lpstr>
      <vt:lpstr>NEAMWave26</vt:lpstr>
      <vt:lpstr>NEAMWave26</vt:lpstr>
      <vt:lpstr>NEAMWave26</vt:lpstr>
      <vt:lpstr>PoA of TT-NW for 2025</vt:lpstr>
      <vt:lpstr>PowerPoint Presentation</vt:lpstr>
      <vt:lpstr>NEAMWave26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PREPARATIONS FOR NEAMWave20</dc:title>
  <dc:creator>Ceren Ozer Sozdinler</dc:creator>
  <cp:lastModifiedBy>Marinos Charalampakis</cp:lastModifiedBy>
  <cp:revision>168</cp:revision>
  <dcterms:created xsi:type="dcterms:W3CDTF">2020-04-20T02:04:48Z</dcterms:created>
  <dcterms:modified xsi:type="dcterms:W3CDTF">2025-05-12T18:53:52Z</dcterms:modified>
</cp:coreProperties>
</file>