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10287000" cx="18288000"/>
  <p:notesSz cx="6858000" cy="9144000"/>
  <p:embeddedFontLst>
    <p:embeddedFont>
      <p:font typeface="Rubik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17" roundtripDataSignature="AMtx7mjxKAT/ENCksw9jp/EIvtGO7GZI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Rubik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ubik-italic.fntdata"/><Relationship Id="rId14" Type="http://schemas.openxmlformats.org/officeDocument/2006/relationships/font" Target="fonts/Rubik-bold.fntdata"/><Relationship Id="rId17" Type="http://customschemas.google.com/relationships/presentationmetadata" Target="metadata"/><Relationship Id="rId16" Type="http://schemas.openxmlformats.org/officeDocument/2006/relationships/font" Target="fonts/Rubik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5" name="Google Shape;165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1" name="Google Shape;71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0"/>
          <p:cNvSpPr txBox="1"/>
          <p:nvPr>
            <p:ph type="title"/>
          </p:nvPr>
        </p:nvSpPr>
        <p:spPr>
          <a:xfrm>
            <a:off x="1257300" y="2273252"/>
            <a:ext cx="15773400" cy="4835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1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3" name="Google Shape;43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1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1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2" name="Google Shape;52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1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4" name="Google Shape;64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36.png"/><Relationship Id="rId6" Type="http://schemas.openxmlformats.org/officeDocument/2006/relationships/image" Target="../media/image35.jpg"/><Relationship Id="rId7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image" Target="../media/image28.png"/><Relationship Id="rId5" Type="http://schemas.openxmlformats.org/officeDocument/2006/relationships/image" Target="../media/image15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8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33.jpg"/><Relationship Id="rId11" Type="http://schemas.openxmlformats.org/officeDocument/2006/relationships/image" Target="../media/image21.png"/><Relationship Id="rId10" Type="http://schemas.openxmlformats.org/officeDocument/2006/relationships/image" Target="../media/image24.png"/><Relationship Id="rId21" Type="http://schemas.openxmlformats.org/officeDocument/2006/relationships/image" Target="../media/image31.jpg"/><Relationship Id="rId13" Type="http://schemas.openxmlformats.org/officeDocument/2006/relationships/image" Target="../media/image29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27.png"/><Relationship Id="rId15" Type="http://schemas.openxmlformats.org/officeDocument/2006/relationships/image" Target="../media/image32.png"/><Relationship Id="rId14" Type="http://schemas.openxmlformats.org/officeDocument/2006/relationships/image" Target="../media/image34.png"/><Relationship Id="rId17" Type="http://schemas.openxmlformats.org/officeDocument/2006/relationships/hyperlink" Target="mailto:amsantos@ipma.pt" TargetMode="External"/><Relationship Id="rId16" Type="http://schemas.openxmlformats.org/officeDocument/2006/relationships/hyperlink" Target="mailto:cooper@oceandata.net" TargetMode="External"/><Relationship Id="rId5" Type="http://schemas.openxmlformats.org/officeDocument/2006/relationships/image" Target="../media/image3.png"/><Relationship Id="rId19" Type="http://schemas.openxmlformats.org/officeDocument/2006/relationships/hyperlink" Target="mailto:amsantos@ipma.pt" TargetMode="External"/><Relationship Id="rId6" Type="http://schemas.openxmlformats.org/officeDocument/2006/relationships/image" Target="../media/image17.png"/><Relationship Id="rId18" Type="http://schemas.openxmlformats.org/officeDocument/2006/relationships/hyperlink" Target="https://fvon.org" TargetMode="External"/><Relationship Id="rId7" Type="http://schemas.openxmlformats.org/officeDocument/2006/relationships/image" Target="../media/image12.png"/><Relationship Id="rId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0"/>
            <a:ext cx="18288000" cy="3531332"/>
          </a:xfrm>
          <a:custGeom>
            <a:rect b="b" l="l" r="r" t="t"/>
            <a:pathLst>
              <a:path extrusionOk="0" h="10599656" w="18871792">
                <a:moveTo>
                  <a:pt x="0" y="0"/>
                </a:moveTo>
                <a:lnTo>
                  <a:pt x="18871792" y="0"/>
                </a:lnTo>
                <a:lnTo>
                  <a:pt x="18871792" y="10599657"/>
                </a:lnTo>
                <a:lnTo>
                  <a:pt x="0" y="10599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90122" l="0" r="-3190" t="-1001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0" y="5239772"/>
            <a:ext cx="18287996" cy="5047228"/>
          </a:xfrm>
          <a:custGeom>
            <a:rect b="b" l="l" r="r" t="t"/>
            <a:pathLst>
              <a:path extrusionOk="0" h="10599656" w="18871792">
                <a:moveTo>
                  <a:pt x="0" y="0"/>
                </a:moveTo>
                <a:lnTo>
                  <a:pt x="18871792" y="0"/>
                </a:lnTo>
                <a:lnTo>
                  <a:pt x="18871792" y="10599657"/>
                </a:lnTo>
                <a:lnTo>
                  <a:pt x="0" y="10599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4259" l="0" r="-3191" t="-5574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p1"/>
          <p:cNvGrpSpPr/>
          <p:nvPr/>
        </p:nvGrpSpPr>
        <p:grpSpPr>
          <a:xfrm>
            <a:off x="0" y="2086937"/>
            <a:ext cx="18288000" cy="3921624"/>
            <a:chOff x="0" y="-38100"/>
            <a:chExt cx="4816593" cy="997929"/>
          </a:xfrm>
        </p:grpSpPr>
        <p:sp>
          <p:nvSpPr>
            <p:cNvPr id="93" name="Google Shape;93;p1"/>
            <p:cNvSpPr/>
            <p:nvPr/>
          </p:nvSpPr>
          <p:spPr>
            <a:xfrm>
              <a:off x="0" y="0"/>
              <a:ext cx="4816592" cy="959829"/>
            </a:xfrm>
            <a:custGeom>
              <a:rect b="b" l="l" r="r" t="t"/>
              <a:pathLst>
                <a:path extrusionOk="0" h="95982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59829"/>
                  </a:lnTo>
                  <a:lnTo>
                    <a:pt x="0" y="9598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 txBox="1"/>
            <p:nvPr/>
          </p:nvSpPr>
          <p:spPr>
            <a:xfrm>
              <a:off x="0" y="-38100"/>
              <a:ext cx="4816593" cy="9979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1"/>
          <p:cNvSpPr/>
          <p:nvPr/>
        </p:nvSpPr>
        <p:spPr>
          <a:xfrm>
            <a:off x="646518" y="2598595"/>
            <a:ext cx="2920482" cy="2920482"/>
          </a:xfrm>
          <a:custGeom>
            <a:rect b="b" l="l" r="r" t="t"/>
            <a:pathLst>
              <a:path extrusionOk="0" h="2920482" w="2920482">
                <a:moveTo>
                  <a:pt x="0" y="0"/>
                </a:moveTo>
                <a:lnTo>
                  <a:pt x="2920482" y="0"/>
                </a:lnTo>
                <a:lnTo>
                  <a:pt x="2920482" y="2920482"/>
                </a:lnTo>
                <a:lnTo>
                  <a:pt x="0" y="2920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15931983" y="3959428"/>
            <a:ext cx="1785886" cy="1280343"/>
          </a:xfrm>
          <a:custGeom>
            <a:rect b="b" l="l" r="r" t="t"/>
            <a:pathLst>
              <a:path extrusionOk="0" h="1280343" w="1785886">
                <a:moveTo>
                  <a:pt x="0" y="0"/>
                </a:moveTo>
                <a:lnTo>
                  <a:pt x="1785886" y="0"/>
                </a:lnTo>
                <a:lnTo>
                  <a:pt x="1785886" y="1280344"/>
                </a:lnTo>
                <a:lnTo>
                  <a:pt x="0" y="1280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15983159" y="2877900"/>
            <a:ext cx="1734710" cy="653433"/>
          </a:xfrm>
          <a:custGeom>
            <a:rect b="b" l="l" r="r" t="t"/>
            <a:pathLst>
              <a:path extrusionOk="0" h="653433" w="1734710">
                <a:moveTo>
                  <a:pt x="0" y="0"/>
                </a:moveTo>
                <a:lnTo>
                  <a:pt x="1734710" y="0"/>
                </a:lnTo>
                <a:lnTo>
                  <a:pt x="1734710" y="653433"/>
                </a:lnTo>
                <a:lnTo>
                  <a:pt x="0" y="653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4213517" y="2426195"/>
            <a:ext cx="1171846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GOOS OCG-16 Network report: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FVON</a:t>
            </a: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4213518" y="4332161"/>
            <a:ext cx="11199514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Steering Committee: 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Cooper Van Vranken, A. Miguel Piecho-Santos, Julie Jakoboski, Christopher Cusack, Patrick Gorringe, Michela Martinelli, Moninya Roughan, João de Souza, Peter McComb, George Maynard, Shinichiro Kida, Hassan Moustahfid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Secretariat:</a:t>
            </a: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Aubrey Taylor, Emilie Brévière, Rita Esteves, Matt Irwin, Dustin Colson Leaning</a:t>
            </a:r>
            <a:endParaRPr/>
          </a:p>
        </p:txBody>
      </p:sp>
      <p:sp>
        <p:nvSpPr>
          <p:cNvPr id="100" name="Google Shape;100;p1"/>
          <p:cNvSpPr/>
          <p:nvPr/>
        </p:nvSpPr>
        <p:spPr>
          <a:xfrm>
            <a:off x="6096000" y="3624012"/>
            <a:ext cx="186829" cy="18683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CC3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3"/>
          <p:cNvGrpSpPr/>
          <p:nvPr/>
        </p:nvGrpSpPr>
        <p:grpSpPr>
          <a:xfrm>
            <a:off x="0" y="-144661"/>
            <a:ext cx="18288000" cy="1547565"/>
            <a:chOff x="0" y="-38100"/>
            <a:chExt cx="4816593" cy="407589"/>
          </a:xfrm>
        </p:grpSpPr>
        <p:sp>
          <p:nvSpPr>
            <p:cNvPr id="106" name="Google Shape;106;p3"/>
            <p:cNvSpPr/>
            <p:nvPr/>
          </p:nvSpPr>
          <p:spPr>
            <a:xfrm>
              <a:off x="0" y="0"/>
              <a:ext cx="4816592" cy="369489"/>
            </a:xfrm>
            <a:custGeom>
              <a:rect b="b" l="l" r="r" t="t"/>
              <a:pathLst>
                <a:path extrusionOk="0" h="36948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369489"/>
                  </a:lnTo>
                  <a:lnTo>
                    <a:pt x="0" y="369489"/>
                  </a:lnTo>
                  <a:close/>
                </a:path>
              </a:pathLst>
            </a:custGeom>
            <a:solidFill>
              <a:srgbClr val="6699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"/>
            <p:cNvSpPr txBox="1"/>
            <p:nvPr/>
          </p:nvSpPr>
          <p:spPr>
            <a:xfrm>
              <a:off x="0" y="-38100"/>
              <a:ext cx="4816593" cy="4075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3"/>
          <p:cNvSpPr/>
          <p:nvPr/>
        </p:nvSpPr>
        <p:spPr>
          <a:xfrm rot="-1848683">
            <a:off x="12054501" y="6100963"/>
            <a:ext cx="7009213" cy="4012775"/>
          </a:xfrm>
          <a:custGeom>
            <a:rect b="b" l="l" r="r" t="t"/>
            <a:pathLst>
              <a:path extrusionOk="0" h="4012775" w="7009213">
                <a:moveTo>
                  <a:pt x="0" y="0"/>
                </a:moveTo>
                <a:lnTo>
                  <a:pt x="7009213" y="0"/>
                </a:lnTo>
                <a:lnTo>
                  <a:pt x="7009213" y="4012775"/>
                </a:lnTo>
                <a:lnTo>
                  <a:pt x="0" y="4012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14706600" y="419100"/>
            <a:ext cx="3248355" cy="518383"/>
          </a:xfrm>
          <a:custGeom>
            <a:rect b="b" l="l" r="r" t="t"/>
            <a:pathLst>
              <a:path extrusionOk="0" h="764675" w="4791696">
                <a:moveTo>
                  <a:pt x="0" y="0"/>
                </a:moveTo>
                <a:lnTo>
                  <a:pt x="4791697" y="0"/>
                </a:lnTo>
                <a:lnTo>
                  <a:pt x="4791697" y="764675"/>
                </a:lnTo>
                <a:lnTo>
                  <a:pt x="0" y="764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533400" y="0"/>
            <a:ext cx="12050455" cy="9823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23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SHELF COMPLEMENT TO ARGO</a:t>
            </a:r>
            <a:endParaRPr/>
          </a:p>
        </p:txBody>
      </p:sp>
      <p:pic>
        <p:nvPicPr>
          <p:cNvPr descr="A screenshot of a map&#10;&#10;AI-generated content may be incorrect." id="111" name="Google Shape;11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00474" y="1822004"/>
            <a:ext cx="10182555" cy="7692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a rope in the water&#10;&#10;AI-generated content may be incorrect." id="112" name="Google Shape;112;p3"/>
          <p:cNvPicPr preferRelativeResize="0"/>
          <p:nvPr/>
        </p:nvPicPr>
        <p:blipFill rotWithShape="1">
          <a:blip r:embed="rId6">
            <a:alphaModFix/>
          </a:blip>
          <a:srcRect b="0" l="237" r="21412" t="3836"/>
          <a:stretch/>
        </p:blipFill>
        <p:spPr>
          <a:xfrm>
            <a:off x="838200" y="3607481"/>
            <a:ext cx="2590960" cy="44998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oat with a dock and a dock&#10;&#10;AI-generated content may be incorrect." id="113" name="Google Shape;113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86200" y="3661383"/>
            <a:ext cx="3733800" cy="4445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2"/>
          <p:cNvGrpSpPr/>
          <p:nvPr/>
        </p:nvGrpSpPr>
        <p:grpSpPr>
          <a:xfrm>
            <a:off x="0" y="-144660"/>
            <a:ext cx="18288000" cy="1547565"/>
            <a:chOff x="0" y="-38100"/>
            <a:chExt cx="4816593" cy="407589"/>
          </a:xfrm>
        </p:grpSpPr>
        <p:sp>
          <p:nvSpPr>
            <p:cNvPr id="119" name="Google Shape;119;p2"/>
            <p:cNvSpPr/>
            <p:nvPr/>
          </p:nvSpPr>
          <p:spPr>
            <a:xfrm>
              <a:off x="0" y="0"/>
              <a:ext cx="4816592" cy="369489"/>
            </a:xfrm>
            <a:custGeom>
              <a:rect b="b" l="l" r="r" t="t"/>
              <a:pathLst>
                <a:path extrusionOk="0" h="36948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369489"/>
                  </a:lnTo>
                  <a:lnTo>
                    <a:pt x="0" y="369489"/>
                  </a:lnTo>
                  <a:close/>
                </a:path>
              </a:pathLst>
            </a:custGeom>
            <a:solidFill>
              <a:srgbClr val="6699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 txBox="1"/>
            <p:nvPr/>
          </p:nvSpPr>
          <p:spPr>
            <a:xfrm>
              <a:off x="0" y="-38100"/>
              <a:ext cx="4816593" cy="4075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2"/>
          <p:cNvSpPr/>
          <p:nvPr/>
        </p:nvSpPr>
        <p:spPr>
          <a:xfrm rot="-1848683">
            <a:off x="12054502" y="6100964"/>
            <a:ext cx="7009214" cy="4012775"/>
          </a:xfrm>
          <a:custGeom>
            <a:rect b="b" l="l" r="r" t="t"/>
            <a:pathLst>
              <a:path extrusionOk="0" h="4012775" w="7009213">
                <a:moveTo>
                  <a:pt x="0" y="0"/>
                </a:moveTo>
                <a:lnTo>
                  <a:pt x="7009213" y="0"/>
                </a:lnTo>
                <a:lnTo>
                  <a:pt x="7009213" y="4012775"/>
                </a:lnTo>
                <a:lnTo>
                  <a:pt x="0" y="4012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14706600" y="419101"/>
            <a:ext cx="3248355" cy="518384"/>
          </a:xfrm>
          <a:custGeom>
            <a:rect b="b" l="l" r="r" t="t"/>
            <a:pathLst>
              <a:path extrusionOk="0" h="764675" w="4791696">
                <a:moveTo>
                  <a:pt x="0" y="0"/>
                </a:moveTo>
                <a:lnTo>
                  <a:pt x="4791697" y="0"/>
                </a:lnTo>
                <a:lnTo>
                  <a:pt x="4791697" y="764675"/>
                </a:lnTo>
                <a:lnTo>
                  <a:pt x="0" y="764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533401" y="2"/>
            <a:ext cx="12050456" cy="982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GENERAL UPDATES</a:t>
            </a:r>
            <a:endParaRPr/>
          </a:p>
        </p:txBody>
      </p:sp>
      <p:grpSp>
        <p:nvGrpSpPr>
          <p:cNvPr id="124" name="Google Shape;124;p2"/>
          <p:cNvGrpSpPr/>
          <p:nvPr/>
        </p:nvGrpSpPr>
        <p:grpSpPr>
          <a:xfrm>
            <a:off x="762000" y="2019300"/>
            <a:ext cx="8224171" cy="7790822"/>
            <a:chOff x="381000" y="2268789"/>
            <a:chExt cx="6705601" cy="7177584"/>
          </a:xfrm>
        </p:grpSpPr>
        <p:grpSp>
          <p:nvGrpSpPr>
            <p:cNvPr id="125" name="Google Shape;125;p2"/>
            <p:cNvGrpSpPr/>
            <p:nvPr/>
          </p:nvGrpSpPr>
          <p:grpSpPr>
            <a:xfrm>
              <a:off x="381000" y="2268789"/>
              <a:ext cx="6705601" cy="7177584"/>
              <a:chOff x="0" y="0"/>
              <a:chExt cx="4816593" cy="369489"/>
            </a:xfrm>
          </p:grpSpPr>
          <p:sp>
            <p:nvSpPr>
              <p:cNvPr id="126" name="Google Shape;126;p2"/>
              <p:cNvSpPr/>
              <p:nvPr/>
            </p:nvSpPr>
            <p:spPr>
              <a:xfrm>
                <a:off x="0" y="0"/>
                <a:ext cx="4816592" cy="369489"/>
              </a:xfrm>
              <a:custGeom>
                <a:rect b="b" l="l" r="r" t="t"/>
                <a:pathLst>
                  <a:path extrusionOk="0" h="369489" w="4816592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369489"/>
                    </a:lnTo>
                    <a:lnTo>
                      <a:pt x="0" y="369489"/>
                    </a:lnTo>
                    <a:close/>
                  </a:path>
                </a:pathLst>
              </a:custGeom>
              <a:solidFill>
                <a:srgbClr val="33669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2"/>
              <p:cNvSpPr txBox="1"/>
              <p:nvPr/>
            </p:nvSpPr>
            <p:spPr>
              <a:xfrm>
                <a:off x="0" y="0"/>
                <a:ext cx="4816593" cy="369489"/>
              </a:xfrm>
              <a:prstGeom prst="rect">
                <a:avLst/>
              </a:prstGeom>
              <a:solidFill>
                <a:srgbClr val="336699"/>
              </a:solidFill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8" name="Google Shape;128;p2"/>
            <p:cNvSpPr txBox="1"/>
            <p:nvPr/>
          </p:nvSpPr>
          <p:spPr>
            <a:xfrm>
              <a:off x="513347" y="2709058"/>
              <a:ext cx="6369008" cy="587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38102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Planning and strategy meetings in Sydney</a:t>
              </a:r>
              <a:endParaRPr/>
            </a:p>
            <a:p>
              <a:pPr indent="-304815" lvl="0" marL="342917" marR="0" rtl="0" algn="l">
                <a:spcBef>
                  <a:spcPts val="18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ubik"/>
                <a:buChar char="•"/>
              </a:pPr>
              <a:r>
                <a:rPr lang="en-US" sz="2400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Online workshops prior (thanks to Terry M, Zdenka W, Nadia P, and R. Venkat)</a:t>
              </a:r>
              <a:endParaRPr/>
            </a:p>
            <a:p>
              <a:pPr indent="-304815" lvl="0" marL="342917" marR="0" rtl="0" algn="l">
                <a:spcBef>
                  <a:spcPts val="18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ubik"/>
                <a:buChar char="•"/>
              </a:pPr>
              <a:r>
                <a:rPr lang="en-US" sz="2400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Formalized governance structures (Thanks to other OCG networks for participating in interviews)</a:t>
              </a:r>
              <a:endParaRPr/>
            </a:p>
            <a:p>
              <a:pPr indent="-304815" lvl="0" marL="342917" marR="0" rtl="0" algn="l">
                <a:spcBef>
                  <a:spcPts val="18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ubik"/>
                <a:buChar char="•"/>
              </a:pPr>
              <a:r>
                <a:rPr lang="en-US" sz="2400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Balancing science with ‘business model’ for sustainability and scalability</a:t>
              </a:r>
              <a:endParaRPr/>
            </a:p>
            <a:p>
              <a:pPr indent="-215915" lvl="0" marL="342917" marR="0" rtl="0" algn="l">
                <a:spcBef>
                  <a:spcPts val="18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ubik"/>
                <a:buNone/>
              </a:pPr>
              <a:r>
                <a:t/>
              </a:r>
              <a:endParaRPr sz="280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38102" marR="0" rtl="0" algn="l">
                <a:spcBef>
                  <a:spcPts val="1800"/>
                </a:spcBef>
                <a:spcAft>
                  <a:spcPts val="0"/>
                </a:spcAft>
                <a:buNone/>
              </a:pPr>
              <a:r>
                <a:rPr lang="en-US" sz="280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Logo and brand development &gt; new website</a:t>
              </a:r>
              <a:endParaRPr/>
            </a:p>
            <a:p>
              <a:pPr indent="0" lvl="0" marL="38102" marR="0" rtl="0" algn="l">
                <a:spcBef>
                  <a:spcPts val="1800"/>
                </a:spcBef>
                <a:spcAft>
                  <a:spcPts val="0"/>
                </a:spcAft>
                <a:buNone/>
              </a:pPr>
              <a:r>
                <a:rPr lang="en-US" sz="280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Looking for host institution: legal entity and central bank account</a:t>
              </a:r>
              <a:endParaRPr/>
            </a:p>
            <a:p>
              <a:pPr indent="0" lvl="0" marL="38102" marR="0" rtl="0" algn="l">
                <a:spcBef>
                  <a:spcPts val="1800"/>
                </a:spcBef>
                <a:spcAft>
                  <a:spcPts val="0"/>
                </a:spcAft>
                <a:buNone/>
              </a:pPr>
              <a:r>
                <a:rPr lang="en-US" sz="280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Financial Innovation SubCom &gt; Market Shaping</a:t>
              </a:r>
              <a:endParaRPr/>
            </a:p>
          </p:txBody>
        </p:sp>
      </p:grpSp>
      <p:pic>
        <p:nvPicPr>
          <p:cNvPr id="129" name="Google Shape;12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13896" y="2277678"/>
            <a:ext cx="7986696" cy="5990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world&#10;&#10;AI-generated content may be incorrect." id="134" name="Google Shape;1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7698" y="1943100"/>
            <a:ext cx="9890620" cy="507370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 txBox="1"/>
          <p:nvPr/>
        </p:nvSpPr>
        <p:spPr>
          <a:xfrm>
            <a:off x="590568" y="1943100"/>
            <a:ext cx="6934200" cy="7323581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263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5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685800" y="2318562"/>
            <a:ext cx="6400800" cy="7163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533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~600 fishing vessels contribute data (~50% open)</a:t>
            </a:r>
            <a:endParaRPr/>
          </a:p>
          <a:p>
            <a:pPr indent="-457200" lvl="0" marL="53340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36792 complete down and up profiles open in 2024.</a:t>
            </a:r>
            <a:endParaRPr/>
          </a:p>
          <a:p>
            <a:pPr indent="-457200" lvl="0" marL="53340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Aiming for </a:t>
            </a: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10s of thousands</a:t>
            </a: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of vessels within a decade.</a:t>
            </a:r>
            <a:endParaRPr/>
          </a:p>
          <a:p>
            <a:pPr indent="-457200" lvl="0" marL="53340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Exciting new deployments: Papua New Guinea, Fiji, New Caledonia, Southern Ocean, Tanzania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53340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Mostly TD profiling, some DO and CTD</a:t>
            </a:r>
            <a:endParaRPr/>
          </a:p>
          <a:p>
            <a:pPr indent="-457200" lvl="0" marL="53340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Working on federated central data access point</a:t>
            </a:r>
            <a:endParaRPr/>
          </a:p>
          <a:p>
            <a:pPr indent="-457200" lvl="0" marL="53340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GTS, big thanks to Kevin and OceanOps</a:t>
            </a:r>
            <a:endParaRPr/>
          </a:p>
          <a:p>
            <a:pPr indent="0" lvl="0" marL="76200" marR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7620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" name="Google Shape;137;p4"/>
          <p:cNvGrpSpPr/>
          <p:nvPr/>
        </p:nvGrpSpPr>
        <p:grpSpPr>
          <a:xfrm>
            <a:off x="0" y="-144660"/>
            <a:ext cx="18288000" cy="1547565"/>
            <a:chOff x="0" y="-38100"/>
            <a:chExt cx="4816593" cy="407589"/>
          </a:xfrm>
        </p:grpSpPr>
        <p:sp>
          <p:nvSpPr>
            <p:cNvPr id="138" name="Google Shape;138;p4"/>
            <p:cNvSpPr/>
            <p:nvPr/>
          </p:nvSpPr>
          <p:spPr>
            <a:xfrm>
              <a:off x="0" y="0"/>
              <a:ext cx="4816592" cy="369489"/>
            </a:xfrm>
            <a:custGeom>
              <a:rect b="b" l="l" r="r" t="t"/>
              <a:pathLst>
                <a:path extrusionOk="0" h="36948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369489"/>
                  </a:lnTo>
                  <a:lnTo>
                    <a:pt x="0" y="369489"/>
                  </a:lnTo>
                  <a:close/>
                </a:path>
              </a:pathLst>
            </a:custGeom>
            <a:solidFill>
              <a:srgbClr val="6699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4"/>
            <p:cNvSpPr txBox="1"/>
            <p:nvPr/>
          </p:nvSpPr>
          <p:spPr>
            <a:xfrm>
              <a:off x="0" y="-38100"/>
              <a:ext cx="4816593" cy="4075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4"/>
          <p:cNvSpPr/>
          <p:nvPr/>
        </p:nvSpPr>
        <p:spPr>
          <a:xfrm>
            <a:off x="14706600" y="419101"/>
            <a:ext cx="3248355" cy="518384"/>
          </a:xfrm>
          <a:custGeom>
            <a:rect b="b" l="l" r="r" t="t"/>
            <a:pathLst>
              <a:path extrusionOk="0" h="764675" w="4791696">
                <a:moveTo>
                  <a:pt x="0" y="0"/>
                </a:moveTo>
                <a:lnTo>
                  <a:pt x="4791697" y="0"/>
                </a:lnTo>
                <a:lnTo>
                  <a:pt x="4791697" y="764675"/>
                </a:lnTo>
                <a:lnTo>
                  <a:pt x="0" y="764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533401" y="2"/>
            <a:ext cx="12050456" cy="982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NETWORK STATUS</a:t>
            </a:r>
            <a:endParaRPr/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410265" y="7277100"/>
            <a:ext cx="4298053" cy="235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6">
            <a:alphaModFix/>
          </a:blip>
          <a:srcRect b="19402" l="0" r="0" t="29260"/>
          <a:stretch/>
        </p:blipFill>
        <p:spPr>
          <a:xfrm>
            <a:off x="9534191" y="7277100"/>
            <a:ext cx="3437906" cy="2353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5"/>
          <p:cNvGrpSpPr/>
          <p:nvPr/>
        </p:nvGrpSpPr>
        <p:grpSpPr>
          <a:xfrm>
            <a:off x="0" y="-144660"/>
            <a:ext cx="18288000" cy="1547565"/>
            <a:chOff x="0" y="-38100"/>
            <a:chExt cx="4816593" cy="407589"/>
          </a:xfrm>
        </p:grpSpPr>
        <p:sp>
          <p:nvSpPr>
            <p:cNvPr id="149" name="Google Shape;149;p5"/>
            <p:cNvSpPr/>
            <p:nvPr/>
          </p:nvSpPr>
          <p:spPr>
            <a:xfrm>
              <a:off x="0" y="0"/>
              <a:ext cx="4816592" cy="369489"/>
            </a:xfrm>
            <a:custGeom>
              <a:rect b="b" l="l" r="r" t="t"/>
              <a:pathLst>
                <a:path extrusionOk="0" h="36948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369489"/>
                  </a:lnTo>
                  <a:lnTo>
                    <a:pt x="0" y="369489"/>
                  </a:lnTo>
                  <a:close/>
                </a:path>
              </a:pathLst>
            </a:custGeom>
            <a:solidFill>
              <a:srgbClr val="6699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 txBox="1"/>
            <p:nvPr/>
          </p:nvSpPr>
          <p:spPr>
            <a:xfrm>
              <a:off x="0" y="-38100"/>
              <a:ext cx="4816593" cy="4075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14706600" y="419101"/>
            <a:ext cx="3248355" cy="518384"/>
          </a:xfrm>
          <a:custGeom>
            <a:rect b="b" l="l" r="r" t="t"/>
            <a:pathLst>
              <a:path extrusionOk="0" h="764675" w="4791696">
                <a:moveTo>
                  <a:pt x="0" y="0"/>
                </a:moveTo>
                <a:lnTo>
                  <a:pt x="4791697" y="0"/>
                </a:lnTo>
                <a:lnTo>
                  <a:pt x="4791697" y="764675"/>
                </a:lnTo>
                <a:lnTo>
                  <a:pt x="0" y="764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 txBox="1"/>
          <p:nvPr/>
        </p:nvSpPr>
        <p:spPr>
          <a:xfrm>
            <a:off x="533401" y="2"/>
            <a:ext cx="12050456" cy="982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Bahamian Hurricane Pilot Highlight for IOCaribe</a:t>
            </a:r>
            <a:endParaRPr b="1" sz="4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3259" y="1929848"/>
            <a:ext cx="11583651" cy="342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92566" y="327841"/>
            <a:ext cx="1621263" cy="8106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of a department meteorology company&#10;&#10;Description automatically generated" id="155" name="Google Shape;155;p5"/>
          <p:cNvPicPr preferRelativeResize="0"/>
          <p:nvPr/>
        </p:nvPicPr>
        <p:blipFill rotWithShape="1">
          <a:blip r:embed="rId6">
            <a:alphaModFix/>
          </a:blip>
          <a:srcRect b="25765" l="13942" r="11070" t="26057"/>
          <a:stretch/>
        </p:blipFill>
        <p:spPr>
          <a:xfrm>
            <a:off x="304800" y="8936466"/>
            <a:ext cx="4421384" cy="1076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B Horizontal &amp; Shield Logos copy 2 ..." id="156" name="Google Shape;156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82201" y="8719760"/>
            <a:ext cx="4056431" cy="15101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5"/>
          <p:cNvGrpSpPr/>
          <p:nvPr/>
        </p:nvGrpSpPr>
        <p:grpSpPr>
          <a:xfrm>
            <a:off x="489949" y="2136189"/>
            <a:ext cx="5606052" cy="6379822"/>
            <a:chOff x="345051" y="2290699"/>
            <a:chExt cx="6705602" cy="8297791"/>
          </a:xfrm>
        </p:grpSpPr>
        <p:sp>
          <p:nvSpPr>
            <p:cNvPr id="158" name="Google Shape;158;p5"/>
            <p:cNvSpPr txBox="1"/>
            <p:nvPr/>
          </p:nvSpPr>
          <p:spPr>
            <a:xfrm>
              <a:off x="345051" y="2290699"/>
              <a:ext cx="6705602" cy="8297791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5"/>
            <p:cNvSpPr txBox="1"/>
            <p:nvPr/>
          </p:nvSpPr>
          <p:spPr>
            <a:xfrm>
              <a:off x="513345" y="2709059"/>
              <a:ext cx="6313278" cy="7367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304815" lvl="0" marL="342917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ubik"/>
                <a:buChar char="•"/>
              </a:pPr>
              <a:r>
                <a:rPr lang="en-US" sz="280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Goal: improve Tropical Cyclone rapid intensification forecasting  before landfall</a:t>
              </a:r>
              <a:endParaRPr/>
            </a:p>
            <a:p>
              <a:pPr indent="-304815" lvl="0" marL="342917" marR="0" rtl="0" algn="l">
                <a:spcBef>
                  <a:spcPts val="18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ubik"/>
                <a:buChar char="•"/>
              </a:pPr>
              <a:r>
                <a:rPr lang="en-US" sz="280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10 small-scale vessels across Bahamas starting July 2024</a:t>
              </a:r>
              <a:endParaRPr/>
            </a:p>
            <a:p>
              <a:pPr indent="-304815" lvl="0" marL="342917" marR="0" rtl="0" algn="l">
                <a:spcBef>
                  <a:spcPts val="18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ubik"/>
                <a:buChar char="•"/>
              </a:pPr>
              <a:r>
                <a:rPr lang="en-US" sz="280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Captured rapid cooling of Hurricane Oscar 2024/10/20</a:t>
              </a:r>
              <a:endParaRPr/>
            </a:p>
            <a:p>
              <a:pPr indent="-304815" lvl="0" marL="342917" marR="0" rtl="0" algn="l">
                <a:spcBef>
                  <a:spcPts val="18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ubik"/>
                <a:buChar char="•"/>
              </a:pPr>
              <a:r>
                <a:rPr lang="en-US" sz="2801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Thanks to Scott Glenn for inspiration and continued guidance</a:t>
              </a:r>
              <a:endParaRPr/>
            </a:p>
            <a:p>
              <a:pPr indent="-215915" lvl="0" marL="342917" marR="0" rtl="0" algn="l">
                <a:spcBef>
                  <a:spcPts val="18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ubik"/>
                <a:buNone/>
              </a:pPr>
              <a:r>
                <a:t/>
              </a:r>
              <a:endParaRPr sz="280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pic>
        <p:nvPicPr>
          <p:cNvPr id="160" name="Google Shape;160;p5"/>
          <p:cNvPicPr preferRelativeResize="0"/>
          <p:nvPr/>
        </p:nvPicPr>
        <p:blipFill rotWithShape="1">
          <a:blip r:embed="rId8">
            <a:alphaModFix/>
          </a:blip>
          <a:srcRect b="0" l="0" r="20974" t="0"/>
          <a:stretch/>
        </p:blipFill>
        <p:spPr>
          <a:xfrm>
            <a:off x="13182601" y="5921489"/>
            <a:ext cx="4500494" cy="379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/>
          <p:cNvPicPr preferRelativeResize="0"/>
          <p:nvPr/>
        </p:nvPicPr>
        <p:blipFill rotWithShape="1">
          <a:blip r:embed="rId9">
            <a:alphaModFix/>
          </a:blip>
          <a:srcRect b="17547" l="0" r="0" t="0"/>
          <a:stretch/>
        </p:blipFill>
        <p:spPr>
          <a:xfrm>
            <a:off x="9144000" y="5940744"/>
            <a:ext cx="3439857" cy="378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2899" y="425818"/>
            <a:ext cx="7729091" cy="87126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6"/>
          <p:cNvCxnSpPr/>
          <p:nvPr/>
        </p:nvCxnSpPr>
        <p:spPr>
          <a:xfrm>
            <a:off x="539987" y="9336488"/>
            <a:ext cx="17207550" cy="0"/>
          </a:xfrm>
          <a:prstGeom prst="straightConnector1">
            <a:avLst/>
          </a:prstGeom>
          <a:noFill/>
          <a:ln cap="flat" cmpd="sng" w="9525">
            <a:solidFill>
              <a:srgbClr val="6392B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9" name="Google Shape;169;p6"/>
          <p:cNvSpPr txBox="1"/>
          <p:nvPr>
            <p:ph idx="12" type="sldNum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0" name="Google Shape;170;p6"/>
          <p:cNvSpPr txBox="1"/>
          <p:nvPr>
            <p:ph idx="10" type="dt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 2024</a:t>
            </a:r>
            <a:endParaRPr/>
          </a:p>
        </p:txBody>
      </p:sp>
      <p:sp>
        <p:nvSpPr>
          <p:cNvPr id="171" name="Google Shape;171;p6"/>
          <p:cNvSpPr txBox="1"/>
          <p:nvPr/>
        </p:nvSpPr>
        <p:spPr>
          <a:xfrm>
            <a:off x="2197799" y="0"/>
            <a:ext cx="2705100" cy="864096"/>
          </a:xfrm>
          <a:prstGeom prst="rect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C00000"/>
                </a:solidFill>
                <a:latin typeface="Rubik"/>
                <a:ea typeface="Rubik"/>
                <a:cs typeface="Rubik"/>
                <a:sym typeface="Rubik"/>
              </a:rPr>
              <a:t>Challenges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6"/>
          <p:cNvSpPr txBox="1"/>
          <p:nvPr/>
        </p:nvSpPr>
        <p:spPr>
          <a:xfrm>
            <a:off x="12631989" y="0"/>
            <a:ext cx="3257313" cy="864096"/>
          </a:xfrm>
          <a:prstGeom prst="rect">
            <a:avLst/>
          </a:prstGeom>
          <a:noFill/>
          <a:ln cap="flat" cmpd="sng" w="38100">
            <a:solidFill>
              <a:srgbClr val="5481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548135"/>
                </a:solidFill>
                <a:latin typeface="Rubik"/>
                <a:ea typeface="Rubik"/>
                <a:cs typeface="Rubik"/>
                <a:sym typeface="Rubik"/>
              </a:rPr>
              <a:t>Progress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6"/>
          <p:cNvSpPr txBox="1"/>
          <p:nvPr/>
        </p:nvSpPr>
        <p:spPr>
          <a:xfrm>
            <a:off x="12612225" y="857865"/>
            <a:ext cx="4928727" cy="864096"/>
          </a:xfrm>
          <a:prstGeom prst="rect">
            <a:avLst/>
          </a:prstGeom>
          <a:noFill/>
          <a:ln cap="flat" cmpd="sng" w="381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48135"/>
                </a:solidFill>
                <a:latin typeface="Rubik"/>
                <a:ea typeface="Rubik"/>
                <a:cs typeface="Rubik"/>
                <a:sym typeface="Rubik"/>
              </a:rPr>
              <a:t>Piloted or better: every continent, equator to the poles 600+ vessels</a:t>
            </a:r>
            <a:endParaRPr sz="2700">
              <a:solidFill>
                <a:srgbClr val="54813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4" name="Google Shape;174;p6"/>
          <p:cNvSpPr txBox="1"/>
          <p:nvPr/>
        </p:nvSpPr>
        <p:spPr>
          <a:xfrm>
            <a:off x="12612227" y="2342590"/>
            <a:ext cx="4928727" cy="864095"/>
          </a:xfrm>
          <a:prstGeom prst="rect">
            <a:avLst/>
          </a:prstGeom>
          <a:noFill/>
          <a:ln cap="flat" cmpd="sng" w="381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48135"/>
                </a:solidFill>
                <a:latin typeface="Rubik"/>
                <a:ea typeface="Rubik"/>
                <a:cs typeface="Rubik"/>
                <a:sym typeface="Rubik"/>
              </a:rPr>
              <a:t>Financial Innovation SubC, Market Shaping </a:t>
            </a:r>
            <a:endParaRPr sz="2700">
              <a:solidFill>
                <a:srgbClr val="54813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12612227" y="3231836"/>
            <a:ext cx="4928727" cy="768894"/>
          </a:xfrm>
          <a:prstGeom prst="rect">
            <a:avLst/>
          </a:prstGeom>
          <a:noFill/>
          <a:ln cap="flat" cmpd="sng" w="381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48135"/>
                </a:solidFill>
                <a:latin typeface="Rubik"/>
                <a:ea typeface="Rubik"/>
                <a:cs typeface="Rubik"/>
                <a:sym typeface="Rubik"/>
              </a:rPr>
              <a:t>Official Governance, long term planning</a:t>
            </a:r>
            <a:endParaRPr sz="2700">
              <a:solidFill>
                <a:srgbClr val="54813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6" name="Google Shape;176;p6"/>
          <p:cNvSpPr txBox="1"/>
          <p:nvPr/>
        </p:nvSpPr>
        <p:spPr>
          <a:xfrm>
            <a:off x="12612227" y="4024461"/>
            <a:ext cx="4928727" cy="915891"/>
          </a:xfrm>
          <a:prstGeom prst="rect">
            <a:avLst/>
          </a:prstGeom>
          <a:noFill/>
          <a:ln cap="flat" cmpd="sng" w="381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48135"/>
                </a:solidFill>
                <a:latin typeface="Rubik"/>
                <a:ea typeface="Rubik"/>
                <a:cs typeface="Rubik"/>
                <a:sym typeface="Rubik"/>
              </a:rPr>
              <a:t>Strategic focus on fisheries science and mgmt &gt; FAO</a:t>
            </a:r>
            <a:endParaRPr sz="2700">
              <a:solidFill>
                <a:srgbClr val="54813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12612227" y="4944564"/>
            <a:ext cx="4928727" cy="804171"/>
          </a:xfrm>
          <a:prstGeom prst="rect">
            <a:avLst/>
          </a:prstGeom>
          <a:noFill/>
          <a:ln cap="flat" cmpd="sng" w="381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48135"/>
                </a:solidFill>
                <a:latin typeface="Rubik"/>
                <a:ea typeface="Rubik"/>
                <a:cs typeface="Rubik"/>
                <a:sym typeface="Rubik"/>
              </a:rPr>
              <a:t>GTS, CMEMS, EMODnet</a:t>
            </a:r>
            <a:endParaRPr sz="2700">
              <a:solidFill>
                <a:srgbClr val="54813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747044" y="5748736"/>
            <a:ext cx="4155855" cy="860714"/>
          </a:xfrm>
          <a:prstGeom prst="rect">
            <a:avLst/>
          </a:prstGeom>
          <a:noFill/>
          <a:ln cap="flat" cmpd="sng" w="381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00000"/>
                </a:solidFill>
                <a:latin typeface="Rubik"/>
                <a:ea typeface="Rubik"/>
                <a:cs typeface="Rubik"/>
                <a:sym typeface="Rubik"/>
              </a:rPr>
              <a:t>Need more cohesion between networks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12622107" y="7434126"/>
            <a:ext cx="4928727" cy="804171"/>
          </a:xfrm>
          <a:prstGeom prst="rect">
            <a:avLst/>
          </a:prstGeom>
          <a:noFill/>
          <a:ln cap="flat" cmpd="sng" w="381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48135"/>
                </a:solidFill>
                <a:latin typeface="Rubik"/>
                <a:ea typeface="Rubik"/>
                <a:cs typeface="Rubik"/>
                <a:sym typeface="Rubik"/>
              </a:rPr>
              <a:t>Full steam ahead! Also, broader FVON member committee</a:t>
            </a:r>
            <a:endParaRPr sz="2700">
              <a:solidFill>
                <a:srgbClr val="54813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0" name="Google Shape;180;p6"/>
          <p:cNvSpPr txBox="1"/>
          <p:nvPr/>
        </p:nvSpPr>
        <p:spPr>
          <a:xfrm>
            <a:off x="12622107" y="8242509"/>
            <a:ext cx="4928727" cy="804171"/>
          </a:xfrm>
          <a:prstGeom prst="rect">
            <a:avLst/>
          </a:prstGeom>
          <a:noFill/>
          <a:ln cap="flat" cmpd="sng" w="381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48135"/>
                </a:solidFill>
                <a:latin typeface="Rubik"/>
                <a:ea typeface="Rubik"/>
                <a:cs typeface="Rubik"/>
                <a:sym typeface="Rubik"/>
              </a:rPr>
              <a:t>No platform, decreasing fishing ecosystem impacts</a:t>
            </a:r>
            <a:endParaRPr sz="2700">
              <a:solidFill>
                <a:srgbClr val="54813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1" name="Google Shape;181;p6"/>
          <p:cNvSpPr txBox="1"/>
          <p:nvPr/>
        </p:nvSpPr>
        <p:spPr>
          <a:xfrm>
            <a:off x="747044" y="4875782"/>
            <a:ext cx="4155854" cy="860714"/>
          </a:xfrm>
          <a:prstGeom prst="rect">
            <a:avLst/>
          </a:prstGeom>
          <a:noFill/>
          <a:ln cap="flat" cmpd="sng" w="381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00000"/>
                </a:solidFill>
                <a:latin typeface="Rubik"/>
                <a:ea typeface="Rubik"/>
                <a:cs typeface="Rubik"/>
                <a:sym typeface="Rubik"/>
              </a:rPr>
              <a:t>Significant amount remains closed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6"/>
          <p:cNvSpPr txBox="1"/>
          <p:nvPr/>
        </p:nvSpPr>
        <p:spPr>
          <a:xfrm>
            <a:off x="12612225" y="5752422"/>
            <a:ext cx="4928727" cy="804171"/>
          </a:xfrm>
          <a:prstGeom prst="rect">
            <a:avLst/>
          </a:prstGeom>
          <a:noFill/>
          <a:ln cap="flat" cmpd="sng" w="381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48135"/>
                </a:solidFill>
                <a:latin typeface="Rubik"/>
                <a:ea typeface="Rubik"/>
                <a:cs typeface="Rubik"/>
                <a:sym typeface="Rubik"/>
              </a:rPr>
              <a:t>Progress from Data Mgmt SubC</a:t>
            </a:r>
            <a:endParaRPr sz="2700">
              <a:solidFill>
                <a:srgbClr val="54813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3" name="Google Shape;183;p6"/>
          <p:cNvSpPr txBox="1"/>
          <p:nvPr/>
        </p:nvSpPr>
        <p:spPr>
          <a:xfrm>
            <a:off x="737166" y="6609450"/>
            <a:ext cx="4155855" cy="860714"/>
          </a:xfrm>
          <a:prstGeom prst="rect">
            <a:avLst/>
          </a:prstGeom>
          <a:noFill/>
          <a:ln cap="flat" cmpd="sng" w="381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00000"/>
                </a:solidFill>
                <a:latin typeface="Rubik"/>
                <a:ea typeface="Rubik"/>
                <a:cs typeface="Rubik"/>
                <a:sym typeface="Rubik"/>
              </a:rPr>
              <a:t>Not great for global BP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7"/>
          <p:cNvGrpSpPr/>
          <p:nvPr/>
        </p:nvGrpSpPr>
        <p:grpSpPr>
          <a:xfrm>
            <a:off x="0" y="1728008"/>
            <a:ext cx="12952269" cy="6686322"/>
            <a:chOff x="0" y="-38100"/>
            <a:chExt cx="3411297" cy="1761007"/>
          </a:xfrm>
        </p:grpSpPr>
        <p:sp>
          <p:nvSpPr>
            <p:cNvPr id="189" name="Google Shape;189;p7"/>
            <p:cNvSpPr/>
            <p:nvPr/>
          </p:nvSpPr>
          <p:spPr>
            <a:xfrm>
              <a:off x="0" y="0"/>
              <a:ext cx="3411297" cy="1722907"/>
            </a:xfrm>
            <a:custGeom>
              <a:rect b="b" l="l" r="r" t="t"/>
              <a:pathLst>
                <a:path extrusionOk="0" h="1722907" w="3411297">
                  <a:moveTo>
                    <a:pt x="0" y="0"/>
                  </a:moveTo>
                  <a:lnTo>
                    <a:pt x="3411297" y="0"/>
                  </a:lnTo>
                  <a:lnTo>
                    <a:pt x="3411297" y="1722907"/>
                  </a:lnTo>
                  <a:lnTo>
                    <a:pt x="0" y="17229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7"/>
            <p:cNvSpPr txBox="1"/>
            <p:nvPr/>
          </p:nvSpPr>
          <p:spPr>
            <a:xfrm>
              <a:off x="0" y="-38100"/>
              <a:ext cx="3411297" cy="1761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7"/>
          <p:cNvSpPr/>
          <p:nvPr/>
        </p:nvSpPr>
        <p:spPr>
          <a:xfrm>
            <a:off x="560832" y="3429209"/>
            <a:ext cx="3428581" cy="3428581"/>
          </a:xfrm>
          <a:custGeom>
            <a:rect b="b" l="l" r="r" t="t"/>
            <a:pathLst>
              <a:path extrusionOk="0" h="3428581" w="3428581">
                <a:moveTo>
                  <a:pt x="0" y="0"/>
                </a:moveTo>
                <a:lnTo>
                  <a:pt x="3428581" y="0"/>
                </a:lnTo>
                <a:lnTo>
                  <a:pt x="3428581" y="3428582"/>
                </a:lnTo>
                <a:lnTo>
                  <a:pt x="0" y="34285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2" name="Google Shape;192;p7"/>
          <p:cNvGrpSpPr/>
          <p:nvPr/>
        </p:nvGrpSpPr>
        <p:grpSpPr>
          <a:xfrm>
            <a:off x="1028700" y="552200"/>
            <a:ext cx="4911696" cy="1117229"/>
            <a:chOff x="0" y="-247650"/>
            <a:chExt cx="6548928" cy="1489638"/>
          </a:xfrm>
        </p:grpSpPr>
        <p:grpSp>
          <p:nvGrpSpPr>
            <p:cNvPr id="193" name="Google Shape;193;p7"/>
            <p:cNvGrpSpPr/>
            <p:nvPr/>
          </p:nvGrpSpPr>
          <p:grpSpPr>
            <a:xfrm>
              <a:off x="6315491" y="620994"/>
              <a:ext cx="233437" cy="233437"/>
              <a:chOff x="0" y="0"/>
              <a:chExt cx="812800" cy="812800"/>
            </a:xfrm>
          </p:grpSpPr>
          <p:sp>
            <p:nvSpPr>
              <p:cNvPr id="194" name="Google Shape;194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C3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6" name="Google Shape;196;p7"/>
            <p:cNvSpPr txBox="1"/>
            <p:nvPr/>
          </p:nvSpPr>
          <p:spPr>
            <a:xfrm>
              <a:off x="0" y="-247650"/>
              <a:ext cx="6315491" cy="14896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160">
                  <a:solidFill>
                    <a:srgbClr val="336699"/>
                  </a:solidFill>
                  <a:latin typeface="Arial"/>
                  <a:ea typeface="Arial"/>
                  <a:cs typeface="Arial"/>
                  <a:sym typeface="Arial"/>
                </a:rPr>
                <a:t>THANK YOU</a:t>
              </a:r>
              <a:endParaRPr/>
            </a:p>
          </p:txBody>
        </p:sp>
      </p:grpSp>
      <p:sp>
        <p:nvSpPr>
          <p:cNvPr id="197" name="Google Shape;197;p7"/>
          <p:cNvSpPr/>
          <p:nvPr/>
        </p:nvSpPr>
        <p:spPr>
          <a:xfrm>
            <a:off x="560832" y="6943555"/>
            <a:ext cx="1785886" cy="1280343"/>
          </a:xfrm>
          <a:custGeom>
            <a:rect b="b" l="l" r="r" t="t"/>
            <a:pathLst>
              <a:path extrusionOk="0" h="1280343" w="1785886">
                <a:moveTo>
                  <a:pt x="0" y="0"/>
                </a:moveTo>
                <a:lnTo>
                  <a:pt x="1785886" y="0"/>
                </a:lnTo>
                <a:lnTo>
                  <a:pt x="1785886" y="1280344"/>
                </a:lnTo>
                <a:lnTo>
                  <a:pt x="0" y="1280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2386228" y="7281782"/>
            <a:ext cx="1603185" cy="603890"/>
          </a:xfrm>
          <a:custGeom>
            <a:rect b="b" l="l" r="r" t="t"/>
            <a:pathLst>
              <a:path extrusionOk="0" h="603890" w="1603185">
                <a:moveTo>
                  <a:pt x="0" y="0"/>
                </a:moveTo>
                <a:lnTo>
                  <a:pt x="1603185" y="0"/>
                </a:lnTo>
                <a:lnTo>
                  <a:pt x="1603185" y="603890"/>
                </a:lnTo>
                <a:lnTo>
                  <a:pt x="0" y="603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7"/>
          <p:cNvSpPr/>
          <p:nvPr/>
        </p:nvSpPr>
        <p:spPr>
          <a:xfrm>
            <a:off x="155760" y="8874599"/>
            <a:ext cx="1745881" cy="1043136"/>
          </a:xfrm>
          <a:custGeom>
            <a:rect b="b" l="l" r="r" t="t"/>
            <a:pathLst>
              <a:path extrusionOk="0" h="1043136" w="1745881">
                <a:moveTo>
                  <a:pt x="0" y="0"/>
                </a:moveTo>
                <a:lnTo>
                  <a:pt x="1745880" y="0"/>
                </a:lnTo>
                <a:lnTo>
                  <a:pt x="1745880" y="1043137"/>
                </a:lnTo>
                <a:lnTo>
                  <a:pt x="0" y="1043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7"/>
          <p:cNvSpPr/>
          <p:nvPr/>
        </p:nvSpPr>
        <p:spPr>
          <a:xfrm>
            <a:off x="2027256" y="8992961"/>
            <a:ext cx="2789752" cy="806413"/>
          </a:xfrm>
          <a:custGeom>
            <a:rect b="b" l="l" r="r" t="t"/>
            <a:pathLst>
              <a:path extrusionOk="0" h="806413" w="2789752">
                <a:moveTo>
                  <a:pt x="0" y="0"/>
                </a:moveTo>
                <a:lnTo>
                  <a:pt x="2789753" y="0"/>
                </a:lnTo>
                <a:lnTo>
                  <a:pt x="2789753" y="806413"/>
                </a:lnTo>
                <a:lnTo>
                  <a:pt x="0" y="8064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7"/>
          <p:cNvSpPr/>
          <p:nvPr/>
        </p:nvSpPr>
        <p:spPr>
          <a:xfrm>
            <a:off x="5056659" y="8886692"/>
            <a:ext cx="2338223" cy="1018950"/>
          </a:xfrm>
          <a:custGeom>
            <a:rect b="b" l="l" r="r" t="t"/>
            <a:pathLst>
              <a:path extrusionOk="0" h="1018950" w="2338223">
                <a:moveTo>
                  <a:pt x="0" y="0"/>
                </a:moveTo>
                <a:lnTo>
                  <a:pt x="2338223" y="0"/>
                </a:lnTo>
                <a:lnTo>
                  <a:pt x="2338223" y="1018951"/>
                </a:lnTo>
                <a:lnTo>
                  <a:pt x="0" y="1018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7"/>
          <p:cNvSpPr/>
          <p:nvPr/>
        </p:nvSpPr>
        <p:spPr>
          <a:xfrm>
            <a:off x="7633007" y="8840904"/>
            <a:ext cx="1210832" cy="1110526"/>
          </a:xfrm>
          <a:custGeom>
            <a:rect b="b" l="l" r="r" t="t"/>
            <a:pathLst>
              <a:path extrusionOk="0" h="1110526" w="1210832">
                <a:moveTo>
                  <a:pt x="0" y="0"/>
                </a:moveTo>
                <a:lnTo>
                  <a:pt x="1210832" y="0"/>
                </a:lnTo>
                <a:lnTo>
                  <a:pt x="1210832" y="1110527"/>
                </a:lnTo>
                <a:lnTo>
                  <a:pt x="0" y="1110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7"/>
          <p:cNvSpPr/>
          <p:nvPr/>
        </p:nvSpPr>
        <p:spPr>
          <a:xfrm>
            <a:off x="9081964" y="8784952"/>
            <a:ext cx="1843049" cy="1222430"/>
          </a:xfrm>
          <a:custGeom>
            <a:rect b="b" l="l" r="r" t="t"/>
            <a:pathLst>
              <a:path extrusionOk="0" h="1222430" w="1843049">
                <a:moveTo>
                  <a:pt x="0" y="0"/>
                </a:moveTo>
                <a:lnTo>
                  <a:pt x="1843049" y="0"/>
                </a:lnTo>
                <a:lnTo>
                  <a:pt x="1843049" y="1222431"/>
                </a:lnTo>
                <a:lnTo>
                  <a:pt x="0" y="1222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7"/>
          <p:cNvSpPr/>
          <p:nvPr/>
        </p:nvSpPr>
        <p:spPr>
          <a:xfrm>
            <a:off x="11163138" y="8903295"/>
            <a:ext cx="955875" cy="985746"/>
          </a:xfrm>
          <a:custGeom>
            <a:rect b="b" l="l" r="r" t="t"/>
            <a:pathLst>
              <a:path extrusionOk="0" h="985746" w="955875">
                <a:moveTo>
                  <a:pt x="0" y="0"/>
                </a:moveTo>
                <a:lnTo>
                  <a:pt x="955874" y="0"/>
                </a:lnTo>
                <a:lnTo>
                  <a:pt x="955874" y="985745"/>
                </a:lnTo>
                <a:lnTo>
                  <a:pt x="0" y="985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7"/>
          <p:cNvSpPr/>
          <p:nvPr/>
        </p:nvSpPr>
        <p:spPr>
          <a:xfrm>
            <a:off x="12357137" y="8853237"/>
            <a:ext cx="1119102" cy="1085861"/>
          </a:xfrm>
          <a:custGeom>
            <a:rect b="b" l="l" r="r" t="t"/>
            <a:pathLst>
              <a:path extrusionOk="0" h="1085861" w="1119102">
                <a:moveTo>
                  <a:pt x="0" y="0"/>
                </a:moveTo>
                <a:lnTo>
                  <a:pt x="1119102" y="0"/>
                </a:lnTo>
                <a:lnTo>
                  <a:pt x="1119102" y="1085861"/>
                </a:lnTo>
                <a:lnTo>
                  <a:pt x="0" y="10858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7"/>
          <p:cNvSpPr/>
          <p:nvPr/>
        </p:nvSpPr>
        <p:spPr>
          <a:xfrm>
            <a:off x="13714364" y="8883792"/>
            <a:ext cx="1288192" cy="1033944"/>
          </a:xfrm>
          <a:custGeom>
            <a:rect b="b" l="l" r="r" t="t"/>
            <a:pathLst>
              <a:path extrusionOk="0" h="1033944" w="1288192">
                <a:moveTo>
                  <a:pt x="0" y="0"/>
                </a:moveTo>
                <a:lnTo>
                  <a:pt x="1288193" y="0"/>
                </a:lnTo>
                <a:lnTo>
                  <a:pt x="1288193" y="1033944"/>
                </a:lnTo>
                <a:lnTo>
                  <a:pt x="0" y="10339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7"/>
          <p:cNvSpPr/>
          <p:nvPr/>
        </p:nvSpPr>
        <p:spPr>
          <a:xfrm>
            <a:off x="15240682" y="9015408"/>
            <a:ext cx="1762618" cy="761520"/>
          </a:xfrm>
          <a:custGeom>
            <a:rect b="b" l="l" r="r" t="t"/>
            <a:pathLst>
              <a:path extrusionOk="0" h="761520" w="1762618">
                <a:moveTo>
                  <a:pt x="0" y="0"/>
                </a:moveTo>
                <a:lnTo>
                  <a:pt x="1762618" y="0"/>
                </a:lnTo>
                <a:lnTo>
                  <a:pt x="1762618" y="761519"/>
                </a:lnTo>
                <a:lnTo>
                  <a:pt x="0" y="761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7"/>
          <p:cNvSpPr/>
          <p:nvPr/>
        </p:nvSpPr>
        <p:spPr>
          <a:xfrm>
            <a:off x="17003300" y="8760631"/>
            <a:ext cx="948654" cy="1271072"/>
          </a:xfrm>
          <a:custGeom>
            <a:rect b="b" l="l" r="r" t="t"/>
            <a:pathLst>
              <a:path extrusionOk="0" h="1271072" w="948654">
                <a:moveTo>
                  <a:pt x="0" y="0"/>
                </a:moveTo>
                <a:lnTo>
                  <a:pt x="948654" y="0"/>
                </a:lnTo>
                <a:lnTo>
                  <a:pt x="948654" y="1271073"/>
                </a:lnTo>
                <a:lnTo>
                  <a:pt x="0" y="1271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7"/>
          <p:cNvSpPr txBox="1"/>
          <p:nvPr/>
        </p:nvSpPr>
        <p:spPr>
          <a:xfrm>
            <a:off x="4364447" y="4000500"/>
            <a:ext cx="4479392" cy="16878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CO-CHAIRS</a:t>
            </a:r>
            <a:endParaRPr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63291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en-US" sz="24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cooper@oceandata.net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632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amsantos@ipma.pt</a:t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7"/>
          <p:cNvSpPr txBox="1"/>
          <p:nvPr/>
        </p:nvSpPr>
        <p:spPr>
          <a:xfrm>
            <a:off x="13476239" y="2082849"/>
            <a:ext cx="43287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4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 up for our newsletter:</a:t>
            </a:r>
            <a:endParaRPr/>
          </a:p>
          <a:p>
            <a:pPr indent="0" lvl="0" marL="0" marR="0" rtl="0" algn="ctr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4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7"/>
          <p:cNvSpPr txBox="1"/>
          <p:nvPr/>
        </p:nvSpPr>
        <p:spPr>
          <a:xfrm>
            <a:off x="14417864" y="5029608"/>
            <a:ext cx="24456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4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 our website:</a:t>
            </a:r>
            <a:endParaRPr/>
          </a:p>
        </p:txBody>
      </p:sp>
      <p:sp>
        <p:nvSpPr>
          <p:cNvPr id="212" name="Google Shape;212;p7"/>
          <p:cNvSpPr txBox="1"/>
          <p:nvPr/>
        </p:nvSpPr>
        <p:spPr>
          <a:xfrm>
            <a:off x="14594126" y="7672763"/>
            <a:ext cx="2080609" cy="3598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48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https://fvon.org/</a:t>
            </a:r>
            <a:endParaRPr/>
          </a:p>
        </p:txBody>
      </p:sp>
      <p:sp>
        <p:nvSpPr>
          <p:cNvPr id="213" name="Google Shape;213;p7"/>
          <p:cNvSpPr txBox="1"/>
          <p:nvPr/>
        </p:nvSpPr>
        <p:spPr>
          <a:xfrm>
            <a:off x="8688119" y="4000500"/>
            <a:ext cx="3428581" cy="11877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SECRETARIAT</a:t>
            </a:r>
            <a:endParaRPr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63291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en-US" sz="24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autaylor@edf.org</a:t>
            </a:r>
            <a:endParaRPr b="1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qr code on a white background&#10;&#10;AI-generated content may be incorrect." id="214" name="Google Shape;214;p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4691813" y="2811113"/>
            <a:ext cx="1897737" cy="189773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7"/>
          <p:cNvSpPr txBox="1"/>
          <p:nvPr/>
        </p:nvSpPr>
        <p:spPr>
          <a:xfrm>
            <a:off x="14721150" y="2840450"/>
            <a:ext cx="5775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descr="A qr code with a white background&#10;&#10;AI-generated content may be incorrect." id="216" name="Google Shape;216;p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4708088" y="5662488"/>
            <a:ext cx="1865205" cy="186520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7"/>
          <p:cNvSpPr txBox="1"/>
          <p:nvPr/>
        </p:nvSpPr>
        <p:spPr>
          <a:xfrm>
            <a:off x="14736922" y="5691322"/>
            <a:ext cx="567600" cy="5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Cooper Van Vranken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41500.0000000000</vt:lpwstr>
  </property>
  <property fmtid="{D5CDD505-2E9C-101B-9397-08002B2CF9AE}" pid="3" name="ContentTypeId">
    <vt:lpwstr>0x0101004C758CCBF1164443AC493FAC623DC2CB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