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6858000" cx="12192000"/>
  <p:notesSz cx="6858000" cy="9144000"/>
  <p:embeddedFontLst>
    <p:embeddedFont>
      <p:font typeface="Montserrat"/>
      <p:regular r:id="rId14"/>
      <p:bold r:id="rId15"/>
      <p:italic r:id="rId16"/>
      <p:boldItalic r:id="rId17"/>
    </p:embeddedFont>
    <p:embeddedFont>
      <p:font typeface="Barlow"/>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2" roundtripDataSignature="AMtx7mioD0q6xrRan4mcsfe/CghdQEk9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Barlow-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ontserrat-bold.fntdata"/><Relationship Id="rId14" Type="http://schemas.openxmlformats.org/officeDocument/2006/relationships/font" Target="fonts/Montserrat-regular.fntdata"/><Relationship Id="rId17" Type="http://schemas.openxmlformats.org/officeDocument/2006/relationships/font" Target="fonts/Montserrat-boldItalic.fntdata"/><Relationship Id="rId16" Type="http://schemas.openxmlformats.org/officeDocument/2006/relationships/font" Target="fonts/Montserrat-italic.fntdata"/><Relationship Id="rId5" Type="http://schemas.openxmlformats.org/officeDocument/2006/relationships/notesMaster" Target="notesMasters/notesMaster1.xml"/><Relationship Id="rId19" Type="http://schemas.openxmlformats.org/officeDocument/2006/relationships/font" Target="fonts/Barlow-bold.fntdata"/><Relationship Id="rId6" Type="http://schemas.openxmlformats.org/officeDocument/2006/relationships/slide" Target="slides/slide1.xml"/><Relationship Id="rId18" Type="http://schemas.openxmlformats.org/officeDocument/2006/relationships/font" Target="fonts/Barlow-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16bb1a2444_4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Our network is based around collaboration. We have a common goal, which is to uplift the USV industry through science, so that we can do better science, for the benefit of society.</a:t>
            </a:r>
            <a:endParaRPr/>
          </a:p>
          <a:p>
            <a:pPr indent="0" lvl="0" marL="0" rtl="0" algn="l">
              <a:lnSpc>
                <a:spcPct val="100000"/>
              </a:lnSpc>
              <a:spcBef>
                <a:spcPts val="0"/>
              </a:spcBef>
              <a:spcAft>
                <a:spcPts val="0"/>
              </a:spcAft>
              <a:buSzPts val="1400"/>
              <a:buNone/>
            </a:pPr>
            <a:r>
              <a:rPr lang="en-GB"/>
              <a:t>We have over 300 people who have registered to be part of our network.</a:t>
            </a:r>
            <a:endParaRPr/>
          </a:p>
        </p:txBody>
      </p:sp>
      <p:sp>
        <p:nvSpPr>
          <p:cNvPr id="130" name="Google Shape;130;g216bb1a2444_4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2cec1e89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342cec1e89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One of the strengths is our ability to collect unprecedented co-located ocean and meteorological data simultaneously. </a:t>
            </a:r>
            <a:endParaRPr/>
          </a:p>
          <a:p>
            <a:pPr indent="0" lvl="0" marL="0" rtl="0" algn="l">
              <a:lnSpc>
                <a:spcPct val="100000"/>
              </a:lnSpc>
              <a:spcBef>
                <a:spcPts val="0"/>
              </a:spcBef>
              <a:spcAft>
                <a:spcPts val="0"/>
              </a:spcAft>
              <a:buSzPts val="1400"/>
              <a:buNone/>
            </a:pPr>
            <a:r>
              <a:rPr lang="en-GB"/>
              <a:t>We have listed a whopping 13 EOV/ECV here as baseline. But our literature review found we can collect 28 EOVs/ECVs, and 5 additional including bathy and eDNA. This include 5 out of the 9 Biology and ecosystems EOVs, as mentioned by the Bio Eco Panel.</a:t>
            </a:r>
            <a:endParaRPr/>
          </a:p>
          <a:p>
            <a:pPr indent="0" lvl="0" marL="0" rtl="0" algn="l">
              <a:lnSpc>
                <a:spcPct val="100000"/>
              </a:lnSpc>
              <a:spcBef>
                <a:spcPts val="0"/>
              </a:spcBef>
              <a:spcAft>
                <a:spcPts val="0"/>
              </a:spcAft>
              <a:buSzPts val="1400"/>
              <a:buNone/>
            </a:pPr>
            <a:r>
              <a:rPr lang="en-GB"/>
              <a:t>In the context of the RRR: The RRR lists in the red: currents, salinity, temperature, waves, sea level and pCO2, but we can do these all at the same time, and in remote areas and during e.g. winter. So gap-filling. </a:t>
            </a:r>
            <a:endParaRPr/>
          </a:p>
          <a:p>
            <a:pPr indent="0" lvl="0" marL="0" rtl="0" algn="l">
              <a:spcBef>
                <a:spcPts val="0"/>
              </a:spcBef>
              <a:spcAft>
                <a:spcPts val="0"/>
              </a:spcAft>
              <a:buClr>
                <a:schemeClr val="dk1"/>
              </a:buClr>
              <a:buSzPts val="1400"/>
              <a:buFont typeface="Arial"/>
              <a:buNone/>
            </a:pPr>
            <a:r>
              <a:rPr lang="en-GB"/>
              <a:t>It is important to acknowledge OASIS and the core skills involved in connecting the Ocean and Atmosphere (Joanna mentioned before the need to connect the IOC and WMO, we have the tools to connect the ocean and atmosphere, and a community of specialist scientists who understand it.)</a:t>
            </a:r>
            <a:endParaRPr/>
          </a:p>
          <a:p>
            <a:pPr indent="0" lvl="0" marL="0" rtl="0" algn="l">
              <a:lnSpc>
                <a:spcPct val="100000"/>
              </a:lnSpc>
              <a:spcBef>
                <a:spcPts val="0"/>
              </a:spcBef>
              <a:spcAft>
                <a:spcPts val="0"/>
              </a:spcAft>
              <a:buSzPts val="1400"/>
              <a:buNone/>
            </a:pPr>
            <a:r>
              <a:rPr lang="en-GB"/>
              <a:t>I have the OASIS logo here, this really is the leading group in the USV network and is the reason we are here. OASIS is a driving force, but they are also the data end-users. The USV network will stand alone, but its important in the network’s infancy to be supported by this group and acknowledge </a:t>
            </a:r>
            <a:r>
              <a:rPr lang="en-GB"/>
              <a:t>their importance in this network</a:t>
            </a:r>
            <a:r>
              <a:rPr lang="en-GB"/>
              <a:t>.</a:t>
            </a:r>
            <a:endParaRPr/>
          </a:p>
          <a:p>
            <a:pPr indent="0" lvl="0" marL="0" rtl="0" algn="l">
              <a:lnSpc>
                <a:spcPct val="100000"/>
              </a:lnSpc>
              <a:spcBef>
                <a:spcPts val="0"/>
              </a:spcBef>
              <a:spcAft>
                <a:spcPts val="0"/>
              </a:spcAft>
              <a:buSzPts val="1400"/>
              <a:buNone/>
            </a:pPr>
            <a:r>
              <a:rPr lang="en-GB"/>
              <a:t>Acknowledging that we intend on being multidisciplinary (because our tech allows it) a core direction is for us to be developing a plan for ecological and biological data to be coordinated and collected.</a:t>
            </a:r>
            <a:endParaRPr/>
          </a:p>
        </p:txBody>
      </p:sp>
      <p:sp>
        <p:nvSpPr>
          <p:cNvPr id="141" name="Google Shape;141;g342cec1e89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42cec1e89b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42cec1e89b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USV network</a:t>
            </a:r>
            <a:r>
              <a:rPr lang="en-GB"/>
              <a:t> already has strong connections across SOCONET, we have a ‘GO-USV’ transect with a saildrone as part of TPOS, which is like GO-SHIP but on finer spatiotemporal scales and focused around seasonal patterns.</a:t>
            </a:r>
            <a:endParaRPr/>
          </a:p>
          <a:p>
            <a:pPr indent="0" lvl="0" marL="0" rtl="0" algn="l">
              <a:lnSpc>
                <a:spcPct val="100000"/>
              </a:lnSpc>
              <a:spcBef>
                <a:spcPts val="0"/>
              </a:spcBef>
              <a:spcAft>
                <a:spcPts val="0"/>
              </a:spcAft>
              <a:buSzPts val="1400"/>
              <a:buNone/>
            </a:pPr>
            <a:r>
              <a:rPr lang="en-GB"/>
              <a:t>We have this spatial and temporal representations here, which is explained in the publication.</a:t>
            </a:r>
            <a:endParaRPr/>
          </a:p>
          <a:p>
            <a:pPr indent="0" lvl="0" marL="0" rtl="0" algn="l">
              <a:lnSpc>
                <a:spcPct val="100000"/>
              </a:lnSpc>
              <a:spcBef>
                <a:spcPts val="0"/>
              </a:spcBef>
              <a:spcAft>
                <a:spcPts val="0"/>
              </a:spcAft>
              <a:buSzPts val="1400"/>
              <a:buNone/>
            </a:pPr>
            <a:r>
              <a:rPr lang="en-GB"/>
              <a:t>In the yellow, we are developing attributes 4 and 5, and we have plans over the next year or two to develop those.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1" name="Google Shape;151;g342cec1e89b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OASIS office has been acting as the USV network project office. This is supported by the UN Ocean Decade. </a:t>
            </a:r>
            <a:endParaRPr/>
          </a:p>
          <a:p>
            <a:pPr indent="0" lvl="0" marL="0" rtl="0" algn="l">
              <a:lnSpc>
                <a:spcPct val="100000"/>
              </a:lnSpc>
              <a:spcBef>
                <a:spcPts val="0"/>
              </a:spcBef>
              <a:spcAft>
                <a:spcPts val="0"/>
              </a:spcAft>
              <a:buSzPts val="1400"/>
              <a:buNone/>
            </a:pPr>
            <a:r>
              <a:rPr lang="en-GB"/>
              <a:t>We have some work to do with how we engage our 300 ‘members’ who have signed up for where we are, and how we get support.</a:t>
            </a:r>
            <a:endParaRPr/>
          </a:p>
        </p:txBody>
      </p:sp>
      <p:sp>
        <p:nvSpPr>
          <p:cNvPr id="161" name="Google Shape;16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GB"/>
              <a:t>There is a big place for industry in this contemporary landscape. They see ‘science’ as a difficult market, and they are seeking to </a:t>
            </a:r>
            <a:r>
              <a:rPr lang="en-GB"/>
              <a:t>understand better. And this is the core of our USV network.</a:t>
            </a:r>
            <a:endParaRPr/>
          </a:p>
          <a:p>
            <a:pPr indent="0" lvl="0" marL="0" marR="0" rtl="0" algn="l">
              <a:lnSpc>
                <a:spcPct val="100000"/>
              </a:lnSpc>
              <a:spcBef>
                <a:spcPts val="0"/>
              </a:spcBef>
              <a:spcAft>
                <a:spcPts val="0"/>
              </a:spcAft>
              <a:buSzPts val="1400"/>
              <a:buNone/>
            </a:pPr>
            <a:r>
              <a:rPr lang="en-GB"/>
              <a:t>We also have this unique case where our platforms are diverse. What we measure, can change depending on the platform, and where the sensor is on the platform. This is misunderstood across industry</a:t>
            </a:r>
            <a:endParaRPr/>
          </a:p>
          <a:p>
            <a:pPr indent="0" lvl="0" marL="0" marR="0" rtl="0" algn="l">
              <a:lnSpc>
                <a:spcPct val="100000"/>
              </a:lnSpc>
              <a:spcBef>
                <a:spcPts val="0"/>
              </a:spcBef>
              <a:spcAft>
                <a:spcPts val="0"/>
              </a:spcAft>
              <a:buSzPts val="1400"/>
              <a:buNone/>
            </a:pPr>
            <a:r>
              <a:rPr lang="en-GB"/>
              <a:t>I’m sitting on the external advisory committee with the Ocean Enterprise Initiative and helping broker this industry-science-government relations.</a:t>
            </a:r>
            <a:endParaRPr/>
          </a:p>
          <a:p>
            <a:pPr indent="0" lvl="0" marL="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
        <p:nvSpPr>
          <p:cNvPr id="172" name="Google Shape;17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6bb1a2444_4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182" name="Google Shape;182;g216bb1a2444_4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This </a:t>
            </a:r>
            <a:r>
              <a:rPr lang="en-GB"/>
              <a:t>endorsement</a:t>
            </a:r>
            <a:r>
              <a:rPr lang="en-GB"/>
              <a:t> is really important to our community, planning, funding and function and ability to meet the attributes.</a:t>
            </a:r>
            <a:endParaRPr/>
          </a:p>
        </p:txBody>
      </p:sp>
      <p:sp>
        <p:nvSpPr>
          <p:cNvPr id="192" name="Google Shape;1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7"/>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1" name="Google Shape;21;p7"/>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74" name="Shape 74"/>
        <p:cNvGrpSpPr/>
        <p:nvPr/>
      </p:nvGrpSpPr>
      <p:grpSpPr>
        <a:xfrm>
          <a:off x="0" y="0"/>
          <a:ext cx="0" cy="0"/>
          <a:chOff x="0" y="0"/>
          <a:chExt cx="0" cy="0"/>
        </a:xfrm>
      </p:grpSpPr>
      <p:sp>
        <p:nvSpPr>
          <p:cNvPr id="75" name="Google Shape;75;p1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8" name="Google Shape;78;p15"/>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15"/>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81" name="Shape 81"/>
        <p:cNvGrpSpPr/>
        <p:nvPr/>
      </p:nvGrpSpPr>
      <p:grpSpPr>
        <a:xfrm>
          <a:off x="0" y="0"/>
          <a:ext cx="0" cy="0"/>
          <a:chOff x="0" y="0"/>
          <a:chExt cx="0" cy="0"/>
        </a:xfrm>
      </p:grpSpPr>
      <p:sp>
        <p:nvSpPr>
          <p:cNvPr id="82" name="Google Shape;82;p17"/>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 name="Google Shape;83;p1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7" name="Google Shape;87;p1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7"/>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7"/>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7"/>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1" name="Google Shape;91;p17"/>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92" name="Shape 92"/>
        <p:cNvGrpSpPr/>
        <p:nvPr/>
      </p:nvGrpSpPr>
      <p:grpSpPr>
        <a:xfrm>
          <a:off x="0" y="0"/>
          <a:ext cx="0" cy="0"/>
          <a:chOff x="0" y="0"/>
          <a:chExt cx="0" cy="0"/>
        </a:xfrm>
      </p:grpSpPr>
      <p:sp>
        <p:nvSpPr>
          <p:cNvPr id="93" name="Google Shape;93;p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4" name="Google Shape;94;p19"/>
          <p:cNvSpPr/>
          <p:nvPr>
            <p:ph idx="2" type="pic"/>
          </p:nvPr>
        </p:nvSpPr>
        <p:spPr>
          <a:xfrm>
            <a:off x="5334000" y="0"/>
            <a:ext cx="6858000" cy="6858000"/>
          </a:xfrm>
          <a:prstGeom prst="rect">
            <a:avLst/>
          </a:prstGeom>
          <a:solidFill>
            <a:srgbClr val="D8D8D8"/>
          </a:solidFill>
          <a:ln>
            <a:noFill/>
          </a:ln>
        </p:spPr>
      </p:sp>
      <p:sp>
        <p:nvSpPr>
          <p:cNvPr id="95" name="Google Shape;95;p19"/>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96" name="Shape 96"/>
        <p:cNvGrpSpPr/>
        <p:nvPr/>
      </p:nvGrpSpPr>
      <p:grpSpPr>
        <a:xfrm>
          <a:off x="0" y="0"/>
          <a:ext cx="0" cy="0"/>
          <a:chOff x="0" y="0"/>
          <a:chExt cx="0" cy="0"/>
        </a:xfrm>
      </p:grpSpPr>
      <p:sp>
        <p:nvSpPr>
          <p:cNvPr id="97" name="Google Shape;97;p21"/>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21"/>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2" name="Google Shape;102;p2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2" name="Shape 22"/>
        <p:cNvGrpSpPr/>
        <p:nvPr/>
      </p:nvGrpSpPr>
      <p:grpSpPr>
        <a:xfrm>
          <a:off x="0" y="0"/>
          <a:ext cx="0" cy="0"/>
          <a:chOff x="0" y="0"/>
          <a:chExt cx="0" cy="0"/>
        </a:xfrm>
      </p:grpSpPr>
      <p:sp>
        <p:nvSpPr>
          <p:cNvPr id="23" name="Google Shape;23;p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9" name="Shape 29"/>
        <p:cNvGrpSpPr/>
        <p:nvPr/>
      </p:nvGrpSpPr>
      <p:grpSpPr>
        <a:xfrm>
          <a:off x="0" y="0"/>
          <a:ext cx="0" cy="0"/>
          <a:chOff x="0" y="0"/>
          <a:chExt cx="0" cy="0"/>
        </a:xfrm>
      </p:grpSpPr>
      <p:sp>
        <p:nvSpPr>
          <p:cNvPr id="30" name="Google Shape;30;g216bb1a2444_4_14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16bb1a2444_4_14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216bb1a2444_4_14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216bb1a2444_4_14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g216bb1a2444_4_146"/>
          <p:cNvSpPr/>
          <p:nvPr>
            <p:ph idx="2" type="pic"/>
          </p:nvPr>
        </p:nvSpPr>
        <p:spPr>
          <a:xfrm>
            <a:off x="720725" y="1857600"/>
            <a:ext cx="5302800" cy="2016000"/>
          </a:xfrm>
          <a:prstGeom prst="rect">
            <a:avLst/>
          </a:prstGeom>
          <a:solidFill>
            <a:srgbClr val="D8D8D8"/>
          </a:solidFill>
          <a:ln>
            <a:noFill/>
          </a:ln>
        </p:spPr>
      </p:sp>
      <p:sp>
        <p:nvSpPr>
          <p:cNvPr id="35" name="Google Shape;35;g216bb1a2444_4_14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g216bb1a2444_4_146"/>
          <p:cNvSpPr/>
          <p:nvPr>
            <p:ph idx="3" type="pic"/>
          </p:nvPr>
        </p:nvSpPr>
        <p:spPr>
          <a:xfrm>
            <a:off x="6166888" y="1857600"/>
            <a:ext cx="5302800" cy="2016000"/>
          </a:xfrm>
          <a:prstGeom prst="rect">
            <a:avLst/>
          </a:prstGeom>
          <a:solidFill>
            <a:srgbClr val="D8D8D8"/>
          </a:solidFill>
          <a:ln>
            <a:noFill/>
          </a:ln>
        </p:spPr>
      </p:sp>
      <p:sp>
        <p:nvSpPr>
          <p:cNvPr id="37" name="Google Shape;37;g216bb1a2444_4_14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8" name="Shape 38"/>
        <p:cNvGrpSpPr/>
        <p:nvPr/>
      </p:nvGrpSpPr>
      <p:grpSpPr>
        <a:xfrm>
          <a:off x="0" y="0"/>
          <a:ext cx="0" cy="0"/>
          <a:chOff x="0" y="0"/>
          <a:chExt cx="0" cy="0"/>
        </a:xfrm>
      </p:grpSpPr>
      <p:sp>
        <p:nvSpPr>
          <p:cNvPr id="39" name="Google Shape;39;p11"/>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 name="Google Shape;41;p11"/>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42" name="Google Shape;42;p11"/>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43" name="Google Shape;43;p11"/>
          <p:cNvGrpSpPr/>
          <p:nvPr/>
        </p:nvGrpSpPr>
        <p:grpSpPr>
          <a:xfrm>
            <a:off x="720725" y="5472000"/>
            <a:ext cx="4009268" cy="694945"/>
            <a:chOff x="720725" y="5218493"/>
            <a:chExt cx="4009268" cy="694945"/>
          </a:xfrm>
        </p:grpSpPr>
        <p:pic>
          <p:nvPicPr>
            <p:cNvPr id="44" name="Google Shape;44;p11"/>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45" name="Google Shape;45;p11"/>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6" name="Google Shape;46;p11"/>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47" name="Google Shape;47;p11"/>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2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3" name="Google Shape;53;p22"/>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54" name="Shape 54"/>
        <p:cNvGrpSpPr/>
        <p:nvPr/>
      </p:nvGrpSpPr>
      <p:grpSpPr>
        <a:xfrm>
          <a:off x="0" y="0"/>
          <a:ext cx="0" cy="0"/>
          <a:chOff x="0" y="0"/>
          <a:chExt cx="0" cy="0"/>
        </a:xfrm>
      </p:grpSpPr>
      <p:sp>
        <p:nvSpPr>
          <p:cNvPr id="55" name="Google Shape;55;p20"/>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57" name="Google Shape;57;p20"/>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8" name="Shape 58"/>
        <p:cNvGrpSpPr/>
        <p:nvPr/>
      </p:nvGrpSpPr>
      <p:grpSpPr>
        <a:xfrm>
          <a:off x="0" y="0"/>
          <a:ext cx="0" cy="0"/>
          <a:chOff x="0" y="0"/>
          <a:chExt cx="0" cy="0"/>
        </a:xfrm>
      </p:grpSpPr>
      <p:sp>
        <p:nvSpPr>
          <p:cNvPr id="59" name="Google Shape;59;p8"/>
          <p:cNvSpPr txBox="1"/>
          <p:nvPr>
            <p:ph idx="1" type="body"/>
          </p:nvPr>
        </p:nvSpPr>
        <p:spPr>
          <a:xfrm>
            <a:off x="720726" y="1296988"/>
            <a:ext cx="81180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3" name="Google Shape;63;p8"/>
          <p:cNvSpPr txBox="1"/>
          <p:nvPr>
            <p:ph type="title"/>
          </p:nvPr>
        </p:nvSpPr>
        <p:spPr>
          <a:xfrm>
            <a:off x="720726" y="722313"/>
            <a:ext cx="81180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64" name="Shape 64"/>
        <p:cNvGrpSpPr/>
        <p:nvPr/>
      </p:nvGrpSpPr>
      <p:grpSpPr>
        <a:xfrm>
          <a:off x="0" y="0"/>
          <a:ext cx="0" cy="0"/>
          <a:chOff x="0" y="0"/>
          <a:chExt cx="0" cy="0"/>
        </a:xfrm>
      </p:grpSpPr>
      <p:sp>
        <p:nvSpPr>
          <p:cNvPr id="65" name="Google Shape;65;p12"/>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67" name="Google Shape;67;p12"/>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68" name="Google Shape;68;p12"/>
          <p:cNvSpPr/>
          <p:nvPr>
            <p:ph idx="2" type="pic"/>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69" name="Shape 69"/>
        <p:cNvGrpSpPr/>
        <p:nvPr/>
      </p:nvGrpSpPr>
      <p:grpSpPr>
        <a:xfrm>
          <a:off x="0" y="0"/>
          <a:ext cx="0" cy="0"/>
          <a:chOff x="0" y="0"/>
          <a:chExt cx="0" cy="0"/>
        </a:xfrm>
      </p:grpSpPr>
      <p:sp>
        <p:nvSpPr>
          <p:cNvPr id="70" name="Google Shape;70;p13"/>
          <p:cNvSpPr/>
          <p:nvPr>
            <p:ph idx="2" type="pic"/>
          </p:nvPr>
        </p:nvSpPr>
        <p:spPr>
          <a:xfrm>
            <a:off x="0" y="0"/>
            <a:ext cx="6912000" cy="6858000"/>
          </a:xfrm>
          <a:prstGeom prst="rect">
            <a:avLst/>
          </a:prstGeom>
          <a:solidFill>
            <a:srgbClr val="D8D8D8"/>
          </a:solidFill>
          <a:ln>
            <a:noFill/>
          </a:ln>
        </p:spPr>
      </p:sp>
      <p:sp>
        <p:nvSpPr>
          <p:cNvPr id="71" name="Google Shape;71;p13"/>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3"/>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73" name="Google Shape;73;p13"/>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6.png"/><Relationship Id="rId13" Type="http://schemas.openxmlformats.org/officeDocument/2006/relationships/image" Target="../media/image7.png"/><Relationship Id="rId12"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8.png"/><Relationship Id="rId15" Type="http://schemas.openxmlformats.org/officeDocument/2006/relationships/image" Target="../media/image26.png"/><Relationship Id="rId1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24.png"/><Relationship Id="rId5"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Flag of the United Kingdom - Wikipedia" id="111" name="Google Shape;111;p1"/>
          <p:cNvPicPr preferRelativeResize="0"/>
          <p:nvPr/>
        </p:nvPicPr>
        <p:blipFill rotWithShape="1">
          <a:blip r:embed="rId3">
            <a:alphaModFix/>
          </a:blip>
          <a:srcRect b="0" l="0" r="0" t="0"/>
          <a:stretch/>
        </p:blipFill>
        <p:spPr>
          <a:xfrm>
            <a:off x="9442310" y="6028661"/>
            <a:ext cx="1243253" cy="621627"/>
          </a:xfrm>
          <a:prstGeom prst="rect">
            <a:avLst/>
          </a:prstGeom>
          <a:noFill/>
          <a:ln>
            <a:noFill/>
          </a:ln>
        </p:spPr>
      </p:pic>
      <p:sp>
        <p:nvSpPr>
          <p:cNvPr id="112" name="Google Shape;112;p1"/>
          <p:cNvSpPr txBox="1"/>
          <p:nvPr>
            <p:ph type="ctrTitle"/>
          </p:nvPr>
        </p:nvSpPr>
        <p:spPr>
          <a:xfrm>
            <a:off x="153775" y="2355475"/>
            <a:ext cx="11965500" cy="76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sz="4000"/>
              <a:t>Uncrewed Surface Vehicle Global Network</a:t>
            </a:r>
            <a:endParaRPr/>
          </a:p>
        </p:txBody>
      </p:sp>
      <p:sp>
        <p:nvSpPr>
          <p:cNvPr id="113" name="Google Shape;113;p1"/>
          <p:cNvSpPr txBox="1"/>
          <p:nvPr>
            <p:ph idx="1" type="subTitle"/>
          </p:nvPr>
        </p:nvSpPr>
        <p:spPr>
          <a:xfrm>
            <a:off x="153775" y="3299925"/>
            <a:ext cx="11731800" cy="25299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OCG-16 Session, 7-10 April 2025</a:t>
            </a:r>
            <a:endParaRPr/>
          </a:p>
          <a:p>
            <a:pPr indent="0" lvl="0" marL="0" rtl="0" algn="l">
              <a:lnSpc>
                <a:spcPct val="105000"/>
              </a:lnSpc>
              <a:spcBef>
                <a:spcPts val="0"/>
              </a:spcBef>
              <a:spcAft>
                <a:spcPts val="0"/>
              </a:spcAft>
              <a:buClr>
                <a:schemeClr val="dk1"/>
              </a:buClr>
              <a:buSzPts val="1100"/>
              <a:buFont typeface="Arial"/>
              <a:buNone/>
            </a:pPr>
            <a:r>
              <a:rPr lang="en-GB"/>
              <a:t>IFREMER, Brest, Brittany, France</a:t>
            </a:r>
            <a:endParaRPr/>
          </a:p>
          <a:p>
            <a:pPr indent="0" lvl="0" marL="0" rtl="0" algn="l">
              <a:lnSpc>
                <a:spcPct val="105000"/>
              </a:lnSpc>
              <a:spcBef>
                <a:spcPts val="0"/>
              </a:spcBef>
              <a:spcAft>
                <a:spcPts val="0"/>
              </a:spcAft>
              <a:buClr>
                <a:schemeClr val="dk1"/>
              </a:buClr>
              <a:buSzPts val="1100"/>
              <a:buFont typeface="Arial"/>
              <a:buNone/>
            </a:pPr>
            <a:r>
              <a:t/>
            </a:r>
            <a:endParaRPr/>
          </a:p>
          <a:p>
            <a:pPr indent="0" lvl="0" marL="0" rtl="0" algn="l">
              <a:lnSpc>
                <a:spcPct val="105000"/>
              </a:lnSpc>
              <a:spcBef>
                <a:spcPts val="0"/>
              </a:spcBef>
              <a:spcAft>
                <a:spcPts val="0"/>
              </a:spcAft>
              <a:buClr>
                <a:schemeClr val="dk1"/>
              </a:buClr>
              <a:buSzPts val="1100"/>
              <a:buFont typeface="Arial"/>
              <a:buNone/>
            </a:pPr>
            <a:r>
              <a:t/>
            </a:r>
            <a:endParaRPr/>
          </a:p>
          <a:p>
            <a:pPr indent="0" lvl="0" marL="0" rtl="0" algn="l">
              <a:lnSpc>
                <a:spcPct val="105000"/>
              </a:lnSpc>
              <a:spcBef>
                <a:spcPts val="0"/>
              </a:spcBef>
              <a:spcAft>
                <a:spcPts val="0"/>
              </a:spcAft>
              <a:buClr>
                <a:schemeClr val="dk1"/>
              </a:buClr>
              <a:buSzPts val="1100"/>
              <a:buFont typeface="Arial"/>
              <a:buNone/>
            </a:pPr>
            <a:r>
              <a:rPr b="0" lang="en-GB" sz="1400">
                <a:solidFill>
                  <a:srgbClr val="979797"/>
                </a:solidFill>
                <a:latin typeface="Arial"/>
                <a:ea typeface="Arial"/>
                <a:cs typeface="Arial"/>
                <a:sym typeface="Arial"/>
              </a:rPr>
              <a:t>Ruth Patterson*, Meghan Cronin, Sebastiaan Swart, </a:t>
            </a:r>
            <a:r>
              <a:rPr b="0" lang="en-GB" sz="1400">
                <a:solidFill>
                  <a:srgbClr val="979797"/>
                </a:solidFill>
              </a:rPr>
              <a:t>Joana Beja, Johan Edholm**, Jason McKenna, Jamie Palter, Alex Parker, Charles Addey**, Weiter Boone, Paban Bhuyan**, Justin Buck, Eugene Burger, James Burris, Lionel Camus, Brad de Young, Marcel du Plessis*, Mike Flanigan, Gregory Foltz, Sarah Gille, Laurent Grare, Jeff Hansen, Lars Robert Hole, Makio Honda, Verena Hormann, Catherine Kohlman*, Naoko Kosaka, Carey Khun, Luc Lenain,  Lev Looney**, Andreas Marouchos, Elizabeth McGeorge*, Clive McMahon, Satoshi Mitarai, Calvin Mordy, Akira Nagano, Sarah-Ann Nicholson*, Sarah Nickford*, Kevin O’Brien, Davide Peddie, Leandro Ponsoni, </a:t>
            </a:r>
            <a:r>
              <a:rPr b="0" lang="en-GB" sz="1400">
                <a:solidFill>
                  <a:srgbClr val="979797"/>
                </a:solidFill>
                <a:latin typeface="Arial"/>
                <a:ea typeface="Arial"/>
                <a:cs typeface="Arial"/>
                <a:sym typeface="Arial"/>
              </a:rPr>
              <a:t>Virginie Ramasco, </a:t>
            </a:r>
            <a:r>
              <a:rPr b="0" lang="en-GB" sz="1400">
                <a:solidFill>
                  <a:srgbClr val="979797"/>
                </a:solidFill>
              </a:rPr>
              <a:t>Nick Rozenauers, Elizabeth Siddle*, Cheyenne Steinbarger*, Adrienne Sutton, Noriko Tada, Jim Thomson </a:t>
            </a:r>
            <a:r>
              <a:rPr b="0" lang="en-GB" sz="1400">
                <a:solidFill>
                  <a:srgbClr val="979797"/>
                </a:solidFill>
                <a:latin typeface="Arial"/>
                <a:ea typeface="Arial"/>
                <a:cs typeface="Arial"/>
                <a:sym typeface="Arial"/>
              </a:rPr>
              <a:t>Iwao Ueki,</a:t>
            </a:r>
            <a:r>
              <a:rPr b="0" lang="en-GB" sz="1400">
                <a:solidFill>
                  <a:srgbClr val="979797"/>
                </a:solidFill>
              </a:rPr>
              <a:t> Lisan Yu,  Chidong Zhang, Dongxiao Zhang</a:t>
            </a:r>
            <a:endParaRPr b="0" sz="1400"/>
          </a:p>
        </p:txBody>
      </p:sp>
      <p:pic>
        <p:nvPicPr>
          <p:cNvPr id="114" name="Google Shape;114;p1"/>
          <p:cNvPicPr preferRelativeResize="0"/>
          <p:nvPr/>
        </p:nvPicPr>
        <p:blipFill rotWithShape="1">
          <a:blip r:embed="rId4">
            <a:alphaModFix/>
          </a:blip>
          <a:srcRect b="12992" l="4492" r="6519" t="15028"/>
          <a:stretch/>
        </p:blipFill>
        <p:spPr>
          <a:xfrm>
            <a:off x="7448691" y="6029684"/>
            <a:ext cx="1165880" cy="621628"/>
          </a:xfrm>
          <a:prstGeom prst="rect">
            <a:avLst/>
          </a:prstGeom>
          <a:noFill/>
          <a:ln>
            <a:noFill/>
          </a:ln>
        </p:spPr>
      </p:pic>
      <p:pic>
        <p:nvPicPr>
          <p:cNvPr id="115" name="Google Shape;115;p1"/>
          <p:cNvPicPr preferRelativeResize="0"/>
          <p:nvPr/>
        </p:nvPicPr>
        <p:blipFill rotWithShape="1">
          <a:blip r:embed="rId5">
            <a:alphaModFix/>
          </a:blip>
          <a:srcRect b="0" l="0" r="0" t="0"/>
          <a:stretch/>
        </p:blipFill>
        <p:spPr>
          <a:xfrm>
            <a:off x="6108125" y="6029677"/>
            <a:ext cx="1343648" cy="621637"/>
          </a:xfrm>
          <a:prstGeom prst="rect">
            <a:avLst/>
          </a:prstGeom>
          <a:noFill/>
          <a:ln>
            <a:noFill/>
          </a:ln>
        </p:spPr>
      </p:pic>
      <p:pic>
        <p:nvPicPr>
          <p:cNvPr id="116" name="Google Shape;116;p1"/>
          <p:cNvPicPr preferRelativeResize="0"/>
          <p:nvPr/>
        </p:nvPicPr>
        <p:blipFill rotWithShape="1">
          <a:blip r:embed="rId6">
            <a:alphaModFix/>
          </a:blip>
          <a:srcRect b="0" l="0" r="0" t="0"/>
          <a:stretch/>
        </p:blipFill>
        <p:spPr>
          <a:xfrm>
            <a:off x="4000987" y="6029676"/>
            <a:ext cx="1133576" cy="621637"/>
          </a:xfrm>
          <a:prstGeom prst="rect">
            <a:avLst/>
          </a:prstGeom>
          <a:noFill/>
          <a:ln>
            <a:noFill/>
          </a:ln>
        </p:spPr>
      </p:pic>
      <p:pic>
        <p:nvPicPr>
          <p:cNvPr id="117" name="Google Shape;117;p1"/>
          <p:cNvPicPr preferRelativeResize="0"/>
          <p:nvPr/>
        </p:nvPicPr>
        <p:blipFill rotWithShape="1">
          <a:blip r:embed="rId7">
            <a:alphaModFix/>
          </a:blip>
          <a:srcRect b="0" l="0" r="0" t="0"/>
          <a:stretch/>
        </p:blipFill>
        <p:spPr>
          <a:xfrm>
            <a:off x="2871084" y="6024267"/>
            <a:ext cx="1165881" cy="615515"/>
          </a:xfrm>
          <a:prstGeom prst="rect">
            <a:avLst/>
          </a:prstGeom>
          <a:noFill/>
          <a:ln>
            <a:noFill/>
          </a:ln>
        </p:spPr>
      </p:pic>
      <p:pic>
        <p:nvPicPr>
          <p:cNvPr id="118" name="Google Shape;118;p1"/>
          <p:cNvPicPr preferRelativeResize="0"/>
          <p:nvPr/>
        </p:nvPicPr>
        <p:blipFill rotWithShape="1">
          <a:blip r:embed="rId8">
            <a:alphaModFix/>
          </a:blip>
          <a:srcRect b="0" l="0" r="0" t="0"/>
          <a:stretch/>
        </p:blipFill>
        <p:spPr>
          <a:xfrm>
            <a:off x="1796732" y="6031554"/>
            <a:ext cx="1061652" cy="621641"/>
          </a:xfrm>
          <a:prstGeom prst="rect">
            <a:avLst/>
          </a:prstGeom>
          <a:noFill/>
          <a:ln>
            <a:noFill/>
          </a:ln>
        </p:spPr>
      </p:pic>
      <p:pic>
        <p:nvPicPr>
          <p:cNvPr id="119" name="Google Shape;119;p1"/>
          <p:cNvPicPr preferRelativeResize="0"/>
          <p:nvPr/>
        </p:nvPicPr>
        <p:blipFill rotWithShape="1">
          <a:blip r:embed="rId9">
            <a:alphaModFix/>
          </a:blip>
          <a:srcRect b="0" l="0" r="0" t="0"/>
          <a:stretch/>
        </p:blipFill>
        <p:spPr>
          <a:xfrm>
            <a:off x="360507" y="6026612"/>
            <a:ext cx="1412973" cy="621637"/>
          </a:xfrm>
          <a:prstGeom prst="rect">
            <a:avLst/>
          </a:prstGeom>
          <a:noFill/>
          <a:ln>
            <a:noFill/>
          </a:ln>
        </p:spPr>
      </p:pic>
      <p:pic>
        <p:nvPicPr>
          <p:cNvPr descr="undefined" id="120" name="Google Shape;120;p1"/>
          <p:cNvPicPr preferRelativeResize="0"/>
          <p:nvPr/>
        </p:nvPicPr>
        <p:blipFill rotWithShape="1">
          <a:blip r:embed="rId10">
            <a:alphaModFix/>
          </a:blip>
          <a:srcRect b="0" l="0" r="0" t="0"/>
          <a:stretch/>
        </p:blipFill>
        <p:spPr>
          <a:xfrm>
            <a:off x="8615638" y="6024358"/>
            <a:ext cx="857583" cy="623892"/>
          </a:xfrm>
          <a:prstGeom prst="rect">
            <a:avLst/>
          </a:prstGeom>
          <a:noFill/>
          <a:ln>
            <a:noFill/>
          </a:ln>
        </p:spPr>
      </p:pic>
      <p:pic>
        <p:nvPicPr>
          <p:cNvPr descr="Belgium Flag Stock Illustrations – 25,488 Belgium Flag Stock ..." id="121" name="Google Shape;121;p1"/>
          <p:cNvPicPr preferRelativeResize="0"/>
          <p:nvPr/>
        </p:nvPicPr>
        <p:blipFill rotWithShape="1">
          <a:blip r:embed="rId11">
            <a:alphaModFix/>
          </a:blip>
          <a:srcRect b="3482" l="1511" r="1679" t="3091"/>
          <a:stretch/>
        </p:blipFill>
        <p:spPr>
          <a:xfrm>
            <a:off x="5144485" y="6025808"/>
            <a:ext cx="968197" cy="615515"/>
          </a:xfrm>
          <a:prstGeom prst="rect">
            <a:avLst/>
          </a:prstGeom>
          <a:noFill/>
          <a:ln>
            <a:noFill/>
          </a:ln>
        </p:spPr>
      </p:pic>
      <p:sp>
        <p:nvSpPr>
          <p:cNvPr id="122" name="Google Shape;122;p1"/>
          <p:cNvSpPr/>
          <p:nvPr/>
        </p:nvSpPr>
        <p:spPr>
          <a:xfrm>
            <a:off x="350582" y="6012075"/>
            <a:ext cx="11338181" cy="6414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vector of canada flag" id="123" name="Google Shape;123;p1"/>
          <p:cNvPicPr preferRelativeResize="0"/>
          <p:nvPr/>
        </p:nvPicPr>
        <p:blipFill rotWithShape="1">
          <a:blip r:embed="rId12">
            <a:alphaModFix/>
          </a:blip>
          <a:srcRect b="0" l="0" r="0" t="0"/>
          <a:stretch/>
        </p:blipFill>
        <p:spPr>
          <a:xfrm>
            <a:off x="10657102" y="6027289"/>
            <a:ext cx="1019887" cy="611932"/>
          </a:xfrm>
          <a:prstGeom prst="rect">
            <a:avLst/>
          </a:prstGeom>
          <a:noFill/>
          <a:ln>
            <a:noFill/>
          </a:ln>
        </p:spPr>
      </p:pic>
      <p:pic>
        <p:nvPicPr>
          <p:cNvPr id="124" name="Google Shape;124;p1"/>
          <p:cNvPicPr preferRelativeResize="0"/>
          <p:nvPr/>
        </p:nvPicPr>
        <p:blipFill rotWithShape="1">
          <a:blip r:embed="rId13">
            <a:alphaModFix/>
          </a:blip>
          <a:srcRect b="0" l="0" r="0" t="0"/>
          <a:stretch/>
        </p:blipFill>
        <p:spPr>
          <a:xfrm>
            <a:off x="10657088" y="3299937"/>
            <a:ext cx="1412975" cy="507807"/>
          </a:xfrm>
          <a:prstGeom prst="rect">
            <a:avLst/>
          </a:prstGeom>
          <a:noFill/>
          <a:ln>
            <a:noFill/>
          </a:ln>
        </p:spPr>
      </p:pic>
      <p:pic>
        <p:nvPicPr>
          <p:cNvPr descr="A logo with a spiral in the center&#10;&#10;Description automatically generated" id="125" name="Google Shape;125;p1"/>
          <p:cNvPicPr preferRelativeResize="0"/>
          <p:nvPr/>
        </p:nvPicPr>
        <p:blipFill rotWithShape="1">
          <a:blip r:embed="rId14">
            <a:alphaModFix/>
          </a:blip>
          <a:srcRect b="200110" l="-177610" r="177610" t="-200110"/>
          <a:stretch/>
        </p:blipFill>
        <p:spPr>
          <a:xfrm>
            <a:off x="6314891" y="209366"/>
            <a:ext cx="1981556" cy="1416394"/>
          </a:xfrm>
          <a:prstGeom prst="rect">
            <a:avLst/>
          </a:prstGeom>
          <a:noFill/>
          <a:ln>
            <a:noFill/>
          </a:ln>
        </p:spPr>
      </p:pic>
      <p:pic>
        <p:nvPicPr>
          <p:cNvPr descr="A logo with a spiral in the center&#10;&#10;Description automatically generated" id="126" name="Google Shape;126;p1"/>
          <p:cNvPicPr preferRelativeResize="0"/>
          <p:nvPr/>
        </p:nvPicPr>
        <p:blipFill rotWithShape="1">
          <a:blip r:embed="rId14">
            <a:alphaModFix/>
          </a:blip>
          <a:srcRect b="0" l="0" r="0" t="0"/>
          <a:stretch/>
        </p:blipFill>
        <p:spPr>
          <a:xfrm>
            <a:off x="9834391" y="3022341"/>
            <a:ext cx="1981556" cy="1416394"/>
          </a:xfrm>
          <a:prstGeom prst="rect">
            <a:avLst/>
          </a:prstGeom>
          <a:noFill/>
          <a:ln>
            <a:noFill/>
          </a:ln>
        </p:spPr>
      </p:pic>
      <p:pic>
        <p:nvPicPr>
          <p:cNvPr id="127" name="Google Shape;127;p1"/>
          <p:cNvPicPr preferRelativeResize="0"/>
          <p:nvPr/>
        </p:nvPicPr>
        <p:blipFill rotWithShape="1">
          <a:blip r:embed="rId15">
            <a:alphaModFix/>
          </a:blip>
          <a:srcRect b="0" l="0" r="0" t="32536"/>
          <a:stretch/>
        </p:blipFill>
        <p:spPr>
          <a:xfrm>
            <a:off x="6989775" y="-9150"/>
            <a:ext cx="5202324" cy="185597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16bb1a2444_4_30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33" name="Google Shape;133;g216bb1a2444_4_305"/>
          <p:cNvSpPr txBox="1"/>
          <p:nvPr/>
        </p:nvSpPr>
        <p:spPr>
          <a:xfrm>
            <a:off x="395700" y="1061725"/>
            <a:ext cx="5700300" cy="4751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2100"/>
              <a:buFont typeface="Arial"/>
              <a:buNone/>
            </a:pPr>
            <a:r>
              <a:rPr b="0" i="0" lang="en-GB" sz="2100" u="none" cap="none" strike="noStrike">
                <a:solidFill>
                  <a:srgbClr val="1F3864"/>
                </a:solidFill>
                <a:latin typeface="Montserrat"/>
                <a:ea typeface="Montserrat"/>
                <a:cs typeface="Montserrat"/>
                <a:sym typeface="Montserrat"/>
              </a:rPr>
              <a:t>T</a:t>
            </a:r>
            <a:r>
              <a:rPr b="0" i="0" lang="en-GB" sz="1800" u="none" cap="none" strike="noStrike">
                <a:solidFill>
                  <a:srgbClr val="1F3864"/>
                </a:solidFill>
                <a:latin typeface="Montserrat"/>
                <a:ea typeface="Montserrat"/>
                <a:cs typeface="Montserrat"/>
                <a:sym typeface="Montserrat"/>
              </a:rPr>
              <a:t>he paper represents global scientific and industry leaders in USV scientific data collection</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100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52 co-authors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9 different countries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9 ECOPs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5 PhD students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40 affiliations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5 businesses</a:t>
            </a:r>
            <a:endParaRPr b="0" i="0" sz="1800" u="none" cap="none" strike="noStrike">
              <a:solidFill>
                <a:srgbClr val="1F3864"/>
              </a:solidFill>
              <a:latin typeface="Montserrat"/>
              <a:ea typeface="Montserrat"/>
              <a:cs typeface="Montserrat"/>
              <a:sym typeface="Montserrat"/>
            </a:endParaRPr>
          </a:p>
          <a:p>
            <a:pPr indent="-342900" lvl="0" marL="457200" marR="0" rtl="0" algn="just">
              <a:lnSpc>
                <a:spcPct val="100000"/>
              </a:lnSpc>
              <a:spcBef>
                <a:spcPts val="0"/>
              </a:spcBef>
              <a:spcAft>
                <a:spcPts val="0"/>
              </a:spcAft>
              <a:buClr>
                <a:srgbClr val="1F3864"/>
              </a:buClr>
              <a:buSzPts val="1800"/>
              <a:buFont typeface="Montserrat"/>
              <a:buChar char="●"/>
            </a:pPr>
            <a:r>
              <a:rPr b="0" i="0" lang="en-GB" sz="1800" u="none" cap="none" strike="noStrike">
                <a:solidFill>
                  <a:srgbClr val="1F3864"/>
                </a:solidFill>
                <a:latin typeface="Montserrat"/>
                <a:ea typeface="Montserrat"/>
                <a:cs typeface="Montserrat"/>
                <a:sym typeface="Montserrat"/>
              </a:rPr>
              <a:t>200 USV datasets.</a:t>
            </a:r>
            <a:endParaRPr b="0" i="0" sz="1800" u="none" cap="none" strike="noStrike">
              <a:solidFill>
                <a:srgbClr val="1F3864"/>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Nurtured a cohesive and collaborative community</a:t>
            </a:r>
            <a:endParaRPr b="0" i="0" sz="1800" u="none" cap="none" strike="noStrike">
              <a:solidFill>
                <a:srgbClr val="1F3864"/>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200 data sets</a:t>
            </a:r>
            <a:endParaRPr b="0" i="0" sz="1800" u="none" cap="none" strike="noStrike">
              <a:solidFill>
                <a:srgbClr val="1F3864"/>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Determined our strengths and weaknesses</a:t>
            </a:r>
            <a:endParaRPr b="0" i="0" sz="1800" u="none" cap="none" strike="noStrike">
              <a:solidFill>
                <a:srgbClr val="1F3864"/>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Agreed on our data and communication goals</a:t>
            </a:r>
            <a:endParaRPr b="0" i="0" sz="1800" u="none" cap="none" strike="noStrike">
              <a:solidFill>
                <a:srgbClr val="1F3864"/>
              </a:solidFill>
              <a:latin typeface="Montserrat"/>
              <a:ea typeface="Montserrat"/>
              <a:cs typeface="Montserrat"/>
              <a:sym typeface="Montserrat"/>
            </a:endParaRPr>
          </a:p>
        </p:txBody>
      </p:sp>
      <p:sp>
        <p:nvSpPr>
          <p:cNvPr id="134" name="Google Shape;134;g216bb1a2444_4_305"/>
          <p:cNvSpPr txBox="1"/>
          <p:nvPr>
            <p:ph type="title"/>
          </p:nvPr>
        </p:nvSpPr>
        <p:spPr>
          <a:xfrm>
            <a:off x="720726" y="4869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Achievement - 2025</a:t>
            </a:r>
            <a:endParaRPr/>
          </a:p>
        </p:txBody>
      </p:sp>
      <p:pic>
        <p:nvPicPr>
          <p:cNvPr id="135" name="Google Shape;135;g216bb1a2444_4_305"/>
          <p:cNvPicPr preferRelativeResize="0"/>
          <p:nvPr/>
        </p:nvPicPr>
        <p:blipFill rotWithShape="1">
          <a:blip r:embed="rId3">
            <a:alphaModFix/>
          </a:blip>
          <a:srcRect b="0" l="0" r="0" t="0"/>
          <a:stretch/>
        </p:blipFill>
        <p:spPr>
          <a:xfrm>
            <a:off x="6487752" y="2558950"/>
            <a:ext cx="5353600" cy="3568226"/>
          </a:xfrm>
          <a:prstGeom prst="rect">
            <a:avLst/>
          </a:prstGeom>
          <a:noFill/>
          <a:ln>
            <a:noFill/>
          </a:ln>
          <a:effectLst>
            <a:outerShdw blurRad="57150" rotWithShape="0" algn="bl" dir="5400000" dist="19050">
              <a:srgbClr val="000000">
                <a:alpha val="49803"/>
              </a:srgbClr>
            </a:outerShdw>
          </a:effectLst>
        </p:spPr>
      </p:pic>
      <p:pic>
        <p:nvPicPr>
          <p:cNvPr id="136" name="Google Shape;136;g216bb1a2444_4_305"/>
          <p:cNvPicPr preferRelativeResize="0"/>
          <p:nvPr/>
        </p:nvPicPr>
        <p:blipFill rotWithShape="1">
          <a:blip r:embed="rId4">
            <a:alphaModFix/>
          </a:blip>
          <a:srcRect b="24351" l="0" r="0" t="0"/>
          <a:stretch/>
        </p:blipFill>
        <p:spPr>
          <a:xfrm>
            <a:off x="9493651" y="221726"/>
            <a:ext cx="2116374" cy="2075151"/>
          </a:xfrm>
          <a:prstGeom prst="rect">
            <a:avLst/>
          </a:prstGeom>
          <a:noFill/>
          <a:ln>
            <a:noFill/>
          </a:ln>
        </p:spPr>
      </p:pic>
      <p:pic>
        <p:nvPicPr>
          <p:cNvPr id="137" name="Google Shape;137;g216bb1a2444_4_305"/>
          <p:cNvPicPr preferRelativeResize="0"/>
          <p:nvPr/>
        </p:nvPicPr>
        <p:blipFill rotWithShape="1">
          <a:blip r:embed="rId5">
            <a:alphaModFix/>
          </a:blip>
          <a:srcRect b="0" l="0" r="0" t="0"/>
          <a:stretch/>
        </p:blipFill>
        <p:spPr>
          <a:xfrm>
            <a:off x="6239522" y="492282"/>
            <a:ext cx="3000301" cy="1609444"/>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342cec1e89b_0_2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44" name="Google Shape;144;g342cec1e89b_0_20"/>
          <p:cNvSpPr txBox="1"/>
          <p:nvPr>
            <p:ph type="title"/>
          </p:nvPr>
        </p:nvSpPr>
        <p:spPr>
          <a:xfrm>
            <a:off x="720726" y="4349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Draft ToRs</a:t>
            </a:r>
            <a:endParaRPr/>
          </a:p>
        </p:txBody>
      </p:sp>
      <p:pic>
        <p:nvPicPr>
          <p:cNvPr id="145" name="Google Shape;145;g342cec1e89b_0_20"/>
          <p:cNvPicPr preferRelativeResize="0"/>
          <p:nvPr/>
        </p:nvPicPr>
        <p:blipFill rotWithShape="1">
          <a:blip r:embed="rId3">
            <a:alphaModFix/>
          </a:blip>
          <a:srcRect b="0" l="0" r="0" t="0"/>
          <a:stretch/>
        </p:blipFill>
        <p:spPr>
          <a:xfrm>
            <a:off x="6993626" y="-12"/>
            <a:ext cx="4705823" cy="6327987"/>
          </a:xfrm>
          <a:prstGeom prst="rect">
            <a:avLst/>
          </a:prstGeom>
          <a:noFill/>
          <a:ln>
            <a:noFill/>
          </a:ln>
        </p:spPr>
      </p:pic>
      <p:sp>
        <p:nvSpPr>
          <p:cNvPr id="146" name="Google Shape;146;g342cec1e89b_0_20"/>
          <p:cNvSpPr txBox="1"/>
          <p:nvPr/>
        </p:nvSpPr>
        <p:spPr>
          <a:xfrm>
            <a:off x="430600" y="1009725"/>
            <a:ext cx="6418500" cy="5448900"/>
          </a:xfrm>
          <a:prstGeom prst="rect">
            <a:avLst/>
          </a:prstGeom>
          <a:noFill/>
          <a:ln>
            <a:noFill/>
          </a:ln>
        </p:spPr>
        <p:txBody>
          <a:bodyPr anchorCtr="0" anchor="t" bIns="91425" lIns="91425" spcFirstLastPara="1" rIns="91425" wrap="square" tIns="91425">
            <a:spAutoFit/>
          </a:bodyPr>
          <a:lstStyle/>
          <a:p>
            <a:pPr indent="-152400" lvl="0" marL="152400" marR="0" rtl="0" algn="just">
              <a:lnSpc>
                <a:spcPct val="100000"/>
              </a:lnSpc>
              <a:spcBef>
                <a:spcPts val="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Focus on: </a:t>
            </a:r>
            <a:r>
              <a:rPr b="0" i="0" lang="en-GB" sz="1800" u="none" cap="none" strike="noStrike">
                <a:solidFill>
                  <a:srgbClr val="0000FF"/>
                </a:solidFill>
                <a:latin typeface="Montserrat"/>
                <a:ea typeface="Montserrat"/>
                <a:cs typeface="Montserrat"/>
                <a:sym typeface="Montserrat"/>
              </a:rPr>
              <a:t>air temperature, humidity, skin temperature, sea surface temperature and salinity, current profiles, wind speed and direction, wind stress, radiation (long-wave/short-wave), atmospheric pressure, seawater and air pCO</a:t>
            </a:r>
            <a:r>
              <a:rPr b="0" baseline="-25000" i="0" lang="en-GB" sz="1800" u="none" cap="none" strike="noStrike">
                <a:solidFill>
                  <a:srgbClr val="0000FF"/>
                </a:solidFill>
                <a:latin typeface="Montserrat"/>
                <a:ea typeface="Montserrat"/>
                <a:cs typeface="Montserrat"/>
                <a:sym typeface="Montserrat"/>
              </a:rPr>
              <a:t>2</a:t>
            </a:r>
            <a:r>
              <a:rPr b="0" i="0" lang="en-GB" sz="1800" u="none" cap="none" strike="noStrike">
                <a:solidFill>
                  <a:srgbClr val="0000FF"/>
                </a:solidFill>
                <a:latin typeface="Montserrat"/>
                <a:ea typeface="Montserrat"/>
                <a:cs typeface="Montserrat"/>
                <a:sym typeface="Montserrat"/>
              </a:rPr>
              <a:t>, dissolved oxygen, and chlorophyll.</a:t>
            </a:r>
            <a:r>
              <a:rPr b="0" i="0" lang="en-GB" sz="1800" u="none" cap="none" strike="noStrike">
                <a:solidFill>
                  <a:schemeClr val="dk1"/>
                </a:solidFill>
                <a:latin typeface="Montserrat"/>
                <a:ea typeface="Montserrat"/>
                <a:cs typeface="Montserrat"/>
                <a:sym typeface="Montserrat"/>
              </a:rPr>
              <a:t> </a:t>
            </a:r>
            <a:endParaRPr b="0" i="0" sz="1800" u="none" cap="none" strike="noStrike">
              <a:solidFill>
                <a:srgbClr val="1F3864"/>
              </a:solidFill>
              <a:latin typeface="Montserrat"/>
              <a:ea typeface="Montserrat"/>
              <a:cs typeface="Montserrat"/>
              <a:sym typeface="Montserrat"/>
            </a:endParaRPr>
          </a:p>
          <a:p>
            <a:pPr indent="-152400" lvl="0" marL="152400" marR="0" rtl="0" algn="just">
              <a:lnSpc>
                <a:spcPct val="100000"/>
              </a:lnSpc>
              <a:spcBef>
                <a:spcPts val="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Develop an implementation plan for the coordinated collection of biological and ecological data using USVs.</a:t>
            </a:r>
            <a:endParaRPr b="0" i="0" sz="1800" u="none" cap="none" strike="noStrike">
              <a:solidFill>
                <a:srgbClr val="1F3864"/>
              </a:solidFill>
              <a:latin typeface="Montserrat"/>
              <a:ea typeface="Montserrat"/>
              <a:cs typeface="Montserrat"/>
              <a:sym typeface="Montserrat"/>
            </a:endParaRPr>
          </a:p>
          <a:p>
            <a:pPr indent="-152400" lvl="0" marL="152400" marR="0" rtl="0" algn="just">
              <a:lnSpc>
                <a:spcPct val="100000"/>
              </a:lnSpc>
              <a:spcBef>
                <a:spcPts val="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Collaborate with the USV manufacturing industry in a two-way dialogue to develop appropriate practices for sampling and data QC.</a:t>
            </a:r>
            <a:endParaRPr b="0" i="0" sz="1800" u="none" cap="none" strike="noStrike">
              <a:solidFill>
                <a:srgbClr val="1F3864"/>
              </a:solidFill>
              <a:latin typeface="Montserrat"/>
              <a:ea typeface="Montserrat"/>
              <a:cs typeface="Montserrat"/>
              <a:sym typeface="Montserrat"/>
            </a:endParaRPr>
          </a:p>
          <a:p>
            <a:pPr indent="-152400" lvl="0" marL="152400" marR="0" rtl="0" algn="just">
              <a:lnSpc>
                <a:spcPct val="100000"/>
              </a:lnSpc>
              <a:spcBef>
                <a:spcPts val="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Develop and implement interoperability experiments with the broader scientific community</a:t>
            </a:r>
            <a:endParaRPr b="0" i="0" sz="1800" u="none" cap="none" strike="noStrike">
              <a:solidFill>
                <a:srgbClr val="1F3864"/>
              </a:solidFill>
              <a:latin typeface="Montserrat"/>
              <a:ea typeface="Montserrat"/>
              <a:cs typeface="Montserrat"/>
              <a:sym typeface="Montserrat"/>
            </a:endParaRPr>
          </a:p>
          <a:p>
            <a:pPr indent="-152400" lvl="0" marL="152400" marR="0" rtl="0" algn="just">
              <a:lnSpc>
                <a:spcPct val="100000"/>
              </a:lnSpc>
              <a:spcBef>
                <a:spcPts val="0"/>
              </a:spcBef>
              <a:spcAft>
                <a:spcPts val="0"/>
              </a:spcAft>
              <a:buClr>
                <a:srgbClr val="000000"/>
              </a:buClr>
              <a:buSzPts val="1800"/>
              <a:buFont typeface="Arial"/>
              <a:buNone/>
            </a:pPr>
            <a:r>
              <a:rPr b="0" i="0" lang="en-GB" sz="1800" u="none" cap="none" strike="noStrike">
                <a:solidFill>
                  <a:srgbClr val="1F3864"/>
                </a:solidFill>
                <a:latin typeface="Montserrat"/>
                <a:ea typeface="Montserrat"/>
                <a:cs typeface="Montserrat"/>
                <a:sym typeface="Montserrat"/>
              </a:rPr>
              <a:t>Develop and systematically review data collection recommended practices, working with the OBPS and tools to reduce duplication of effort by learning from other networks.</a:t>
            </a:r>
            <a:endParaRPr b="0" i="0" sz="1800" u="none" cap="none" strike="noStrike">
              <a:solidFill>
                <a:srgbClr val="1F3864"/>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F3864"/>
              </a:solidFill>
              <a:latin typeface="Montserrat"/>
              <a:ea typeface="Montserrat"/>
              <a:cs typeface="Montserrat"/>
              <a:sym typeface="Montserrat"/>
            </a:endParaRPr>
          </a:p>
        </p:txBody>
      </p:sp>
      <p:pic>
        <p:nvPicPr>
          <p:cNvPr id="147" name="Google Shape;147;g342cec1e89b_0_20"/>
          <p:cNvPicPr preferRelativeResize="0"/>
          <p:nvPr/>
        </p:nvPicPr>
        <p:blipFill rotWithShape="1">
          <a:blip r:embed="rId4">
            <a:alphaModFix/>
          </a:blip>
          <a:srcRect b="0" l="0" r="0" t="0"/>
          <a:stretch/>
        </p:blipFill>
        <p:spPr>
          <a:xfrm>
            <a:off x="4912277" y="242826"/>
            <a:ext cx="1848502" cy="574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42cec1e89b_0_4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54" name="Google Shape;154;g342cec1e89b_0_40"/>
          <p:cNvSpPr txBox="1"/>
          <p:nvPr>
            <p:ph type="title"/>
          </p:nvPr>
        </p:nvSpPr>
        <p:spPr>
          <a:xfrm>
            <a:off x="491100" y="434925"/>
            <a:ext cx="5866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USVs complementary role in the OCG networks</a:t>
            </a:r>
            <a:endParaRPr/>
          </a:p>
        </p:txBody>
      </p:sp>
      <p:pic>
        <p:nvPicPr>
          <p:cNvPr id="155" name="Google Shape;155;g342cec1e89b_0_40"/>
          <p:cNvPicPr preferRelativeResize="0"/>
          <p:nvPr/>
        </p:nvPicPr>
        <p:blipFill rotWithShape="1">
          <a:blip r:embed="rId3">
            <a:alphaModFix/>
          </a:blip>
          <a:srcRect b="0" l="5138" r="11575" t="0"/>
          <a:stretch/>
        </p:blipFill>
        <p:spPr>
          <a:xfrm>
            <a:off x="46400" y="1611900"/>
            <a:ext cx="6049603" cy="4085677"/>
          </a:xfrm>
          <a:prstGeom prst="rect">
            <a:avLst/>
          </a:prstGeom>
          <a:noFill/>
          <a:ln>
            <a:noFill/>
          </a:ln>
        </p:spPr>
      </p:pic>
      <p:pic>
        <p:nvPicPr>
          <p:cNvPr id="156" name="Google Shape;156;g342cec1e89b_0_40"/>
          <p:cNvPicPr preferRelativeResize="0"/>
          <p:nvPr/>
        </p:nvPicPr>
        <p:blipFill rotWithShape="1">
          <a:blip r:embed="rId4">
            <a:alphaModFix/>
          </a:blip>
          <a:srcRect b="2969" l="0" r="0" t="0"/>
          <a:stretch/>
        </p:blipFill>
        <p:spPr>
          <a:xfrm>
            <a:off x="8902125" y="8905725"/>
            <a:ext cx="5866550" cy="3968924"/>
          </a:xfrm>
          <a:prstGeom prst="rect">
            <a:avLst/>
          </a:prstGeom>
          <a:noFill/>
          <a:ln>
            <a:noFill/>
          </a:ln>
        </p:spPr>
      </p:pic>
      <p:pic>
        <p:nvPicPr>
          <p:cNvPr id="157" name="Google Shape;157;g342cec1e89b_0_40"/>
          <p:cNvPicPr preferRelativeResize="0"/>
          <p:nvPr/>
        </p:nvPicPr>
        <p:blipFill rotWithShape="1">
          <a:blip r:embed="rId4">
            <a:alphaModFix/>
          </a:blip>
          <a:srcRect b="2969" l="0" r="0" t="0"/>
          <a:stretch/>
        </p:blipFill>
        <p:spPr>
          <a:xfrm>
            <a:off x="6217350" y="1611900"/>
            <a:ext cx="5866550" cy="3968924"/>
          </a:xfrm>
          <a:prstGeom prst="rect">
            <a:avLst/>
          </a:prstGeom>
          <a:noFill/>
          <a:ln>
            <a:noFill/>
          </a:ln>
        </p:spPr>
      </p:pic>
      <p:sp>
        <p:nvSpPr>
          <p:cNvPr id="158" name="Google Shape;158;g342cec1e89b_0_40"/>
          <p:cNvSpPr txBox="1"/>
          <p:nvPr>
            <p:ph type="title"/>
          </p:nvPr>
        </p:nvSpPr>
        <p:spPr>
          <a:xfrm>
            <a:off x="6217350" y="1219500"/>
            <a:ext cx="4092900" cy="392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sz="2000"/>
              <a:t>Attributes: Traffic Light Update</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8"/>
          <p:cNvPicPr preferRelativeResize="0"/>
          <p:nvPr/>
        </p:nvPicPr>
        <p:blipFill rotWithShape="1">
          <a:blip r:embed="rId3">
            <a:alphaModFix/>
          </a:blip>
          <a:srcRect b="0" l="0" r="0" t="0"/>
          <a:stretch/>
        </p:blipFill>
        <p:spPr>
          <a:xfrm>
            <a:off x="3699153" y="237301"/>
            <a:ext cx="11685601" cy="8023921"/>
          </a:xfrm>
          <a:prstGeom prst="rect">
            <a:avLst/>
          </a:prstGeom>
          <a:noFill/>
          <a:ln>
            <a:noFill/>
          </a:ln>
        </p:spPr>
      </p:pic>
      <p:sp>
        <p:nvSpPr>
          <p:cNvPr id="164" name="Google Shape;164;p2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65" name="Google Shape;165;p28"/>
          <p:cNvSpPr txBox="1"/>
          <p:nvPr>
            <p:ph type="title"/>
          </p:nvPr>
        </p:nvSpPr>
        <p:spPr>
          <a:xfrm>
            <a:off x="220137" y="237294"/>
            <a:ext cx="78471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Recent Progress</a:t>
            </a:r>
            <a:endParaRPr/>
          </a:p>
        </p:txBody>
      </p:sp>
      <p:sp>
        <p:nvSpPr>
          <p:cNvPr id="166" name="Google Shape;166;p28"/>
          <p:cNvSpPr txBox="1"/>
          <p:nvPr/>
        </p:nvSpPr>
        <p:spPr>
          <a:xfrm>
            <a:off x="4999025" y="5355475"/>
            <a:ext cx="7017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Arial"/>
                <a:ea typeface="Arial"/>
                <a:cs typeface="Arial"/>
                <a:sym typeface="Arial"/>
              </a:rPr>
              <a:t>U.Gothenburg and CSIR USV Workshop in Mar 2026. </a:t>
            </a:r>
            <a:endParaRPr b="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2"/>
                </a:solidFill>
                <a:latin typeface="Arial"/>
                <a:ea typeface="Arial"/>
                <a:cs typeface="Arial"/>
                <a:sym typeface="Arial"/>
              </a:rPr>
              <a:t>The USV Global Network is a UN Decade Project within the OASIS UN Decade Programme. </a:t>
            </a:r>
            <a:endParaRPr b="0" i="0" sz="1600" u="none" cap="none" strike="noStrike">
              <a:solidFill>
                <a:schemeClr val="dk2"/>
              </a:solidFill>
              <a:latin typeface="Arial"/>
              <a:ea typeface="Arial"/>
              <a:cs typeface="Arial"/>
              <a:sym typeface="Arial"/>
            </a:endParaRPr>
          </a:p>
        </p:txBody>
      </p:sp>
      <p:pic>
        <p:nvPicPr>
          <p:cNvPr id="167" name="Google Shape;167;p28"/>
          <p:cNvPicPr preferRelativeResize="0"/>
          <p:nvPr/>
        </p:nvPicPr>
        <p:blipFill rotWithShape="1">
          <a:blip r:embed="rId4">
            <a:alphaModFix/>
          </a:blip>
          <a:srcRect b="0" l="0" r="0" t="0"/>
          <a:stretch/>
        </p:blipFill>
        <p:spPr>
          <a:xfrm>
            <a:off x="10116325" y="680350"/>
            <a:ext cx="1715800" cy="616650"/>
          </a:xfrm>
          <a:prstGeom prst="rect">
            <a:avLst/>
          </a:prstGeom>
          <a:noFill/>
          <a:ln>
            <a:noFill/>
          </a:ln>
        </p:spPr>
      </p:pic>
      <p:sp>
        <p:nvSpPr>
          <p:cNvPr id="168" name="Google Shape;168;p28"/>
          <p:cNvSpPr txBox="1"/>
          <p:nvPr/>
        </p:nvSpPr>
        <p:spPr>
          <a:xfrm>
            <a:off x="402500" y="1094100"/>
            <a:ext cx="4268700" cy="3755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000"/>
              </a:spcBef>
              <a:spcAft>
                <a:spcPts val="0"/>
              </a:spcAft>
              <a:buClr>
                <a:srgbClr val="000000"/>
              </a:buClr>
              <a:buSzPts val="2300"/>
              <a:buFont typeface="Arial"/>
              <a:buNone/>
            </a:pPr>
            <a:r>
              <a:rPr b="0" i="0" lang="en-GB" sz="2300" u="none" cap="none" strike="noStrike">
                <a:solidFill>
                  <a:srgbClr val="1F3864"/>
                </a:solidFill>
                <a:latin typeface="Montserrat"/>
                <a:ea typeface="Montserrat"/>
                <a:cs typeface="Montserrat"/>
                <a:sym typeface="Montserrat"/>
              </a:rPr>
              <a:t>Established support from the OASIS project office at UCAR to facilitate fundraising and building an independent USV Global Network project office</a:t>
            </a:r>
            <a:endParaRPr b="0" i="0" sz="2300" u="none" cap="none" strike="noStrike">
              <a:solidFill>
                <a:srgbClr val="1F3864"/>
              </a:solidFill>
              <a:latin typeface="Montserrat"/>
              <a:ea typeface="Montserrat"/>
              <a:cs typeface="Montserrat"/>
              <a:sym typeface="Montserrat"/>
            </a:endParaRPr>
          </a:p>
          <a:p>
            <a:pPr indent="0" lvl="0" marL="0" marR="0" rtl="0" algn="just">
              <a:lnSpc>
                <a:spcPct val="100000"/>
              </a:lnSpc>
              <a:spcBef>
                <a:spcPts val="1000"/>
              </a:spcBef>
              <a:spcAft>
                <a:spcPts val="0"/>
              </a:spcAft>
              <a:buClr>
                <a:srgbClr val="000000"/>
              </a:buClr>
              <a:buSzPts val="2300"/>
              <a:buFont typeface="Arial"/>
              <a:buNone/>
            </a:pPr>
            <a:r>
              <a:t/>
            </a:r>
            <a:endParaRPr b="0" i="0" sz="2300" u="none" cap="none" strike="noStrike">
              <a:solidFill>
                <a:srgbClr val="1F3864"/>
              </a:solidFill>
              <a:latin typeface="Montserrat"/>
              <a:ea typeface="Montserrat"/>
              <a:cs typeface="Montserrat"/>
              <a:sym typeface="Montserrat"/>
            </a:endParaRPr>
          </a:p>
          <a:p>
            <a:pPr indent="0" lvl="0" marL="0" marR="0" rtl="0" algn="just">
              <a:lnSpc>
                <a:spcPct val="100000"/>
              </a:lnSpc>
              <a:spcBef>
                <a:spcPts val="1000"/>
              </a:spcBef>
              <a:spcAft>
                <a:spcPts val="0"/>
              </a:spcAft>
              <a:buClr>
                <a:srgbClr val="000000"/>
              </a:buClr>
              <a:buSzPts val="2300"/>
              <a:buFont typeface="Arial"/>
              <a:buNone/>
            </a:pPr>
            <a:r>
              <a:rPr b="0" i="0" lang="en-GB" sz="2300" u="none" cap="none" strike="noStrike">
                <a:solidFill>
                  <a:srgbClr val="1F3864"/>
                </a:solidFill>
                <a:latin typeface="Montserrat"/>
                <a:ea typeface="Montserrat"/>
                <a:cs typeface="Montserrat"/>
                <a:sym typeface="Montserrat"/>
              </a:rPr>
              <a:t>Webinar continued</a:t>
            </a:r>
            <a:endParaRPr b="0" i="0" sz="2300" u="none" cap="none" strike="noStrike">
              <a:solidFill>
                <a:srgbClr val="1F3864"/>
              </a:solidFill>
              <a:latin typeface="Montserrat"/>
              <a:ea typeface="Montserrat"/>
              <a:cs typeface="Montserrat"/>
              <a:sym typeface="Montserrat"/>
            </a:endParaRPr>
          </a:p>
          <a:p>
            <a:pPr indent="0" lvl="0" marL="0" marR="0" rtl="0" algn="just">
              <a:lnSpc>
                <a:spcPct val="100000"/>
              </a:lnSpc>
              <a:spcBef>
                <a:spcPts val="1000"/>
              </a:spcBef>
              <a:spcAft>
                <a:spcPts val="0"/>
              </a:spcAft>
              <a:buClr>
                <a:srgbClr val="000000"/>
              </a:buClr>
              <a:buSzPts val="2300"/>
              <a:buFont typeface="Arial"/>
              <a:buNone/>
            </a:pPr>
            <a:r>
              <a:rPr b="0" i="0" lang="en-GB" sz="2300" u="none" cap="none" strike="noStrike">
                <a:solidFill>
                  <a:srgbClr val="1F3864"/>
                </a:solidFill>
                <a:latin typeface="Montserrat"/>
                <a:ea typeface="Montserrat"/>
                <a:cs typeface="Montserrat"/>
                <a:sym typeface="Montserrat"/>
              </a:rPr>
              <a:t>USV workshop (continu</a:t>
            </a:r>
            <a:r>
              <a:rPr lang="en-GB" sz="2300">
                <a:solidFill>
                  <a:srgbClr val="1F3864"/>
                </a:solidFill>
                <a:latin typeface="Montserrat"/>
                <a:ea typeface="Montserrat"/>
                <a:cs typeface="Montserrat"/>
                <a:sym typeface="Montserrat"/>
              </a:rPr>
              <a:t>ing)</a:t>
            </a:r>
            <a:endParaRPr b="0" i="0" sz="2300" u="none" cap="none" strike="noStrike">
              <a:solidFill>
                <a:srgbClr val="1F3864"/>
              </a:solidFill>
              <a:latin typeface="Montserrat"/>
              <a:ea typeface="Montserrat"/>
              <a:cs typeface="Montserrat"/>
              <a:sym typeface="Montserrat"/>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75" name="Google Shape;175;p2"/>
          <p:cNvSpPr txBox="1"/>
          <p:nvPr>
            <p:ph idx="1" type="body"/>
          </p:nvPr>
        </p:nvSpPr>
        <p:spPr>
          <a:xfrm>
            <a:off x="1094850" y="1297000"/>
            <a:ext cx="10155300" cy="112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SzPts val="1800"/>
              <a:buNone/>
            </a:pPr>
            <a:r>
              <a:rPr b="1" i="1" lang="en-GB" sz="2100">
                <a:solidFill>
                  <a:schemeClr val="accent1"/>
                </a:solidFill>
                <a:latin typeface="Barlow"/>
                <a:ea typeface="Barlow"/>
                <a:cs typeface="Barlow"/>
                <a:sym typeface="Barlow"/>
              </a:rPr>
              <a:t>Our USV Global network will connect scientists and manufacturers to develop the technology and industry for use in the scientific market</a:t>
            </a:r>
            <a:endParaRPr b="1" i="1" sz="2100">
              <a:solidFill>
                <a:schemeClr val="accent1"/>
              </a:solidFill>
              <a:latin typeface="Barlow"/>
              <a:ea typeface="Barlow"/>
              <a:cs typeface="Barlow"/>
              <a:sym typeface="Barlow"/>
            </a:endParaRPr>
          </a:p>
          <a:p>
            <a:pPr indent="-228600" lvl="0" marL="457200" marR="0" rtl="0" algn="ctr">
              <a:lnSpc>
                <a:spcPct val="100000"/>
              </a:lnSpc>
              <a:spcBef>
                <a:spcPts val="0"/>
              </a:spcBef>
              <a:spcAft>
                <a:spcPts val="0"/>
              </a:spcAft>
              <a:buClr>
                <a:schemeClr val="accent1"/>
              </a:buClr>
              <a:buSzPts val="2000"/>
              <a:buFont typeface="Barlow"/>
              <a:buNone/>
            </a:pPr>
            <a:r>
              <a:t/>
            </a:r>
            <a:endParaRPr i="1" sz="2100">
              <a:solidFill>
                <a:schemeClr val="accent1"/>
              </a:solidFill>
              <a:latin typeface="Barlow"/>
              <a:ea typeface="Barlow"/>
              <a:cs typeface="Barlow"/>
              <a:sym typeface="Barlow"/>
            </a:endParaRPr>
          </a:p>
          <a:p>
            <a:pPr indent="0" lvl="0" marL="0" marR="0" rtl="0" algn="ctr">
              <a:lnSpc>
                <a:spcPct val="100000"/>
              </a:lnSpc>
              <a:spcBef>
                <a:spcPts val="0"/>
              </a:spcBef>
              <a:spcAft>
                <a:spcPts val="0"/>
              </a:spcAft>
              <a:buSzPts val="1800"/>
              <a:buNone/>
            </a:pPr>
            <a:r>
              <a:t/>
            </a:r>
            <a:endParaRPr i="1" sz="2100">
              <a:solidFill>
                <a:schemeClr val="accent1"/>
              </a:solidFill>
              <a:latin typeface="Barlow"/>
              <a:ea typeface="Barlow"/>
              <a:cs typeface="Barlow"/>
              <a:sym typeface="Barlow"/>
            </a:endParaRPr>
          </a:p>
          <a:p>
            <a:pPr indent="-228600" lvl="0" marL="457200" marR="0" rtl="0" algn="ctr">
              <a:lnSpc>
                <a:spcPct val="100000"/>
              </a:lnSpc>
              <a:spcBef>
                <a:spcPts val="0"/>
              </a:spcBef>
              <a:spcAft>
                <a:spcPts val="0"/>
              </a:spcAft>
              <a:buClr>
                <a:schemeClr val="accent1"/>
              </a:buClr>
              <a:buSzPts val="2000"/>
              <a:buFont typeface="Barlow"/>
              <a:buNone/>
            </a:pPr>
            <a:r>
              <a:t/>
            </a:r>
            <a:endParaRPr i="1" sz="2100">
              <a:solidFill>
                <a:schemeClr val="accent1"/>
              </a:solidFill>
              <a:latin typeface="Barlow"/>
              <a:ea typeface="Barlow"/>
              <a:cs typeface="Barlow"/>
              <a:sym typeface="Barlow"/>
            </a:endParaRPr>
          </a:p>
          <a:p>
            <a:pPr indent="-228600" lvl="0" marL="457200" marR="0" rtl="0" algn="ctr">
              <a:lnSpc>
                <a:spcPct val="100000"/>
              </a:lnSpc>
              <a:spcBef>
                <a:spcPts val="0"/>
              </a:spcBef>
              <a:spcAft>
                <a:spcPts val="0"/>
              </a:spcAft>
              <a:buClr>
                <a:schemeClr val="accent1"/>
              </a:buClr>
              <a:buSzPts val="2000"/>
              <a:buFont typeface="Barlow"/>
              <a:buNone/>
            </a:pPr>
            <a:r>
              <a:t/>
            </a:r>
            <a:endParaRPr i="1" sz="2100">
              <a:solidFill>
                <a:schemeClr val="accent1"/>
              </a:solidFill>
              <a:latin typeface="Barlow"/>
              <a:ea typeface="Barlow"/>
              <a:cs typeface="Barlow"/>
              <a:sym typeface="Barlow"/>
            </a:endParaRPr>
          </a:p>
        </p:txBody>
      </p:sp>
      <p:sp>
        <p:nvSpPr>
          <p:cNvPr id="176" name="Google Shape;176;p2"/>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Network Overview</a:t>
            </a:r>
            <a:endParaRPr/>
          </a:p>
        </p:txBody>
      </p:sp>
      <p:pic>
        <p:nvPicPr>
          <p:cNvPr id="177" name="Google Shape;177;p2"/>
          <p:cNvPicPr preferRelativeResize="0"/>
          <p:nvPr/>
        </p:nvPicPr>
        <p:blipFill rotWithShape="1">
          <a:blip r:embed="rId3">
            <a:alphaModFix/>
          </a:blip>
          <a:srcRect b="0" l="0" r="0" t="0"/>
          <a:stretch/>
        </p:blipFill>
        <p:spPr>
          <a:xfrm>
            <a:off x="9364006" y="331702"/>
            <a:ext cx="2448742" cy="761453"/>
          </a:xfrm>
          <a:prstGeom prst="rect">
            <a:avLst/>
          </a:prstGeom>
          <a:noFill/>
          <a:ln>
            <a:noFill/>
          </a:ln>
        </p:spPr>
      </p:pic>
      <p:pic>
        <p:nvPicPr>
          <p:cNvPr id="178" name="Google Shape;178;p2"/>
          <p:cNvPicPr preferRelativeResize="0"/>
          <p:nvPr/>
        </p:nvPicPr>
        <p:blipFill rotWithShape="1">
          <a:blip r:embed="rId4">
            <a:alphaModFix/>
          </a:blip>
          <a:srcRect b="0" l="0" r="0" t="0"/>
          <a:stretch/>
        </p:blipFill>
        <p:spPr>
          <a:xfrm>
            <a:off x="184950" y="2354450"/>
            <a:ext cx="6837100" cy="3615525"/>
          </a:xfrm>
          <a:prstGeom prst="rect">
            <a:avLst/>
          </a:prstGeom>
          <a:noFill/>
          <a:ln>
            <a:noFill/>
          </a:ln>
        </p:spPr>
      </p:pic>
      <p:pic>
        <p:nvPicPr>
          <p:cNvPr id="179" name="Google Shape;179;p2"/>
          <p:cNvPicPr preferRelativeResize="0"/>
          <p:nvPr/>
        </p:nvPicPr>
        <p:blipFill>
          <a:blip r:embed="rId5">
            <a:alphaModFix/>
          </a:blip>
          <a:stretch>
            <a:fillRect/>
          </a:stretch>
        </p:blipFill>
        <p:spPr>
          <a:xfrm>
            <a:off x="7193700" y="2802550"/>
            <a:ext cx="4817623" cy="271932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16bb1a2444_4_15"/>
          <p:cNvSpPr txBox="1"/>
          <p:nvPr>
            <p:ph type="title"/>
          </p:nvPr>
        </p:nvSpPr>
        <p:spPr>
          <a:xfrm>
            <a:off x="6215296" y="325354"/>
            <a:ext cx="5375274"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Font typeface="Arial"/>
              <a:buNone/>
            </a:pPr>
            <a:r>
              <a:rPr lang="en-GB"/>
              <a:t>Next steps for 2025-26</a:t>
            </a:r>
            <a:endParaRPr/>
          </a:p>
        </p:txBody>
      </p:sp>
      <p:sp>
        <p:nvSpPr>
          <p:cNvPr id="185" name="Google Shape;185;g216bb1a2444_4_1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86" name="Google Shape;186;g216bb1a2444_4_15"/>
          <p:cNvSpPr txBox="1"/>
          <p:nvPr>
            <p:ph idx="1" type="body"/>
          </p:nvPr>
        </p:nvSpPr>
        <p:spPr>
          <a:xfrm>
            <a:off x="6003727" y="1113126"/>
            <a:ext cx="5798400" cy="4899300"/>
          </a:xfrm>
          <a:prstGeom prst="rect">
            <a:avLst/>
          </a:prstGeom>
          <a:solidFill>
            <a:schemeClr val="accent1"/>
          </a:solidFill>
          <a:ln>
            <a:noFill/>
          </a:ln>
        </p:spPr>
        <p:txBody>
          <a:bodyPr anchorCtr="0" anchor="t" bIns="216000" lIns="216000" spcFirstLastPara="1" rIns="216000" wrap="square" tIns="216000">
            <a:noAutofit/>
          </a:bodyPr>
          <a:lstStyle/>
          <a:p>
            <a:pPr indent="0" lvl="0" marL="0" rtl="0" algn="ctr">
              <a:lnSpc>
                <a:spcPct val="100000"/>
              </a:lnSpc>
              <a:spcBef>
                <a:spcPts val="0"/>
              </a:spcBef>
              <a:spcAft>
                <a:spcPts val="0"/>
              </a:spcAft>
              <a:buSzPts val="1400"/>
              <a:buNone/>
            </a:pPr>
            <a:r>
              <a:rPr b="1" i="1" lang="en-GB" sz="2000"/>
              <a:t>We are ready for endorsement</a:t>
            </a:r>
            <a:r>
              <a:rPr i="1" lang="en-GB" sz="2800">
                <a:latin typeface="Barlow"/>
                <a:ea typeface="Barlow"/>
                <a:cs typeface="Barlow"/>
                <a:sym typeface="Barlow"/>
              </a:rPr>
              <a:t>!</a:t>
            </a:r>
            <a:endParaRPr i="1" sz="2800">
              <a:latin typeface="Barlow"/>
              <a:ea typeface="Barlow"/>
              <a:cs typeface="Barlow"/>
              <a:sym typeface="Barlow"/>
            </a:endParaRPr>
          </a:p>
          <a:p>
            <a:pPr indent="0" lvl="0" marL="0" rtl="0" algn="l">
              <a:lnSpc>
                <a:spcPct val="100000"/>
              </a:lnSpc>
              <a:spcBef>
                <a:spcPts val="0"/>
              </a:spcBef>
              <a:spcAft>
                <a:spcPts val="0"/>
              </a:spcAft>
              <a:buSzPts val="1400"/>
              <a:buNone/>
            </a:pPr>
            <a:r>
              <a:t/>
            </a:r>
            <a:endParaRPr sz="2400">
              <a:latin typeface="Barlow"/>
              <a:ea typeface="Barlow"/>
              <a:cs typeface="Barlow"/>
              <a:sym typeface="Barlow"/>
            </a:endParaRPr>
          </a:p>
          <a:p>
            <a:pPr indent="0" lvl="0" marL="0" rtl="0" algn="l">
              <a:lnSpc>
                <a:spcPct val="100000"/>
              </a:lnSpc>
              <a:spcBef>
                <a:spcPts val="0"/>
              </a:spcBef>
              <a:spcAft>
                <a:spcPts val="0"/>
              </a:spcAft>
              <a:buSzPts val="1400"/>
              <a:buNone/>
            </a:pPr>
            <a:r>
              <a:rPr i="1" lang="en-GB" sz="1900">
                <a:latin typeface="Montserrat"/>
                <a:ea typeface="Montserrat"/>
                <a:cs typeface="Montserrat"/>
                <a:sym typeface="Montserrat"/>
              </a:rPr>
              <a:t>Funding proposals in review</a:t>
            </a:r>
            <a:endParaRPr i="1" sz="19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USV global network meeting</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USV GDAC development and network secretariat</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Lloyd’s Register Foundation</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Wave spectra intercomparisons</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t/>
            </a:r>
            <a:endParaRPr sz="1800">
              <a:latin typeface="Montserrat"/>
              <a:ea typeface="Montserrat"/>
              <a:cs typeface="Montserrat"/>
              <a:sym typeface="Montserrat"/>
            </a:endParaRPr>
          </a:p>
          <a:p>
            <a:pPr indent="0" lvl="0" marL="0" rtl="0" algn="just">
              <a:lnSpc>
                <a:spcPct val="100000"/>
              </a:lnSpc>
              <a:spcBef>
                <a:spcPts val="0"/>
              </a:spcBef>
              <a:spcAft>
                <a:spcPts val="0"/>
              </a:spcAft>
              <a:buSzPts val="1400"/>
              <a:buNone/>
            </a:pPr>
            <a:r>
              <a:rPr i="1" lang="en-GB" sz="1800">
                <a:latin typeface="Montserrat"/>
                <a:ea typeface="Montserrat"/>
                <a:cs typeface="Montserrat"/>
                <a:sym typeface="Montserrat"/>
              </a:rPr>
              <a:t>Funding proposals in-prep:</a:t>
            </a:r>
            <a:r>
              <a:rPr b="1" lang="en-GB" sz="1800">
                <a:latin typeface="Montserrat"/>
                <a:ea typeface="Montserrat"/>
                <a:cs typeface="Montserrat"/>
                <a:sym typeface="Montserrat"/>
              </a:rPr>
              <a:t> </a:t>
            </a:r>
            <a:endParaRPr b="1"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USV global network meeting</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OASIS office (UCAR) industry funding proposal</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Develop standards and best practices</a:t>
            </a:r>
            <a:endParaRPr sz="1800">
              <a:latin typeface="Montserrat"/>
              <a:ea typeface="Montserrat"/>
              <a:cs typeface="Montserrat"/>
              <a:sym typeface="Montserrat"/>
            </a:endParaRPr>
          </a:p>
          <a:p>
            <a:pPr indent="-342900" lvl="0" marL="457200" rtl="0" algn="just">
              <a:lnSpc>
                <a:spcPct val="100000"/>
              </a:lnSpc>
              <a:spcBef>
                <a:spcPts val="0"/>
              </a:spcBef>
              <a:spcAft>
                <a:spcPts val="0"/>
              </a:spcAft>
              <a:buSzPts val="1800"/>
              <a:buFont typeface="Montserrat"/>
              <a:buChar char="●"/>
            </a:pPr>
            <a:r>
              <a:rPr lang="en-GB" sz="1800">
                <a:latin typeface="Montserrat"/>
                <a:ea typeface="Montserrat"/>
                <a:cs typeface="Montserrat"/>
                <a:sym typeface="Montserrat"/>
              </a:rPr>
              <a:t>FAIR air-sea fluxes data</a:t>
            </a:r>
            <a:endParaRPr sz="1800">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sz="2400">
              <a:latin typeface="Barlow"/>
              <a:ea typeface="Barlow"/>
              <a:cs typeface="Barlow"/>
              <a:sym typeface="Barlow"/>
            </a:endParaRPr>
          </a:p>
          <a:p>
            <a:pPr indent="-228600" lvl="0" marL="457200" rtl="0" algn="l">
              <a:lnSpc>
                <a:spcPct val="100000"/>
              </a:lnSpc>
              <a:spcBef>
                <a:spcPts val="0"/>
              </a:spcBef>
              <a:spcAft>
                <a:spcPts val="0"/>
              </a:spcAft>
              <a:buSzPts val="1400"/>
              <a:buNone/>
            </a:pPr>
            <a:r>
              <a:t/>
            </a:r>
            <a:endParaRPr sz="1600"/>
          </a:p>
        </p:txBody>
      </p:sp>
      <p:sp>
        <p:nvSpPr>
          <p:cNvPr id="187" name="Google Shape;187;g216bb1a2444_4_15"/>
          <p:cNvSpPr txBox="1"/>
          <p:nvPr/>
        </p:nvSpPr>
        <p:spPr>
          <a:xfrm>
            <a:off x="720726" y="325354"/>
            <a:ext cx="5375274" cy="5748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accent1"/>
              </a:buClr>
              <a:buSzPts val="1800"/>
              <a:buFont typeface="Arial"/>
              <a:buNone/>
            </a:pPr>
            <a:r>
              <a:rPr b="1" i="0" lang="en-GB" sz="3600" u="none" cap="none" strike="noStrike">
                <a:solidFill>
                  <a:schemeClr val="accent1"/>
                </a:solidFill>
                <a:latin typeface="Arial"/>
                <a:ea typeface="Arial"/>
                <a:cs typeface="Arial"/>
                <a:sym typeface="Arial"/>
              </a:rPr>
              <a:t>Challenges and asks</a:t>
            </a:r>
            <a:endParaRPr b="0" i="0" sz="1400" u="none" cap="none" strike="noStrike">
              <a:solidFill>
                <a:srgbClr val="000000"/>
              </a:solidFill>
              <a:latin typeface="Arial"/>
              <a:ea typeface="Arial"/>
              <a:cs typeface="Arial"/>
              <a:sym typeface="Arial"/>
            </a:endParaRPr>
          </a:p>
        </p:txBody>
      </p:sp>
      <p:sp>
        <p:nvSpPr>
          <p:cNvPr id="188" name="Google Shape;188;g216bb1a2444_4_15"/>
          <p:cNvSpPr txBox="1"/>
          <p:nvPr/>
        </p:nvSpPr>
        <p:spPr>
          <a:xfrm>
            <a:off x="2112468" y="6012350"/>
            <a:ext cx="1244100" cy="307800"/>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0"/>
              </a:spcBef>
              <a:spcAft>
                <a:spcPts val="0"/>
              </a:spcAft>
              <a:buClr>
                <a:srgbClr val="000000"/>
              </a:buClr>
              <a:buSzPts val="800"/>
              <a:buFont typeface="Arial"/>
              <a:buNone/>
            </a:pPr>
            <a:r>
              <a:rPr b="1" i="1" lang="en-GB" sz="800" u="none" cap="none" strike="noStrike">
                <a:solidFill>
                  <a:schemeClr val="dk1"/>
                </a:solidFill>
                <a:latin typeface="Arial"/>
                <a:ea typeface="Arial"/>
                <a:cs typeface="Arial"/>
                <a:sym typeface="Arial"/>
              </a:rPr>
              <a:t>Seb Swart et al</a:t>
            </a:r>
            <a:endParaRPr b="0" i="0" sz="1400" u="none" cap="none" strike="noStrike">
              <a:solidFill>
                <a:srgbClr val="000000"/>
              </a:solidFill>
              <a:latin typeface="Arial"/>
              <a:ea typeface="Arial"/>
              <a:cs typeface="Arial"/>
              <a:sym typeface="Arial"/>
            </a:endParaRPr>
          </a:p>
        </p:txBody>
      </p:sp>
      <p:sp>
        <p:nvSpPr>
          <p:cNvPr id="189" name="Google Shape;189;g216bb1a2444_4_15"/>
          <p:cNvSpPr txBox="1"/>
          <p:nvPr/>
        </p:nvSpPr>
        <p:spPr>
          <a:xfrm>
            <a:off x="1094400" y="1783250"/>
            <a:ext cx="4080000" cy="1020900"/>
          </a:xfrm>
          <a:prstGeom prst="rect">
            <a:avLst/>
          </a:prstGeom>
          <a:noFill/>
          <a:ln>
            <a:noFill/>
          </a:ln>
        </p:spPr>
        <p:txBody>
          <a:bodyPr anchorCtr="0" anchor="t" bIns="91425" lIns="91425" spcFirstLastPara="1" rIns="91425" wrap="square" tIns="91425">
            <a:spAutoFit/>
          </a:bodyPr>
          <a:lstStyle/>
          <a:p>
            <a:pPr indent="-374650" lvl="0" marL="457200" marR="0" rtl="0" algn="just">
              <a:lnSpc>
                <a:spcPct val="100000"/>
              </a:lnSpc>
              <a:spcBef>
                <a:spcPts val="1000"/>
              </a:spcBef>
              <a:spcAft>
                <a:spcPts val="0"/>
              </a:spcAft>
              <a:buClr>
                <a:srgbClr val="1F3864"/>
              </a:buClr>
              <a:buSzPts val="2300"/>
              <a:buFont typeface="Montserrat"/>
              <a:buChar char="●"/>
            </a:pPr>
            <a:r>
              <a:rPr b="0" i="0" lang="en-GB" sz="2300" u="none" cap="none" strike="noStrike">
                <a:solidFill>
                  <a:srgbClr val="1F3864"/>
                </a:solidFill>
                <a:latin typeface="Montserrat"/>
                <a:ea typeface="Montserrat"/>
                <a:cs typeface="Montserrat"/>
                <a:sym typeface="Montserrat"/>
              </a:rPr>
              <a:t>Regional Alliances</a:t>
            </a:r>
            <a:endParaRPr b="0" i="0" sz="2300" u="none" cap="none" strike="noStrike">
              <a:solidFill>
                <a:srgbClr val="1F3864"/>
              </a:solidFill>
              <a:latin typeface="Montserrat"/>
              <a:ea typeface="Montserrat"/>
              <a:cs typeface="Montserrat"/>
              <a:sym typeface="Montserrat"/>
            </a:endParaRPr>
          </a:p>
          <a:p>
            <a:pPr indent="0" lvl="0" marL="0" marR="0" rtl="0" algn="just">
              <a:lnSpc>
                <a:spcPct val="100000"/>
              </a:lnSpc>
              <a:spcBef>
                <a:spcPts val="1000"/>
              </a:spcBef>
              <a:spcAft>
                <a:spcPts val="0"/>
              </a:spcAft>
              <a:buClr>
                <a:srgbClr val="000000"/>
              </a:buClr>
              <a:buSzPts val="2300"/>
              <a:buFont typeface="Arial"/>
              <a:buNone/>
            </a:pPr>
            <a:r>
              <a:rPr b="0" i="0" lang="en-GB" sz="2300" u="none" cap="none" strike="noStrike">
                <a:solidFill>
                  <a:srgbClr val="1F3864"/>
                </a:solidFill>
                <a:latin typeface="Montserrat"/>
                <a:ea typeface="Montserrat"/>
                <a:cs typeface="Montserrat"/>
                <a:sym typeface="Montserrat"/>
              </a:rPr>
              <a:t>(USVs can span many)</a:t>
            </a:r>
            <a:endParaRPr b="0" i="0" sz="2300" u="none" cap="none" strike="noStrike">
              <a:solidFill>
                <a:srgbClr val="1F3864"/>
              </a:solidFill>
              <a:latin typeface="Montserrat"/>
              <a:ea typeface="Montserrat"/>
              <a:cs typeface="Montserrat"/>
              <a:sym typeface="Montserrat"/>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5"/>
          <p:cNvSpPr txBox="1"/>
          <p:nvPr>
            <p:ph type="ctrTitle"/>
          </p:nvPr>
        </p:nvSpPr>
        <p:spPr>
          <a:xfrm>
            <a:off x="2056900" y="2796600"/>
            <a:ext cx="9412800" cy="12648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accent1"/>
              </a:buClr>
              <a:buSzPts val="6000"/>
              <a:buFont typeface="Arial"/>
              <a:buNone/>
            </a:pPr>
            <a:r>
              <a:rPr i="1" lang="en-GB" sz="3800"/>
              <a:t>USV Global Network is ready to join the OCG Networks</a:t>
            </a:r>
            <a:endParaRPr i="1" sz="3800"/>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Collins, Forest</dc:creator>
</cp:coreProperties>
</file>