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11"/>
  </p:notesMasterIdLst>
  <p:sldIdLst>
    <p:sldId id="319" r:id="rId2"/>
    <p:sldId id="879" r:id="rId3"/>
    <p:sldId id="880" r:id="rId4"/>
    <p:sldId id="881" r:id="rId5"/>
    <p:sldId id="882" r:id="rId6"/>
    <p:sldId id="884" r:id="rId7"/>
    <p:sldId id="883" r:id="rId8"/>
    <p:sldId id="885" r:id="rId9"/>
    <p:sldId id="320"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DBBA95"/>
    <a:srgbClr val="0066CC"/>
    <a:srgbClr val="00FF00"/>
    <a:srgbClr val="FF0000"/>
    <a:srgbClr val="66FF66"/>
    <a:srgbClr val="CCFFCC"/>
    <a:srgbClr val="ECF8EE"/>
    <a:srgbClr val="E6D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03"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D941901A-5C26-4D48-AD5C-61EDD766BC3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US"/>
          </a:p>
        </p:txBody>
      </p:sp>
      <p:sp>
        <p:nvSpPr>
          <p:cNvPr id="3075" name="Rectangle 3">
            <a:extLst>
              <a:ext uri="{FF2B5EF4-FFF2-40B4-BE49-F238E27FC236}">
                <a16:creationId xmlns:a16="http://schemas.microsoft.com/office/drawing/2014/main" xmlns="" id="{8C6C05DA-35EE-4B5B-A90A-F0D384B5F57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US"/>
          </a:p>
        </p:txBody>
      </p:sp>
      <p:sp>
        <p:nvSpPr>
          <p:cNvPr id="6148" name="Rectangle 4">
            <a:extLst>
              <a:ext uri="{FF2B5EF4-FFF2-40B4-BE49-F238E27FC236}">
                <a16:creationId xmlns:a16="http://schemas.microsoft.com/office/drawing/2014/main" xmlns="" id="{B3144C89-B845-40AC-BE8A-8CFF8DAC8EE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11B87B0C-0EBF-43DA-AC47-9EB28BC4D27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xmlns="" id="{83CCDF98-7C43-4194-A8F3-40FBAEC38ED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US"/>
          </a:p>
        </p:txBody>
      </p:sp>
      <p:sp>
        <p:nvSpPr>
          <p:cNvPr id="3079" name="Rectangle 7">
            <a:extLst>
              <a:ext uri="{FF2B5EF4-FFF2-40B4-BE49-F238E27FC236}">
                <a16:creationId xmlns:a16="http://schemas.microsoft.com/office/drawing/2014/main" xmlns="" id="{A3E350C6-FDFA-469C-86BE-96673845DEE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032516-AB39-44C7-BA97-FD56584A8571}" type="slidenum">
              <a:rPr lang="en-US" altLang="en-US"/>
              <a:pPr>
                <a:defRPr/>
              </a:pPr>
              <a:t>‹#›</a:t>
            </a:fld>
            <a:endParaRPr lang="en-US" altLang="en-US"/>
          </a:p>
        </p:txBody>
      </p:sp>
    </p:spTree>
    <p:extLst>
      <p:ext uri="{BB962C8B-B14F-4D97-AF65-F5344CB8AC3E}">
        <p14:creationId xmlns:p14="http://schemas.microsoft.com/office/powerpoint/2010/main" val="1501073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CDCCE52F-814F-49B7-8C26-E0A08D54CE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10D6A4-302B-45DC-8D94-5F8140243FB4}" type="slidenum">
              <a:rPr lang="en-US" altLang="en-US" smtClean="0">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8195" name="Rectangle 2">
            <a:extLst>
              <a:ext uri="{FF2B5EF4-FFF2-40B4-BE49-F238E27FC236}">
                <a16:creationId xmlns:a16="http://schemas.microsoft.com/office/drawing/2014/main" xmlns="" id="{750C54BD-6BB9-4514-A2E3-FE05EC1C25FA}"/>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xmlns="" id="{5EC09245-EB19-456B-8DF3-DB79F0A854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58546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2F314B57-2775-4A4E-BAD3-B69432851C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0340ECC-18A9-4A45-A28A-08DDA6B2D75B}" type="slidenum">
              <a:rPr lang="en-US" altLang="en-US" smtClean="0">
                <a:solidFill>
                  <a:srgbClr val="000000"/>
                </a:solidFill>
                <a:latin typeface="Times New Roman" panose="02020603050405020304" pitchFamily="18" charset="0"/>
              </a:rPr>
              <a:pPr/>
              <a:t>9</a:t>
            </a:fld>
            <a:endParaRPr lang="en-US" altLang="en-US">
              <a:solidFill>
                <a:srgbClr val="000000"/>
              </a:solidFill>
              <a:latin typeface="Times New Roman" panose="02020603050405020304" pitchFamily="18" charset="0"/>
            </a:endParaRPr>
          </a:p>
        </p:txBody>
      </p:sp>
      <p:sp>
        <p:nvSpPr>
          <p:cNvPr id="20483" name="Rectangle 2">
            <a:extLst>
              <a:ext uri="{FF2B5EF4-FFF2-40B4-BE49-F238E27FC236}">
                <a16:creationId xmlns:a16="http://schemas.microsoft.com/office/drawing/2014/main" xmlns="" id="{4E973D60-70A3-4575-8000-FEBFEA94E78B}"/>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xmlns="" id="{10A73BDA-A690-4FBB-AED4-41F382FF337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altLang="en-US">
              <a:latin typeface="Times New Roman" panose="02020603050405020304" pitchFamily="18" charset="0"/>
            </a:endParaRPr>
          </a:p>
        </p:txBody>
      </p:sp>
    </p:spTree>
    <p:extLst>
      <p:ext uri="{BB962C8B-B14F-4D97-AF65-F5344CB8AC3E}">
        <p14:creationId xmlns:p14="http://schemas.microsoft.com/office/powerpoint/2010/main" val="3225064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xmlns="" id="{B66F2C67-9234-4BEB-AE05-7742665F4F22}"/>
              </a:ext>
            </a:extLst>
          </p:cNvPr>
          <p:cNvSpPr>
            <a:spLocks noChangeArrowheads="1"/>
          </p:cNvSpPr>
          <p:nvPr/>
        </p:nvSpPr>
        <p:spPr bwMode="auto">
          <a:xfrm>
            <a:off x="685800" y="4114800"/>
            <a:ext cx="7770813" cy="9207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1368" tIns="45685" rIns="91368" bIns="45685"/>
          <a:lstStyle/>
          <a:p>
            <a:endParaRPr lang="en-US"/>
          </a:p>
        </p:txBody>
      </p:sp>
      <p:sp>
        <p:nvSpPr>
          <p:cNvPr id="5" name="Text Box 14">
            <a:extLst>
              <a:ext uri="{FF2B5EF4-FFF2-40B4-BE49-F238E27FC236}">
                <a16:creationId xmlns:a16="http://schemas.microsoft.com/office/drawing/2014/main" xmlns="" id="{F8BDAA33-7243-4B18-A36F-0336CB2CB5CE}"/>
              </a:ext>
            </a:extLst>
          </p:cNvPr>
          <p:cNvSpPr txBox="1">
            <a:spLocks noChangeArrowheads="1"/>
          </p:cNvSpPr>
          <p:nvPr userDrawn="1"/>
        </p:nvSpPr>
        <p:spPr bwMode="auto">
          <a:xfrm>
            <a:off x="2256639" y="338582"/>
            <a:ext cx="6546049" cy="827428"/>
          </a:xfrm>
          <a:prstGeom prst="rect">
            <a:avLst/>
          </a:prstGeom>
          <a:noFill/>
          <a:ln>
            <a:noFill/>
          </a:ln>
          <a:extLst>
            <a:ext uri="{909E8E84-426E-40dd-AFC4-6F175D3DCCD1}"/>
            <a:ext uri="{91240B29-F687-4f45-9708-019B960494DF}"/>
          </a:extLst>
        </p:spPr>
        <p:txBody>
          <a:bodyPr wrap="square" lIns="87908" tIns="43953" rIns="87908" bIns="43953">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1600" b="1" dirty="0" smtClean="0">
                <a:latin typeface="Calibri" panose="020F0502020204030204" pitchFamily="34" charset="0"/>
                <a:cs typeface="Arial" panose="020B0604020202020204" pitchFamily="34" charset="0"/>
              </a:rPr>
              <a:t>2025 PTWS Tsunami Preparedness Capacity Assessment (ESCAP Phase II)</a:t>
            </a:r>
            <a:endParaRPr lang="en-US" altLang="en-US" sz="1600" b="1" dirty="0">
              <a:latin typeface="Calibri" panose="020F0502020204030204" pitchFamily="34" charset="0"/>
              <a:cs typeface="Arial" panose="020B0604020202020204" pitchFamily="34" charset="0"/>
            </a:endParaRPr>
          </a:p>
          <a:p>
            <a:pPr algn="r" eaLnBrk="1" hangingPunct="1">
              <a:defRPr/>
            </a:pPr>
            <a:r>
              <a:rPr lang="en-US" altLang="en-US" sz="1600" b="1" dirty="0" smtClean="0">
                <a:latin typeface="Calibri" panose="020F0502020204030204" pitchFamily="34" charset="0"/>
                <a:cs typeface="Arial" panose="020B0604020202020204" pitchFamily="34" charset="0"/>
              </a:rPr>
              <a:t>EVALUATION WORKSHOP</a:t>
            </a: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600" b="1" dirty="0" smtClean="0">
                <a:latin typeface="Calibri" panose="020F0502020204030204" pitchFamily="34" charset="0"/>
                <a:cs typeface="Arial" panose="020B0604020202020204" pitchFamily="34" charset="0"/>
              </a:rPr>
              <a:t>Manila, Philippines,</a:t>
            </a:r>
            <a:r>
              <a:rPr lang="en-US" altLang="en-US" sz="1600" b="1" baseline="0" dirty="0" smtClean="0">
                <a:latin typeface="Calibri" panose="020F0502020204030204" pitchFamily="34" charset="0"/>
                <a:cs typeface="Arial" panose="020B0604020202020204" pitchFamily="34" charset="0"/>
              </a:rPr>
              <a:t> </a:t>
            </a:r>
            <a:r>
              <a:rPr lang="en-US" altLang="en-US" sz="1600" b="1" dirty="0" smtClean="0">
                <a:latin typeface="Calibri" panose="020F0502020204030204" pitchFamily="34" charset="0"/>
                <a:cs typeface="Arial" panose="020B0604020202020204" pitchFamily="34" charset="0"/>
              </a:rPr>
              <a:t>14-16 May 2025</a:t>
            </a:r>
            <a:endParaRPr lang="en-US" altLang="en-US" sz="1600" b="1" dirty="0">
              <a:latin typeface="Calibri" panose="020F0502020204030204" pitchFamily="34" charset="0"/>
              <a:cs typeface="Arial" panose="020B0604020202020204" pitchFamily="34" charset="0"/>
            </a:endParaRPr>
          </a:p>
        </p:txBody>
      </p:sp>
      <p:pic>
        <p:nvPicPr>
          <p:cNvPr id="6" name="Picture 11" descr="UNESCO-IOC_nowords.png">
            <a:extLst>
              <a:ext uri="{FF2B5EF4-FFF2-40B4-BE49-F238E27FC236}">
                <a16:creationId xmlns:a16="http://schemas.microsoft.com/office/drawing/2014/main" xmlns="" id="{D3CC552C-DCC6-4F69-B9F9-14FE5B656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5763" y="450850"/>
            <a:ext cx="1736872" cy="68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2778110" y="4329701"/>
            <a:ext cx="5497513" cy="609600"/>
          </a:xfrm>
        </p:spPr>
        <p:txBody>
          <a:bodyPr/>
          <a:lstStyle>
            <a:lvl1pPr marL="0" indent="0" algn="r">
              <a:buFont typeface="Wingdings" charset="2"/>
              <a:buNone/>
              <a:defRPr sz="2100" b="0"/>
            </a:lvl1pPr>
          </a:lstStyle>
          <a:p>
            <a:r>
              <a:rPr lang="th-TH"/>
              <a:t>Click to edit Master subtitle style</a:t>
            </a:r>
          </a:p>
        </p:txBody>
      </p:sp>
      <p:sp>
        <p:nvSpPr>
          <p:cNvPr id="7170" name="Rectangle 2"/>
          <p:cNvSpPr>
            <a:spLocks noGrp="1" noChangeArrowheads="1"/>
          </p:cNvSpPr>
          <p:nvPr>
            <p:ph type="ctrTitle"/>
          </p:nvPr>
        </p:nvSpPr>
        <p:spPr>
          <a:xfrm>
            <a:off x="685155" y="2115145"/>
            <a:ext cx="7772400" cy="1817688"/>
          </a:xfrm>
          <a:solidFill>
            <a:schemeClr val="bg1"/>
          </a:solidFill>
        </p:spPr>
        <p:txBody>
          <a:bodyPr/>
          <a:lstStyle>
            <a:lvl1pPr>
              <a:defRPr sz="3600"/>
            </a:lvl1pPr>
          </a:lstStyle>
          <a:p>
            <a:endParaRPr lang="th-TH" dirty="0"/>
          </a:p>
        </p:txBody>
      </p:sp>
      <p:sp>
        <p:nvSpPr>
          <p:cNvPr id="7" name="Rectangle 4">
            <a:extLst>
              <a:ext uri="{FF2B5EF4-FFF2-40B4-BE49-F238E27FC236}">
                <a16:creationId xmlns:a16="http://schemas.microsoft.com/office/drawing/2014/main" xmlns="" id="{26DBCE85-3C1E-4231-B62A-CD542F50529A}"/>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l" eaLnBrk="1" hangingPunct="1">
              <a:defRPr sz="1200">
                <a:solidFill>
                  <a:srgbClr val="000000"/>
                </a:solidFill>
                <a:latin typeface="Verdana" charset="0"/>
                <a:ea typeface="Angsana New"/>
                <a:cs typeface="Angsana New"/>
              </a:defRPr>
            </a:lvl1pPr>
          </a:lstStyle>
          <a:p>
            <a:pPr>
              <a:defRPr/>
            </a:pPr>
            <a:endParaRPr lang="th-TH"/>
          </a:p>
        </p:txBody>
      </p:sp>
      <p:sp>
        <p:nvSpPr>
          <p:cNvPr id="8" name="Rectangle 5">
            <a:extLst>
              <a:ext uri="{FF2B5EF4-FFF2-40B4-BE49-F238E27FC236}">
                <a16:creationId xmlns:a16="http://schemas.microsoft.com/office/drawing/2014/main" xmlns="" id="{F3635A37-73EA-4EB7-8DF1-FB688EEBBC7F}"/>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ctr" eaLnBrk="1" hangingPunct="1">
              <a:defRPr sz="1200">
                <a:solidFill>
                  <a:srgbClr val="000000"/>
                </a:solidFill>
                <a:latin typeface="Verdana" charset="0"/>
                <a:ea typeface="Angsana New"/>
                <a:cs typeface="Angsana New"/>
              </a:defRPr>
            </a:lvl1pPr>
          </a:lstStyle>
          <a:p>
            <a:pPr>
              <a:defRPr/>
            </a:pPr>
            <a:endParaRPr lang="th-TH"/>
          </a:p>
        </p:txBody>
      </p:sp>
      <p:sp>
        <p:nvSpPr>
          <p:cNvPr id="9" name="Rectangle 6">
            <a:extLst>
              <a:ext uri="{FF2B5EF4-FFF2-40B4-BE49-F238E27FC236}">
                <a16:creationId xmlns:a16="http://schemas.microsoft.com/office/drawing/2014/main" xmlns="" id="{2621B241-FE97-4DFE-AA54-ACF86EFCA75E}"/>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A6C1E7C1-3DA2-4E59-B1A5-507333F023A2}" type="slidenum">
              <a:rPr lang="en-US" altLang="en-US"/>
              <a:pPr>
                <a:defRPr/>
              </a:pPr>
              <a:t>‹#›</a:t>
            </a:fld>
            <a:endParaRPr lang="th-TH" altLang="en-US"/>
          </a:p>
        </p:txBody>
      </p:sp>
    </p:spTree>
    <p:extLst>
      <p:ext uri="{BB962C8B-B14F-4D97-AF65-F5344CB8AC3E}">
        <p14:creationId xmlns:p14="http://schemas.microsoft.com/office/powerpoint/2010/main" val="227152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5218" y="151900"/>
            <a:ext cx="8380963" cy="915293"/>
          </a:xfrm>
        </p:spPr>
        <p:txBody>
          <a:bodyPr/>
          <a:lstStyle/>
          <a:p>
            <a:r>
              <a:rPr lang="en-US"/>
              <a:t>Click to edit Master title style</a:t>
            </a:r>
          </a:p>
        </p:txBody>
      </p:sp>
      <p:sp>
        <p:nvSpPr>
          <p:cNvPr id="3" name="Text Placeholder 2"/>
          <p:cNvSpPr>
            <a:spLocks noGrp="1"/>
          </p:cNvSpPr>
          <p:nvPr>
            <p:ph type="body" sz="half" idx="1"/>
          </p:nvPr>
        </p:nvSpPr>
        <p:spPr>
          <a:xfrm>
            <a:off x="228919" y="991195"/>
            <a:ext cx="4229411" cy="5180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07823" y="991195"/>
            <a:ext cx="4230968" cy="25181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07823" y="3652326"/>
            <a:ext cx="4230968" cy="2519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5B24BDAD-B0C3-4831-B359-64841C93990F}"/>
              </a:ext>
            </a:extLst>
          </p:cNvPr>
          <p:cNvSpPr>
            <a:spLocks noGrp="1" noChangeArrowheads="1"/>
          </p:cNvSpPr>
          <p:nvPr>
            <p:ph type="dt" sz="half" idx="10"/>
          </p:nvPr>
        </p:nvSpPr>
        <p:spPr>
          <a:xfrm>
            <a:off x="685800" y="6248400"/>
            <a:ext cx="1905000" cy="457200"/>
          </a:xfrm>
          <a:prstGeom prst="rect">
            <a:avLst/>
          </a:prstGeom>
        </p:spPr>
        <p:txBody>
          <a:bodyPr lIns="87908" tIns="43953" rIns="87908" bIns="43953"/>
          <a:lstStyle>
            <a:lvl1pPr algn="ctr" eaLnBrk="1" hangingPunct="1">
              <a:defRPr sz="3500">
                <a:solidFill>
                  <a:srgbClr val="000000"/>
                </a:solidFill>
                <a:latin typeface="Times New Roman" charset="0"/>
                <a:ea typeface="Angsana New"/>
                <a:cs typeface="Angsana New"/>
              </a:defRPr>
            </a:lvl1pPr>
          </a:lstStyle>
          <a:p>
            <a:pPr>
              <a:defRPr/>
            </a:pPr>
            <a:endParaRPr lang="en-US"/>
          </a:p>
        </p:txBody>
      </p:sp>
      <p:sp>
        <p:nvSpPr>
          <p:cNvPr id="7" name="Slide Number Placeholder 6">
            <a:extLst>
              <a:ext uri="{FF2B5EF4-FFF2-40B4-BE49-F238E27FC236}">
                <a16:creationId xmlns:a16="http://schemas.microsoft.com/office/drawing/2014/main" xmlns="" id="{B7F314AE-2368-437F-A8E2-1A4559FD2C1E}"/>
              </a:ext>
            </a:extLst>
          </p:cNvPr>
          <p:cNvSpPr>
            <a:spLocks noGrp="1" noChangeArrowheads="1"/>
          </p:cNvSpPr>
          <p:nvPr>
            <p:ph type="sldNum" sz="quarter" idx="11"/>
          </p:nvPr>
        </p:nvSpPr>
        <p:spPr>
          <a:xfrm>
            <a:off x="6553200" y="6248400"/>
            <a:ext cx="1905000" cy="457200"/>
          </a:xfrm>
          <a:prstGeom prst="rect">
            <a:avLst/>
          </a:prstGeom>
        </p:spPr>
        <p:txBody>
          <a:bodyPr vert="horz" wrap="square" lIns="87908" tIns="43953" rIns="87908" bIns="43953" numCol="1" anchor="t" anchorCtr="0" compatLnSpc="1">
            <a:prstTxWarp prst="textNoShape">
              <a:avLst/>
            </a:prstTxWarp>
          </a:bodyPr>
          <a:lstStyle>
            <a:lvl1pPr algn="ctr" eaLnBrk="1" hangingPunct="1">
              <a:defRPr sz="3500">
                <a:solidFill>
                  <a:srgbClr val="000000"/>
                </a:solidFill>
                <a:latin typeface="Times New Roman" panose="02020603050405020304" pitchFamily="18" charset="0"/>
              </a:defRPr>
            </a:lvl1pPr>
          </a:lstStyle>
          <a:p>
            <a:pPr>
              <a:defRPr/>
            </a:pPr>
            <a:fld id="{50794047-EF86-4F54-AAC3-7CA092B26C21}" type="slidenum">
              <a:rPr lang="en-US" altLang="en-US"/>
              <a:pPr>
                <a:defRPr/>
              </a:pPr>
              <a:t>‹#›</a:t>
            </a:fld>
            <a:endParaRPr lang="en-US" altLang="en-US"/>
          </a:p>
        </p:txBody>
      </p:sp>
    </p:spTree>
    <p:extLst>
      <p:ext uri="{BB962C8B-B14F-4D97-AF65-F5344CB8AC3E}">
        <p14:creationId xmlns:p14="http://schemas.microsoft.com/office/powerpoint/2010/main" val="326780140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220" y="151811"/>
            <a:ext cx="8380962" cy="915293"/>
          </a:xfrm>
        </p:spPr>
        <p:txBody>
          <a:bodyPr/>
          <a:lstStyle/>
          <a:p>
            <a:r>
              <a:rPr lang="en-US"/>
              <a:t>Click to edit Master title style</a:t>
            </a:r>
          </a:p>
        </p:txBody>
      </p:sp>
      <p:sp>
        <p:nvSpPr>
          <p:cNvPr id="3" name="Text Placeholder 2"/>
          <p:cNvSpPr>
            <a:spLocks noGrp="1"/>
          </p:cNvSpPr>
          <p:nvPr>
            <p:ph type="body" sz="half" idx="1"/>
          </p:nvPr>
        </p:nvSpPr>
        <p:spPr>
          <a:xfrm>
            <a:off x="228913" y="991195"/>
            <a:ext cx="4229411" cy="5180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818" y="991195"/>
            <a:ext cx="4230968" cy="5180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6812DC4-1B48-4EEB-BE8F-596BE4D2552E}"/>
              </a:ext>
            </a:extLst>
          </p:cNvPr>
          <p:cNvSpPr>
            <a:spLocks noGrp="1" noChangeArrowheads="1"/>
          </p:cNvSpPr>
          <p:nvPr>
            <p:ph type="dt" sz="half" idx="10"/>
          </p:nvPr>
        </p:nvSpPr>
        <p:spPr>
          <a:xfrm>
            <a:off x="685800" y="6248400"/>
            <a:ext cx="1905000" cy="457200"/>
          </a:xfrm>
          <a:prstGeom prst="rect">
            <a:avLst/>
          </a:prstGeom>
        </p:spPr>
        <p:txBody>
          <a:bodyPr lIns="87947" tIns="43973" rIns="87947" bIns="43973"/>
          <a:lstStyle>
            <a:lvl1pPr algn="ctr" eaLnBrk="1" hangingPunct="1">
              <a:defRPr sz="3500">
                <a:solidFill>
                  <a:srgbClr val="000000"/>
                </a:solidFill>
                <a:latin typeface="Times New Roman" charset="0"/>
                <a:ea typeface="ＭＳ Ｐゴシック" charset="0"/>
                <a:cs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xmlns="" id="{C3A398E4-72FB-4CBD-BB8E-5117D135FC8E}"/>
              </a:ext>
            </a:extLst>
          </p:cNvPr>
          <p:cNvSpPr>
            <a:spLocks noGrp="1" noChangeArrowheads="1"/>
          </p:cNvSpPr>
          <p:nvPr>
            <p:ph type="sldNum" sz="quarter" idx="11"/>
          </p:nvPr>
        </p:nvSpPr>
        <p:spPr>
          <a:xfrm>
            <a:off x="6553200" y="6248400"/>
            <a:ext cx="1905000" cy="457200"/>
          </a:xfrm>
          <a:prstGeom prst="rect">
            <a:avLst/>
          </a:prstGeom>
        </p:spPr>
        <p:txBody>
          <a:bodyPr vert="horz" wrap="square" lIns="87947" tIns="43973" rIns="87947" bIns="43973" numCol="1" anchor="t" anchorCtr="0" compatLnSpc="1">
            <a:prstTxWarp prst="textNoShape">
              <a:avLst/>
            </a:prstTxWarp>
          </a:bodyPr>
          <a:lstStyle>
            <a:lvl1pPr algn="ctr" eaLnBrk="1" hangingPunct="1">
              <a:defRPr sz="3500">
                <a:solidFill>
                  <a:srgbClr val="000000"/>
                </a:solidFill>
                <a:latin typeface="Times New Roman" panose="02020603050405020304" pitchFamily="18" charset="0"/>
              </a:defRPr>
            </a:lvl1pPr>
          </a:lstStyle>
          <a:p>
            <a:pPr>
              <a:defRPr/>
            </a:pPr>
            <a:fld id="{ED946EA1-BB92-4DBE-B165-653F3F47EC1B}" type="slidenum">
              <a:rPr lang="en-US" altLang="en-US"/>
              <a:pPr>
                <a:defRPr/>
              </a:pPr>
              <a:t>‹#›</a:t>
            </a:fld>
            <a:endParaRPr lang="en-US" altLang="en-US"/>
          </a:p>
        </p:txBody>
      </p:sp>
    </p:spTree>
    <p:extLst>
      <p:ext uri="{BB962C8B-B14F-4D97-AF65-F5344CB8AC3E}">
        <p14:creationId xmlns:p14="http://schemas.microsoft.com/office/powerpoint/2010/main" val="219222048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3B5AF4-34D5-4869-8F73-8123F6FB2374}"/>
              </a:ext>
            </a:extLst>
          </p:cNvPr>
          <p:cNvSpPr>
            <a:spLocks noGrp="1" noChangeArrowheads="1"/>
          </p:cNvSpPr>
          <p:nvPr>
            <p:ph type="dt" sz="half" idx="10"/>
          </p:nvPr>
        </p:nvSpPr>
        <p:spPr>
          <a:xfrm>
            <a:off x="685800" y="6248400"/>
            <a:ext cx="1905000" cy="457200"/>
          </a:xfrm>
          <a:prstGeom prst="rect">
            <a:avLst/>
          </a:prstGeom>
        </p:spPr>
        <p:txBody>
          <a:bodyPr lIns="87947" tIns="43973" rIns="87947" bIns="43973"/>
          <a:lstStyle>
            <a:lvl1pPr algn="ctr" eaLnBrk="1" hangingPunct="1">
              <a:defRPr sz="3500">
                <a:solidFill>
                  <a:srgbClr val="000000"/>
                </a:solidFill>
                <a:latin typeface="Times New Roman" charset="0"/>
                <a:ea typeface="ＭＳ Ｐゴシック" charset="0"/>
                <a:cs typeface="ＭＳ Ｐゴシック" charset="0"/>
              </a:defRPr>
            </a:lvl1pPr>
          </a:lstStyle>
          <a:p>
            <a:pPr>
              <a:defRPr/>
            </a:pPr>
            <a:endParaRPr lang="en-US"/>
          </a:p>
        </p:txBody>
      </p:sp>
      <p:sp>
        <p:nvSpPr>
          <p:cNvPr id="5" name="Rectangle 6">
            <a:extLst>
              <a:ext uri="{FF2B5EF4-FFF2-40B4-BE49-F238E27FC236}">
                <a16:creationId xmlns:a16="http://schemas.microsoft.com/office/drawing/2014/main" xmlns="" id="{91CCC067-4AC9-40EB-A6A3-F12B65C99F72}"/>
              </a:ext>
            </a:extLst>
          </p:cNvPr>
          <p:cNvSpPr>
            <a:spLocks noGrp="1" noChangeArrowheads="1"/>
          </p:cNvSpPr>
          <p:nvPr>
            <p:ph type="sldNum" sz="quarter" idx="11"/>
          </p:nvPr>
        </p:nvSpPr>
        <p:spPr>
          <a:xfrm>
            <a:off x="6553200" y="6248400"/>
            <a:ext cx="1905000" cy="457200"/>
          </a:xfrm>
          <a:prstGeom prst="rect">
            <a:avLst/>
          </a:prstGeom>
        </p:spPr>
        <p:txBody>
          <a:bodyPr vert="horz" wrap="square" lIns="87947" tIns="43973" rIns="87947" bIns="43973" numCol="1" anchor="t" anchorCtr="0" compatLnSpc="1">
            <a:prstTxWarp prst="textNoShape">
              <a:avLst/>
            </a:prstTxWarp>
          </a:bodyPr>
          <a:lstStyle>
            <a:lvl1pPr algn="ctr" eaLnBrk="1" hangingPunct="1">
              <a:defRPr sz="3500">
                <a:solidFill>
                  <a:srgbClr val="000000"/>
                </a:solidFill>
                <a:latin typeface="Times New Roman" panose="02020603050405020304" pitchFamily="18" charset="0"/>
              </a:defRPr>
            </a:lvl1pPr>
          </a:lstStyle>
          <a:p>
            <a:pPr>
              <a:defRPr/>
            </a:pPr>
            <a:fld id="{8F9D33D4-D518-4136-A04D-6F80A77CF977}" type="slidenum">
              <a:rPr lang="en-US" altLang="en-US"/>
              <a:pPr>
                <a:defRPr/>
              </a:pPr>
              <a:t>‹#›</a:t>
            </a:fld>
            <a:endParaRPr lang="en-US" altLang="en-US"/>
          </a:p>
        </p:txBody>
      </p:sp>
    </p:spTree>
    <p:extLst>
      <p:ext uri="{BB962C8B-B14F-4D97-AF65-F5344CB8AC3E}">
        <p14:creationId xmlns:p14="http://schemas.microsoft.com/office/powerpoint/2010/main" val="148769133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5F47BA7-7393-42A4-9045-8C844E1461D3}"/>
              </a:ext>
            </a:extLst>
          </p:cNvPr>
          <p:cNvSpPr>
            <a:spLocks noGrp="1" noChangeArrowheads="1"/>
          </p:cNvSpPr>
          <p:nvPr>
            <p:ph type="title"/>
          </p:nvPr>
        </p:nvSpPr>
        <p:spPr bwMode="auto">
          <a:xfrm>
            <a:off x="533400" y="152400"/>
            <a:ext cx="6815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b"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xmlns="" id="{4EF40677-734F-4BCB-91DA-D34CD4EBC113}"/>
              </a:ext>
            </a:extLst>
          </p:cNvPr>
          <p:cNvSpPr>
            <a:spLocks noGrp="1" noChangeArrowheads="1"/>
          </p:cNvSpPr>
          <p:nvPr>
            <p:ph type="body" idx="1"/>
          </p:nvPr>
        </p:nvSpPr>
        <p:spPr bwMode="auto">
          <a:xfrm>
            <a:off x="533400" y="1295400"/>
            <a:ext cx="8435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a:extLst>
              <a:ext uri="{FF2B5EF4-FFF2-40B4-BE49-F238E27FC236}">
                <a16:creationId xmlns:a16="http://schemas.microsoft.com/office/drawing/2014/main" xmlns="" id="{C6C1E4A1-25E3-4326-9A5E-ABCC8BD69EE6}"/>
              </a:ext>
            </a:extLst>
          </p:cNvPr>
          <p:cNvSpPr>
            <a:spLocks noChangeArrowheads="1"/>
          </p:cNvSpPr>
          <p:nvPr/>
        </p:nvSpPr>
        <p:spPr bwMode="auto">
          <a:xfrm>
            <a:off x="592138" y="990600"/>
            <a:ext cx="7958137"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1378" tIns="45690" rIns="91378" bIns="45690"/>
          <a:lstStyle/>
          <a:p>
            <a:endParaRPr lang="en-US"/>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Lst>
  <p:txStyles>
    <p:titleStyle>
      <a:lvl1pPr algn="l" rtl="0" eaLnBrk="0" fontAlgn="base" hangingPunct="0">
        <a:lnSpc>
          <a:spcPct val="110000"/>
        </a:lnSpc>
        <a:spcBef>
          <a:spcPct val="0"/>
        </a:spcBef>
        <a:spcAft>
          <a:spcPct val="0"/>
        </a:spcAft>
        <a:defRPr sz="3400" b="1">
          <a:solidFill>
            <a:schemeClr val="accent2"/>
          </a:solidFill>
          <a:latin typeface="+mj-lt"/>
          <a:ea typeface="MS PGothic" panose="020B0600070205080204" pitchFamily="34" charset="-128"/>
          <a:cs typeface="+mj-cs"/>
        </a:defRPr>
      </a:lvl1pPr>
      <a:lvl2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2pPr>
      <a:lvl3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3pPr>
      <a:lvl4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4pPr>
      <a:lvl5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5pPr>
      <a:lvl6pPr marL="456891"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1378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7067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27563"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p:titleStyle>
    <p:bodyStyle>
      <a:lvl1pPr marL="466725" indent="-46672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3000" b="1">
          <a:solidFill>
            <a:schemeClr val="tx1"/>
          </a:solidFill>
          <a:latin typeface="+mn-lt"/>
          <a:ea typeface="MS PGothic" panose="020B0600070205080204" pitchFamily="34" charset="-128"/>
          <a:cs typeface="+mn-cs"/>
        </a:defRPr>
      </a:lvl1pPr>
      <a:lvl2pPr marL="904875" indent="-433388"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800">
          <a:solidFill>
            <a:schemeClr val="tx1"/>
          </a:solidFill>
          <a:latin typeface="+mn-lt"/>
          <a:ea typeface="+mn-ea"/>
          <a:cs typeface="+mn-cs"/>
        </a:defRPr>
      </a:lvl2pPr>
      <a:lvl3pPr marL="1301750" indent="-392113"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2400">
          <a:solidFill>
            <a:schemeClr val="tx1"/>
          </a:solidFill>
          <a:latin typeface="+mn-lt"/>
          <a:ea typeface="+mn-ea"/>
          <a:cs typeface="+mn-cs"/>
        </a:defRPr>
      </a:lvl3pPr>
      <a:lvl4pPr marL="1690688" indent="-38417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400">
          <a:solidFill>
            <a:schemeClr val="tx1"/>
          </a:solidFill>
          <a:latin typeface="+mn-lt"/>
          <a:ea typeface="+mn-ea"/>
          <a:cs typeface="+mn-cs"/>
        </a:defRPr>
      </a:lvl4pPr>
      <a:lvl5pPr marL="2090738" indent="-395288" algn="l" rtl="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mn-lt"/>
          <a:ea typeface="+mn-ea"/>
          <a:cs typeface="+mn-cs"/>
        </a:defRPr>
      </a:lvl5pPr>
      <a:lvl6pPr marL="2549388"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3006279"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6317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2006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6891" rtl="0" eaLnBrk="1" latinLnBrk="0" hangingPunct="1">
        <a:defRPr sz="1800" kern="1200">
          <a:solidFill>
            <a:schemeClr val="tx1"/>
          </a:solidFill>
          <a:latin typeface="+mn-lt"/>
          <a:ea typeface="+mn-ea"/>
          <a:cs typeface="+mn-cs"/>
        </a:defRPr>
      </a:lvl1pPr>
      <a:lvl2pPr marL="456891" algn="l" defTabSz="456891" rtl="0" eaLnBrk="1" latinLnBrk="0" hangingPunct="1">
        <a:defRPr sz="1800" kern="1200">
          <a:solidFill>
            <a:schemeClr val="tx1"/>
          </a:solidFill>
          <a:latin typeface="+mn-lt"/>
          <a:ea typeface="+mn-ea"/>
          <a:cs typeface="+mn-cs"/>
        </a:defRPr>
      </a:lvl2pPr>
      <a:lvl3pPr marL="913782" algn="l" defTabSz="456891" rtl="0" eaLnBrk="1" latinLnBrk="0" hangingPunct="1">
        <a:defRPr sz="1800" kern="1200">
          <a:solidFill>
            <a:schemeClr val="tx1"/>
          </a:solidFill>
          <a:latin typeface="+mn-lt"/>
          <a:ea typeface="+mn-ea"/>
          <a:cs typeface="+mn-cs"/>
        </a:defRPr>
      </a:lvl3pPr>
      <a:lvl4pPr marL="1370672" algn="l" defTabSz="456891" rtl="0" eaLnBrk="1" latinLnBrk="0" hangingPunct="1">
        <a:defRPr sz="1800" kern="1200">
          <a:solidFill>
            <a:schemeClr val="tx1"/>
          </a:solidFill>
          <a:latin typeface="+mn-lt"/>
          <a:ea typeface="+mn-ea"/>
          <a:cs typeface="+mn-cs"/>
        </a:defRPr>
      </a:lvl4pPr>
      <a:lvl5pPr marL="1827563" algn="l" defTabSz="456891" rtl="0" eaLnBrk="1" latinLnBrk="0" hangingPunct="1">
        <a:defRPr sz="1800" kern="1200">
          <a:solidFill>
            <a:schemeClr val="tx1"/>
          </a:solidFill>
          <a:latin typeface="+mn-lt"/>
          <a:ea typeface="+mn-ea"/>
          <a:cs typeface="+mn-cs"/>
        </a:defRPr>
      </a:lvl5pPr>
      <a:lvl6pPr marL="2284455" algn="l" defTabSz="456891" rtl="0" eaLnBrk="1" latinLnBrk="0" hangingPunct="1">
        <a:defRPr sz="1800" kern="1200">
          <a:solidFill>
            <a:schemeClr val="tx1"/>
          </a:solidFill>
          <a:latin typeface="+mn-lt"/>
          <a:ea typeface="+mn-ea"/>
          <a:cs typeface="+mn-cs"/>
        </a:defRPr>
      </a:lvl6pPr>
      <a:lvl7pPr marL="2741344" algn="l" defTabSz="456891" rtl="0" eaLnBrk="1" latinLnBrk="0" hangingPunct="1">
        <a:defRPr sz="1800" kern="1200">
          <a:solidFill>
            <a:schemeClr val="tx1"/>
          </a:solidFill>
          <a:latin typeface="+mn-lt"/>
          <a:ea typeface="+mn-ea"/>
          <a:cs typeface="+mn-cs"/>
        </a:defRPr>
      </a:lvl7pPr>
      <a:lvl8pPr marL="3198236" algn="l" defTabSz="456891" rtl="0" eaLnBrk="1" latinLnBrk="0" hangingPunct="1">
        <a:defRPr sz="1800" kern="1200">
          <a:solidFill>
            <a:schemeClr val="tx1"/>
          </a:solidFill>
          <a:latin typeface="+mn-lt"/>
          <a:ea typeface="+mn-ea"/>
          <a:cs typeface="+mn-cs"/>
        </a:defRPr>
      </a:lvl8pPr>
      <a:lvl9pPr marL="3655127" algn="l" defTabSz="4568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A65A259F-F3F4-4266-9648-538B9585FE82}"/>
              </a:ext>
            </a:extLst>
          </p:cNvPr>
          <p:cNvSpPr txBox="1">
            <a:spLocks noChangeArrowheads="1"/>
          </p:cNvSpPr>
          <p:nvPr/>
        </p:nvSpPr>
        <p:spPr bwMode="auto">
          <a:xfrm>
            <a:off x="669925" y="2982389"/>
            <a:ext cx="7783513"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0000"/>
              </a:lnSpc>
            </a:pPr>
            <a:r>
              <a:rPr lang="en-US" altLang="en-US" sz="4000" b="1" dirty="0" smtClean="0">
                <a:solidFill>
                  <a:schemeClr val="accent2"/>
                </a:solidFill>
              </a:rPr>
              <a:t>ITSU Master Plan</a:t>
            </a:r>
          </a:p>
          <a:p>
            <a:pPr eaLnBrk="1" hangingPunct="1">
              <a:lnSpc>
                <a:spcPct val="110000"/>
              </a:lnSpc>
            </a:pPr>
            <a:r>
              <a:rPr lang="en-US" altLang="en-US" sz="3000" b="1" dirty="0" smtClean="0">
                <a:solidFill>
                  <a:schemeClr val="accent2"/>
                </a:solidFill>
              </a:rPr>
              <a:t>Third Edition, </a:t>
            </a:r>
            <a:r>
              <a:rPr lang="en-US" altLang="en-US" sz="3000" b="1" dirty="0" smtClean="0">
                <a:solidFill>
                  <a:schemeClr val="accent2"/>
                </a:solidFill>
              </a:rPr>
              <a:t>July 2004</a:t>
            </a:r>
            <a:endParaRPr lang="en-US" altLang="en-US" sz="3000" b="1" dirty="0">
              <a:solidFill>
                <a:schemeClr val="accent2"/>
              </a:solidFill>
            </a:endParaRPr>
          </a:p>
        </p:txBody>
      </p:sp>
      <p:sp>
        <p:nvSpPr>
          <p:cNvPr id="7171" name="Rectangle 3">
            <a:extLst>
              <a:ext uri="{FF2B5EF4-FFF2-40B4-BE49-F238E27FC236}">
                <a16:creationId xmlns:a16="http://schemas.microsoft.com/office/drawing/2014/main" xmlns="" id="{83922DBB-0818-4ECC-9114-4771917DB628}"/>
              </a:ext>
            </a:extLst>
          </p:cNvPr>
          <p:cNvSpPr>
            <a:spLocks noGrp="1" noChangeArrowheads="1"/>
          </p:cNvSpPr>
          <p:nvPr>
            <p:ph type="subTitle" idx="1"/>
          </p:nvPr>
        </p:nvSpPr>
        <p:spPr>
          <a:xfrm>
            <a:off x="2955925" y="5381625"/>
            <a:ext cx="5497513" cy="1411288"/>
          </a:xfrm>
        </p:spPr>
        <p:txBody>
          <a:bodyPr/>
          <a:lstStyle/>
          <a:p>
            <a:pPr eaLnBrk="1" hangingPunct="1">
              <a:spcBef>
                <a:spcPct val="0"/>
              </a:spcBef>
              <a:buFont typeface="Wingdings" panose="05000000000000000000" pitchFamily="2" charset="2"/>
              <a:buNone/>
            </a:pPr>
            <a:r>
              <a:rPr lang="en-US" altLang="en-US" sz="2000"/>
              <a:t>Charles McCreery, Director</a:t>
            </a:r>
          </a:p>
          <a:p>
            <a:pPr eaLnBrk="1" hangingPunct="1">
              <a:spcBef>
                <a:spcPct val="0"/>
              </a:spcBef>
              <a:buFont typeface="Wingdings" panose="05000000000000000000" pitchFamily="2" charset="2"/>
              <a:buNone/>
            </a:pPr>
            <a:r>
              <a:rPr lang="en-US" altLang="en-US" sz="2000"/>
              <a:t>NOAA Pacific Tsunami Warning Center</a:t>
            </a:r>
          </a:p>
          <a:p>
            <a:pPr eaLnBrk="1" hangingPunct="1">
              <a:spcBef>
                <a:spcPct val="0"/>
              </a:spcBef>
              <a:buFont typeface="Wingdings" panose="05000000000000000000" pitchFamily="2" charset="2"/>
              <a:buNone/>
            </a:pPr>
            <a:r>
              <a:rPr lang="en-US" altLang="en-US" sz="2000"/>
              <a:t>charles.mccreery@noaa.gov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FD9A4-87A5-44D5-9A75-964772E5B477}"/>
              </a:ext>
            </a:extLst>
          </p:cNvPr>
          <p:cNvSpPr>
            <a:spLocks noGrp="1"/>
          </p:cNvSpPr>
          <p:nvPr>
            <p:ph type="title"/>
          </p:nvPr>
        </p:nvSpPr>
        <p:spPr>
          <a:xfrm>
            <a:off x="591127" y="151900"/>
            <a:ext cx="8095054" cy="845627"/>
          </a:xfrm>
        </p:spPr>
        <p:txBody>
          <a:bodyPr/>
          <a:lstStyle/>
          <a:p>
            <a:r>
              <a:rPr lang="en-US" sz="3200" dirty="0" smtClean="0"/>
              <a:t>Overview of July 2004 ITSU Master Plan</a:t>
            </a:r>
            <a:endParaRPr lang="en-US" sz="3200" dirty="0"/>
          </a:p>
        </p:txBody>
      </p:sp>
      <p:sp>
        <p:nvSpPr>
          <p:cNvPr id="3" name="Text Placeholder 2">
            <a:extLst>
              <a:ext uri="{FF2B5EF4-FFF2-40B4-BE49-F238E27FC236}">
                <a16:creationId xmlns:a16="http://schemas.microsoft.com/office/drawing/2014/main" xmlns="" id="{943ECE04-805F-45E7-B882-B92DC28FF045}"/>
              </a:ext>
            </a:extLst>
          </p:cNvPr>
          <p:cNvSpPr>
            <a:spLocks noGrp="1"/>
          </p:cNvSpPr>
          <p:nvPr>
            <p:ph type="body" sz="half" idx="1"/>
          </p:nvPr>
        </p:nvSpPr>
        <p:spPr>
          <a:xfrm>
            <a:off x="591127" y="1240577"/>
            <a:ext cx="8095054" cy="5180708"/>
          </a:xfrm>
          <a:solidFill>
            <a:schemeClr val="bg1">
              <a:lumMod val="65000"/>
            </a:schemeClr>
          </a:solidFill>
          <a:ln w="9525"/>
        </p:spPr>
        <p:txBody>
          <a:bodyPr/>
          <a:lstStyle/>
          <a:p>
            <a:pPr marL="0" indent="0">
              <a:lnSpc>
                <a:spcPct val="100000"/>
              </a:lnSpc>
              <a:spcBef>
                <a:spcPts val="600"/>
              </a:spcBef>
              <a:buClrTx/>
              <a:buSzPct val="100000"/>
              <a:buNone/>
              <a:tabLst>
                <a:tab pos="7315200" algn="r"/>
              </a:tabLst>
              <a:defRPr/>
            </a:pPr>
            <a:r>
              <a:rPr lang="en-US" sz="2000" u="sng" kern="1200" dirty="0">
                <a:solidFill>
                  <a:srgbClr val="0070C0"/>
                </a:solidFill>
                <a:latin typeface="Arial" panose="020B0604020202020204" pitchFamily="34" charset="0"/>
              </a:rPr>
              <a:t>Key Related Events</a:t>
            </a:r>
          </a:p>
          <a:p>
            <a:pPr marL="285750" indent="-285750">
              <a:lnSpc>
                <a:spcPct val="100000"/>
              </a:lnSpc>
              <a:spcBef>
                <a:spcPts val="600"/>
              </a:spcBef>
              <a:buClrTx/>
              <a:buSzPct val="100000"/>
              <a:buFont typeface="Arial" panose="020B0604020202020204" pitchFamily="34" charset="0"/>
              <a:buChar char="•"/>
              <a:tabLst>
                <a:tab pos="7315200" algn="r"/>
              </a:tabLst>
              <a:defRPr/>
            </a:pPr>
            <a:r>
              <a:rPr lang="en-US" sz="2000" kern="1200" dirty="0" smtClean="0">
                <a:latin typeface="Arial" panose="020B0604020202020204" pitchFamily="34" charset="0"/>
              </a:rPr>
              <a:t>December 2004 </a:t>
            </a:r>
            <a:r>
              <a:rPr lang="en-US" sz="2000" kern="1200" dirty="0">
                <a:latin typeface="Arial" panose="020B0604020202020204" pitchFamily="34" charset="0"/>
              </a:rPr>
              <a:t>– Indian Ocean Tsunami</a:t>
            </a:r>
          </a:p>
          <a:p>
            <a:pPr marL="285750" indent="-285750">
              <a:lnSpc>
                <a:spcPct val="100000"/>
              </a:lnSpc>
              <a:spcBef>
                <a:spcPts val="600"/>
              </a:spcBef>
              <a:buClrTx/>
              <a:buSzPct val="100000"/>
              <a:buFont typeface="Arial" panose="020B0604020202020204" pitchFamily="34" charset="0"/>
              <a:buChar char="•"/>
              <a:tabLst>
                <a:tab pos="7315200" algn="r"/>
              </a:tabLst>
              <a:defRPr/>
            </a:pPr>
            <a:r>
              <a:rPr lang="en-US" sz="2000" kern="1200" dirty="0" smtClean="0">
                <a:latin typeface="Arial" panose="020B0604020202020204" pitchFamily="34" charset="0"/>
              </a:rPr>
              <a:t>October 2005 </a:t>
            </a:r>
            <a:r>
              <a:rPr lang="en-US" sz="2000" kern="1200" dirty="0">
                <a:latin typeface="Arial" panose="020B0604020202020204" pitchFamily="34" charset="0"/>
              </a:rPr>
              <a:t>– ITSU becomes </a:t>
            </a:r>
            <a:r>
              <a:rPr lang="en-US" sz="2000" kern="1200" dirty="0" smtClean="0">
                <a:latin typeface="Arial" panose="020B0604020202020204" pitchFamily="34" charset="0"/>
              </a:rPr>
              <a:t>PTWS at last ICG/ITSU Meeting</a:t>
            </a:r>
            <a:endParaRPr lang="en-US" sz="2000" kern="1200" dirty="0">
              <a:latin typeface="Arial" panose="020B0604020202020204" pitchFamily="34" charset="0"/>
            </a:endParaRPr>
          </a:p>
          <a:p>
            <a:pPr marL="285750" indent="-285750">
              <a:lnSpc>
                <a:spcPct val="100000"/>
              </a:lnSpc>
              <a:spcBef>
                <a:spcPts val="600"/>
              </a:spcBef>
              <a:buClrTx/>
              <a:buSzPct val="100000"/>
              <a:buFont typeface="Arial" panose="020B0604020202020204" pitchFamily="34" charset="0"/>
              <a:buChar char="•"/>
              <a:tabLst>
                <a:tab pos="7315200" algn="r"/>
              </a:tabLst>
              <a:defRPr/>
            </a:pPr>
            <a:endParaRPr lang="en-US" sz="2000" kern="1200" dirty="0" smtClean="0">
              <a:latin typeface="Arial" panose="020B0604020202020204" pitchFamily="34" charset="0"/>
            </a:endParaRPr>
          </a:p>
          <a:p>
            <a:pPr marL="0" indent="0">
              <a:lnSpc>
                <a:spcPct val="100000"/>
              </a:lnSpc>
              <a:spcBef>
                <a:spcPts val="600"/>
              </a:spcBef>
              <a:buClrTx/>
              <a:buSzPct val="100000"/>
              <a:buNone/>
              <a:tabLst>
                <a:tab pos="7315200" algn="r"/>
              </a:tabLst>
              <a:defRPr/>
            </a:pPr>
            <a:r>
              <a:rPr lang="en-US" sz="2000" u="sng" kern="1200" dirty="0" smtClean="0">
                <a:solidFill>
                  <a:srgbClr val="0070C0"/>
                </a:solidFill>
                <a:latin typeface="Arial" panose="020B0604020202020204" pitchFamily="34" charset="0"/>
              </a:rPr>
              <a:t>The Document</a:t>
            </a:r>
          </a:p>
          <a:p>
            <a:pPr marL="285750" indent="-285750">
              <a:lnSpc>
                <a:spcPct val="100000"/>
              </a:lnSpc>
              <a:spcBef>
                <a:spcPts val="600"/>
              </a:spcBef>
              <a:buClrTx/>
              <a:buSzPct val="100000"/>
              <a:buFont typeface="Arial" panose="020B0604020202020204" pitchFamily="34" charset="0"/>
              <a:buChar char="•"/>
              <a:tabLst>
                <a:tab pos="7315200" algn="r"/>
              </a:tabLst>
              <a:defRPr/>
            </a:pPr>
            <a:r>
              <a:rPr lang="en-US" sz="2000" kern="1200" dirty="0" smtClean="0">
                <a:latin typeface="Arial" panose="020B0604020202020204" pitchFamily="34" charset="0"/>
              </a:rPr>
              <a:t>Initiated </a:t>
            </a:r>
            <a:r>
              <a:rPr lang="en-US" sz="2000" kern="1200" dirty="0">
                <a:latin typeface="Arial" panose="020B0604020202020204" pitchFamily="34" charset="0"/>
              </a:rPr>
              <a:t>following </a:t>
            </a:r>
            <a:r>
              <a:rPr lang="en-US" sz="2000" kern="1200" dirty="0" smtClean="0">
                <a:latin typeface="Arial" panose="020B0604020202020204" pitchFamily="34" charset="0"/>
              </a:rPr>
              <a:t>an ICG/PTWS </a:t>
            </a:r>
            <a:r>
              <a:rPr lang="en-US" sz="2000" kern="1200" dirty="0">
                <a:latin typeface="Arial" panose="020B0604020202020204" pitchFamily="34" charset="0"/>
              </a:rPr>
              <a:t>Officer’s Meeting</a:t>
            </a:r>
          </a:p>
          <a:p>
            <a:pPr marL="285750" indent="-285750">
              <a:lnSpc>
                <a:spcPct val="100000"/>
              </a:lnSpc>
              <a:spcBef>
                <a:spcPts val="600"/>
              </a:spcBef>
              <a:buClrTx/>
              <a:buSzPct val="100000"/>
              <a:buFont typeface="Arial" panose="020B0604020202020204" pitchFamily="34" charset="0"/>
              <a:buChar char="•"/>
              <a:tabLst>
                <a:tab pos="7315200" algn="r"/>
              </a:tabLst>
              <a:defRPr/>
            </a:pPr>
            <a:r>
              <a:rPr lang="en-US" sz="2000" kern="1200" dirty="0">
                <a:latin typeface="Arial" panose="020B0604020202020204" pitchFamily="34" charset="0"/>
              </a:rPr>
              <a:t>Third and Final Edition - </a:t>
            </a:r>
            <a:r>
              <a:rPr lang="en-US" sz="2000" kern="1200" dirty="0" smtClean="0">
                <a:latin typeface="Arial" panose="020B0604020202020204" pitchFamily="34" charset="0"/>
              </a:rPr>
              <a:t>revised </a:t>
            </a:r>
            <a:r>
              <a:rPr lang="en-US" sz="2000" kern="1200" dirty="0">
                <a:latin typeface="Arial" panose="020B0604020202020204" pitchFamily="34" charset="0"/>
              </a:rPr>
              <a:t>from April 1999 </a:t>
            </a:r>
            <a:r>
              <a:rPr lang="en-US" sz="2000" kern="1200" dirty="0" smtClean="0">
                <a:latin typeface="Arial" panose="020B0604020202020204" pitchFamily="34" charset="0"/>
              </a:rPr>
              <a:t>Edition</a:t>
            </a:r>
          </a:p>
          <a:p>
            <a:pPr marL="285750" indent="-285750">
              <a:lnSpc>
                <a:spcPct val="100000"/>
              </a:lnSpc>
              <a:spcBef>
                <a:spcPts val="600"/>
              </a:spcBef>
              <a:buClrTx/>
              <a:buSzPct val="100000"/>
              <a:buFont typeface="Arial" panose="020B0604020202020204" pitchFamily="34" charset="0"/>
              <a:buChar char="•"/>
              <a:tabLst>
                <a:tab pos="7315200" algn="r"/>
              </a:tabLst>
              <a:defRPr/>
            </a:pPr>
            <a:r>
              <a:rPr lang="en-US" sz="2000" kern="1200" dirty="0" smtClean="0">
                <a:latin typeface="Arial" panose="020B0604020202020204" pitchFamily="34" charset="0"/>
              </a:rPr>
              <a:t>High-level – just 34 pages</a:t>
            </a:r>
          </a:p>
          <a:p>
            <a:pPr marL="285750" lvl="1" indent="-285750">
              <a:lnSpc>
                <a:spcPct val="100000"/>
              </a:lnSpc>
              <a:spcBef>
                <a:spcPts val="600"/>
              </a:spcBef>
              <a:buClrTx/>
              <a:buSzPct val="100000"/>
              <a:buFont typeface="Arial" panose="020B0604020202020204" pitchFamily="34" charset="0"/>
              <a:buChar char="•"/>
              <a:tabLst>
                <a:tab pos="7315200" algn="r"/>
              </a:tabLst>
              <a:defRPr/>
            </a:pPr>
            <a:r>
              <a:rPr lang="en-US" sz="2000" b="1" kern="1200" dirty="0" smtClean="0">
                <a:latin typeface="Arial" panose="020B0604020202020204" pitchFamily="34" charset="0"/>
                <a:ea typeface="MS PGothic" panose="020B0600070205080204" pitchFamily="34" charset="-128"/>
              </a:rPr>
              <a:t>Presents ICG/ITSU view on: </a:t>
            </a:r>
          </a:p>
          <a:p>
            <a:pPr marL="682625" lvl="2" indent="-285750">
              <a:lnSpc>
                <a:spcPct val="100000"/>
              </a:lnSpc>
              <a:spcBef>
                <a:spcPts val="600"/>
              </a:spcBef>
              <a:buClrTx/>
              <a:buSzPct val="100000"/>
              <a:buFont typeface="Arial" panose="020B0604020202020204" pitchFamily="34" charset="0"/>
              <a:buChar char="•"/>
              <a:tabLst>
                <a:tab pos="7315200" algn="r"/>
              </a:tabLst>
              <a:defRPr/>
            </a:pPr>
            <a:r>
              <a:rPr lang="en-US" sz="2000" b="1" kern="1200" dirty="0">
                <a:solidFill>
                  <a:srgbClr val="FFFF00"/>
                </a:solidFill>
                <a:latin typeface="Arial" panose="020B0604020202020204" pitchFamily="34" charset="0"/>
                <a:ea typeface="MS PGothic" panose="020B0600070205080204" pitchFamily="34" charset="-128"/>
              </a:rPr>
              <a:t>K</a:t>
            </a:r>
            <a:r>
              <a:rPr lang="en-US" sz="2000" b="1" kern="1200" dirty="0" smtClean="0">
                <a:solidFill>
                  <a:srgbClr val="FFFF00"/>
                </a:solidFill>
                <a:latin typeface="Arial" panose="020B0604020202020204" pitchFamily="34" charset="0"/>
                <a:ea typeface="MS PGothic" panose="020B0600070205080204" pitchFamily="34" charset="-128"/>
              </a:rPr>
              <a:t>ey </a:t>
            </a:r>
            <a:r>
              <a:rPr lang="en-US" sz="2000" b="1" kern="1200" dirty="0">
                <a:solidFill>
                  <a:srgbClr val="FFFF00"/>
                </a:solidFill>
                <a:latin typeface="Arial" panose="020B0604020202020204" pitchFamily="34" charset="0"/>
                <a:ea typeface="MS PGothic" panose="020B0600070205080204" pitchFamily="34" charset="-128"/>
              </a:rPr>
              <a:t>components and activities for an effective tsunami warning and mitigation system</a:t>
            </a:r>
          </a:p>
          <a:p>
            <a:pPr marL="682625" lvl="2" indent="-285750">
              <a:lnSpc>
                <a:spcPct val="100000"/>
              </a:lnSpc>
              <a:spcBef>
                <a:spcPts val="600"/>
              </a:spcBef>
              <a:buClrTx/>
              <a:buSzPct val="100000"/>
              <a:buFont typeface="Arial" panose="020B0604020202020204" pitchFamily="34" charset="0"/>
              <a:buChar char="•"/>
              <a:tabLst>
                <a:tab pos="7315200" algn="r"/>
              </a:tabLst>
              <a:defRPr/>
            </a:pPr>
            <a:r>
              <a:rPr lang="en-US" sz="2000" b="1" kern="1200" dirty="0">
                <a:solidFill>
                  <a:srgbClr val="FFFF00"/>
                </a:solidFill>
                <a:latin typeface="Arial" panose="020B0604020202020204" pitchFamily="34" charset="0"/>
                <a:ea typeface="MS PGothic" panose="020B0600070205080204" pitchFamily="34" charset="-128"/>
              </a:rPr>
              <a:t>Areas for highest priority action to improve </a:t>
            </a:r>
            <a:r>
              <a:rPr lang="en-US" sz="2000" b="1" kern="1200" dirty="0" smtClean="0">
                <a:solidFill>
                  <a:srgbClr val="FFFF00"/>
                </a:solidFill>
                <a:latin typeface="Arial" panose="020B0604020202020204" pitchFamily="34" charset="0"/>
                <a:ea typeface="MS PGothic" panose="020B0600070205080204" pitchFamily="34" charset="-128"/>
              </a:rPr>
              <a:t>PTWS</a:t>
            </a:r>
            <a:endParaRPr lang="en-US" sz="2000" kern="1200" dirty="0">
              <a:solidFill>
                <a:srgbClr val="FFFF00"/>
              </a:solidFill>
              <a:latin typeface="Arial" panose="020B0604020202020204" pitchFamily="34" charset="0"/>
            </a:endParaRPr>
          </a:p>
        </p:txBody>
      </p:sp>
    </p:spTree>
    <p:extLst>
      <p:ext uri="{BB962C8B-B14F-4D97-AF65-F5344CB8AC3E}">
        <p14:creationId xmlns:p14="http://schemas.microsoft.com/office/powerpoint/2010/main" val="155674048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FD9A4-87A5-44D5-9A75-964772E5B477}"/>
              </a:ext>
            </a:extLst>
          </p:cNvPr>
          <p:cNvSpPr>
            <a:spLocks noGrp="1"/>
          </p:cNvSpPr>
          <p:nvPr>
            <p:ph type="title"/>
          </p:nvPr>
        </p:nvSpPr>
        <p:spPr>
          <a:xfrm>
            <a:off x="591127" y="151900"/>
            <a:ext cx="8095054" cy="845627"/>
          </a:xfrm>
        </p:spPr>
        <p:txBody>
          <a:bodyPr/>
          <a:lstStyle/>
          <a:p>
            <a:r>
              <a:rPr lang="en-US" sz="3200" dirty="0" smtClean="0"/>
              <a:t>Content – Main Headings</a:t>
            </a:r>
            <a:endParaRPr lang="en-US" sz="3200" dirty="0"/>
          </a:p>
        </p:txBody>
      </p:sp>
      <p:sp>
        <p:nvSpPr>
          <p:cNvPr id="3" name="Text Placeholder 2">
            <a:extLst>
              <a:ext uri="{FF2B5EF4-FFF2-40B4-BE49-F238E27FC236}">
                <a16:creationId xmlns:a16="http://schemas.microsoft.com/office/drawing/2014/main" xmlns="" id="{943ECE04-805F-45E7-B882-B92DC28FF045}"/>
              </a:ext>
            </a:extLst>
          </p:cNvPr>
          <p:cNvSpPr>
            <a:spLocks noGrp="1"/>
          </p:cNvSpPr>
          <p:nvPr>
            <p:ph type="body" sz="half" idx="1"/>
          </p:nvPr>
        </p:nvSpPr>
        <p:spPr>
          <a:xfrm>
            <a:off x="591127" y="1186658"/>
            <a:ext cx="8095054" cy="5180708"/>
          </a:xfrm>
          <a:solidFill>
            <a:schemeClr val="bg1">
              <a:lumMod val="65000"/>
            </a:schemeClr>
          </a:solidFill>
          <a:ln w="9525">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a:latin typeface="Arial" panose="020B0604020202020204" pitchFamily="34" charset="0"/>
                <a:ea typeface="MS PGothic" panose="020B0600070205080204" pitchFamily="34" charset="-128"/>
              </a:rPr>
              <a:t>ITSU History and Organizational Structure </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a:latin typeface="Arial" panose="020B0604020202020204" pitchFamily="34" charset="0"/>
                <a:ea typeface="MS PGothic" panose="020B0600070205080204" pitchFamily="34" charset="-128"/>
              </a:rPr>
              <a:t>Tsunamis and the Tsunami Hazard</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a:solidFill>
                  <a:srgbClr val="FFFF00"/>
                </a:solidFill>
                <a:latin typeface="Arial" panose="020B0604020202020204" pitchFamily="34" charset="0"/>
                <a:ea typeface="MS PGothic" panose="020B0600070205080204" pitchFamily="34" charset="-128"/>
              </a:rPr>
              <a:t>Current Status, Limitations, and Future Directions</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solidFill>
                  <a:srgbClr val="FFFF00"/>
                </a:solidFill>
                <a:latin typeface="Arial" panose="020B0604020202020204" pitchFamily="34" charset="0"/>
                <a:ea typeface="MS PGothic" panose="020B0600070205080204" pitchFamily="34" charset="-128"/>
              </a:rPr>
              <a:t>Conclusions</a:t>
            </a:r>
            <a:endParaRPr lang="en-US" sz="2000" b="1" kern="1200" dirty="0">
              <a:solidFill>
                <a:srgbClr val="FFFF00"/>
              </a:solidFill>
              <a:latin typeface="Arial" panose="020B0604020202020204" pitchFamily="34" charset="0"/>
              <a:ea typeface="MS PGothic" panose="020B0600070205080204" pitchFamily="34" charset="-128"/>
            </a:endParaRPr>
          </a:p>
        </p:txBody>
      </p:sp>
      <p:pic>
        <p:nvPicPr>
          <p:cNvPr id="5" name="Picture 4"/>
          <p:cNvPicPr>
            <a:picLocks noChangeAspect="1"/>
          </p:cNvPicPr>
          <p:nvPr/>
        </p:nvPicPr>
        <p:blipFill rotWithShape="1">
          <a:blip r:embed="rId2"/>
          <a:srcRect t="1" b="727"/>
          <a:stretch/>
        </p:blipFill>
        <p:spPr>
          <a:xfrm>
            <a:off x="3548185" y="4888648"/>
            <a:ext cx="1538003" cy="1430847"/>
          </a:xfrm>
          <a:prstGeom prst="rect">
            <a:avLst/>
          </a:prstGeom>
          <a:ln w="12700">
            <a:solidFill>
              <a:schemeClr val="tx1"/>
            </a:solidFill>
          </a:ln>
        </p:spPr>
      </p:pic>
      <p:pic>
        <p:nvPicPr>
          <p:cNvPr id="6" name="Picture 5"/>
          <p:cNvPicPr>
            <a:picLocks noChangeAspect="1"/>
          </p:cNvPicPr>
          <p:nvPr/>
        </p:nvPicPr>
        <p:blipFill rotWithShape="1">
          <a:blip r:embed="rId3"/>
          <a:srcRect r="40355"/>
          <a:stretch/>
        </p:blipFill>
        <p:spPr>
          <a:xfrm>
            <a:off x="3867204" y="2813881"/>
            <a:ext cx="1946367" cy="1926263"/>
          </a:xfrm>
          <a:prstGeom prst="rect">
            <a:avLst/>
          </a:prstGeom>
        </p:spPr>
      </p:pic>
      <p:pic>
        <p:nvPicPr>
          <p:cNvPr id="7" name="Picture 6"/>
          <p:cNvPicPr>
            <a:picLocks noChangeAspect="1"/>
          </p:cNvPicPr>
          <p:nvPr/>
        </p:nvPicPr>
        <p:blipFill>
          <a:blip r:embed="rId4"/>
          <a:stretch>
            <a:fillRect/>
          </a:stretch>
        </p:blipFill>
        <p:spPr>
          <a:xfrm>
            <a:off x="702250" y="2813882"/>
            <a:ext cx="3053831" cy="1926263"/>
          </a:xfrm>
          <a:prstGeom prst="rect">
            <a:avLst/>
          </a:prstGeom>
        </p:spPr>
      </p:pic>
      <p:pic>
        <p:nvPicPr>
          <p:cNvPr id="8" name="Picture 7"/>
          <p:cNvPicPr>
            <a:picLocks noChangeAspect="1"/>
          </p:cNvPicPr>
          <p:nvPr/>
        </p:nvPicPr>
        <p:blipFill rotWithShape="1">
          <a:blip r:embed="rId5"/>
          <a:srcRect t="1221"/>
          <a:stretch/>
        </p:blipFill>
        <p:spPr>
          <a:xfrm>
            <a:off x="702250" y="4883477"/>
            <a:ext cx="1929468" cy="1436018"/>
          </a:xfrm>
          <a:prstGeom prst="rect">
            <a:avLst/>
          </a:prstGeom>
          <a:ln w="12700">
            <a:solidFill>
              <a:schemeClr val="tx1"/>
            </a:solidFill>
          </a:ln>
        </p:spPr>
      </p:pic>
      <p:pic>
        <p:nvPicPr>
          <p:cNvPr id="9" name="Picture 8"/>
          <p:cNvPicPr>
            <a:picLocks noChangeAspect="1"/>
          </p:cNvPicPr>
          <p:nvPr/>
        </p:nvPicPr>
        <p:blipFill>
          <a:blip r:embed="rId6"/>
          <a:stretch>
            <a:fillRect/>
          </a:stretch>
        </p:blipFill>
        <p:spPr>
          <a:xfrm>
            <a:off x="5923200" y="2813882"/>
            <a:ext cx="2665467" cy="3505614"/>
          </a:xfrm>
          <a:prstGeom prst="rect">
            <a:avLst/>
          </a:prstGeom>
        </p:spPr>
      </p:pic>
    </p:spTree>
    <p:extLst>
      <p:ext uri="{BB962C8B-B14F-4D97-AF65-F5344CB8AC3E}">
        <p14:creationId xmlns:p14="http://schemas.microsoft.com/office/powerpoint/2010/main" val="379009343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FD9A4-87A5-44D5-9A75-964772E5B477}"/>
              </a:ext>
            </a:extLst>
          </p:cNvPr>
          <p:cNvSpPr>
            <a:spLocks noGrp="1"/>
          </p:cNvSpPr>
          <p:nvPr>
            <p:ph type="title"/>
          </p:nvPr>
        </p:nvSpPr>
        <p:spPr>
          <a:xfrm>
            <a:off x="591127" y="151900"/>
            <a:ext cx="8095054" cy="845627"/>
          </a:xfrm>
        </p:spPr>
        <p:txBody>
          <a:bodyPr/>
          <a:lstStyle/>
          <a:p>
            <a:r>
              <a:rPr lang="en-US" sz="2400" dirty="0" smtClean="0"/>
              <a:t>Current Status, Limitations, and Future Directions</a:t>
            </a:r>
            <a:endParaRPr lang="en-US" sz="2400" dirty="0"/>
          </a:p>
        </p:txBody>
      </p:sp>
      <p:sp>
        <p:nvSpPr>
          <p:cNvPr id="3" name="Text Placeholder 2">
            <a:extLst>
              <a:ext uri="{FF2B5EF4-FFF2-40B4-BE49-F238E27FC236}">
                <a16:creationId xmlns:a16="http://schemas.microsoft.com/office/drawing/2014/main" xmlns="" id="{943ECE04-805F-45E7-B882-B92DC28FF045}"/>
              </a:ext>
            </a:extLst>
          </p:cNvPr>
          <p:cNvSpPr>
            <a:spLocks noGrp="1"/>
          </p:cNvSpPr>
          <p:nvPr>
            <p:ph type="body" sz="half" idx="1"/>
          </p:nvPr>
        </p:nvSpPr>
        <p:spPr>
          <a:xfrm>
            <a:off x="591127" y="1240577"/>
            <a:ext cx="8095054" cy="5180708"/>
          </a:xfrm>
          <a:solidFill>
            <a:schemeClr val="bg1">
              <a:lumMod val="65000"/>
            </a:schemeClr>
          </a:solidFill>
          <a:ln w="9525">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solidFill>
                  <a:srgbClr val="FFFF00"/>
                </a:solidFill>
                <a:latin typeface="Arial" panose="020B0604020202020204" pitchFamily="34" charset="0"/>
                <a:ea typeface="MS PGothic" panose="020B0600070205080204" pitchFamily="34" charset="-128"/>
              </a:rPr>
              <a:t>Hazard </a:t>
            </a:r>
            <a:r>
              <a:rPr lang="en-US" sz="2000" b="1" kern="1200" dirty="0">
                <a:solidFill>
                  <a:srgbClr val="FFFF00"/>
                </a:solidFill>
                <a:latin typeface="Arial" panose="020B0604020202020204" pitchFamily="34" charset="0"/>
                <a:ea typeface="MS PGothic" panose="020B0600070205080204" pitchFamily="34" charset="-128"/>
              </a:rPr>
              <a:t>Assessment</a:t>
            </a:r>
          </a:p>
          <a:p>
            <a:pPr lvl="1"/>
            <a:r>
              <a:rPr lang="en-US" sz="1800" dirty="0"/>
              <a:t>Historical Tsunami Data</a:t>
            </a:r>
          </a:p>
          <a:p>
            <a:pPr lvl="1"/>
            <a:r>
              <a:rPr lang="en-US" sz="1800" dirty="0" err="1"/>
              <a:t>Paleotsunami</a:t>
            </a:r>
            <a:r>
              <a:rPr lang="en-US" sz="1800" dirty="0"/>
              <a:t> Data</a:t>
            </a:r>
          </a:p>
          <a:p>
            <a:pPr lvl="1"/>
            <a:r>
              <a:rPr lang="en-US" sz="1800" dirty="0"/>
              <a:t>Post-Tsunami Surveys</a:t>
            </a:r>
          </a:p>
          <a:p>
            <a:pPr lvl="1"/>
            <a:r>
              <a:rPr lang="en-US" sz="1800" dirty="0"/>
              <a:t>Numerical Modeling</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solidFill>
                  <a:srgbClr val="FFFF00"/>
                </a:solidFill>
                <a:latin typeface="Arial" panose="020B0604020202020204" pitchFamily="34" charset="0"/>
                <a:ea typeface="MS PGothic" panose="020B0600070205080204" pitchFamily="34" charset="-128"/>
              </a:rPr>
              <a:t>Warning</a:t>
            </a:r>
          </a:p>
          <a:p>
            <a:pPr lvl="1">
              <a:tabLst>
                <a:tab pos="7315200" algn="r"/>
              </a:tabLst>
            </a:pPr>
            <a:r>
              <a:rPr lang="en-US" sz="1800" dirty="0"/>
              <a:t>Warning Systems and </a:t>
            </a:r>
            <a:r>
              <a:rPr lang="en-US" sz="1800" dirty="0" smtClean="0"/>
              <a:t>Centers</a:t>
            </a:r>
          </a:p>
          <a:p>
            <a:pPr lvl="2">
              <a:tabLst>
                <a:tab pos="7315200" algn="r"/>
              </a:tabLst>
            </a:pPr>
            <a:r>
              <a:rPr lang="en-US" sz="1400" dirty="0" smtClean="0"/>
              <a:t>The Pacific Tsunami Warning Center</a:t>
            </a:r>
          </a:p>
          <a:p>
            <a:pPr lvl="2">
              <a:tabLst>
                <a:tab pos="7315200" algn="r"/>
              </a:tabLst>
            </a:pPr>
            <a:r>
              <a:rPr lang="en-US" sz="1400" dirty="0" smtClean="0"/>
              <a:t>The West Coast/Alaska Tsunami Warning Center</a:t>
            </a:r>
          </a:p>
          <a:p>
            <a:pPr lvl="2">
              <a:tabLst>
                <a:tab pos="7315200" algn="r"/>
              </a:tabLst>
            </a:pPr>
            <a:r>
              <a:rPr lang="en-US" sz="1400" dirty="0" smtClean="0"/>
              <a:t>The Japanese Tsunami Warning Centers</a:t>
            </a:r>
          </a:p>
          <a:p>
            <a:pPr lvl="2">
              <a:tabLst>
                <a:tab pos="7315200" algn="r"/>
              </a:tabLst>
            </a:pPr>
            <a:r>
              <a:rPr lang="en-US" sz="1400" dirty="0" smtClean="0"/>
              <a:t>The Russian Federation Tsunami Warning Centers</a:t>
            </a:r>
          </a:p>
          <a:p>
            <a:pPr lvl="2">
              <a:tabLst>
                <a:tab pos="7315200" algn="r"/>
              </a:tabLst>
            </a:pPr>
            <a:r>
              <a:rPr lang="en-US" sz="1400" dirty="0" smtClean="0"/>
              <a:t>The French Polynesia Tsunami Warning Center</a:t>
            </a:r>
          </a:p>
          <a:p>
            <a:pPr lvl="2">
              <a:tabLst>
                <a:tab pos="7315200" algn="r"/>
              </a:tabLst>
            </a:pPr>
            <a:r>
              <a:rPr lang="en-US" sz="1400" dirty="0" smtClean="0"/>
              <a:t>The National Tsunami Warning Center of Chile</a:t>
            </a:r>
          </a:p>
          <a:p>
            <a:pPr lvl="2">
              <a:tabLst>
                <a:tab pos="7315200" algn="r"/>
              </a:tabLst>
            </a:pPr>
            <a:r>
              <a:rPr lang="en-US" sz="1400" dirty="0" smtClean="0"/>
              <a:t>Other National Tsunami Warning Centers</a:t>
            </a:r>
          </a:p>
          <a:p>
            <a:pPr lvl="1">
              <a:tabLst>
                <a:tab pos="7315200" algn="r"/>
              </a:tabLst>
            </a:pPr>
            <a:r>
              <a:rPr lang="en-US" sz="1800" dirty="0" smtClean="0"/>
              <a:t>Data</a:t>
            </a:r>
          </a:p>
          <a:p>
            <a:pPr lvl="2">
              <a:tabLst>
                <a:tab pos="7315200" algn="r"/>
              </a:tabLst>
            </a:pPr>
            <a:r>
              <a:rPr lang="en-US" sz="1400" dirty="0" smtClean="0"/>
              <a:t>Seismic Data</a:t>
            </a:r>
          </a:p>
          <a:p>
            <a:pPr lvl="2">
              <a:tabLst>
                <a:tab pos="7315200" algn="r"/>
              </a:tabLst>
            </a:pPr>
            <a:r>
              <a:rPr lang="en-US" sz="1400" dirty="0" smtClean="0"/>
              <a:t>Sea Level Data</a:t>
            </a:r>
          </a:p>
          <a:p>
            <a:pPr lvl="2">
              <a:tabLst>
                <a:tab pos="7315200" algn="r"/>
              </a:tabLst>
            </a:pPr>
            <a:r>
              <a:rPr lang="en-US" sz="1400" dirty="0" smtClean="0"/>
              <a:t>Numerical Model Data</a:t>
            </a:r>
          </a:p>
          <a:p>
            <a:pPr lvl="2">
              <a:tabLst>
                <a:tab pos="7315200" algn="r"/>
              </a:tabLst>
            </a:pPr>
            <a:r>
              <a:rPr lang="en-US" sz="1400" dirty="0" smtClean="0"/>
              <a:t>Other Data</a:t>
            </a:r>
          </a:p>
          <a:p>
            <a:pPr lvl="2">
              <a:tabLst>
                <a:tab pos="7315200" algn="r"/>
              </a:tabLst>
            </a:pPr>
            <a:endParaRPr lang="en-US" sz="1400" dirty="0"/>
          </a:p>
        </p:txBody>
      </p:sp>
      <p:pic>
        <p:nvPicPr>
          <p:cNvPr id="4" name="Picture 3"/>
          <p:cNvPicPr>
            <a:picLocks noChangeAspect="1"/>
          </p:cNvPicPr>
          <p:nvPr/>
        </p:nvPicPr>
        <p:blipFill>
          <a:blip r:embed="rId2"/>
          <a:stretch>
            <a:fillRect/>
          </a:stretch>
        </p:blipFill>
        <p:spPr>
          <a:xfrm>
            <a:off x="6068821" y="3154251"/>
            <a:ext cx="2510407" cy="1520810"/>
          </a:xfrm>
          <a:prstGeom prst="rect">
            <a:avLst/>
          </a:prstGeom>
          <a:ln w="3175">
            <a:solidFill>
              <a:schemeClr val="tx1"/>
            </a:solidFill>
          </a:ln>
        </p:spPr>
      </p:pic>
      <p:pic>
        <p:nvPicPr>
          <p:cNvPr id="6" name="Picture 5"/>
          <p:cNvPicPr>
            <a:picLocks noChangeAspect="1"/>
          </p:cNvPicPr>
          <p:nvPr/>
        </p:nvPicPr>
        <p:blipFill>
          <a:blip r:embed="rId3"/>
          <a:stretch>
            <a:fillRect/>
          </a:stretch>
        </p:blipFill>
        <p:spPr>
          <a:xfrm>
            <a:off x="6769916" y="4914893"/>
            <a:ext cx="1809312" cy="1404877"/>
          </a:xfrm>
          <a:prstGeom prst="rect">
            <a:avLst/>
          </a:prstGeom>
        </p:spPr>
      </p:pic>
      <p:pic>
        <p:nvPicPr>
          <p:cNvPr id="7" name="Picture 6"/>
          <p:cNvPicPr>
            <a:picLocks noChangeAspect="1"/>
          </p:cNvPicPr>
          <p:nvPr/>
        </p:nvPicPr>
        <p:blipFill>
          <a:blip r:embed="rId4"/>
          <a:stretch>
            <a:fillRect/>
          </a:stretch>
        </p:blipFill>
        <p:spPr>
          <a:xfrm>
            <a:off x="5407888" y="1341234"/>
            <a:ext cx="3171340" cy="1712360"/>
          </a:xfrm>
          <a:prstGeom prst="rect">
            <a:avLst/>
          </a:prstGeom>
        </p:spPr>
      </p:pic>
      <p:pic>
        <p:nvPicPr>
          <p:cNvPr id="9" name="Picture 8"/>
          <p:cNvPicPr>
            <a:picLocks noChangeAspect="1"/>
          </p:cNvPicPr>
          <p:nvPr/>
        </p:nvPicPr>
        <p:blipFill>
          <a:blip r:embed="rId5"/>
          <a:stretch>
            <a:fillRect/>
          </a:stretch>
        </p:blipFill>
        <p:spPr>
          <a:xfrm>
            <a:off x="3808602" y="5211971"/>
            <a:ext cx="2887917" cy="1107799"/>
          </a:xfrm>
          <a:prstGeom prst="rect">
            <a:avLst/>
          </a:prstGeom>
        </p:spPr>
      </p:pic>
    </p:spTree>
    <p:extLst>
      <p:ext uri="{BB962C8B-B14F-4D97-AF65-F5344CB8AC3E}">
        <p14:creationId xmlns:p14="http://schemas.microsoft.com/office/powerpoint/2010/main" val="219552713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FD9A4-87A5-44D5-9A75-964772E5B477}"/>
              </a:ext>
            </a:extLst>
          </p:cNvPr>
          <p:cNvSpPr>
            <a:spLocks noGrp="1"/>
          </p:cNvSpPr>
          <p:nvPr>
            <p:ph type="title"/>
          </p:nvPr>
        </p:nvSpPr>
        <p:spPr>
          <a:xfrm>
            <a:off x="591127" y="151900"/>
            <a:ext cx="8095054" cy="845627"/>
          </a:xfrm>
        </p:spPr>
        <p:txBody>
          <a:bodyPr/>
          <a:lstStyle/>
          <a:p>
            <a:r>
              <a:rPr lang="en-US" sz="2400" dirty="0" smtClean="0"/>
              <a:t>Current Status, Limitations, and Future Directions</a:t>
            </a:r>
            <a:endParaRPr lang="en-US" sz="2400" dirty="0"/>
          </a:p>
        </p:txBody>
      </p:sp>
      <p:sp>
        <p:nvSpPr>
          <p:cNvPr id="3" name="Text Placeholder 2">
            <a:extLst>
              <a:ext uri="{FF2B5EF4-FFF2-40B4-BE49-F238E27FC236}">
                <a16:creationId xmlns:a16="http://schemas.microsoft.com/office/drawing/2014/main" xmlns="" id="{943ECE04-805F-45E7-B882-B92DC28FF045}"/>
              </a:ext>
            </a:extLst>
          </p:cNvPr>
          <p:cNvSpPr>
            <a:spLocks noGrp="1"/>
          </p:cNvSpPr>
          <p:nvPr>
            <p:ph type="body" sz="half" idx="1"/>
          </p:nvPr>
        </p:nvSpPr>
        <p:spPr>
          <a:xfrm>
            <a:off x="591127" y="1240577"/>
            <a:ext cx="8095054" cy="5180708"/>
          </a:xfrm>
          <a:solidFill>
            <a:schemeClr val="bg1">
              <a:lumMod val="65000"/>
            </a:schemeClr>
          </a:solidFill>
          <a:ln w="9525">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lvl="1"/>
            <a:r>
              <a:rPr lang="en-US" sz="1800" dirty="0" smtClean="0"/>
              <a:t>Communications</a:t>
            </a:r>
            <a:endParaRPr lang="en-US" sz="1800" dirty="0"/>
          </a:p>
          <a:p>
            <a:pPr lvl="2"/>
            <a:r>
              <a:rPr lang="en-US" sz="1400" dirty="0" smtClean="0"/>
              <a:t>Real-Time Access to </a:t>
            </a:r>
            <a:r>
              <a:rPr lang="en-US" sz="1400" dirty="0"/>
              <a:t>Data</a:t>
            </a:r>
          </a:p>
          <a:p>
            <a:pPr lvl="2"/>
            <a:r>
              <a:rPr lang="en-US" sz="1400" dirty="0" smtClean="0"/>
              <a:t>Dissemination of Messages</a:t>
            </a:r>
            <a:endParaRPr lang="en-US" sz="1400" dirty="0"/>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solidFill>
                  <a:srgbClr val="FFFF00"/>
                </a:solidFill>
                <a:latin typeface="Arial" panose="020B0604020202020204" pitchFamily="34" charset="0"/>
                <a:ea typeface="MS PGothic" panose="020B0600070205080204" pitchFamily="34" charset="-128"/>
              </a:rPr>
              <a:t>Preparedness</a:t>
            </a:r>
          </a:p>
          <a:p>
            <a:pPr lvl="1">
              <a:tabLst>
                <a:tab pos="7315200" algn="r"/>
              </a:tabLst>
            </a:pPr>
            <a:r>
              <a:rPr lang="en-US" sz="1800" dirty="0" smtClean="0"/>
              <a:t>Evacuation</a:t>
            </a:r>
          </a:p>
          <a:p>
            <a:pPr lvl="2">
              <a:tabLst>
                <a:tab pos="7315200" algn="r"/>
              </a:tabLst>
            </a:pPr>
            <a:r>
              <a:rPr lang="en-US" sz="1400" dirty="0" smtClean="0"/>
              <a:t>Evacuations for Local Tsunamis</a:t>
            </a:r>
          </a:p>
          <a:p>
            <a:pPr lvl="2">
              <a:tabLst>
                <a:tab pos="7315200" algn="r"/>
              </a:tabLst>
            </a:pPr>
            <a:r>
              <a:rPr lang="en-US" sz="1400" dirty="0" smtClean="0"/>
              <a:t>Evacuations for Distant Tsunamis</a:t>
            </a:r>
          </a:p>
          <a:p>
            <a:pPr lvl="1">
              <a:tabLst>
                <a:tab pos="7315200" algn="r"/>
              </a:tabLst>
            </a:pPr>
            <a:r>
              <a:rPr lang="en-US" sz="1800" dirty="0" smtClean="0"/>
              <a:t>Education</a:t>
            </a:r>
          </a:p>
          <a:p>
            <a:pPr lvl="2">
              <a:tabLst>
                <a:tab pos="7315200" algn="r"/>
              </a:tabLst>
            </a:pPr>
            <a:r>
              <a:rPr lang="en-US" sz="1400" dirty="0" smtClean="0"/>
              <a:t>Public Education</a:t>
            </a:r>
          </a:p>
          <a:p>
            <a:pPr lvl="2">
              <a:tabLst>
                <a:tab pos="7315200" algn="r"/>
              </a:tabLst>
            </a:pPr>
            <a:r>
              <a:rPr lang="en-US" sz="1400" dirty="0" smtClean="0"/>
              <a:t>Education for Warning System Operators, Emergency Managers, and Policy Makers</a:t>
            </a:r>
          </a:p>
          <a:p>
            <a:pPr lvl="1">
              <a:tabLst>
                <a:tab pos="7315200" algn="r"/>
              </a:tabLst>
            </a:pPr>
            <a:r>
              <a:rPr lang="en-US" sz="1800" dirty="0" smtClean="0"/>
              <a:t>Land Use</a:t>
            </a:r>
          </a:p>
          <a:p>
            <a:pPr lvl="1">
              <a:tabLst>
                <a:tab pos="7315200" algn="r"/>
              </a:tabLst>
            </a:pPr>
            <a:r>
              <a:rPr lang="en-US" sz="1800" dirty="0" smtClean="0"/>
              <a:t>Engineering</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a:solidFill>
                  <a:srgbClr val="FFFF00"/>
                </a:solidFill>
                <a:latin typeface="Arial" panose="020B0604020202020204" pitchFamily="34" charset="0"/>
                <a:ea typeface="MS PGothic" panose="020B0600070205080204" pitchFamily="34" charset="-128"/>
              </a:rPr>
              <a:t>Research</a:t>
            </a:r>
          </a:p>
          <a:p>
            <a:pPr lvl="1">
              <a:tabLst>
                <a:tab pos="7315200" algn="r"/>
              </a:tabLst>
            </a:pPr>
            <a:r>
              <a:rPr lang="en-US" sz="1800" dirty="0" smtClean="0"/>
              <a:t>Structure</a:t>
            </a:r>
          </a:p>
          <a:p>
            <a:pPr lvl="1">
              <a:tabLst>
                <a:tab pos="7315200" algn="r"/>
              </a:tabLst>
            </a:pPr>
            <a:r>
              <a:rPr lang="en-US" sz="1800" dirty="0" smtClean="0"/>
              <a:t>Areas for Research</a:t>
            </a:r>
          </a:p>
          <a:p>
            <a:pPr lvl="1">
              <a:tabLst>
                <a:tab pos="7315200" algn="r"/>
              </a:tabLst>
            </a:pPr>
            <a:r>
              <a:rPr lang="en-US" sz="1800" dirty="0" smtClean="0"/>
              <a:t>Recent Research Activities</a:t>
            </a:r>
          </a:p>
        </p:txBody>
      </p:sp>
      <p:pic>
        <p:nvPicPr>
          <p:cNvPr id="7" name="Picture 6"/>
          <p:cNvPicPr>
            <a:picLocks noChangeAspect="1"/>
          </p:cNvPicPr>
          <p:nvPr/>
        </p:nvPicPr>
        <p:blipFill rotWithShape="1">
          <a:blip r:embed="rId2"/>
          <a:srcRect t="349"/>
          <a:stretch/>
        </p:blipFill>
        <p:spPr>
          <a:xfrm>
            <a:off x="4877140" y="4085438"/>
            <a:ext cx="3675732" cy="2221926"/>
          </a:xfrm>
          <a:prstGeom prst="rect">
            <a:avLst/>
          </a:prstGeom>
        </p:spPr>
      </p:pic>
      <p:pic>
        <p:nvPicPr>
          <p:cNvPr id="8" name="Picture 7"/>
          <p:cNvPicPr>
            <a:picLocks noChangeAspect="1"/>
          </p:cNvPicPr>
          <p:nvPr/>
        </p:nvPicPr>
        <p:blipFill>
          <a:blip r:embed="rId3"/>
          <a:stretch>
            <a:fillRect/>
          </a:stretch>
        </p:blipFill>
        <p:spPr>
          <a:xfrm>
            <a:off x="4877140" y="1342238"/>
            <a:ext cx="3675732" cy="1993617"/>
          </a:xfrm>
          <a:prstGeom prst="rect">
            <a:avLst/>
          </a:prstGeom>
        </p:spPr>
      </p:pic>
    </p:spTree>
    <p:extLst>
      <p:ext uri="{BB962C8B-B14F-4D97-AF65-F5344CB8AC3E}">
        <p14:creationId xmlns:p14="http://schemas.microsoft.com/office/powerpoint/2010/main" val="2236062273"/>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FD9A4-87A5-44D5-9A75-964772E5B477}"/>
              </a:ext>
            </a:extLst>
          </p:cNvPr>
          <p:cNvSpPr>
            <a:spLocks noGrp="1"/>
          </p:cNvSpPr>
          <p:nvPr>
            <p:ph type="title"/>
          </p:nvPr>
        </p:nvSpPr>
        <p:spPr>
          <a:xfrm>
            <a:off x="591127" y="151900"/>
            <a:ext cx="8095054" cy="845627"/>
          </a:xfrm>
        </p:spPr>
        <p:txBody>
          <a:bodyPr/>
          <a:lstStyle/>
          <a:p>
            <a:r>
              <a:rPr lang="en-US" sz="2400" dirty="0" smtClean="0"/>
              <a:t>Each section concludes with a brief recommendation</a:t>
            </a:r>
            <a:endParaRPr lang="en-US" sz="2400" dirty="0"/>
          </a:p>
        </p:txBody>
      </p:sp>
      <p:sp>
        <p:nvSpPr>
          <p:cNvPr id="3" name="Text Placeholder 2">
            <a:extLst>
              <a:ext uri="{FF2B5EF4-FFF2-40B4-BE49-F238E27FC236}">
                <a16:creationId xmlns:a16="http://schemas.microsoft.com/office/drawing/2014/main" xmlns="" id="{943ECE04-805F-45E7-B882-B92DC28FF045}"/>
              </a:ext>
            </a:extLst>
          </p:cNvPr>
          <p:cNvSpPr>
            <a:spLocks noGrp="1"/>
          </p:cNvSpPr>
          <p:nvPr>
            <p:ph type="body" sz="half" idx="1"/>
          </p:nvPr>
        </p:nvSpPr>
        <p:spPr>
          <a:xfrm>
            <a:off x="591127" y="1240577"/>
            <a:ext cx="8095054" cy="5180708"/>
          </a:xfrm>
          <a:solidFill>
            <a:schemeClr val="bg1">
              <a:lumMod val="65000"/>
            </a:schemeClr>
          </a:solidFill>
          <a:ln w="9525">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solidFill>
                  <a:srgbClr val="FFFF00"/>
                </a:solidFill>
                <a:latin typeface="Arial" panose="020B0604020202020204" pitchFamily="34" charset="0"/>
                <a:ea typeface="MS PGothic" panose="020B0600070205080204" pitchFamily="34" charset="-128"/>
              </a:rPr>
              <a:t>Hazard </a:t>
            </a:r>
            <a:r>
              <a:rPr lang="en-US" sz="2000" b="1" kern="1200" dirty="0">
                <a:solidFill>
                  <a:srgbClr val="FFFF00"/>
                </a:solidFill>
                <a:latin typeface="Arial" panose="020B0604020202020204" pitchFamily="34" charset="0"/>
                <a:ea typeface="MS PGothic" panose="020B0600070205080204" pitchFamily="34" charset="-128"/>
              </a:rPr>
              <a:t>Assessment</a:t>
            </a:r>
          </a:p>
          <a:p>
            <a:pPr lvl="1"/>
            <a:r>
              <a:rPr lang="en-US" sz="1800" dirty="0"/>
              <a:t>Historical Tsunami Data</a:t>
            </a:r>
          </a:p>
          <a:p>
            <a:pPr lvl="1"/>
            <a:r>
              <a:rPr lang="en-US" sz="1800" dirty="0" err="1">
                <a:solidFill>
                  <a:schemeClr val="tx1">
                    <a:lumMod val="50000"/>
                    <a:lumOff val="50000"/>
                  </a:schemeClr>
                </a:solidFill>
              </a:rPr>
              <a:t>Paleotsunami</a:t>
            </a:r>
            <a:r>
              <a:rPr lang="en-US" sz="1800" dirty="0">
                <a:solidFill>
                  <a:schemeClr val="tx1">
                    <a:lumMod val="50000"/>
                    <a:lumOff val="50000"/>
                  </a:schemeClr>
                </a:solidFill>
              </a:rPr>
              <a:t> Data</a:t>
            </a:r>
          </a:p>
          <a:p>
            <a:pPr lvl="1"/>
            <a:r>
              <a:rPr lang="en-US" sz="1800" dirty="0">
                <a:solidFill>
                  <a:schemeClr val="tx1">
                    <a:lumMod val="50000"/>
                    <a:lumOff val="50000"/>
                  </a:schemeClr>
                </a:solidFill>
              </a:rPr>
              <a:t>Post-Tsunami Surveys</a:t>
            </a:r>
          </a:p>
          <a:p>
            <a:pPr lvl="1"/>
            <a:r>
              <a:rPr lang="en-US" sz="1800" dirty="0">
                <a:solidFill>
                  <a:schemeClr val="tx1">
                    <a:lumMod val="50000"/>
                    <a:lumOff val="50000"/>
                  </a:schemeClr>
                </a:solidFill>
              </a:rPr>
              <a:t>Numerical Modeling</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solidFill>
                  <a:srgbClr val="FFFF00"/>
                </a:solidFill>
                <a:latin typeface="Arial" panose="020B0604020202020204" pitchFamily="34" charset="0"/>
                <a:ea typeface="MS PGothic" panose="020B0600070205080204" pitchFamily="34" charset="-128"/>
              </a:rPr>
              <a:t>Warning</a:t>
            </a:r>
          </a:p>
          <a:p>
            <a:pPr lvl="1">
              <a:tabLst>
                <a:tab pos="7315200" algn="r"/>
              </a:tabLst>
            </a:pPr>
            <a:r>
              <a:rPr lang="en-US" sz="1800" dirty="0">
                <a:solidFill>
                  <a:schemeClr val="tx1">
                    <a:lumMod val="50000"/>
                    <a:lumOff val="50000"/>
                  </a:schemeClr>
                </a:solidFill>
              </a:rPr>
              <a:t>Warning Systems and </a:t>
            </a:r>
            <a:r>
              <a:rPr lang="en-US" sz="1800" dirty="0" smtClean="0">
                <a:solidFill>
                  <a:schemeClr val="tx1">
                    <a:lumMod val="50000"/>
                    <a:lumOff val="50000"/>
                  </a:schemeClr>
                </a:solidFill>
              </a:rPr>
              <a:t>Centers</a:t>
            </a:r>
          </a:p>
          <a:p>
            <a:pPr lvl="2">
              <a:tabLst>
                <a:tab pos="7315200" algn="r"/>
              </a:tabLst>
            </a:pPr>
            <a:r>
              <a:rPr lang="en-US" sz="1400" dirty="0" smtClean="0">
                <a:solidFill>
                  <a:schemeClr val="tx1">
                    <a:lumMod val="50000"/>
                    <a:lumOff val="50000"/>
                  </a:schemeClr>
                </a:solidFill>
              </a:rPr>
              <a:t>The Pacific Tsunami Warning Center</a:t>
            </a:r>
          </a:p>
          <a:p>
            <a:pPr lvl="2">
              <a:tabLst>
                <a:tab pos="7315200" algn="r"/>
              </a:tabLst>
            </a:pPr>
            <a:r>
              <a:rPr lang="en-US" sz="1400" dirty="0" smtClean="0">
                <a:solidFill>
                  <a:schemeClr val="tx1">
                    <a:lumMod val="50000"/>
                    <a:lumOff val="50000"/>
                  </a:schemeClr>
                </a:solidFill>
              </a:rPr>
              <a:t>The West Coast/Alaska Tsunami Warning Center</a:t>
            </a:r>
          </a:p>
          <a:p>
            <a:pPr lvl="2">
              <a:tabLst>
                <a:tab pos="7315200" algn="r"/>
              </a:tabLst>
            </a:pPr>
            <a:r>
              <a:rPr lang="en-US" sz="1400" dirty="0" smtClean="0">
                <a:solidFill>
                  <a:schemeClr val="tx1">
                    <a:lumMod val="50000"/>
                    <a:lumOff val="50000"/>
                  </a:schemeClr>
                </a:solidFill>
              </a:rPr>
              <a:t>The Japanese Tsunami Warning Centers</a:t>
            </a:r>
          </a:p>
          <a:p>
            <a:pPr lvl="2">
              <a:tabLst>
                <a:tab pos="7315200" algn="r"/>
              </a:tabLst>
            </a:pPr>
            <a:r>
              <a:rPr lang="en-US" sz="1400" dirty="0" smtClean="0">
                <a:solidFill>
                  <a:schemeClr val="tx1">
                    <a:lumMod val="50000"/>
                    <a:lumOff val="50000"/>
                  </a:schemeClr>
                </a:solidFill>
              </a:rPr>
              <a:t>The Russian Federation Tsunami Warning Centers</a:t>
            </a:r>
          </a:p>
          <a:p>
            <a:pPr lvl="2">
              <a:tabLst>
                <a:tab pos="7315200" algn="r"/>
              </a:tabLst>
            </a:pPr>
            <a:r>
              <a:rPr lang="en-US" sz="1400" dirty="0" smtClean="0">
                <a:solidFill>
                  <a:schemeClr val="tx1">
                    <a:lumMod val="50000"/>
                    <a:lumOff val="50000"/>
                  </a:schemeClr>
                </a:solidFill>
              </a:rPr>
              <a:t>The French Polynesia Tsunami Warning Center</a:t>
            </a:r>
          </a:p>
          <a:p>
            <a:pPr lvl="2">
              <a:tabLst>
                <a:tab pos="7315200" algn="r"/>
              </a:tabLst>
            </a:pPr>
            <a:r>
              <a:rPr lang="en-US" sz="1400" dirty="0" smtClean="0">
                <a:solidFill>
                  <a:schemeClr val="tx1">
                    <a:lumMod val="50000"/>
                    <a:lumOff val="50000"/>
                  </a:schemeClr>
                </a:solidFill>
              </a:rPr>
              <a:t>The National Tsunami Warning Center of Chile</a:t>
            </a:r>
          </a:p>
          <a:p>
            <a:pPr lvl="2">
              <a:tabLst>
                <a:tab pos="7315200" algn="r"/>
              </a:tabLst>
            </a:pPr>
            <a:r>
              <a:rPr lang="en-US" sz="1400" dirty="0" smtClean="0">
                <a:solidFill>
                  <a:schemeClr val="tx1">
                    <a:lumMod val="50000"/>
                    <a:lumOff val="50000"/>
                  </a:schemeClr>
                </a:solidFill>
              </a:rPr>
              <a:t>Other National Tsunami Warning Centers</a:t>
            </a:r>
          </a:p>
          <a:p>
            <a:pPr lvl="1">
              <a:tabLst>
                <a:tab pos="7315200" algn="r"/>
              </a:tabLst>
            </a:pPr>
            <a:r>
              <a:rPr lang="en-US" sz="1800" dirty="0" smtClean="0">
                <a:solidFill>
                  <a:schemeClr val="tx1">
                    <a:lumMod val="50000"/>
                    <a:lumOff val="50000"/>
                  </a:schemeClr>
                </a:solidFill>
              </a:rPr>
              <a:t>Data</a:t>
            </a:r>
          </a:p>
          <a:p>
            <a:pPr lvl="2">
              <a:tabLst>
                <a:tab pos="7315200" algn="r"/>
              </a:tabLst>
            </a:pPr>
            <a:r>
              <a:rPr lang="en-US" sz="1400" dirty="0" smtClean="0">
                <a:solidFill>
                  <a:schemeClr val="tx1">
                    <a:lumMod val="50000"/>
                    <a:lumOff val="50000"/>
                  </a:schemeClr>
                </a:solidFill>
              </a:rPr>
              <a:t>Seismic Data</a:t>
            </a:r>
          </a:p>
          <a:p>
            <a:pPr lvl="2">
              <a:tabLst>
                <a:tab pos="7315200" algn="r"/>
              </a:tabLst>
            </a:pPr>
            <a:r>
              <a:rPr lang="en-US" sz="1400" dirty="0" smtClean="0">
                <a:solidFill>
                  <a:schemeClr val="tx1">
                    <a:lumMod val="50000"/>
                    <a:lumOff val="50000"/>
                  </a:schemeClr>
                </a:solidFill>
              </a:rPr>
              <a:t>Sea Level Data</a:t>
            </a:r>
          </a:p>
          <a:p>
            <a:pPr lvl="2">
              <a:tabLst>
                <a:tab pos="7315200" algn="r"/>
              </a:tabLst>
            </a:pPr>
            <a:r>
              <a:rPr lang="en-US" sz="1400" dirty="0" smtClean="0">
                <a:solidFill>
                  <a:schemeClr val="tx1">
                    <a:lumMod val="50000"/>
                    <a:lumOff val="50000"/>
                  </a:schemeClr>
                </a:solidFill>
              </a:rPr>
              <a:t>Numerical Model Data</a:t>
            </a:r>
          </a:p>
          <a:p>
            <a:pPr lvl="2">
              <a:tabLst>
                <a:tab pos="7315200" algn="r"/>
              </a:tabLst>
            </a:pPr>
            <a:r>
              <a:rPr lang="en-US" sz="1400" dirty="0" smtClean="0">
                <a:solidFill>
                  <a:schemeClr val="tx1">
                    <a:lumMod val="50000"/>
                    <a:lumOff val="50000"/>
                  </a:schemeClr>
                </a:solidFill>
              </a:rPr>
              <a:t>Other Data</a:t>
            </a:r>
          </a:p>
          <a:p>
            <a:pPr lvl="2">
              <a:tabLst>
                <a:tab pos="7315200" algn="r"/>
              </a:tabLst>
            </a:pPr>
            <a:endParaRPr lang="en-US" sz="1400" dirty="0"/>
          </a:p>
        </p:txBody>
      </p:sp>
      <p:sp>
        <p:nvSpPr>
          <p:cNvPr id="4" name="TextBox 3"/>
          <p:cNvSpPr txBox="1"/>
          <p:nvPr/>
        </p:nvSpPr>
        <p:spPr>
          <a:xfrm>
            <a:off x="3775046" y="2155971"/>
            <a:ext cx="4781725" cy="3231654"/>
          </a:xfrm>
          <a:prstGeom prst="rect">
            <a:avLst/>
          </a:prstGeom>
          <a:solidFill>
            <a:srgbClr val="0070C0"/>
          </a:solidFill>
          <a:ln w="12700">
            <a:solidFill>
              <a:schemeClr val="tx1"/>
            </a:solidFill>
          </a:ln>
        </p:spPr>
        <p:txBody>
          <a:bodyPr wrap="square" lIns="182880" tIns="91440" rIns="182880" bIns="91440" rtlCol="0">
            <a:spAutoFit/>
          </a:bodyPr>
          <a:lstStyle/>
          <a:p>
            <a:r>
              <a:rPr lang="en-US" dirty="0" smtClean="0">
                <a:solidFill>
                  <a:schemeClr val="bg1"/>
                </a:solidFill>
              </a:rPr>
              <a:t>Incomplete historical data exist for many areas in the Pacific, and what does exist is not always widely available, or in a form that is easily useable for hazard assessment. Internet accessible tsunami databases with powerful search capabilities and graphic tools now exist. To increase the effectiveness of these databases continued collection and compilation of historical data are needed, particularly for areas not well covered in existing catalogs.</a:t>
            </a:r>
            <a:endParaRPr lang="en-US" dirty="0">
              <a:solidFill>
                <a:schemeClr val="bg1"/>
              </a:solidFill>
            </a:endParaRPr>
          </a:p>
        </p:txBody>
      </p:sp>
      <p:cxnSp>
        <p:nvCxnSpPr>
          <p:cNvPr id="7" name="Straight Arrow Connector 6"/>
          <p:cNvCxnSpPr/>
          <p:nvPr/>
        </p:nvCxnSpPr>
        <p:spPr bwMode="auto">
          <a:xfrm>
            <a:off x="4110606" y="1753299"/>
            <a:ext cx="260058" cy="3103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2968154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FD9A4-87A5-44D5-9A75-964772E5B477}"/>
              </a:ext>
            </a:extLst>
          </p:cNvPr>
          <p:cNvSpPr>
            <a:spLocks noGrp="1"/>
          </p:cNvSpPr>
          <p:nvPr>
            <p:ph type="title"/>
          </p:nvPr>
        </p:nvSpPr>
        <p:spPr>
          <a:xfrm>
            <a:off x="591127" y="151900"/>
            <a:ext cx="8095054" cy="845627"/>
          </a:xfrm>
        </p:spPr>
        <p:txBody>
          <a:bodyPr/>
          <a:lstStyle/>
          <a:p>
            <a:r>
              <a:rPr lang="en-US" sz="2400" dirty="0" smtClean="0"/>
              <a:t>Conclusions – Brief Statements</a:t>
            </a:r>
            <a:endParaRPr lang="en-US" sz="2400" dirty="0"/>
          </a:p>
        </p:txBody>
      </p:sp>
      <p:sp>
        <p:nvSpPr>
          <p:cNvPr id="3" name="Text Placeholder 2">
            <a:extLst>
              <a:ext uri="{FF2B5EF4-FFF2-40B4-BE49-F238E27FC236}">
                <a16:creationId xmlns:a16="http://schemas.microsoft.com/office/drawing/2014/main" xmlns="" id="{943ECE04-805F-45E7-B882-B92DC28FF045}"/>
              </a:ext>
            </a:extLst>
          </p:cNvPr>
          <p:cNvSpPr>
            <a:spLocks noGrp="1"/>
          </p:cNvSpPr>
          <p:nvPr>
            <p:ph type="body" sz="half" idx="1"/>
          </p:nvPr>
        </p:nvSpPr>
        <p:spPr>
          <a:xfrm>
            <a:off x="591127" y="1240577"/>
            <a:ext cx="8095054" cy="5180708"/>
          </a:xfrm>
          <a:solidFill>
            <a:schemeClr val="bg1">
              <a:lumMod val="65000"/>
            </a:schemeClr>
          </a:solidFill>
          <a:ln w="9525">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err="1" smtClean="0">
                <a:latin typeface="Arial" panose="020B0604020202020204" pitchFamily="34" charset="0"/>
                <a:ea typeface="MS PGothic" panose="020B0600070205080204" pitchFamily="34" charset="-128"/>
              </a:rPr>
              <a:t>Runup</a:t>
            </a:r>
            <a:r>
              <a:rPr lang="en-US" sz="2000" b="1" kern="1200" dirty="0" smtClean="0">
                <a:latin typeface="Arial" panose="020B0604020202020204" pitchFamily="34" charset="0"/>
                <a:ea typeface="MS PGothic" panose="020B0600070205080204" pitchFamily="34" charset="-128"/>
              </a:rPr>
              <a:t> Maps</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Historical Data</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Tsunami Education</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Warning Centers</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Water Level Instrumentation</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Operational Actions</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New Tsunamis</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Communications</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Research</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Tsunami Mitigation</a:t>
            </a:r>
          </a:p>
          <a:p>
            <a:pPr marL="285750" lvl="1" indent="-285750">
              <a:lnSpc>
                <a:spcPct val="100000"/>
              </a:lnSpc>
              <a:spcBef>
                <a:spcPts val="600"/>
              </a:spcBef>
              <a:buClrTx/>
              <a:buSzPct val="100000"/>
              <a:buFont typeface="Arial" panose="020B0604020202020204" pitchFamily="34" charset="0"/>
              <a:buChar char="•"/>
              <a:tabLst>
                <a:tab pos="7315200" algn="r"/>
              </a:tabLst>
            </a:pPr>
            <a:r>
              <a:rPr lang="en-US" sz="2000" b="1" kern="1200" dirty="0" smtClean="0">
                <a:latin typeface="Arial" panose="020B0604020202020204" pitchFamily="34" charset="0"/>
                <a:ea typeface="MS PGothic" panose="020B0600070205080204" pitchFamily="34" charset="-128"/>
              </a:rPr>
              <a:t>Capacity Building</a:t>
            </a:r>
          </a:p>
        </p:txBody>
      </p:sp>
      <p:sp>
        <p:nvSpPr>
          <p:cNvPr id="5" name="TextBox 4"/>
          <p:cNvSpPr txBox="1"/>
          <p:nvPr/>
        </p:nvSpPr>
        <p:spPr>
          <a:xfrm>
            <a:off x="4647501" y="3221372"/>
            <a:ext cx="3934437" cy="1384995"/>
          </a:xfrm>
          <a:prstGeom prst="rect">
            <a:avLst/>
          </a:prstGeom>
          <a:solidFill>
            <a:schemeClr val="bg2"/>
          </a:solidFill>
        </p:spPr>
        <p:txBody>
          <a:bodyPr wrap="square" rtlCol="0">
            <a:spAutoFit/>
          </a:bodyPr>
          <a:lstStyle/>
          <a:p>
            <a:r>
              <a:rPr lang="en-US" sz="1400" dirty="0" smtClean="0"/>
              <a:t>Collect </a:t>
            </a:r>
            <a:r>
              <a:rPr lang="en-US" sz="1400" dirty="0"/>
              <a:t>and archive all water level gauge data as well as </a:t>
            </a:r>
            <a:r>
              <a:rPr lang="en-US" sz="1400" dirty="0" err="1"/>
              <a:t>runup</a:t>
            </a:r>
            <a:r>
              <a:rPr lang="en-US" sz="1400" dirty="0"/>
              <a:t> and inundation measurements following each large earthquake and/or tsunami. The absence of a tsunami signal on a record is also important, and those records should be saved as well. </a:t>
            </a:r>
          </a:p>
        </p:txBody>
      </p:sp>
      <p:cxnSp>
        <p:nvCxnSpPr>
          <p:cNvPr id="7" name="Straight Arrow Connector 6"/>
          <p:cNvCxnSpPr/>
          <p:nvPr/>
        </p:nvCxnSpPr>
        <p:spPr bwMode="auto">
          <a:xfrm>
            <a:off x="2801923" y="3733101"/>
            <a:ext cx="1845578" cy="167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4647501" y="1399744"/>
            <a:ext cx="3934437" cy="1600438"/>
          </a:xfrm>
          <a:prstGeom prst="rect">
            <a:avLst/>
          </a:prstGeom>
          <a:solidFill>
            <a:schemeClr val="bg2"/>
          </a:solidFill>
        </p:spPr>
        <p:txBody>
          <a:bodyPr wrap="square" rtlCol="0">
            <a:spAutoFit/>
          </a:bodyPr>
          <a:lstStyle/>
          <a:p>
            <a:r>
              <a:rPr lang="en-US" sz="1400" dirty="0" smtClean="0"/>
              <a:t>Use </a:t>
            </a:r>
            <a:r>
              <a:rPr lang="en-US" sz="1400" dirty="0"/>
              <a:t>numerical model and historical data to create potential </a:t>
            </a:r>
            <a:r>
              <a:rPr lang="en-US" sz="1400" dirty="0" err="1"/>
              <a:t>runup</a:t>
            </a:r>
            <a:r>
              <a:rPr lang="en-US" sz="1400" dirty="0"/>
              <a:t> maps as the basis for hazard assessment, for evacuation maps and plans, and to motivate other key mitigation activities on the local level including public education, land use planning, and engineering efforts. </a:t>
            </a:r>
          </a:p>
        </p:txBody>
      </p:sp>
      <p:cxnSp>
        <p:nvCxnSpPr>
          <p:cNvPr id="11" name="Straight Arrow Connector 10"/>
          <p:cNvCxnSpPr/>
          <p:nvPr/>
        </p:nvCxnSpPr>
        <p:spPr bwMode="auto">
          <a:xfrm>
            <a:off x="2567031" y="1430756"/>
            <a:ext cx="2080470" cy="4452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4647501" y="4914452"/>
            <a:ext cx="3934437" cy="1384995"/>
          </a:xfrm>
          <a:prstGeom prst="rect">
            <a:avLst/>
          </a:prstGeom>
          <a:solidFill>
            <a:schemeClr val="bg2"/>
          </a:solidFill>
        </p:spPr>
        <p:txBody>
          <a:bodyPr wrap="square" rtlCol="0">
            <a:spAutoFit/>
          </a:bodyPr>
          <a:lstStyle/>
          <a:p>
            <a:r>
              <a:rPr lang="en-US" sz="1400" dirty="0" smtClean="0"/>
              <a:t>Establish </a:t>
            </a:r>
            <a:r>
              <a:rPr lang="en-US" sz="1400" dirty="0"/>
              <a:t>or strengthen and further develop regional and local tsunami-related expertise, skills and capabilities through development or promotion of training and exchange programs, internet based learning, and formal technical or scientific courses. </a:t>
            </a:r>
          </a:p>
        </p:txBody>
      </p:sp>
      <p:cxnSp>
        <p:nvCxnSpPr>
          <p:cNvPr id="15" name="Straight Arrow Connector 14"/>
          <p:cNvCxnSpPr>
            <a:endCxn id="13" idx="1"/>
          </p:cNvCxnSpPr>
          <p:nvPr/>
        </p:nvCxnSpPr>
        <p:spPr bwMode="auto">
          <a:xfrm>
            <a:off x="3196206" y="5249572"/>
            <a:ext cx="1451295" cy="35737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8595427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FD9A4-87A5-44D5-9A75-964772E5B477}"/>
              </a:ext>
            </a:extLst>
          </p:cNvPr>
          <p:cNvSpPr>
            <a:spLocks noGrp="1"/>
          </p:cNvSpPr>
          <p:nvPr>
            <p:ph type="title"/>
          </p:nvPr>
        </p:nvSpPr>
        <p:spPr>
          <a:xfrm>
            <a:off x="591127" y="151900"/>
            <a:ext cx="8095054" cy="845627"/>
          </a:xfrm>
        </p:spPr>
        <p:txBody>
          <a:bodyPr/>
          <a:lstStyle/>
          <a:p>
            <a:r>
              <a:rPr lang="en-US" sz="2400" dirty="0" smtClean="0"/>
              <a:t>Summary</a:t>
            </a:r>
            <a:endParaRPr lang="en-US" sz="2400" dirty="0"/>
          </a:p>
        </p:txBody>
      </p:sp>
      <p:sp>
        <p:nvSpPr>
          <p:cNvPr id="3" name="Text Placeholder 2">
            <a:extLst>
              <a:ext uri="{FF2B5EF4-FFF2-40B4-BE49-F238E27FC236}">
                <a16:creationId xmlns:a16="http://schemas.microsoft.com/office/drawing/2014/main" xmlns="" id="{943ECE04-805F-45E7-B882-B92DC28FF045}"/>
              </a:ext>
            </a:extLst>
          </p:cNvPr>
          <p:cNvSpPr>
            <a:spLocks noGrp="1"/>
          </p:cNvSpPr>
          <p:nvPr>
            <p:ph type="body" sz="half" idx="1"/>
          </p:nvPr>
        </p:nvSpPr>
        <p:spPr>
          <a:xfrm>
            <a:off x="591127" y="1240577"/>
            <a:ext cx="8095054" cy="5180708"/>
          </a:xfrm>
          <a:solidFill>
            <a:schemeClr val="bg1">
              <a:lumMod val="75000"/>
            </a:schemeClr>
          </a:solidFill>
          <a:ln w="9525">
            <a:noFill/>
          </a:ln>
        </p:spPr>
        <p:txBody>
          <a:bodyPr vert="horz" wrap="square" lIns="91378" tIns="45690" rIns="91378" bIns="45690" numCol="1" anchor="t" anchorCtr="0" compatLnSpc="1">
            <a:prstTxWarp prst="textNoShape">
              <a:avLst/>
            </a:prstTxWarp>
          </a:bodyPr>
          <a:lstStyle/>
          <a:p>
            <a:pPr marL="0" lvl="1" indent="0">
              <a:lnSpc>
                <a:spcPct val="100000"/>
              </a:lnSpc>
              <a:spcBef>
                <a:spcPts val="600"/>
              </a:spcBef>
              <a:buClrTx/>
              <a:buSzPct val="100000"/>
              <a:buNone/>
              <a:tabLst>
                <a:tab pos="7315200" algn="r"/>
              </a:tabLst>
            </a:pPr>
            <a:r>
              <a:rPr lang="en-US" sz="1800" b="1" kern="1200" dirty="0" smtClean="0">
                <a:latin typeface="Arial" panose="020B0604020202020204" pitchFamily="34" charset="0"/>
                <a:ea typeface="MS PGothic" panose="020B0600070205080204" pitchFamily="34" charset="-128"/>
              </a:rPr>
              <a:t>The 2004 ITSU Master Plan, while now outdated, provides:</a:t>
            </a:r>
          </a:p>
          <a:p>
            <a:pPr marL="342900" lvl="1" indent="-342900">
              <a:lnSpc>
                <a:spcPct val="100000"/>
              </a:lnSpc>
              <a:spcBef>
                <a:spcPts val="600"/>
              </a:spcBef>
              <a:buClrTx/>
              <a:buSzPct val="100000"/>
              <a:buFont typeface="Arial" panose="020B0604020202020204" pitchFamily="34" charset="0"/>
              <a:buChar char="•"/>
              <a:tabLst>
                <a:tab pos="7315200" algn="r"/>
              </a:tabLst>
            </a:pPr>
            <a:r>
              <a:rPr lang="en-US" sz="1800" b="1" kern="1200" dirty="0">
                <a:latin typeface="Arial" panose="020B0604020202020204" pitchFamily="34" charset="0"/>
                <a:ea typeface="MS PGothic" panose="020B0600070205080204" pitchFamily="34" charset="-128"/>
              </a:rPr>
              <a:t>a</a:t>
            </a:r>
            <a:r>
              <a:rPr lang="en-US" sz="1800" b="1" kern="1200" dirty="0" smtClean="0">
                <a:latin typeface="Arial" panose="020B0604020202020204" pitchFamily="34" charset="0"/>
                <a:ea typeface="MS PGothic" panose="020B0600070205080204" pitchFamily="34" charset="-128"/>
              </a:rPr>
              <a:t> benchmark for noting the many kinds of progress made since 2004,</a:t>
            </a:r>
          </a:p>
          <a:p>
            <a:pPr marL="342900" lvl="1" indent="-342900">
              <a:lnSpc>
                <a:spcPct val="100000"/>
              </a:lnSpc>
              <a:spcBef>
                <a:spcPts val="600"/>
              </a:spcBef>
              <a:buClrTx/>
              <a:buSzPct val="100000"/>
              <a:buFont typeface="Arial" panose="020B0604020202020204" pitchFamily="34" charset="0"/>
              <a:buChar char="•"/>
              <a:tabLst>
                <a:tab pos="7315200" algn="r"/>
              </a:tabLst>
            </a:pPr>
            <a:r>
              <a:rPr lang="en-US" sz="1800" b="1" kern="1200" dirty="0" smtClean="0">
                <a:latin typeface="Arial" panose="020B0604020202020204" pitchFamily="34" charset="0"/>
                <a:ea typeface="MS PGothic" panose="020B0600070205080204" pitchFamily="34" charset="-128"/>
              </a:rPr>
              <a:t>that many areas for progress then remain areas for progress now,</a:t>
            </a:r>
          </a:p>
          <a:p>
            <a:pPr marL="342900" lvl="1" indent="-342900">
              <a:lnSpc>
                <a:spcPct val="100000"/>
              </a:lnSpc>
              <a:spcBef>
                <a:spcPts val="600"/>
              </a:spcBef>
              <a:buClrTx/>
              <a:buSzPct val="100000"/>
              <a:buFont typeface="Arial" panose="020B0604020202020204" pitchFamily="34" charset="0"/>
              <a:buChar char="•"/>
              <a:tabLst>
                <a:tab pos="7315200" algn="r"/>
              </a:tabLst>
            </a:pPr>
            <a:r>
              <a:rPr lang="en-US" sz="1800" b="1" kern="1200" dirty="0">
                <a:latin typeface="Arial" panose="020B0604020202020204" pitchFamily="34" charset="0"/>
                <a:ea typeface="MS PGothic" panose="020B0600070205080204" pitchFamily="34" charset="-128"/>
              </a:rPr>
              <a:t>a</a:t>
            </a:r>
            <a:r>
              <a:rPr lang="en-US" sz="1800" b="1" kern="1200" dirty="0" smtClean="0">
                <a:latin typeface="Arial" panose="020B0604020202020204" pitchFamily="34" charset="0"/>
                <a:ea typeface="MS PGothic" panose="020B0600070205080204" pitchFamily="34" charset="-128"/>
              </a:rPr>
              <a:t>n example way to comprehensively and concisely organize the information regarding tsunami preparedness capacity building needs of the Pacific Tsunami Warning and Mitigation System.</a:t>
            </a:r>
          </a:p>
          <a:p>
            <a:pPr marL="0" lvl="1" indent="0">
              <a:lnSpc>
                <a:spcPct val="100000"/>
              </a:lnSpc>
              <a:spcBef>
                <a:spcPts val="600"/>
              </a:spcBef>
              <a:buClrTx/>
              <a:buSzPct val="100000"/>
              <a:buNone/>
              <a:tabLst>
                <a:tab pos="7315200" algn="r"/>
              </a:tabLst>
            </a:pPr>
            <a:r>
              <a:rPr lang="en-US" sz="1800" kern="1200" dirty="0" smtClean="0">
                <a:latin typeface="Arial" panose="020B0604020202020204" pitchFamily="34" charset="0"/>
                <a:ea typeface="MS PGothic" panose="020B0600070205080204" pitchFamily="34" charset="-128"/>
              </a:rPr>
              <a:t>-------------------------------------------------------------------------------------------------------</a:t>
            </a:r>
          </a:p>
          <a:p>
            <a:pPr marL="0" lvl="1" indent="0">
              <a:lnSpc>
                <a:spcPct val="100000"/>
              </a:lnSpc>
              <a:spcBef>
                <a:spcPts val="600"/>
              </a:spcBef>
              <a:buClrTx/>
              <a:buSzPct val="100000"/>
              <a:buNone/>
              <a:tabLst>
                <a:tab pos="7315200" algn="r"/>
              </a:tabLst>
            </a:pPr>
            <a:r>
              <a:rPr lang="en-US" sz="1800" b="1" kern="1200" dirty="0" smtClean="0">
                <a:latin typeface="Arial" panose="020B0604020202020204" pitchFamily="34" charset="0"/>
                <a:ea typeface="MS PGothic" panose="020B0600070205080204" pitchFamily="34" charset="-128"/>
              </a:rPr>
              <a:t>As a way forward for this </a:t>
            </a:r>
            <a:r>
              <a:rPr lang="en-US" sz="1800" b="1" kern="1200" smtClean="0">
                <a:latin typeface="Arial" panose="020B0604020202020204" pitchFamily="34" charset="0"/>
                <a:ea typeface="MS PGothic" panose="020B0600070205080204" pitchFamily="34" charset="-128"/>
              </a:rPr>
              <a:t>meeting, propose </a:t>
            </a:r>
            <a:r>
              <a:rPr lang="en-US" sz="1800" b="1" kern="1200" dirty="0" smtClean="0">
                <a:latin typeface="Arial" panose="020B0604020202020204" pitchFamily="34" charset="0"/>
                <a:ea typeface="MS PGothic" panose="020B0600070205080204" pitchFamily="34" charset="-128"/>
              </a:rPr>
              <a:t>that we</a:t>
            </a:r>
            <a:endParaRPr lang="en-US" sz="1800" b="1" kern="1200" dirty="0">
              <a:latin typeface="Arial" panose="020B0604020202020204" pitchFamily="34" charset="0"/>
              <a:ea typeface="MS PGothic" panose="020B0600070205080204" pitchFamily="34" charset="-128"/>
            </a:endParaRPr>
          </a:p>
          <a:p>
            <a:pPr marL="457200" lvl="1" indent="-457200">
              <a:lnSpc>
                <a:spcPct val="100000"/>
              </a:lnSpc>
              <a:spcBef>
                <a:spcPts val="600"/>
              </a:spcBef>
              <a:buClrTx/>
              <a:buSzPct val="100000"/>
              <a:buFont typeface="+mj-lt"/>
              <a:buAutoNum type="arabicPeriod"/>
              <a:tabLst>
                <a:tab pos="7315200" algn="r"/>
              </a:tabLst>
            </a:pPr>
            <a:r>
              <a:rPr lang="en-US" sz="1800" b="1" kern="1200" dirty="0" smtClean="0">
                <a:latin typeface="Arial" panose="020B0604020202020204" pitchFamily="34" charset="0"/>
                <a:ea typeface="MS PGothic" panose="020B0600070205080204" pitchFamily="34" charset="-128"/>
              </a:rPr>
              <a:t>review each of the section recommendations, </a:t>
            </a:r>
          </a:p>
          <a:p>
            <a:pPr marL="457200" lvl="1" indent="-457200">
              <a:lnSpc>
                <a:spcPct val="100000"/>
              </a:lnSpc>
              <a:spcBef>
                <a:spcPts val="600"/>
              </a:spcBef>
              <a:buClrTx/>
              <a:buSzPct val="100000"/>
              <a:buFont typeface="+mj-lt"/>
              <a:buAutoNum type="arabicPeriod"/>
              <a:tabLst>
                <a:tab pos="7315200" algn="r"/>
              </a:tabLst>
            </a:pPr>
            <a:r>
              <a:rPr lang="en-US" sz="1800" b="1" kern="1200" dirty="0" smtClean="0">
                <a:latin typeface="Arial" panose="020B0604020202020204" pitchFamily="34" charset="0"/>
                <a:ea typeface="MS PGothic" panose="020B0600070205080204" pitchFamily="34" charset="-128"/>
              </a:rPr>
              <a:t>take into account the progress made since 2004, </a:t>
            </a:r>
          </a:p>
          <a:p>
            <a:pPr marL="457200" lvl="1" indent="-457200">
              <a:lnSpc>
                <a:spcPct val="100000"/>
              </a:lnSpc>
              <a:spcBef>
                <a:spcPts val="600"/>
              </a:spcBef>
              <a:buClrTx/>
              <a:buSzPct val="100000"/>
              <a:buFont typeface="+mj-lt"/>
              <a:buAutoNum type="arabicPeriod"/>
              <a:tabLst>
                <a:tab pos="7315200" algn="r"/>
              </a:tabLst>
            </a:pPr>
            <a:r>
              <a:rPr lang="en-US" sz="1800" b="1" kern="1200" dirty="0" smtClean="0">
                <a:latin typeface="Arial" panose="020B0604020202020204" pitchFamily="34" charset="0"/>
                <a:ea typeface="MS PGothic" panose="020B0600070205080204" pitchFamily="34" charset="-128"/>
              </a:rPr>
              <a:t>modify or rewrite the recommendation based upon the results of the survey as well as the expertise of this group, and</a:t>
            </a:r>
          </a:p>
          <a:p>
            <a:pPr marL="457200" lvl="1" indent="-457200">
              <a:lnSpc>
                <a:spcPct val="100000"/>
              </a:lnSpc>
              <a:spcBef>
                <a:spcPts val="600"/>
              </a:spcBef>
              <a:buClrTx/>
              <a:buSzPct val="100000"/>
              <a:buFont typeface="+mj-lt"/>
              <a:buAutoNum type="arabicPeriod"/>
              <a:tabLst>
                <a:tab pos="7315200" algn="r"/>
              </a:tabLst>
            </a:pPr>
            <a:r>
              <a:rPr lang="en-US" sz="1800" b="1" kern="1200" dirty="0">
                <a:latin typeface="Arial" panose="020B0604020202020204" pitchFamily="34" charset="0"/>
                <a:ea typeface="MS PGothic" panose="020B0600070205080204" pitchFamily="34" charset="-128"/>
              </a:rPr>
              <a:t>a</a:t>
            </a:r>
            <a:r>
              <a:rPr lang="en-US" sz="1800" b="1" kern="1200" dirty="0" smtClean="0">
                <a:latin typeface="Arial" panose="020B0604020202020204" pitchFamily="34" charset="0"/>
                <a:ea typeface="MS PGothic" panose="020B0600070205080204" pitchFamily="34" charset="-128"/>
              </a:rPr>
              <a:t>dd new recommendations as needed.</a:t>
            </a:r>
          </a:p>
        </p:txBody>
      </p:sp>
    </p:spTree>
    <p:extLst>
      <p:ext uri="{BB962C8B-B14F-4D97-AF65-F5344CB8AC3E}">
        <p14:creationId xmlns:p14="http://schemas.microsoft.com/office/powerpoint/2010/main" val="298723860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034ACE3C-4020-42DE-95CC-92949A276FE6}"/>
              </a:ext>
            </a:extLst>
          </p:cNvPr>
          <p:cNvSpPr txBox="1">
            <a:spLocks noChangeArrowheads="1"/>
          </p:cNvSpPr>
          <p:nvPr/>
        </p:nvSpPr>
        <p:spPr bwMode="auto">
          <a:xfrm>
            <a:off x="669925" y="2144713"/>
            <a:ext cx="7204075" cy="168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8" tIns="45690" rIns="91378" bIns="45690"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10000"/>
              </a:lnSpc>
            </a:pPr>
            <a:r>
              <a:rPr lang="en-US" altLang="en-US" sz="3600" b="1">
                <a:solidFill>
                  <a:srgbClr val="CC0000"/>
                </a:solidFill>
              </a:rPr>
              <a:t>Thank You</a:t>
            </a:r>
          </a:p>
        </p:txBody>
      </p:sp>
      <p:sp>
        <p:nvSpPr>
          <p:cNvPr id="19459" name="Rectangle 3">
            <a:extLst>
              <a:ext uri="{FF2B5EF4-FFF2-40B4-BE49-F238E27FC236}">
                <a16:creationId xmlns:a16="http://schemas.microsoft.com/office/drawing/2014/main" xmlns="" id="{CE99AE69-028D-4656-B59B-C7F7DFE42EBC}"/>
              </a:ext>
            </a:extLst>
          </p:cNvPr>
          <p:cNvSpPr>
            <a:spLocks noGrp="1" noChangeArrowheads="1"/>
          </p:cNvSpPr>
          <p:nvPr>
            <p:ph type="subTitle" idx="1"/>
          </p:nvPr>
        </p:nvSpPr>
        <p:spPr>
          <a:xfrm>
            <a:off x="2819400" y="5087938"/>
            <a:ext cx="5497513" cy="1411287"/>
          </a:xfrm>
        </p:spPr>
        <p:txBody>
          <a:bodyPr/>
          <a:lstStyle/>
          <a:p>
            <a:pPr eaLnBrk="1" hangingPunct="1">
              <a:spcBef>
                <a:spcPct val="0"/>
              </a:spcBef>
              <a:buFont typeface="Wingdings" panose="05000000000000000000" pitchFamily="2" charset="2"/>
              <a:buNone/>
            </a:pPr>
            <a:r>
              <a:rPr lang="en-US" altLang="en-US"/>
              <a:t>Charles McCreery, Chair</a:t>
            </a:r>
          </a:p>
          <a:p>
            <a:pPr eaLnBrk="1" hangingPunct="1">
              <a:spcBef>
                <a:spcPct val="0"/>
              </a:spcBef>
              <a:buFont typeface="Wingdings" panose="05000000000000000000" pitchFamily="2" charset="2"/>
              <a:buNone/>
            </a:pPr>
            <a:r>
              <a:rPr lang="en-US" altLang="en-US"/>
              <a:t>NOAA Pacific Tsunami Warning Center</a:t>
            </a:r>
          </a:p>
          <a:p>
            <a:pPr eaLnBrk="1" hangingPunct="1">
              <a:spcBef>
                <a:spcPct val="0"/>
              </a:spcBef>
              <a:buFont typeface="Wingdings" panose="05000000000000000000" pitchFamily="2" charset="2"/>
              <a:buNone/>
            </a:pPr>
            <a:r>
              <a:rPr lang="en-US" altLang="en-US"/>
              <a:t>charles.mccreery@noaa.gov</a:t>
            </a:r>
          </a:p>
        </p:txBody>
      </p:sp>
    </p:spTree>
  </p:cSld>
  <p:clrMapOvr>
    <a:masterClrMapping/>
  </p:clrMapOvr>
</p:sld>
</file>

<file path=ppt/theme/theme1.xml><?xml version="1.0" encoding="utf-8"?>
<a:theme xmlns:a="http://schemas.openxmlformats.org/drawingml/2006/main" name="6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SOP BKK Template</Template>
  <TotalTime>35894</TotalTime>
  <Words>675</Words>
  <Application>Microsoft Office PowerPoint</Application>
  <PresentationFormat>On-screen Show (4:3)</PresentationFormat>
  <Paragraphs>112</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MS PGothic</vt:lpstr>
      <vt:lpstr>MS PGothic</vt:lpstr>
      <vt:lpstr>Angsana New</vt:lpstr>
      <vt:lpstr>Arial</vt:lpstr>
      <vt:lpstr>Calibri</vt:lpstr>
      <vt:lpstr>Times New Roman</vt:lpstr>
      <vt:lpstr>Verdana</vt:lpstr>
      <vt:lpstr>Wingdings</vt:lpstr>
      <vt:lpstr>6_ITTI.McKinnie</vt:lpstr>
      <vt:lpstr>PowerPoint Presentation</vt:lpstr>
      <vt:lpstr>Overview of July 2004 ITSU Master Plan</vt:lpstr>
      <vt:lpstr>Content – Main Headings</vt:lpstr>
      <vt:lpstr>Current Status, Limitations, and Future Directions</vt:lpstr>
      <vt:lpstr>Current Status, Limitations, and Future Directions</vt:lpstr>
      <vt:lpstr>Each section concludes with a brief recommendation</vt:lpstr>
      <vt:lpstr>Conclusions – Brief Statements</vt:lpstr>
      <vt:lpstr>Summary</vt:lpstr>
      <vt:lpstr>PowerPoint Presentation</vt:lpstr>
    </vt:vector>
  </TitlesOfParts>
  <Company>Pacific Tsunami Warning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Past Tsunami</dc:title>
  <dc:creator>Charles McCreery</dc:creator>
  <cp:lastModifiedBy>PTWC</cp:lastModifiedBy>
  <cp:revision>268</cp:revision>
  <dcterms:created xsi:type="dcterms:W3CDTF">2008-05-03T16:04:58Z</dcterms:created>
  <dcterms:modified xsi:type="dcterms:W3CDTF">2025-05-14T22:58:43Z</dcterms:modified>
</cp:coreProperties>
</file>