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43" r:id="rId3"/>
    <p:sldId id="346" r:id="rId4"/>
    <p:sldId id="259" r:id="rId5"/>
    <p:sldId id="258" r:id="rId6"/>
    <p:sldId id="344" r:id="rId7"/>
    <p:sldId id="257" r:id="rId8"/>
    <p:sldId id="345" r:id="rId9"/>
    <p:sldId id="342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4"/>
  </p:normalViewPr>
  <p:slideViewPr>
    <p:cSldViewPr snapToGrid="0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0B6FB-A915-464F-B7A8-1DB113B5A32A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45C0-BF13-FE4A-8A59-3CA406BF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2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45C0-BF13-FE4A-8A59-3CA406BF08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C4D3-0CC2-A4A7-D7EE-FC7291489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81686-D8C3-6DE3-94A7-914480AC8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63D3-8CE9-92C5-9702-BD2A783C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4D2D-EE09-67FF-67CF-C8230DCA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CA145-1691-66DD-DF32-4099B93D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9B37-E0CB-9450-E15B-BE17EE3A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2FCCC-3A2F-E0C9-C1D1-E02145640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DA31-2FDB-8E63-2F34-3BE4ED3C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A0BA-FCE2-A19D-3564-1F060119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7694D-3EAE-1C26-72CA-81A2E278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D40E2-20FF-4845-9C15-57D15CC45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5919D-17F4-9C4A-690E-FEB8891FF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A0EB1-1707-7298-6B65-B9E23A32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B24E6-5564-44B1-2B00-B9AD01B9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D97B-4071-0062-87D6-E4CBFBA5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1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95A0-79E3-C01D-0D70-8B5B1273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CF480-9672-9E82-CCFB-2B84E0F61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5662-0E7C-5F99-C20F-E465A7CD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CCA71-5FD4-F84C-CC91-942C1B6A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0292-117B-A0BC-761A-A3B84E34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9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6E3D-E8A4-43BF-C748-AB0BD8F1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C1838-54C9-5972-A2AC-F16D42AC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CE05-0A12-45DE-49BF-A2F8DF63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B72AD-D9F6-1F94-D44E-869287BB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F630D-6E47-DA8E-E9E9-D801967A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3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17BC-D9DD-0F9E-5DC6-7852062E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4E48-F67F-546C-DE6B-B05246848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B213B-D20C-1A56-396B-FB6A60F21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A0BB1-C877-FAD7-2A8A-215C0483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F2FA0-CF7D-AFCA-66D7-9B33DCF5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1D8C8-528B-1AF5-99B8-4A78A05D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650F-E71D-F7CC-E1CF-2ACCD625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3C718-DF1A-1E89-18DB-5D2F451E3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DE9F0-C3ED-C9AD-1723-AF6DCECFA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D93A8-1FC5-13A4-F20C-93FE13F2E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5BE63-0918-B00F-5437-77F005E3D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498EF-7E34-722E-C6C6-C1F02A7D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F630A-52FC-2BC3-905A-061F8065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A50AF-BD63-9172-9689-29A5BAB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9667-1E04-72AE-2E9A-1F64571D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A5D28-212B-9C6D-9362-78FF9A2E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8FD52-8C43-6FC1-D0D9-CEBF476D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9A66D-A488-19FF-8B70-6724F0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3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7F424-AC82-AB8A-4B5E-45CD654F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4F320-4957-BD37-60CC-BB2294D3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07A51-8DC4-FDE1-A34A-6DC63C0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976B-96AC-0446-0C6A-992D2719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E9CEF-E9D5-E707-C65B-4F884E5D2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CD57E-6269-048E-997B-8B32A12D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BA97B-2D79-F6BC-EB29-160FB359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A4485-C41F-BAB4-AEEC-DA6C44FF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B4659-112B-3EF0-CBB9-462B9FDD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33CA-027A-96F5-FC99-10A261BA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FA099-8F66-E254-4237-63D4E29B8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6B842-E0CF-8370-5AE9-C50CD77FE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49707-A456-8B33-1C13-296FF02F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A4466-0E22-9181-04C7-0112D9A6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29-F797-4B26-F4E6-9D4FBC11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4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6B5FF-0D72-5F63-9207-97D8CA46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95551-82D5-A2E9-F1B8-24651DC1B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9407C-7863-E0AE-CBA1-CB8EBD072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5952AB-C046-D54C-8269-E26EBA910968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746D-2314-4ED4-A494-FBF60E81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6E9F9-5B56-F83B-5545-5216FB0E6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A168B-39B7-3841-8BD3-85608C94D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ver of a book&#10;&#10;AI-generated content may be incorrect.">
            <a:extLst>
              <a:ext uri="{FF2B5EF4-FFF2-40B4-BE49-F238E27FC236}">
                <a16:creationId xmlns:a16="http://schemas.microsoft.com/office/drawing/2014/main" id="{F450F835-D953-AF2E-EC52-8438613B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609"/>
          <a:stretch/>
        </p:blipFill>
        <p:spPr>
          <a:xfrm>
            <a:off x="0" y="-1353065"/>
            <a:ext cx="12192000" cy="2916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A6C1D-6F5E-C5D5-D400-7AE41BE8F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4406"/>
            <a:ext cx="9144000" cy="1905042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Ocean Sound EOV Implementation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58DCA-430D-50F0-82BF-8C41935A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233" y="4500565"/>
            <a:ext cx="6011643" cy="1905042"/>
          </a:xfrm>
        </p:spPr>
        <p:txBody>
          <a:bodyPr/>
          <a:lstStyle/>
          <a:p>
            <a:r>
              <a:rPr lang="en-US" dirty="0"/>
              <a:t>Peter Tyack and Lucille </a:t>
            </a:r>
            <a:r>
              <a:rPr lang="en-US" dirty="0" err="1"/>
              <a:t>Chapuis</a:t>
            </a:r>
            <a:endParaRPr lang="en-US" dirty="0"/>
          </a:p>
          <a:p>
            <a:r>
              <a:rPr lang="en-US" dirty="0"/>
              <a:t>Co-leads Ocean Sound EOV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BFCE5-8A64-931D-D42A-96B307CD715C}"/>
              </a:ext>
            </a:extLst>
          </p:cNvPr>
          <p:cNvSpPr txBox="1"/>
          <p:nvPr/>
        </p:nvSpPr>
        <p:spPr>
          <a:xfrm>
            <a:off x="6442840" y="4500565"/>
            <a:ext cx="3006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BioEco</a:t>
            </a:r>
            <a:r>
              <a:rPr lang="en-US" sz="2400" dirty="0"/>
              <a:t> Panel Meeting 6 Feb 2025 Sopot Poland</a:t>
            </a:r>
          </a:p>
        </p:txBody>
      </p:sp>
    </p:spTree>
    <p:extLst>
      <p:ext uri="{BB962C8B-B14F-4D97-AF65-F5344CB8AC3E}">
        <p14:creationId xmlns:p14="http://schemas.microsoft.com/office/powerpoint/2010/main" val="316794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wave&#10;&#10;Description automatically generated">
            <a:extLst>
              <a:ext uri="{FF2B5EF4-FFF2-40B4-BE49-F238E27FC236}">
                <a16:creationId xmlns:a16="http://schemas.microsoft.com/office/drawing/2014/main" id="{9A8443A7-D4E4-DA28-950B-0231BE960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4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70593-CFC7-B9EA-00F0-51B3F751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329" y="4064000"/>
            <a:ext cx="10515600" cy="1325563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zenodo.org</a:t>
            </a:r>
            <a:r>
              <a:rPr lang="en-US" dirty="0"/>
              <a:t>/records/10067187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06504-C707-7EA2-2DA2-2BA9A4B6797B}"/>
              </a:ext>
            </a:extLst>
          </p:cNvPr>
          <p:cNvSpPr txBox="1"/>
          <p:nvPr/>
        </p:nvSpPr>
        <p:spPr>
          <a:xfrm>
            <a:off x="266798" y="5261352"/>
            <a:ext cx="11789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This document should be cited as: Tyack, P.L., Akamatsu, T.,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Boebel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O.,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Chapuis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L.,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Debusschere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E., de Jong, C.,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Erbe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C., Evans, K.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Gedamke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. J., Gridley, T.,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Haralabus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G., Jenkins, R., Miksis-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Olds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J.,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Sagen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H., Thomsen, F.,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Thomisch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K., Urban, E. 2023. Ocean Sound Essential Ocean Variable Implementation Plan. International Quiet Ocean Experiment, Scientific Committee on Oceanic Research and Partnership for Observation of the Global Ocean, 87 pp. DOI: 10.5281/zenodo.1006718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73A32C-291D-52D1-9B65-F5DAD5F466EE}"/>
              </a:ext>
            </a:extLst>
          </p:cNvPr>
          <p:cNvSpPr txBox="1"/>
          <p:nvPr/>
        </p:nvSpPr>
        <p:spPr>
          <a:xfrm>
            <a:off x="234461" y="386863"/>
            <a:ext cx="74793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Ocean Sound EOV is cross-disciplinary: a physical variable with derived data products relevant to many GOOS goals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960DE7F-F033-8B8F-6843-FE25C13DAF43}"/>
              </a:ext>
            </a:extLst>
          </p:cNvPr>
          <p:cNvSpPr txBox="1">
            <a:spLocks/>
          </p:cNvSpPr>
          <p:nvPr/>
        </p:nvSpPr>
        <p:spPr>
          <a:xfrm>
            <a:off x="581999" y="3860800"/>
            <a:ext cx="4740399" cy="23514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Primary Physical Acoustic Variables</a:t>
            </a:r>
          </a:p>
          <a:p>
            <a:r>
              <a:rPr lang="en-US" sz="3200" dirty="0"/>
              <a:t>Sound pressure (</a:t>
            </a:r>
            <a:r>
              <a:rPr lang="en-US" sz="3200" dirty="0" err="1"/>
              <a:t>p,t</a:t>
            </a:r>
            <a:r>
              <a:rPr lang="en-US" sz="3200" dirty="0"/>
              <a:t>)</a:t>
            </a:r>
          </a:p>
          <a:p>
            <a:r>
              <a:rPr lang="en-US" sz="3200" dirty="0"/>
              <a:t>Particle motion (</a:t>
            </a:r>
            <a:r>
              <a:rPr lang="en-US" sz="3200" dirty="0" err="1"/>
              <a:t>x,y,z,t</a:t>
            </a:r>
            <a:r>
              <a:rPr lang="en-US" sz="32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166A0-54B3-274E-C757-4C424BAB5387}"/>
              </a:ext>
            </a:extLst>
          </p:cNvPr>
          <p:cNvSpPr txBox="1"/>
          <p:nvPr/>
        </p:nvSpPr>
        <p:spPr>
          <a:xfrm>
            <a:off x="8276493" y="51152"/>
            <a:ext cx="3681046" cy="6586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Primary GOOS Goals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Climate Change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Wind, Waves, Rain,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Sea Ice</a:t>
            </a:r>
          </a:p>
          <a:p>
            <a:endParaRPr lang="en-US" sz="1100" dirty="0"/>
          </a:p>
          <a:p>
            <a:r>
              <a:rPr lang="en-US" sz="2400" b="1" dirty="0">
                <a:solidFill>
                  <a:srgbClr val="00B050"/>
                </a:solidFill>
              </a:rPr>
              <a:t>Ocean Health</a:t>
            </a:r>
          </a:p>
          <a:p>
            <a:r>
              <a:rPr lang="en-US" sz="2400" dirty="0">
                <a:solidFill>
                  <a:srgbClr val="00B050"/>
                </a:solidFill>
              </a:rPr>
              <a:t>Marine Ecosystems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Loss of Biodiversity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Impacts on Wildlife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Distribution of Species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Monitoring Threats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Earthquake/Tsunami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Vessels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Other Anthropogenic Sounds 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B671986-B04D-FC40-D675-5D480A0A62B3}"/>
              </a:ext>
            </a:extLst>
          </p:cNvPr>
          <p:cNvSpPr/>
          <p:nvPr/>
        </p:nvSpPr>
        <p:spPr>
          <a:xfrm rot="19883352">
            <a:off x="5150745" y="4069961"/>
            <a:ext cx="3297401" cy="3378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98C2D-63C1-6CAF-407D-EAF8F9F60E17}"/>
              </a:ext>
            </a:extLst>
          </p:cNvPr>
          <p:cNvSpPr txBox="1"/>
          <p:nvPr/>
        </p:nvSpPr>
        <p:spPr>
          <a:xfrm>
            <a:off x="6433280" y="3512051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045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D5E4-0B9B-925F-AB52-BC32198D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Ocean Sound is shared across </a:t>
            </a:r>
            <a:r>
              <a:rPr lang="en-US" dirty="0" err="1"/>
              <a:t>BioEco</a:t>
            </a:r>
            <a:r>
              <a:rPr lang="en-US" dirty="0"/>
              <a:t> and Physics/Climate Panels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57FD-4346-CFBD-B3ED-A83C3611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/>
          <a:lstStyle/>
          <a:p>
            <a:r>
              <a:rPr lang="en-US" dirty="0"/>
              <a:t>Ocean Sound EOV leads have twice briefed Physics/Climate Panel on uses of Ocean Sound to measure critical climate variables such as </a:t>
            </a:r>
            <a:r>
              <a:rPr lang="en-US" dirty="0" err="1"/>
              <a:t>wind&amp;waves</a:t>
            </a:r>
            <a:r>
              <a:rPr lang="en-US" dirty="0"/>
              <a:t>, rain, and sea ice. – They had no idea!</a:t>
            </a:r>
          </a:p>
          <a:p>
            <a:r>
              <a:rPr lang="en-US" dirty="0"/>
              <a:t>Observations of many of the </a:t>
            </a:r>
            <a:r>
              <a:rPr lang="en-US" dirty="0" err="1"/>
              <a:t>bioeco</a:t>
            </a:r>
            <a:r>
              <a:rPr lang="en-US" dirty="0"/>
              <a:t> EOVs necessarily include collection of data relevant for physics/climate and BGC</a:t>
            </a:r>
          </a:p>
          <a:p>
            <a:r>
              <a:rPr lang="en-US" dirty="0"/>
              <a:t>How we can be more transparent about those cross-panel and cross-disciplinary connections as we talk about the value </a:t>
            </a:r>
            <a:r>
              <a:rPr lang="en-US" dirty="0" err="1"/>
              <a:t>BioEco</a:t>
            </a:r>
            <a:r>
              <a:rPr lang="en-US" dirty="0"/>
              <a:t> brings to GOOS?</a:t>
            </a:r>
          </a:p>
        </p:txBody>
      </p:sp>
    </p:spTree>
    <p:extLst>
      <p:ext uri="{BB962C8B-B14F-4D97-AF65-F5344CB8AC3E}">
        <p14:creationId xmlns:p14="http://schemas.microsoft.com/office/powerpoint/2010/main" val="287368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A83B-77D7-4DCF-48BA-F4C43201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15" y="1233229"/>
            <a:ext cx="11120747" cy="2032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International Quiet Ocean Experiment </a:t>
            </a:r>
            <a:r>
              <a:rPr lang="en-US" sz="4900" baseline="30000" dirty="0"/>
              <a:t>1</a:t>
            </a:r>
            <a:r>
              <a:rPr lang="en-US" sz="4900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sz="3600" dirty="0"/>
              <a:t>Is a self-organized community of scientists</a:t>
            </a:r>
            <a:r>
              <a:rPr lang="en-US" sz="3600" baseline="30000" dirty="0"/>
              <a:t>2</a:t>
            </a:r>
            <a:r>
              <a:rPr lang="en-US" sz="3600" dirty="0"/>
              <a:t> who use acoustics to study the ocean and who study the effects of sound on marine life.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7FD1-4C13-0F15-77B1-D37DE652D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3238500"/>
            <a:ext cx="10807262" cy="3890963"/>
          </a:xfrm>
        </p:spPr>
        <p:txBody>
          <a:bodyPr>
            <a:normAutofit/>
          </a:bodyPr>
          <a:lstStyle/>
          <a:p>
            <a:r>
              <a:rPr lang="en-US" sz="3200" dirty="0"/>
              <a:t>2008-2009: Grew from concerns in about environmental effects of sound with the concept of studying changes to marine ecosystems caused by reducing anthropogenic sound in the ocean.</a:t>
            </a:r>
          </a:p>
          <a:p>
            <a:r>
              <a:rPr lang="en-US" sz="3200" dirty="0"/>
              <a:t>2010 SCOR and POGO convene international workshop</a:t>
            </a:r>
          </a:p>
          <a:p>
            <a:r>
              <a:rPr lang="en-US" sz="3200" dirty="0"/>
              <a:t>2011 IOC hosts open science meeting (72 participants) that led to 2015 Science 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C3135-4C8F-00C3-BD15-8BF627A88704}"/>
              </a:ext>
            </a:extLst>
          </p:cNvPr>
          <p:cNvSpPr txBox="1"/>
          <p:nvPr/>
        </p:nvSpPr>
        <p:spPr>
          <a:xfrm>
            <a:off x="5585718" y="6353731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https://</a:t>
            </a:r>
            <a:r>
              <a:rPr lang="en-US" dirty="0" err="1"/>
              <a:t>www.iqoe.org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4AB2A-F695-5627-B3F2-4E65A6C58288}"/>
              </a:ext>
            </a:extLst>
          </p:cNvPr>
          <p:cNvSpPr txBox="1"/>
          <p:nvPr/>
        </p:nvSpPr>
        <p:spPr>
          <a:xfrm>
            <a:off x="8094866" y="6353731"/>
            <a:ext cx="352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Sponsored by SCOR and POGO</a:t>
            </a:r>
          </a:p>
        </p:txBody>
      </p:sp>
      <p:pic>
        <p:nvPicPr>
          <p:cNvPr id="6" name="image4.jpeg">
            <a:extLst>
              <a:ext uri="{FF2B5EF4-FFF2-40B4-BE49-F238E27FC236}">
                <a16:creationId xmlns:a16="http://schemas.microsoft.com/office/drawing/2014/main" id="{D41315E5-9288-DA81-389F-7F374F968C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46" y="134937"/>
            <a:ext cx="5506572" cy="117357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B498820-A902-5C0C-875E-D12E5DAE0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6" t="23755" r="3303" b="15393"/>
          <a:stretch/>
        </p:blipFill>
        <p:spPr bwMode="auto">
          <a:xfrm>
            <a:off x="8036332" y="19463"/>
            <a:ext cx="2011199" cy="12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C2CCDB-3E52-E519-18E6-7C4C0A1BA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21510" r="78090" b="10313"/>
          <a:stretch/>
        </p:blipFill>
        <p:spPr bwMode="auto">
          <a:xfrm>
            <a:off x="10391464" y="96190"/>
            <a:ext cx="1749387" cy="11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24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809-F226-11CA-9E69-BF5F79C1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IQOE Goals from 2015 Science Plan*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C5431-D8A5-BDE6-DDB7-9807519E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>
                <a:effectLst/>
                <a:latin typeface="Helvetica" pitchFamily="2" charset="0"/>
              </a:rPr>
              <a:t>ensure that the measurement of the sound field becomes an integrated part of global ocean observations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Helvetica" pitchFamily="2" charset="0"/>
              </a:rPr>
              <a:t>develop a </a:t>
            </a:r>
            <a:r>
              <a:rPr lang="en-US" b="1" dirty="0">
                <a:effectLst/>
                <a:latin typeface="Helvetica" pitchFamily="2" charset="0"/>
              </a:rPr>
              <a:t>global approach </a:t>
            </a:r>
            <a:r>
              <a:rPr lang="en-US" dirty="0">
                <a:effectLst/>
                <a:latin typeface="Helvetica" pitchFamily="2" charset="0"/>
              </a:rPr>
              <a:t>to investigating ocean sound, engaging the worldwide community of ocean scientists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Helvetica" pitchFamily="2" charset="0"/>
              </a:rPr>
              <a:t>support innovation in passive ocean observing systems to detect, classify, and track marine </a:t>
            </a:r>
            <a:r>
              <a:rPr lang="en-US" dirty="0" err="1">
                <a:effectLst/>
                <a:latin typeface="Helvetica" pitchFamily="2" charset="0"/>
              </a:rPr>
              <a:t>organisms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ummary</a:t>
            </a:r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Helvetica" pitchFamily="2" charset="0"/>
              </a:rPr>
              <a:t>support </a:t>
            </a:r>
            <a:r>
              <a:rPr lang="en-US" b="1" dirty="0">
                <a:effectLst/>
                <a:latin typeface="Helvetica" pitchFamily="2" charset="0"/>
              </a:rPr>
              <a:t>data management </a:t>
            </a:r>
            <a:r>
              <a:rPr lang="en-US" dirty="0">
                <a:effectLst/>
                <a:latin typeface="Helvetica" pitchFamily="2" charset="0"/>
              </a:rPr>
              <a:t>and the development of </a:t>
            </a:r>
            <a:r>
              <a:rPr lang="en-US" b="1" dirty="0">
                <a:effectLst/>
                <a:latin typeface="Helvetica" pitchFamily="2" charset="0"/>
              </a:rPr>
              <a:t>data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effectLst/>
                <a:latin typeface="Helvetica" pitchFamily="2" charset="0"/>
              </a:rPr>
              <a:t>develop models of how sound travels in the ocean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effectLst/>
                <a:latin typeface="Helvetica" pitchFamily="2" charset="0"/>
              </a:rPr>
              <a:t>support the planning and implementation of regional experiments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effectLst/>
                <a:latin typeface="Helvetica" pitchFamily="2" charset="0"/>
              </a:rPr>
              <a:t>ensure constructive engagement with industry, regulators, nongovernmental organizations, and the public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43A7F-5644-CAD1-1F05-EEF6C0C0DD96}"/>
              </a:ext>
            </a:extLst>
          </p:cNvPr>
          <p:cNvSpPr txBox="1"/>
          <p:nvPr/>
        </p:nvSpPr>
        <p:spPr>
          <a:xfrm>
            <a:off x="3530600" y="6316663"/>
            <a:ext cx="811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*https://</a:t>
            </a:r>
            <a:r>
              <a:rPr lang="en-US" dirty="0" err="1"/>
              <a:t>scor-int.org</a:t>
            </a:r>
            <a:r>
              <a:rPr lang="en-US" dirty="0"/>
              <a:t>/wp-content/uploads/2023/01/IQOE-Science-Plan-</a:t>
            </a:r>
            <a:r>
              <a:rPr lang="en-US" dirty="0" err="1"/>
              <a:t>Final.pdf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3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2B5F-644E-7838-F1FC-425E4984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IQOE Focus on Ocean Sound as GOOS EOV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DE4E9-447A-6BB5-6567-CA28343F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2016 POGO funds Acoustic Working Group AWG to review existing broad-scale acoustic monitoring observations, infrastructure, and technologies </a:t>
            </a:r>
          </a:p>
          <a:p>
            <a:r>
              <a:rPr lang="en-US" sz="3200" dirty="0"/>
              <a:t>2016 At first meeting of AWG, Mike Coffin (Univ of Tasmania) suggests importance of developing ocean sound as a GOOS EOV</a:t>
            </a:r>
          </a:p>
          <a:p>
            <a:r>
              <a:rPr lang="en-US" sz="3200" dirty="0"/>
              <a:t>2017 POGO AWG drafts Ocean Sound EOV spec sheet</a:t>
            </a:r>
          </a:p>
          <a:p>
            <a:r>
              <a:rPr lang="en-US" sz="3200" dirty="0"/>
              <a:t>2018 </a:t>
            </a:r>
            <a:r>
              <a:rPr lang="en-US" sz="3200" dirty="0" err="1"/>
              <a:t>BioEco</a:t>
            </a:r>
            <a:r>
              <a:rPr lang="en-US" sz="3200" dirty="0"/>
              <a:t> Panel accepts Ocean Sound and GOOS posts spec sheet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1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5389-8CE3-695D-95D2-27A62E8A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and Timeline for 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DAE9-BFB1-F86A-F784-2B34B57C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07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Aug 2020 IQOE proposes a committee to develop Ocean Sound EOV Implementation Plan including physical acousticians, </a:t>
            </a:r>
            <a:r>
              <a:rPr lang="en-US" sz="3000" dirty="0" err="1"/>
              <a:t>bioacousticians</a:t>
            </a:r>
            <a:r>
              <a:rPr lang="en-US" sz="3000" dirty="0"/>
              <a:t>, ocean sound network operators, data scientists, GOOS and policy experts</a:t>
            </a:r>
          </a:p>
          <a:p>
            <a:r>
              <a:rPr lang="en-US" sz="3000" dirty="0"/>
              <a:t>Jan 2021 committee formed with Tyack as chair. Meets regularly to develop text</a:t>
            </a:r>
          </a:p>
          <a:p>
            <a:r>
              <a:rPr lang="en-US" sz="3000" dirty="0"/>
              <a:t>Nov 2021 first draft of implementation plan distributed for comment by committee and broader community</a:t>
            </a:r>
          </a:p>
          <a:p>
            <a:r>
              <a:rPr lang="en-US" sz="3000" dirty="0"/>
              <a:t>-&gt; Apr 2023 19 versions edited with Tyack moderating comments and guiding editing</a:t>
            </a:r>
          </a:p>
          <a:p>
            <a:r>
              <a:rPr lang="en-US" sz="3000" dirty="0"/>
              <a:t>Sep 2023 POGO reviews and supports formatting of final version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B9A23-920C-9083-84E2-E43F6C24D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8ABC6-D04B-89AF-7DD3-6AF7DE5EA211}"/>
              </a:ext>
            </a:extLst>
          </p:cNvPr>
          <p:cNvSpPr txBox="1"/>
          <p:nvPr/>
        </p:nvSpPr>
        <p:spPr>
          <a:xfrm>
            <a:off x="234461" y="386863"/>
            <a:ext cx="74793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Ocean Sound EOV is a physical variable with derived data products relevant to many GOOS goals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961640-9F76-EAB6-1D83-0F685B0FE178}"/>
              </a:ext>
            </a:extLst>
          </p:cNvPr>
          <p:cNvSpPr txBox="1">
            <a:spLocks/>
          </p:cNvSpPr>
          <p:nvPr/>
        </p:nvSpPr>
        <p:spPr>
          <a:xfrm>
            <a:off x="581999" y="3860800"/>
            <a:ext cx="4740399" cy="23514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Primary Physical Acoustic Variables</a:t>
            </a:r>
          </a:p>
          <a:p>
            <a:r>
              <a:rPr lang="en-US" sz="3200" dirty="0"/>
              <a:t>Sound pressure (</a:t>
            </a:r>
            <a:r>
              <a:rPr lang="en-US" sz="3200" dirty="0" err="1"/>
              <a:t>p,t</a:t>
            </a:r>
            <a:r>
              <a:rPr lang="en-US" sz="3200" dirty="0"/>
              <a:t>)</a:t>
            </a:r>
          </a:p>
          <a:p>
            <a:r>
              <a:rPr lang="en-US" sz="3200" dirty="0"/>
              <a:t>Particle motion (</a:t>
            </a:r>
            <a:r>
              <a:rPr lang="en-US" sz="3200" dirty="0" err="1"/>
              <a:t>x,y,z,t</a:t>
            </a:r>
            <a:r>
              <a:rPr lang="en-US" sz="32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548F3-D9D5-B569-76C3-E2CE11C8B793}"/>
              </a:ext>
            </a:extLst>
          </p:cNvPr>
          <p:cNvSpPr txBox="1"/>
          <p:nvPr/>
        </p:nvSpPr>
        <p:spPr>
          <a:xfrm>
            <a:off x="8276493" y="0"/>
            <a:ext cx="3681046" cy="6755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Primary GOOS Goals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Climate Change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Wind, Waves, Rain,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Sea Ice</a:t>
            </a:r>
          </a:p>
          <a:p>
            <a:endParaRPr lang="en-US" sz="1100" dirty="0"/>
          </a:p>
          <a:p>
            <a:r>
              <a:rPr lang="en-US" sz="2400" b="1" dirty="0">
                <a:solidFill>
                  <a:srgbClr val="00B050"/>
                </a:solidFill>
              </a:rPr>
              <a:t>Ocean Health</a:t>
            </a:r>
          </a:p>
          <a:p>
            <a:r>
              <a:rPr lang="en-US" sz="2400" dirty="0">
                <a:solidFill>
                  <a:srgbClr val="00B050"/>
                </a:solidFill>
              </a:rPr>
              <a:t>Marine Ecosystems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Loss of Biodiversity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Impacts on Wildlife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Distribution of Species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Monitoring Threats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Earthquake/Tsunami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Vessels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Other Anthropogenic Sounds </a:t>
            </a:r>
          </a:p>
          <a:p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E6BE077-C891-2739-8BD7-D1EBABB30FCA}"/>
              </a:ext>
            </a:extLst>
          </p:cNvPr>
          <p:cNvSpPr/>
          <p:nvPr/>
        </p:nvSpPr>
        <p:spPr>
          <a:xfrm rot="19883352">
            <a:off x="5150745" y="4069961"/>
            <a:ext cx="3297401" cy="3378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D7BFA-2DCD-FE15-9710-1D57AEB95959}"/>
              </a:ext>
            </a:extLst>
          </p:cNvPr>
          <p:cNvSpPr txBox="1"/>
          <p:nvPr/>
        </p:nvSpPr>
        <p:spPr>
          <a:xfrm>
            <a:off x="6433280" y="3512051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818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ata flow&#10;&#10;Description automatically generated with medium confidence">
            <a:extLst>
              <a:ext uri="{FF2B5EF4-FFF2-40B4-BE49-F238E27FC236}">
                <a16:creationId xmlns:a16="http://schemas.microsoft.com/office/drawing/2014/main" id="{C6B0CE06-BF53-4E11-4D77-817F88F2D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9" y="172771"/>
            <a:ext cx="9829800" cy="66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763</Words>
  <Application>Microsoft Macintosh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Helvetica</vt:lpstr>
      <vt:lpstr>Office Theme</vt:lpstr>
      <vt:lpstr>Development of Ocean Sound EOV Implementation Plan</vt:lpstr>
      <vt:lpstr>PowerPoint Presentation</vt:lpstr>
      <vt:lpstr>Ocean Sound is shared across BioEco and Physics/Climate Panels</vt:lpstr>
      <vt:lpstr>International Quiet Ocean Experiment 1   Is a self-organized community of scientists2 who use acoustics to study the ocean and who study the effects of sound on marine life.</vt:lpstr>
      <vt:lpstr>IQOE Goals from 2015 Science Plan*</vt:lpstr>
      <vt:lpstr>IQOE Focus on Ocean Sound as GOOS EOV</vt:lpstr>
      <vt:lpstr>Process and Timeline for Implementation Plan</vt:lpstr>
      <vt:lpstr>PowerPoint Presentation</vt:lpstr>
      <vt:lpstr>PowerPoint Presentation</vt:lpstr>
      <vt:lpstr>https://zenodo.org/records/10067187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Tyack</dc:creator>
  <cp:lastModifiedBy>Peter Tyack</cp:lastModifiedBy>
  <cp:revision>4</cp:revision>
  <dcterms:created xsi:type="dcterms:W3CDTF">2025-02-03T08:40:23Z</dcterms:created>
  <dcterms:modified xsi:type="dcterms:W3CDTF">2025-02-05T15:44:29Z</dcterms:modified>
</cp:coreProperties>
</file>