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DD01E3-8F15-49D4-B829-3E751A51379A}">
  <a:tblStyle styleId="{99DD01E3-8F15-49D4-B829-3E751A5137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b0a5e47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b0a5e47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b0a5e47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b0a5e47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7dbc5412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7dbc5412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7dbc541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7dbc541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7efecceb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7efecceb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7dbc5412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7dbc5412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b0a5e470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b0a5e470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29750" y="1491675"/>
            <a:ext cx="6843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chemeClr val="lt2"/>
                </a:solidFill>
              </a:rPr>
              <a:t>Task Team on </a:t>
            </a:r>
            <a:endParaRPr sz="26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chemeClr val="lt2"/>
                </a:solidFill>
              </a:rPr>
              <a:t>Non-Seismic Tsunami Sources (TT-NSTS) Progress and Planned activities 2025</a:t>
            </a:r>
            <a:endParaRPr sz="2600">
              <a:solidFill>
                <a:schemeClr val="lt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906275" y="2991525"/>
            <a:ext cx="370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Co-Chairs: Fabrizio Romano (INGV), Rachid Omira (IPMA)</a:t>
            </a:r>
            <a:endParaRPr i="1"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dk1"/>
                </a:solidFill>
              </a:rPr>
              <a:t>Plan of Actions 2025</a:t>
            </a:r>
            <a:endParaRPr sz="2300">
              <a:solidFill>
                <a:schemeClr val="dk1"/>
              </a:solidFill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1392825" y="11201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{99DD01E3-8F15-49D4-B829-3E751A51379A}</a:tableStyleId>
              </a:tblPr>
              <a:tblGrid>
                <a:gridCol w="1028700"/>
                <a:gridCol w="2352675"/>
                <a:gridCol w="1543050"/>
                <a:gridCol w="1247775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1"/>
                          </a:solidFill>
                        </a:rPr>
                        <a:t>Strategic Area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-179705" lvl="0" marL="2882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1"/>
                          </a:solidFill>
                        </a:rPr>
                        <a:t>Activity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1"/>
                          </a:solidFill>
                        </a:rPr>
                        <a:t>Time Frame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1"/>
                          </a:solidFill>
                        </a:rPr>
                        <a:t>Responsible Per/ Inst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1149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1"/>
                          </a:solidFill>
                        </a:rPr>
                        <a:t>Task Team on Non-Seismic Tsunami Sources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To gather information about potential approaches to assess hazard, monitor, and warn for tsunamis induced by volcanic activity and meteotsunamis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by </a:t>
                      </a:r>
                      <a:r>
                        <a:rPr lang="it" sz="1100">
                          <a:solidFill>
                            <a:schemeClr val="lt2"/>
                          </a:solidFill>
                        </a:rPr>
                        <a:t>November 2025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TT-NSTS co-chairs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To explore warning procedures related with non-seismic tsunami sources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by November 2025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TT-NSTS co-chairs, TSPs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</a:rPr>
                        <a:t>To contribute to organizing webinars/workshops on non-seismic tsunami sources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by November 2025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chemeClr val="lt2"/>
                          </a:solidFill>
                        </a:rPr>
                        <a:t>TT-NSTS co-chairs, TSPs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" name="Google Shape;63;p14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2"/>
                </a:solidFill>
              </a:rPr>
              <a:t>Activities 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25331" r="8631" t="13141"/>
          <a:stretch/>
        </p:blipFill>
        <p:spPr>
          <a:xfrm>
            <a:off x="5406475" y="836000"/>
            <a:ext cx="3526674" cy="394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11725" y="7473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18 to 20 March 2025, UNESCO Expert Meeting on Seismic and Non-seismic tsunamis in the NEAM Region</a:t>
            </a:r>
            <a:endParaRPr sz="1200">
              <a:solidFill>
                <a:srgbClr val="FFD966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91779" l="0" r="77533" t="1293"/>
          <a:stretch/>
        </p:blipFill>
        <p:spPr>
          <a:xfrm>
            <a:off x="8027075" y="836000"/>
            <a:ext cx="906073" cy="23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25" y="2251126"/>
            <a:ext cx="4471823" cy="253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50" y="1301400"/>
            <a:ext cx="7393224" cy="36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2"/>
                </a:solidFill>
              </a:rPr>
              <a:t>Activities 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11725" y="6711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16 to 23 April 2025, UNESCO Webinar on Monitoring and </a:t>
            </a:r>
            <a:r>
              <a:rPr lang="it" sz="1200">
                <a:solidFill>
                  <a:srgbClr val="FFD966"/>
                </a:solidFill>
              </a:rPr>
              <a:t>warning</a:t>
            </a:r>
            <a:r>
              <a:rPr lang="it" sz="1200">
                <a:solidFill>
                  <a:srgbClr val="FFD966"/>
                </a:solidFill>
              </a:rPr>
              <a:t> TGV</a:t>
            </a:r>
            <a:endParaRPr sz="1200">
              <a:solidFill>
                <a:srgbClr val="FFD966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2"/>
                </a:solidFill>
              </a:rPr>
              <a:t>Activities 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11725" y="7473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27 April–2 May 2025, EGU, </a:t>
            </a:r>
            <a:r>
              <a:rPr lang="it" sz="1200">
                <a:solidFill>
                  <a:srgbClr val="FFD966"/>
                </a:solidFill>
              </a:rPr>
              <a:t>Vienna, Austria</a:t>
            </a:r>
            <a:endParaRPr sz="1200">
              <a:solidFill>
                <a:srgbClr val="FFD966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50" y="1269325"/>
            <a:ext cx="5387924" cy="26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32000" t="0"/>
          <a:stretch/>
        </p:blipFill>
        <p:spPr>
          <a:xfrm>
            <a:off x="5722000" y="455550"/>
            <a:ext cx="3385477" cy="20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6158800" y="3112875"/>
            <a:ext cx="288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</a:rPr>
              <a:t>Audience: ~100 people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2"/>
                </a:solidFill>
              </a:rPr>
              <a:t>Activities 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33225" y="1115475"/>
            <a:ext cx="704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NEAM-COMMITTMENT project (funded by EU-DGECHO): since February 2025</a:t>
            </a:r>
            <a:endParaRPr sz="1200">
              <a:solidFill>
                <a:srgbClr val="FFD966"/>
              </a:solidFill>
            </a:endParaRPr>
          </a:p>
          <a:p>
            <a:pPr indent="-3048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Hi-Res Inundation mapping on Stromboli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Emergency planning considering also the possible effect of volcanic activity (e.g. pyroclastic flows, ash, ballistics)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33225" y="2773850"/>
            <a:ext cx="619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Italian project about Stromboli (funded by Civil Protection): starting since 2nd half of 2025 </a:t>
            </a:r>
            <a:endParaRPr sz="1200">
              <a:solidFill>
                <a:srgbClr val="FFD966"/>
              </a:solidFill>
            </a:endParaRPr>
          </a:p>
          <a:p>
            <a:pPr indent="-3048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Towards the integration of the local system in the Italian TSP at national and NEAM level</a:t>
            </a:r>
            <a:r>
              <a:rPr lang="it" sz="1200">
                <a:solidFill>
                  <a:schemeClr val="dk1"/>
                </a:solidFill>
              </a:rPr>
              <a:t> </a:t>
            </a:r>
            <a:endParaRPr sz="12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2"/>
                </a:solidFill>
              </a:rPr>
              <a:t>Activities (</a:t>
            </a:r>
            <a:r>
              <a:rPr lang="it" sz="2300">
                <a:solidFill>
                  <a:srgbClr val="FFFF00"/>
                </a:solidFill>
              </a:rPr>
              <a:t>upcoming</a:t>
            </a:r>
            <a:r>
              <a:rPr lang="it" sz="2300">
                <a:solidFill>
                  <a:schemeClr val="lt2"/>
                </a:solidFill>
              </a:rPr>
              <a:t>) 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277475" y="4840125"/>
            <a:ext cx="483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15-16 May 2025</a:t>
            </a:r>
            <a:endParaRPr i="1" sz="1000">
              <a:solidFill>
                <a:schemeClr val="lt2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711725" y="747300"/>
            <a:ext cx="81918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Organizing a Webinar on Non-seismic Tsunami </a:t>
            </a:r>
            <a:r>
              <a:rPr lang="it" sz="1200">
                <a:solidFill>
                  <a:srgbClr val="FFD966"/>
                </a:solidFill>
              </a:rPr>
              <a:t>Sources</a:t>
            </a:r>
            <a:endParaRPr sz="1200">
              <a:solidFill>
                <a:srgbClr val="FFD966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Tentative </a:t>
            </a:r>
            <a:r>
              <a:rPr lang="it" sz="1200">
                <a:solidFill>
                  <a:schemeClr val="dk1"/>
                </a:solidFill>
              </a:rPr>
              <a:t>period</a:t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Mid-</a:t>
            </a:r>
            <a:r>
              <a:rPr lang="it" sz="1200">
                <a:solidFill>
                  <a:schemeClr val="dk1"/>
                </a:solidFill>
              </a:rPr>
              <a:t>September (after the 5th) </a:t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or End of October (after the 20th)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D966"/>
                </a:solidFill>
              </a:rPr>
              <a:t>List of Potential Speakers:</a:t>
            </a:r>
            <a:endParaRPr sz="1200">
              <a:solidFill>
                <a:srgbClr val="FFD966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Bernardo Aliaga and/or Denis Chang Seng - introduction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Finn Lovholt - landslides generating tsunami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Clea Denamiel - meteotsunami/warning systems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Roger Urgeless - submarine landslides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Ricardo Ramalho - volcano tsunamis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Italian DPC - stromboli/warning system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- Marinos Charalampakis/Pio Di Manna for NEAM </a:t>
            </a:r>
            <a:r>
              <a:rPr lang="it" sz="1200">
                <a:solidFill>
                  <a:schemeClr val="dk1"/>
                </a:solidFill>
              </a:rPr>
              <a:t>COMMITMENT</a:t>
            </a:r>
            <a:r>
              <a:rPr lang="it" sz="1200">
                <a:solidFill>
                  <a:schemeClr val="dk1"/>
                </a:solidFill>
              </a:rPr>
              <a:t> Evacuation/Tsunami Ready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D966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1229750" y="1491675"/>
            <a:ext cx="684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chemeClr val="lt2"/>
                </a:solidFill>
              </a:rPr>
              <a:t>Thank you</a:t>
            </a:r>
            <a:endParaRPr sz="2600">
              <a:solidFill>
                <a:schemeClr val="lt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572000" y="4840125"/>
            <a:ext cx="453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ICG/NEAMTWS Steering Committee and Information Session, 13 May 2024</a:t>
            </a:r>
            <a:endParaRPr i="1" sz="1000">
              <a:solidFill>
                <a:schemeClr val="lt2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164225" y="2550350"/>
            <a:ext cx="313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Fabrizio Romano (INGV)</a:t>
            </a:r>
            <a:r>
              <a:rPr i="1" lang="it" sz="1000">
                <a:solidFill>
                  <a:srgbClr val="6FA8DC"/>
                </a:solidFill>
              </a:rPr>
              <a:t> </a:t>
            </a:r>
            <a:r>
              <a:rPr lang="it" sz="1000">
                <a:solidFill>
                  <a:srgbClr val="6FA8DC"/>
                </a:solidFill>
              </a:rPr>
              <a:t>fabrizio.romano@ingv.it</a:t>
            </a:r>
            <a:endParaRPr sz="1000">
              <a:solidFill>
                <a:srgbClr val="6FA8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chemeClr val="lt2"/>
                </a:solidFill>
              </a:rPr>
              <a:t>Rachid Omira (IPMA) </a:t>
            </a:r>
            <a:r>
              <a:rPr lang="it" sz="1000">
                <a:solidFill>
                  <a:srgbClr val="6FA8DC"/>
                </a:solidFill>
              </a:rPr>
              <a:t>rachid.omira@ipma.pt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