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5" r:id="rId3"/>
    <p:sldId id="258" r:id="rId4"/>
    <p:sldId id="259" r:id="rId5"/>
    <p:sldId id="263" r:id="rId6"/>
    <p:sldId id="261" r:id="rId7"/>
    <p:sldId id="262" r:id="rId8"/>
    <p:sldId id="264" r:id="rId9"/>
  </p:sldIdLst>
  <p:sldSz cx="18288000" cy="10287000"/>
  <p:notesSz cx="6858000" cy="9144000"/>
  <p:embeddedFontLst>
    <p:embeddedFont>
      <p:font typeface="Noto Sans" panose="020B0502040504020204" pitchFamily="34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6AB5"/>
    <a:srgbClr val="0048AA"/>
    <a:srgbClr val="004DAA"/>
    <a:srgbClr val="00D6EE"/>
    <a:srgbClr val="233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2145" autoAdjust="0"/>
  </p:normalViewPr>
  <p:slideViewPr>
    <p:cSldViewPr>
      <p:cViewPr varScale="1">
        <p:scale>
          <a:sx n="62" d="100"/>
          <a:sy n="62" d="100"/>
        </p:scale>
        <p:origin x="112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image" Target="../media/image4.sv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248ADC41-E757-0C27-0EB5-21C550335D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r="10501"/>
          <a:stretch>
            <a:fillRect/>
          </a:stretch>
        </p:blipFill>
        <p:spPr>
          <a:xfrm>
            <a:off x="7772399" y="0"/>
            <a:ext cx="10654891" cy="103251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8718364" y="276446"/>
            <a:ext cx="2795257" cy="1009787"/>
          </a:xfrm>
          <a:custGeom>
            <a:avLst/>
            <a:gdLst/>
            <a:ahLst/>
            <a:cxnLst/>
            <a:rect l="l" t="t" r="r" b="b"/>
            <a:pathLst>
              <a:path w="2795257" h="1009787">
                <a:moveTo>
                  <a:pt x="0" y="0"/>
                </a:moveTo>
                <a:lnTo>
                  <a:pt x="2795257" y="0"/>
                </a:lnTo>
                <a:lnTo>
                  <a:pt x="2795257" y="1009786"/>
                </a:lnTo>
                <a:lnTo>
                  <a:pt x="0" y="1009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DC3665B-6B8E-093A-06B0-FA5ECDD4B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51818" y="8429193"/>
            <a:ext cx="1713614" cy="16083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D03295-5959-3624-9951-1072C8C8CE3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477"/>
          <a:stretch>
            <a:fillRect/>
          </a:stretch>
        </p:blipFill>
        <p:spPr>
          <a:xfrm>
            <a:off x="-76201" y="0"/>
            <a:ext cx="8467001" cy="103251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79BE1-4AFF-F469-52B0-9DABF619F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400D5171-4C80-8EBB-B39C-B4A30AF44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78262"/>
            <a:ext cx="5057934" cy="2514600"/>
          </a:xfrm>
          <a:prstGeom prst="rect">
            <a:avLst/>
          </a:prstGeom>
        </p:spPr>
      </p:pic>
      <p:sp>
        <p:nvSpPr>
          <p:cNvPr id="14" name="Freeform 3">
            <a:extLst>
              <a:ext uri="{FF2B5EF4-FFF2-40B4-BE49-F238E27FC236}">
                <a16:creationId xmlns:a16="http://schemas.microsoft.com/office/drawing/2014/main" id="{AC2A6986-BC44-530C-DA7C-5A76F571BEC8}"/>
              </a:ext>
            </a:extLst>
          </p:cNvPr>
          <p:cNvSpPr/>
          <p:nvPr/>
        </p:nvSpPr>
        <p:spPr>
          <a:xfrm>
            <a:off x="15110072" y="9005189"/>
            <a:ext cx="2795257" cy="1009787"/>
          </a:xfrm>
          <a:custGeom>
            <a:avLst/>
            <a:gdLst/>
            <a:ahLst/>
            <a:cxnLst/>
            <a:rect l="l" t="t" r="r" b="b"/>
            <a:pathLst>
              <a:path w="2795257" h="1009787">
                <a:moveTo>
                  <a:pt x="0" y="0"/>
                </a:moveTo>
                <a:lnTo>
                  <a:pt x="2795257" y="0"/>
                </a:lnTo>
                <a:lnTo>
                  <a:pt x="2795257" y="1009786"/>
                </a:lnTo>
                <a:lnTo>
                  <a:pt x="0" y="10097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71C7B563-1C63-A2F1-86CA-998DAFCFE3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8600" y="8594634"/>
            <a:ext cx="1600200" cy="15018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82211CE-C7F9-E50C-ECB0-336822D120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23"/>
            <a:ext cx="8382000" cy="1030807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03A2B8FE-E8D7-675C-3F44-815F006381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2054" y="8500428"/>
            <a:ext cx="1713614" cy="1608310"/>
          </a:xfrm>
          <a:prstGeom prst="rect">
            <a:avLst/>
          </a:prstGeom>
        </p:spPr>
      </p:pic>
      <p:pic>
        <p:nvPicPr>
          <p:cNvPr id="2" name="OTGA-video-01-ENG-subtitles-13-05-22">
            <a:hlinkClick r:id="" action="ppaction://media"/>
            <a:extLst>
              <a:ext uri="{FF2B5EF4-FFF2-40B4-BE49-F238E27FC236}">
                <a16:creationId xmlns:a16="http://schemas.microsoft.com/office/drawing/2014/main" id="{F0FB01A2-87E9-B47E-35C5-07D0D88CB1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63" y="4763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2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782AFCD-6E6C-F145-94C6-B69EF3D73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8262"/>
            <a:ext cx="5057934" cy="2514600"/>
          </a:xfrm>
          <a:prstGeom prst="rect">
            <a:avLst/>
          </a:prstGeom>
        </p:spPr>
      </p:pic>
      <p:sp>
        <p:nvSpPr>
          <p:cNvPr id="14" name="Freeform 3">
            <a:extLst>
              <a:ext uri="{FF2B5EF4-FFF2-40B4-BE49-F238E27FC236}">
                <a16:creationId xmlns:a16="http://schemas.microsoft.com/office/drawing/2014/main" id="{6B4E70D3-0F97-3F30-F734-CD501E28DB7A}"/>
              </a:ext>
            </a:extLst>
          </p:cNvPr>
          <p:cNvSpPr/>
          <p:nvPr/>
        </p:nvSpPr>
        <p:spPr>
          <a:xfrm>
            <a:off x="15110072" y="9005189"/>
            <a:ext cx="2795257" cy="1009787"/>
          </a:xfrm>
          <a:custGeom>
            <a:avLst/>
            <a:gdLst/>
            <a:ahLst/>
            <a:cxnLst/>
            <a:rect l="l" t="t" r="r" b="b"/>
            <a:pathLst>
              <a:path w="2795257" h="1009787">
                <a:moveTo>
                  <a:pt x="0" y="0"/>
                </a:moveTo>
                <a:lnTo>
                  <a:pt x="2795257" y="0"/>
                </a:lnTo>
                <a:lnTo>
                  <a:pt x="2795257" y="1009786"/>
                </a:lnTo>
                <a:lnTo>
                  <a:pt x="0" y="1009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5B3DF7D-F345-94EC-DEDE-30EB6D4AB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0" y="8594634"/>
            <a:ext cx="1600200" cy="15018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F01AA0-E6EF-403E-BEE6-EFDD98FC3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23"/>
            <a:ext cx="8382000" cy="1030807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EA62CC07-9469-99B1-C681-488DD1B63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054" y="8500428"/>
            <a:ext cx="1713614" cy="160831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D0E717C-CB9E-9655-A821-6C646F980842}"/>
              </a:ext>
            </a:extLst>
          </p:cNvPr>
          <p:cNvSpPr txBox="1"/>
          <p:nvPr/>
        </p:nvSpPr>
        <p:spPr>
          <a:xfrm>
            <a:off x="2819400" y="3356670"/>
            <a:ext cx="932663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4D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3200" b="1" dirty="0" err="1">
                <a:solidFill>
                  <a:srgbClr val="004D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OceanTeacher</a:t>
            </a:r>
            <a:r>
              <a:rPr lang="en-GB" sz="3200" b="1" dirty="0">
                <a:solidFill>
                  <a:srgbClr val="004D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Global Academy </a:t>
            </a:r>
            <a:r>
              <a:rPr lang="en-GB" sz="3200" dirty="0">
                <a:solidFill>
                  <a:srgbClr val="004D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GB" sz="3200" b="1" dirty="0">
                <a:solidFill>
                  <a:srgbClr val="004D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UNESCO-IOC’s</a:t>
            </a:r>
            <a:r>
              <a:rPr lang="en-GB" sz="3200" dirty="0">
                <a:solidFill>
                  <a:srgbClr val="004DA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u="sng" dirty="0">
                <a:solidFill>
                  <a:srgbClr val="004DA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training platform and learning management system</a:t>
            </a:r>
            <a:r>
              <a:rPr lang="en-GB" sz="3200" dirty="0">
                <a:solidFill>
                  <a:srgbClr val="004DA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enabled by a global network of Regional and Specialised </a:t>
            </a:r>
            <a:r>
              <a:rPr lang="en-GB" sz="3200" u="sng" dirty="0">
                <a:solidFill>
                  <a:srgbClr val="004DA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Training Centres</a:t>
            </a:r>
            <a:r>
              <a:rPr lang="en-GB" sz="3200" dirty="0">
                <a:solidFill>
                  <a:srgbClr val="004DA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and affiliated </a:t>
            </a:r>
            <a:r>
              <a:rPr lang="en-GB" sz="3200" u="sng" dirty="0">
                <a:solidFill>
                  <a:srgbClr val="004DA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  <a:r>
              <a:rPr lang="en-GB" sz="3200" dirty="0">
                <a:solidFill>
                  <a:srgbClr val="004DA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aiming to build </a:t>
            </a:r>
            <a:r>
              <a:rPr lang="en-GB" sz="3200" b="1" dirty="0">
                <a:solidFill>
                  <a:srgbClr val="004DA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equitable capacity </a:t>
            </a:r>
            <a:r>
              <a:rPr lang="en-GB" sz="3200" dirty="0">
                <a:solidFill>
                  <a:srgbClr val="004DA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ocean </a:t>
            </a:r>
            <a:r>
              <a:rPr lang="en-GB" sz="3200" dirty="0">
                <a:solidFill>
                  <a:srgbClr val="004D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research, observations, and services worldwide through knowledge sharing and coordinated training.</a:t>
            </a:r>
            <a:endParaRPr lang="en-GB" sz="3200" dirty="0">
              <a:solidFill>
                <a:srgbClr val="004DAA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B69D0E8-C1F7-C8B6-8082-F84FE625E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68379" y="3585270"/>
            <a:ext cx="6395821" cy="31584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A7D21-AE32-6B0F-1362-44DE7AAD9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C370D9A-A0DB-AE33-BAFB-6F20F2E913C8}"/>
              </a:ext>
            </a:extLst>
          </p:cNvPr>
          <p:cNvGrpSpPr/>
          <p:nvPr/>
        </p:nvGrpSpPr>
        <p:grpSpPr>
          <a:xfrm>
            <a:off x="2819400" y="3744220"/>
            <a:ext cx="15468600" cy="2923280"/>
            <a:chOff x="2819400" y="3444525"/>
            <a:chExt cx="15468600" cy="29232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73A3774-22E3-7A82-DC56-21F48A09D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9400" y="3639208"/>
              <a:ext cx="15468600" cy="272859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0AEC3DE-2B05-993E-2A8B-17B76BDA5C3B}"/>
                </a:ext>
              </a:extLst>
            </p:cNvPr>
            <p:cNvSpPr/>
            <p:nvPr/>
          </p:nvSpPr>
          <p:spPr>
            <a:xfrm>
              <a:off x="3070981" y="3444525"/>
              <a:ext cx="8382000" cy="17868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pic>
        <p:nvPicPr>
          <p:cNvPr id="12" name="Picture 1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3389B8D-DC1F-1478-FBE7-5653056C9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78262"/>
            <a:ext cx="5057934" cy="2514600"/>
          </a:xfrm>
          <a:prstGeom prst="rect">
            <a:avLst/>
          </a:prstGeom>
        </p:spPr>
      </p:pic>
      <p:sp>
        <p:nvSpPr>
          <p:cNvPr id="14" name="Freeform 3">
            <a:extLst>
              <a:ext uri="{FF2B5EF4-FFF2-40B4-BE49-F238E27FC236}">
                <a16:creationId xmlns:a16="http://schemas.microsoft.com/office/drawing/2014/main" id="{ABBAC0C3-78DF-ED31-72E4-1105B397F076}"/>
              </a:ext>
            </a:extLst>
          </p:cNvPr>
          <p:cNvSpPr/>
          <p:nvPr/>
        </p:nvSpPr>
        <p:spPr>
          <a:xfrm>
            <a:off x="15110072" y="9005189"/>
            <a:ext cx="2795257" cy="1009787"/>
          </a:xfrm>
          <a:custGeom>
            <a:avLst/>
            <a:gdLst/>
            <a:ahLst/>
            <a:cxnLst/>
            <a:rect l="l" t="t" r="r" b="b"/>
            <a:pathLst>
              <a:path w="2795257" h="1009787">
                <a:moveTo>
                  <a:pt x="0" y="0"/>
                </a:moveTo>
                <a:lnTo>
                  <a:pt x="2795257" y="0"/>
                </a:lnTo>
                <a:lnTo>
                  <a:pt x="2795257" y="1009786"/>
                </a:lnTo>
                <a:lnTo>
                  <a:pt x="0" y="100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7DBD824A-F445-B8C1-7D2B-943766E68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8600" y="8594634"/>
            <a:ext cx="1600200" cy="15018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A4DCC6A-9948-AC0B-275A-8811150B02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23"/>
            <a:ext cx="8382000" cy="1030807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43E596BC-297E-D9C4-4943-DF27346888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2054" y="8500428"/>
            <a:ext cx="1713614" cy="160831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A103054-37A0-E152-2B15-7C2F16C90068}"/>
              </a:ext>
            </a:extLst>
          </p:cNvPr>
          <p:cNvSpPr txBox="1"/>
          <p:nvPr/>
        </p:nvSpPr>
        <p:spPr>
          <a:xfrm>
            <a:off x="4110582" y="7048500"/>
            <a:ext cx="19907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IODE &amp; Ocean data training</a:t>
            </a:r>
            <a:endParaRPr lang="en-GB" sz="2400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2BD7DE-E30F-C003-5D19-62EBB00AFCCA}"/>
              </a:ext>
            </a:extLst>
          </p:cNvPr>
          <p:cNvSpPr txBox="1"/>
          <p:nvPr/>
        </p:nvSpPr>
        <p:spPr>
          <a:xfrm>
            <a:off x="2819400" y="3356670"/>
            <a:ext cx="932663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OTGA </a:t>
            </a:r>
            <a:r>
              <a:rPr lang="en-GB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builds on a legacy of decades of training initiatives led and facilitated by </a:t>
            </a:r>
            <a:r>
              <a:rPr lang="en-GB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UNESCO-IOC’s</a:t>
            </a:r>
            <a:r>
              <a:rPr lang="en-GB" sz="32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Programmes, Regions, Member States, and its network.</a:t>
            </a:r>
            <a:endParaRPr lang="en-GB" sz="3200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2ED4DE-B246-5F14-32B0-7513A0D3DAD2}"/>
              </a:ext>
            </a:extLst>
          </p:cNvPr>
          <p:cNvSpPr txBox="1"/>
          <p:nvPr/>
        </p:nvSpPr>
        <p:spPr>
          <a:xfrm>
            <a:off x="6477000" y="7048888"/>
            <a:ext cx="3379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in support of IOC needs and priorities</a:t>
            </a:r>
            <a:endParaRPr lang="en-GB" sz="2400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325353-AFD0-4F83-46E6-DCC6FFD25CCB}"/>
              </a:ext>
            </a:extLst>
          </p:cNvPr>
          <p:cNvSpPr txBox="1"/>
          <p:nvPr/>
        </p:nvSpPr>
        <p:spPr>
          <a:xfrm>
            <a:off x="11202931" y="7052400"/>
            <a:ext cx="17569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Co-design and bottom-up approach</a:t>
            </a:r>
          </a:p>
          <a:p>
            <a:r>
              <a:rPr lang="en-GB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RTC/STCs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509EED-F890-C541-7F40-F4B6A01D1C10}"/>
              </a:ext>
            </a:extLst>
          </p:cNvPr>
          <p:cNvSpPr txBox="1"/>
          <p:nvPr/>
        </p:nvSpPr>
        <p:spPr>
          <a:xfrm>
            <a:off x="13085483" y="7052400"/>
            <a:ext cx="22307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Training to support SDG 14 and Decade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F58AF7-CD45-E6FB-BE36-5FA2FE0172F5}"/>
              </a:ext>
            </a:extLst>
          </p:cNvPr>
          <p:cNvSpPr txBox="1"/>
          <p:nvPr/>
        </p:nvSpPr>
        <p:spPr>
          <a:xfrm>
            <a:off x="15894955" y="7259175"/>
            <a:ext cx="23930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Programme Component</a:t>
            </a:r>
          </a:p>
          <a:p>
            <a:pPr algn="ctr"/>
            <a:r>
              <a:rPr lang="en-GB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Blue Skills</a:t>
            </a:r>
            <a:endParaRPr lang="en-GB" sz="2400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97A045-BFC4-21A3-2F91-3D1C76F71F9B}"/>
              </a:ext>
            </a:extLst>
          </p:cNvPr>
          <p:cNvSpPr txBox="1"/>
          <p:nvPr/>
        </p:nvSpPr>
        <p:spPr>
          <a:xfrm>
            <a:off x="3036274" y="6675863"/>
            <a:ext cx="13263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1961</a:t>
            </a:r>
            <a:endParaRPr lang="en-GB" sz="3200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3D2053-A3D8-565F-5C7F-C2518AC6AA72}"/>
              </a:ext>
            </a:extLst>
          </p:cNvPr>
          <p:cNvSpPr txBox="1"/>
          <p:nvPr/>
        </p:nvSpPr>
        <p:spPr>
          <a:xfrm>
            <a:off x="9982200" y="6674400"/>
            <a:ext cx="13263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2015s</a:t>
            </a:r>
            <a:endParaRPr lang="en-GB" sz="3200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D05CF9-611A-83C2-BF56-073AD315A27A}"/>
              </a:ext>
            </a:extLst>
          </p:cNvPr>
          <p:cNvSpPr txBox="1"/>
          <p:nvPr/>
        </p:nvSpPr>
        <p:spPr>
          <a:xfrm>
            <a:off x="15811971" y="6663062"/>
            <a:ext cx="31618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2025, beyond</a:t>
            </a:r>
            <a:endParaRPr lang="en-GB" sz="3200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flanders-state-of-the-art-vector-logo - City Destinations Alliance">
            <a:extLst>
              <a:ext uri="{FF2B5EF4-FFF2-40B4-BE49-F238E27FC236}">
                <a16:creationId xmlns:a16="http://schemas.microsoft.com/office/drawing/2014/main" id="{F7748A3F-006E-9FF6-EE5D-19484729F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8611" y="8756373"/>
            <a:ext cx="2449515" cy="100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54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3218D-2C03-183A-3DE9-89DE58014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B2841CD-50A5-B3E5-96BF-C875FDDC0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8262"/>
            <a:ext cx="5057934" cy="2514600"/>
          </a:xfrm>
          <a:prstGeom prst="rect">
            <a:avLst/>
          </a:prstGeom>
        </p:spPr>
      </p:pic>
      <p:sp>
        <p:nvSpPr>
          <p:cNvPr id="14" name="Freeform 3">
            <a:extLst>
              <a:ext uri="{FF2B5EF4-FFF2-40B4-BE49-F238E27FC236}">
                <a16:creationId xmlns:a16="http://schemas.microsoft.com/office/drawing/2014/main" id="{BE60112C-CD58-A009-D7D2-DF637B941BE1}"/>
              </a:ext>
            </a:extLst>
          </p:cNvPr>
          <p:cNvSpPr/>
          <p:nvPr/>
        </p:nvSpPr>
        <p:spPr>
          <a:xfrm>
            <a:off x="15110072" y="9005189"/>
            <a:ext cx="2795257" cy="1009787"/>
          </a:xfrm>
          <a:custGeom>
            <a:avLst/>
            <a:gdLst/>
            <a:ahLst/>
            <a:cxnLst/>
            <a:rect l="l" t="t" r="r" b="b"/>
            <a:pathLst>
              <a:path w="2795257" h="1009787">
                <a:moveTo>
                  <a:pt x="0" y="0"/>
                </a:moveTo>
                <a:lnTo>
                  <a:pt x="2795257" y="0"/>
                </a:lnTo>
                <a:lnTo>
                  <a:pt x="2795257" y="1009786"/>
                </a:lnTo>
                <a:lnTo>
                  <a:pt x="0" y="1009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A713632-DDC4-5BFE-03AC-3E8382CF5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0" y="8594634"/>
            <a:ext cx="1600200" cy="15018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1CB4E8-FCA4-C211-20F4-1D039F8C4E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23"/>
            <a:ext cx="8382000" cy="1030807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9FD11EC-7CB7-7614-63C5-CE6CC523C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054" y="8500428"/>
            <a:ext cx="1713614" cy="1608310"/>
          </a:xfrm>
          <a:prstGeom prst="rect">
            <a:avLst/>
          </a:prstGeom>
        </p:spPr>
      </p:pic>
      <p:pic>
        <p:nvPicPr>
          <p:cNvPr id="5" name="Picture 4" descr="A group of people sitting on rocks&#10;&#10;AI-generated content may be incorrect.">
            <a:extLst>
              <a:ext uri="{FF2B5EF4-FFF2-40B4-BE49-F238E27FC236}">
                <a16:creationId xmlns:a16="http://schemas.microsoft.com/office/drawing/2014/main" id="{994309C0-B737-CF20-CE42-A9823EC5BA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17023"/>
            <a:ext cx="7890164" cy="5917623"/>
          </a:xfrm>
          <a:prstGeom prst="flowChartDocument">
            <a:avLst/>
          </a:prstGeom>
          <a:effectLst>
            <a:outerShdw blurRad="158749" dir="7380000" sx="107000" sy="107000" algn="t" rotWithShape="0">
              <a:srgbClr val="00D6EE">
                <a:alpha val="14887"/>
              </a:srgbClr>
            </a:outerShdw>
          </a:effectLst>
        </p:spPr>
      </p:pic>
      <p:pic>
        <p:nvPicPr>
          <p:cNvPr id="1026" name="Picture 2" descr="SDGs | KnowSDGs">
            <a:extLst>
              <a:ext uri="{FF2B5EF4-FFF2-40B4-BE49-F238E27FC236}">
                <a16:creationId xmlns:a16="http://schemas.microsoft.com/office/drawing/2014/main" id="{0FAA1FD7-D476-D7E7-09FD-31AC07A87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653" y="1659996"/>
            <a:ext cx="3445404" cy="344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A286BB-F0A2-61F3-F135-7D4CFF2E7F53}"/>
              </a:ext>
            </a:extLst>
          </p:cNvPr>
          <p:cNvSpPr txBox="1"/>
          <p:nvPr/>
        </p:nvSpPr>
        <p:spPr>
          <a:xfrm>
            <a:off x="6629399" y="6812760"/>
            <a:ext cx="112759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OTGA coordinates, facilitates, develops, and delivers training courses responding to the </a:t>
            </a:r>
            <a:r>
              <a:rPr lang="en-GB" sz="3200" b="1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needs and priorities </a:t>
            </a:r>
            <a:r>
              <a:rPr lang="en-GB" sz="32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global community, aligned with </a:t>
            </a:r>
            <a:r>
              <a:rPr lang="en-GB" sz="3200" u="sng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IOC Mandate</a:t>
            </a:r>
            <a:r>
              <a:rPr lang="en-GB" sz="32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3200" u="sng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SDG 14</a:t>
            </a:r>
            <a:r>
              <a:rPr lang="en-GB" sz="32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3200" dirty="0">
              <a:solidFill>
                <a:srgbClr val="126AB5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E6D3F-9978-389F-AB45-383B61979FB8}"/>
              </a:ext>
            </a:extLst>
          </p:cNvPr>
          <p:cNvSpPr txBox="1"/>
          <p:nvPr/>
        </p:nvSpPr>
        <p:spPr>
          <a:xfrm>
            <a:off x="2567719" y="3620006"/>
            <a:ext cx="505793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OTGA</a:t>
            </a:r>
            <a:r>
              <a:rPr lang="en-GB" sz="32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provides a complete set of </a:t>
            </a:r>
            <a:r>
              <a:rPr lang="en-GB" sz="3200" b="1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 services and products</a:t>
            </a:r>
            <a:r>
              <a:rPr lang="en-GB" sz="32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3200" u="sng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standardized</a:t>
            </a:r>
            <a:r>
              <a:rPr lang="en-GB" sz="32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3200" u="sng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accredited</a:t>
            </a:r>
            <a:r>
              <a:rPr lang="en-GB" sz="32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3200" u="sng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openly</a:t>
            </a:r>
            <a:r>
              <a:rPr lang="en-GB" sz="32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3200" u="sng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freely</a:t>
            </a:r>
            <a:r>
              <a:rPr lang="en-GB" sz="32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available to the ocean community.</a:t>
            </a:r>
          </a:p>
        </p:txBody>
      </p:sp>
    </p:spTree>
    <p:extLst>
      <p:ext uri="{BB962C8B-B14F-4D97-AF65-F5344CB8AC3E}">
        <p14:creationId xmlns:p14="http://schemas.microsoft.com/office/powerpoint/2010/main" val="126217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24E5D-5143-8809-3844-0A1ED460A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AD513F37-69C4-1D1A-0522-D89C7C5C6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8262"/>
            <a:ext cx="5057934" cy="2514600"/>
          </a:xfrm>
          <a:prstGeom prst="rect">
            <a:avLst/>
          </a:prstGeom>
        </p:spPr>
      </p:pic>
      <p:sp>
        <p:nvSpPr>
          <p:cNvPr id="14" name="Freeform 3">
            <a:extLst>
              <a:ext uri="{FF2B5EF4-FFF2-40B4-BE49-F238E27FC236}">
                <a16:creationId xmlns:a16="http://schemas.microsoft.com/office/drawing/2014/main" id="{5435663B-34E6-28A2-7365-AEA7EFCA96A2}"/>
              </a:ext>
            </a:extLst>
          </p:cNvPr>
          <p:cNvSpPr/>
          <p:nvPr/>
        </p:nvSpPr>
        <p:spPr>
          <a:xfrm>
            <a:off x="15110072" y="9005189"/>
            <a:ext cx="2795257" cy="1009787"/>
          </a:xfrm>
          <a:custGeom>
            <a:avLst/>
            <a:gdLst/>
            <a:ahLst/>
            <a:cxnLst/>
            <a:rect l="l" t="t" r="r" b="b"/>
            <a:pathLst>
              <a:path w="2795257" h="1009787">
                <a:moveTo>
                  <a:pt x="0" y="0"/>
                </a:moveTo>
                <a:lnTo>
                  <a:pt x="2795257" y="0"/>
                </a:lnTo>
                <a:lnTo>
                  <a:pt x="2795257" y="1009786"/>
                </a:lnTo>
                <a:lnTo>
                  <a:pt x="0" y="1009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8BEA878-80AC-B1B6-0FE8-4D5789989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0" y="8594634"/>
            <a:ext cx="1600200" cy="15018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8C448D-13B1-596C-FA95-942426C63E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23"/>
            <a:ext cx="8382000" cy="1030807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B79403B4-E082-B694-3A30-29E03EA9C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054" y="8500428"/>
            <a:ext cx="1713614" cy="16083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8E506D-D129-F5B6-95E0-6459580AE18F}"/>
              </a:ext>
            </a:extLst>
          </p:cNvPr>
          <p:cNvSpPr txBox="1"/>
          <p:nvPr/>
        </p:nvSpPr>
        <p:spPr>
          <a:xfrm>
            <a:off x="3270189" y="2854101"/>
            <a:ext cx="663581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i="0" dirty="0">
                <a:solidFill>
                  <a:schemeClr val="accent6">
                    <a:lumMod val="75000"/>
                  </a:schemeClr>
                </a:solidFill>
                <a:effectLst/>
                <a:latin typeface="Noto Sans" panose="020B0502040504020204" pitchFamily="34" charset="0"/>
              </a:rPr>
              <a:t>17</a:t>
            </a:r>
            <a:r>
              <a:rPr lang="en-GB" sz="3200" b="1" i="0" dirty="0">
                <a:solidFill>
                  <a:srgbClr val="126AB5"/>
                </a:solidFill>
                <a:effectLst/>
                <a:latin typeface="Noto Sans" panose="020B0502040504020204" pitchFamily="34" charset="0"/>
              </a:rPr>
              <a:t> </a:t>
            </a:r>
            <a:r>
              <a:rPr lang="en-GB" sz="3200" i="0" dirty="0">
                <a:solidFill>
                  <a:srgbClr val="126AB5"/>
                </a:solidFill>
                <a:effectLst/>
                <a:latin typeface="Noto Sans" panose="020B0502040504020204" pitchFamily="34" charset="0"/>
              </a:rPr>
              <a:t>Training Centres (RTC/STCs)</a:t>
            </a:r>
          </a:p>
          <a:p>
            <a:pPr algn="ctr"/>
            <a:r>
              <a:rPr lang="en-GB" sz="4000" b="1" dirty="0">
                <a:solidFill>
                  <a:schemeClr val="accent6">
                    <a:lumMod val="75000"/>
                  </a:schemeClr>
                </a:solidFill>
                <a:latin typeface="Noto Sans" panose="020B0502040504020204" pitchFamily="34" charset="0"/>
              </a:rPr>
              <a:t>+100s</a:t>
            </a:r>
            <a:r>
              <a:rPr lang="en-GB" sz="4000" dirty="0">
                <a:solidFill>
                  <a:srgbClr val="126AB5"/>
                </a:solidFill>
                <a:latin typeface="Noto Sans" panose="020B0502040504020204" pitchFamily="34" charset="0"/>
              </a:rPr>
              <a:t> </a:t>
            </a:r>
            <a:r>
              <a:rPr lang="en-GB" sz="3200" dirty="0">
                <a:solidFill>
                  <a:srgbClr val="126AB5"/>
                </a:solidFill>
                <a:latin typeface="Noto Sans" panose="020B0502040504020204" pitchFamily="34" charset="0"/>
              </a:rPr>
              <a:t>of partners</a:t>
            </a:r>
          </a:p>
          <a:p>
            <a:pPr algn="ctr"/>
            <a:r>
              <a:rPr lang="en-GB" sz="4000" b="1" i="0" dirty="0">
                <a:solidFill>
                  <a:schemeClr val="accent6">
                    <a:lumMod val="75000"/>
                  </a:schemeClr>
                </a:solidFill>
                <a:effectLst/>
                <a:latin typeface="Noto Sans" panose="020B0502040504020204" pitchFamily="34" charset="0"/>
              </a:rPr>
              <a:t>1000</a:t>
            </a:r>
            <a:r>
              <a:rPr lang="en-GB" sz="3200" i="0" dirty="0">
                <a:solidFill>
                  <a:srgbClr val="126AB5"/>
                </a:solidFill>
                <a:effectLst/>
                <a:latin typeface="Noto Sans" panose="020B0502040504020204" pitchFamily="34" charset="0"/>
              </a:rPr>
              <a:t> lecturers</a:t>
            </a:r>
          </a:p>
          <a:p>
            <a:pPr algn="ctr"/>
            <a:r>
              <a:rPr lang="en-GB" sz="4000" b="1" dirty="0">
                <a:solidFill>
                  <a:schemeClr val="accent6">
                    <a:lumMod val="75000"/>
                  </a:schemeClr>
                </a:solidFill>
                <a:latin typeface="Noto Sans" panose="020B0502040504020204" pitchFamily="34" charset="0"/>
              </a:rPr>
              <a:t>+15 000</a:t>
            </a:r>
            <a:r>
              <a:rPr lang="en-GB" sz="3200" b="1" dirty="0">
                <a:solidFill>
                  <a:srgbClr val="126AB5"/>
                </a:solidFill>
                <a:latin typeface="Noto Sans" panose="020B0502040504020204" pitchFamily="34" charset="0"/>
              </a:rPr>
              <a:t> </a:t>
            </a:r>
            <a:r>
              <a:rPr lang="en-GB" sz="3200" dirty="0">
                <a:solidFill>
                  <a:srgbClr val="126AB5"/>
                </a:solidFill>
                <a:latin typeface="Noto Sans" panose="020B0502040504020204" pitchFamily="34" charset="0"/>
              </a:rPr>
              <a:t>users e-Learning</a:t>
            </a:r>
          </a:p>
          <a:p>
            <a:pPr algn="ctr"/>
            <a:r>
              <a:rPr lang="en-GB" sz="4000" b="1" i="0" dirty="0">
                <a:solidFill>
                  <a:schemeClr val="accent6">
                    <a:lumMod val="75000"/>
                  </a:schemeClr>
                </a:solidFill>
                <a:effectLst/>
                <a:latin typeface="Noto Sans" panose="020B0502040504020204" pitchFamily="34" charset="0"/>
              </a:rPr>
              <a:t>+50</a:t>
            </a:r>
            <a:r>
              <a:rPr lang="en-GB" sz="3200" b="1" i="0" dirty="0">
                <a:solidFill>
                  <a:srgbClr val="126AB5"/>
                </a:solidFill>
                <a:effectLst/>
                <a:latin typeface="Noto Sans" panose="020B0502040504020204" pitchFamily="34" charset="0"/>
              </a:rPr>
              <a:t> </a:t>
            </a:r>
            <a:r>
              <a:rPr lang="en-GB" sz="3200" i="0" dirty="0">
                <a:solidFill>
                  <a:srgbClr val="126AB5"/>
                </a:solidFill>
                <a:effectLst/>
                <a:latin typeface="Noto Sans" panose="020B0502040504020204" pitchFamily="34" charset="0"/>
              </a:rPr>
              <a:t>c</a:t>
            </a:r>
            <a:r>
              <a:rPr lang="en-GB" sz="3200" dirty="0">
                <a:solidFill>
                  <a:srgbClr val="126AB5"/>
                </a:solidFill>
                <a:latin typeface="Noto Sans" panose="020B0502040504020204" pitchFamily="34" charset="0"/>
              </a:rPr>
              <a:t>ourses yearly</a:t>
            </a:r>
          </a:p>
          <a:p>
            <a:pPr algn="ctr"/>
            <a:r>
              <a:rPr lang="en-GB" sz="4000" b="1" i="0" dirty="0">
                <a:solidFill>
                  <a:schemeClr val="accent6">
                    <a:lumMod val="75000"/>
                  </a:schemeClr>
                </a:solidFill>
                <a:effectLst/>
                <a:latin typeface="Noto Sans" panose="020B0502040504020204" pitchFamily="34" charset="0"/>
              </a:rPr>
              <a:t>4</a:t>
            </a:r>
            <a:r>
              <a:rPr lang="en-GB" sz="3200" b="1" i="0" dirty="0">
                <a:solidFill>
                  <a:srgbClr val="126AB5"/>
                </a:solidFill>
                <a:effectLst/>
                <a:latin typeface="Noto Sans" panose="020B0502040504020204" pitchFamily="34" charset="0"/>
              </a:rPr>
              <a:t> </a:t>
            </a:r>
            <a:r>
              <a:rPr lang="en-GB" sz="3200" i="0" dirty="0">
                <a:solidFill>
                  <a:srgbClr val="126AB5"/>
                </a:solidFill>
                <a:effectLst/>
                <a:latin typeface="Noto Sans" panose="020B0502040504020204" pitchFamily="34" charset="0"/>
              </a:rPr>
              <a:t>languag</a:t>
            </a:r>
            <a:r>
              <a:rPr lang="en-GB" sz="3200" dirty="0">
                <a:solidFill>
                  <a:srgbClr val="126AB5"/>
                </a:solidFill>
                <a:latin typeface="Noto Sans" panose="020B0502040504020204" pitchFamily="34" charset="0"/>
              </a:rPr>
              <a:t>es EN ES PT FR</a:t>
            </a:r>
          </a:p>
          <a:p>
            <a:pPr algn="ctr"/>
            <a:r>
              <a:rPr lang="en-GB" sz="4000" b="1" i="0" dirty="0">
                <a:solidFill>
                  <a:schemeClr val="accent6">
                    <a:lumMod val="75000"/>
                  </a:schemeClr>
                </a:solidFill>
                <a:effectLst/>
                <a:latin typeface="Noto Sans" panose="020B0502040504020204" pitchFamily="34" charset="0"/>
              </a:rPr>
              <a:t>ISO-certified</a:t>
            </a:r>
            <a:r>
              <a:rPr lang="en-GB" sz="3200" i="0" dirty="0">
                <a:solidFill>
                  <a:srgbClr val="126AB5"/>
                </a:solidFill>
                <a:effectLst/>
                <a:latin typeface="Noto Sans" panose="020B0502040504020204" pitchFamily="34" charset="0"/>
              </a:rPr>
              <a:t> LMS</a:t>
            </a:r>
          </a:p>
          <a:p>
            <a:pPr algn="ctr"/>
            <a:r>
              <a:rPr lang="en-GB" sz="4000" b="1" dirty="0">
                <a:solidFill>
                  <a:schemeClr val="accent6">
                    <a:lumMod val="75000"/>
                  </a:schemeClr>
                </a:solidFill>
                <a:latin typeface="Noto Sans" panose="020B0502040504020204" pitchFamily="34" charset="0"/>
              </a:rPr>
              <a:t>Automated</a:t>
            </a:r>
            <a:r>
              <a:rPr lang="en-GB" sz="3200" dirty="0">
                <a:solidFill>
                  <a:srgbClr val="126AB5"/>
                </a:solidFill>
                <a:latin typeface="Noto Sans" panose="020B0502040504020204" pitchFamily="34" charset="0"/>
              </a:rPr>
              <a:t> reporting (KPIs)</a:t>
            </a:r>
            <a:endParaRPr lang="en-GB" sz="3200" i="0" dirty="0">
              <a:solidFill>
                <a:srgbClr val="126AB5"/>
              </a:solidFill>
              <a:effectLst/>
              <a:latin typeface="Noto Sans" panose="020B0502040504020204" pitchFamily="34" charset="0"/>
            </a:endParaRPr>
          </a:p>
        </p:txBody>
      </p:sp>
      <p:pic>
        <p:nvPicPr>
          <p:cNvPr id="9" name="Picture 8" descr="A group of people in a lab&#10;&#10;AI-generated content may be incorrect.">
            <a:extLst>
              <a:ext uri="{FF2B5EF4-FFF2-40B4-BE49-F238E27FC236}">
                <a16:creationId xmlns:a16="http://schemas.microsoft.com/office/drawing/2014/main" id="{91F6C66C-12FE-899F-FA56-04D8C7EC44A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7" r="35803" b="5587"/>
          <a:stretch/>
        </p:blipFill>
        <p:spPr>
          <a:xfrm>
            <a:off x="10353591" y="0"/>
            <a:ext cx="7946621" cy="7124700"/>
          </a:xfrm>
          <a:prstGeom prst="flowChartOffpageConnector">
            <a:avLst/>
          </a:prstGeom>
        </p:spPr>
      </p:pic>
      <p:pic>
        <p:nvPicPr>
          <p:cNvPr id="11" name="Picture 10" descr="A qr code with a dinosaur&#10;&#10;AI-generated content may be incorrect.">
            <a:extLst>
              <a:ext uri="{FF2B5EF4-FFF2-40B4-BE49-F238E27FC236}">
                <a16:creationId xmlns:a16="http://schemas.microsoft.com/office/drawing/2014/main" id="{F87DD37A-2F86-85AF-82BD-09E49918C5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641" y="7263541"/>
            <a:ext cx="2114550" cy="21145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893EB4-D856-5BEB-1CF4-9CA6B5334717}"/>
              </a:ext>
            </a:extLst>
          </p:cNvPr>
          <p:cNvSpPr txBox="1"/>
          <p:nvPr/>
        </p:nvSpPr>
        <p:spPr>
          <a:xfrm>
            <a:off x="10052138" y="9255322"/>
            <a:ext cx="50579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OTGA communication pack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136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FFA82-E569-018C-6D72-B3D0FC91E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DA56BF9-B948-9229-F62A-DF9F2ADDC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8262"/>
            <a:ext cx="5057934" cy="2514600"/>
          </a:xfrm>
          <a:prstGeom prst="rect">
            <a:avLst/>
          </a:prstGeom>
        </p:spPr>
      </p:pic>
      <p:sp>
        <p:nvSpPr>
          <p:cNvPr id="14" name="Freeform 3">
            <a:extLst>
              <a:ext uri="{FF2B5EF4-FFF2-40B4-BE49-F238E27FC236}">
                <a16:creationId xmlns:a16="http://schemas.microsoft.com/office/drawing/2014/main" id="{C2534F08-E25D-4241-83E9-D552F7EEAADF}"/>
              </a:ext>
            </a:extLst>
          </p:cNvPr>
          <p:cNvSpPr/>
          <p:nvPr/>
        </p:nvSpPr>
        <p:spPr>
          <a:xfrm>
            <a:off x="15110072" y="9005189"/>
            <a:ext cx="2795257" cy="1009787"/>
          </a:xfrm>
          <a:custGeom>
            <a:avLst/>
            <a:gdLst/>
            <a:ahLst/>
            <a:cxnLst/>
            <a:rect l="l" t="t" r="r" b="b"/>
            <a:pathLst>
              <a:path w="2795257" h="1009787">
                <a:moveTo>
                  <a:pt x="0" y="0"/>
                </a:moveTo>
                <a:lnTo>
                  <a:pt x="2795257" y="0"/>
                </a:lnTo>
                <a:lnTo>
                  <a:pt x="2795257" y="1009786"/>
                </a:lnTo>
                <a:lnTo>
                  <a:pt x="0" y="1009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186A0B6-4515-9D33-6252-A8962A96C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0" y="8594634"/>
            <a:ext cx="1600200" cy="15018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39CC09B-AEED-6F93-B331-D6222FA354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23"/>
            <a:ext cx="8382000" cy="1030807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0A5F1895-7F3A-0849-97F4-CF5CEBD5E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054" y="8500428"/>
            <a:ext cx="1713614" cy="16083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F99428-F089-1A38-D91D-2921BA93E3BB}"/>
              </a:ext>
            </a:extLst>
          </p:cNvPr>
          <p:cNvSpPr txBox="1"/>
          <p:nvPr/>
        </p:nvSpPr>
        <p:spPr>
          <a:xfrm>
            <a:off x="11283102" y="1856283"/>
            <a:ext cx="6953251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i="0" dirty="0">
                <a:solidFill>
                  <a:srgbClr val="126AB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OTGA Alumni</a:t>
            </a:r>
          </a:p>
          <a:p>
            <a:r>
              <a:rPr lang="en-GB" sz="2400" i="0" dirty="0">
                <a:solidFill>
                  <a:srgbClr val="126AB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Researchers</a:t>
            </a:r>
          </a:p>
          <a:p>
            <a:r>
              <a:rPr lang="en-GB" sz="24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Managers</a:t>
            </a:r>
          </a:p>
          <a:p>
            <a:r>
              <a:rPr lang="en-GB" sz="2400" i="0" dirty="0">
                <a:solidFill>
                  <a:srgbClr val="126AB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Natural Resource Managers</a:t>
            </a:r>
          </a:p>
          <a:p>
            <a:r>
              <a:rPr lang="en-GB" sz="24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Practitioners in operations and support</a:t>
            </a:r>
          </a:p>
          <a:p>
            <a:r>
              <a:rPr lang="en-GB" sz="2400" i="0" dirty="0">
                <a:solidFill>
                  <a:srgbClr val="126AB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Decision and policy</a:t>
            </a:r>
            <a:r>
              <a:rPr lang="en-GB" sz="24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makers</a:t>
            </a:r>
          </a:p>
          <a:p>
            <a:r>
              <a:rPr lang="en-GB" sz="2400" i="0" dirty="0">
                <a:solidFill>
                  <a:srgbClr val="126AB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Institutional managers</a:t>
            </a:r>
          </a:p>
          <a:p>
            <a:r>
              <a:rPr lang="en-GB" sz="24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Technicians, advisors and consultants</a:t>
            </a:r>
          </a:p>
          <a:p>
            <a:r>
              <a:rPr lang="en-GB" sz="2400" i="0" dirty="0">
                <a:solidFill>
                  <a:srgbClr val="126AB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Extension services</a:t>
            </a:r>
          </a:p>
          <a:p>
            <a:r>
              <a:rPr lang="en-GB" sz="24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Teachers and educators</a:t>
            </a:r>
          </a:p>
          <a:p>
            <a:r>
              <a:rPr lang="en-GB" sz="2400" i="0" dirty="0">
                <a:solidFill>
                  <a:srgbClr val="126AB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ECOPs, graduates and </a:t>
            </a:r>
            <a:r>
              <a:rPr lang="en-GB" sz="24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postgraduates</a:t>
            </a:r>
            <a:endParaRPr lang="en-GB" sz="2400" i="0" dirty="0">
              <a:solidFill>
                <a:srgbClr val="126AB5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400" dirty="0">
              <a:solidFill>
                <a:srgbClr val="126AB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200" b="1" i="0" dirty="0">
                <a:solidFill>
                  <a:srgbClr val="126AB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OTGA Partners</a:t>
            </a:r>
          </a:p>
          <a:p>
            <a:r>
              <a:rPr lang="en-GB" sz="2400" dirty="0">
                <a:solidFill>
                  <a:srgbClr val="126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Marine and maritime organizations, research projects, capacity development initiatives, international programmes, multi-national organizations</a:t>
            </a:r>
          </a:p>
          <a:p>
            <a:r>
              <a:rPr lang="en-GB" sz="2400" i="0" dirty="0">
                <a:solidFill>
                  <a:srgbClr val="126AB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 agencies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11BB49-755F-B188-411A-867D128F90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2749" y="2968401"/>
            <a:ext cx="2476502" cy="3283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CF190C-6DC3-B9F7-3A69-512B9DC287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3529" y="2968401"/>
            <a:ext cx="2476502" cy="3283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71C075-4811-7000-292C-112CB464CA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4309" y="2992545"/>
            <a:ext cx="2476502" cy="32595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28E6E7-3279-A2C9-680A-2948D2B7C6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0354" y="6377510"/>
            <a:ext cx="2401291" cy="32595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8C2907-3005-F616-F4C1-C77FDEB766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3529" y="6354765"/>
            <a:ext cx="2476502" cy="33050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367F4F-2091-5656-1CA4-D197896F8C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11915" y="6354765"/>
            <a:ext cx="2375599" cy="3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23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A774E-5A75-885F-BCB5-41317357E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697EADC9-8B9F-DD1B-3D95-7D757A26D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8262"/>
            <a:ext cx="5057934" cy="2514600"/>
          </a:xfrm>
          <a:prstGeom prst="rect">
            <a:avLst/>
          </a:prstGeom>
        </p:spPr>
      </p:pic>
      <p:sp>
        <p:nvSpPr>
          <p:cNvPr id="14" name="Freeform 3">
            <a:extLst>
              <a:ext uri="{FF2B5EF4-FFF2-40B4-BE49-F238E27FC236}">
                <a16:creationId xmlns:a16="http://schemas.microsoft.com/office/drawing/2014/main" id="{C8E763D9-A41C-EEA2-E628-953F8C591610}"/>
              </a:ext>
            </a:extLst>
          </p:cNvPr>
          <p:cNvSpPr/>
          <p:nvPr/>
        </p:nvSpPr>
        <p:spPr>
          <a:xfrm>
            <a:off x="15110072" y="9005189"/>
            <a:ext cx="2795257" cy="1009787"/>
          </a:xfrm>
          <a:custGeom>
            <a:avLst/>
            <a:gdLst/>
            <a:ahLst/>
            <a:cxnLst/>
            <a:rect l="l" t="t" r="r" b="b"/>
            <a:pathLst>
              <a:path w="2795257" h="1009787">
                <a:moveTo>
                  <a:pt x="0" y="0"/>
                </a:moveTo>
                <a:lnTo>
                  <a:pt x="2795257" y="0"/>
                </a:lnTo>
                <a:lnTo>
                  <a:pt x="2795257" y="1009786"/>
                </a:lnTo>
                <a:lnTo>
                  <a:pt x="0" y="1009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5021E33-64F4-BFE4-257E-074B74FB3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0" y="8594634"/>
            <a:ext cx="1600200" cy="15018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4EE372F-BA76-F612-B3D0-740EB3B4E5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23"/>
            <a:ext cx="8382000" cy="1030807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1A603044-CE97-6824-FD05-AFE5C98B7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054" y="8500428"/>
            <a:ext cx="1713614" cy="16083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FFC6F1-560D-71FB-B910-8D04A27486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5884" y="-15798"/>
            <a:ext cx="10012116" cy="88168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E0ABB0-BAF9-9065-8D63-EC7441836096}"/>
              </a:ext>
            </a:extLst>
          </p:cNvPr>
          <p:cNvSpPr txBox="1"/>
          <p:nvPr/>
        </p:nvSpPr>
        <p:spPr>
          <a:xfrm>
            <a:off x="2895600" y="3543300"/>
            <a:ext cx="484806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004D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 for collaborative action, partnership, and investment in the next 5 years</a:t>
            </a:r>
            <a:endParaRPr lang="en-GB" sz="4000" dirty="0">
              <a:solidFill>
                <a:srgbClr val="004DAA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794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274</Words>
  <Application>Microsoft Macintosh PowerPoint</Application>
  <PresentationFormat>Custom</PresentationFormat>
  <Paragraphs>39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Noto Sans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Screens_UN emblem</dc:title>
  <cp:lastModifiedBy>Mazzuco, Ana Carolina</cp:lastModifiedBy>
  <cp:revision>42</cp:revision>
  <dcterms:created xsi:type="dcterms:W3CDTF">2006-08-16T00:00:00Z</dcterms:created>
  <dcterms:modified xsi:type="dcterms:W3CDTF">2025-06-11T20:38:48Z</dcterms:modified>
  <dc:identifier>DAGiNMm9PYo</dc:identifier>
</cp:coreProperties>
</file>