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9" r:id="rId6"/>
    <p:sldId id="258" r:id="rId7"/>
    <p:sldId id="262" r:id="rId8"/>
    <p:sldId id="264" r:id="rId9"/>
    <p:sldId id="268" r:id="rId10"/>
    <p:sldId id="267" r:id="rId11"/>
    <p:sldId id="266" r:id="rId12"/>
    <p:sldId id="27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2E"/>
    <a:srgbClr val="67B252"/>
    <a:srgbClr val="467EC2"/>
    <a:srgbClr val="0A71B3"/>
    <a:srgbClr val="4583CF"/>
    <a:srgbClr val="CBE2FD"/>
    <a:srgbClr val="0C8EDE"/>
    <a:srgbClr val="91C882"/>
    <a:srgbClr val="C5E3A1"/>
    <a:srgbClr val="619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3" autoAdjust="0"/>
    <p:restoredTop sz="94684"/>
  </p:normalViewPr>
  <p:slideViewPr>
    <p:cSldViewPr snapToGrid="0">
      <p:cViewPr>
        <p:scale>
          <a:sx n="163" d="100"/>
          <a:sy n="163" d="100"/>
        </p:scale>
        <p:origin x="2088" y="952"/>
      </p:cViewPr>
      <p:guideLst>
        <p:guide orient="horz" pos="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586D2-BAD5-49CE-8421-0597FA48C1E0}" type="datetimeFigureOut">
              <a:rPr lang="en-GB" smtClean="0"/>
              <a:t>07/11/2025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C0C93-467D-4ED4-B3CA-7C4909D0145D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05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C0C93-467D-4ED4-B3CA-7C4909D0145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3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C0C93-467D-4ED4-B3CA-7C4909D0145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1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97" y="1033272"/>
            <a:ext cx="7825339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897" y="3822192"/>
            <a:ext cx="7825339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C488EA-0F1B-4983-D44A-FD7A3FDA8F15}"/>
              </a:ext>
            </a:extLst>
          </p:cNvPr>
          <p:cNvSpPr/>
          <p:nvPr userDrawn="1"/>
        </p:nvSpPr>
        <p:spPr>
          <a:xfrm>
            <a:off x="9779267" y="173255"/>
            <a:ext cx="2327389" cy="98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7AACBCB6-5FA5-C04A-EEF8-DD4F8F5EC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103615" y="173255"/>
            <a:ext cx="2905372" cy="2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3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D4EFE1-13F9-5366-50A4-EEA8B308CBEE}"/>
              </a:ext>
            </a:extLst>
          </p:cNvPr>
          <p:cNvSpPr/>
          <p:nvPr userDrawn="1"/>
        </p:nvSpPr>
        <p:spPr>
          <a:xfrm flipH="1">
            <a:off x="0" y="0"/>
            <a:ext cx="12192000" cy="7127060"/>
          </a:xfrm>
          <a:prstGeom prst="rect">
            <a:avLst/>
          </a:prstGeom>
          <a:gradFill>
            <a:gsLst>
              <a:gs pos="100000">
                <a:srgbClr val="4583CF"/>
              </a:gs>
              <a:gs pos="66000">
                <a:schemeClr val="bg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3" name="Picture 2" descr="A blue and green logo&#10;&#10;AI-generated content may be incorrect.">
            <a:extLst>
              <a:ext uri="{FF2B5EF4-FFF2-40B4-BE49-F238E27FC236}">
                <a16:creationId xmlns:a16="http://schemas.microsoft.com/office/drawing/2014/main" id="{7F98CE56-0233-FF81-0873-475F66D46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09" y="2060229"/>
            <a:ext cx="2289487" cy="228948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8AEEE6-2355-8915-6DE2-DFE421E4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370" y="693406"/>
            <a:ext cx="6492027" cy="300465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8" name="Grafik 7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26AC2460-122E-CF3D-5029-0955BEF9A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423809" y="2030894"/>
            <a:ext cx="2289487" cy="2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A0F94D-D7FE-2A8E-727C-EE12E3326306}"/>
              </a:ext>
            </a:extLst>
          </p:cNvPr>
          <p:cNvSpPr/>
          <p:nvPr userDrawn="1"/>
        </p:nvSpPr>
        <p:spPr>
          <a:xfrm flipH="1">
            <a:off x="-8" y="4513006"/>
            <a:ext cx="12191999" cy="2344993"/>
          </a:xfrm>
          <a:prstGeom prst="rect">
            <a:avLst/>
          </a:prstGeom>
          <a:gradFill>
            <a:gsLst>
              <a:gs pos="34000">
                <a:srgbClr val="CBE2FD"/>
              </a:gs>
              <a:gs pos="0">
                <a:schemeClr val="bg1"/>
              </a:gs>
              <a:gs pos="100000">
                <a:srgbClr val="467EC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97" y="1033272"/>
            <a:ext cx="7825339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897" y="3822192"/>
            <a:ext cx="7825339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none" spc="0" baseline="0">
                <a:solidFill>
                  <a:srgbClr val="00539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ED1F0-EB2C-9BF9-9EA7-E34743BA8E0F}"/>
              </a:ext>
            </a:extLst>
          </p:cNvPr>
          <p:cNvSpPr/>
          <p:nvPr userDrawn="1"/>
        </p:nvSpPr>
        <p:spPr>
          <a:xfrm>
            <a:off x="11288331" y="1"/>
            <a:ext cx="903665" cy="103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fik 9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1BEF909E-C624-DF28-3D28-0C51D56763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103615" y="173255"/>
            <a:ext cx="2905372" cy="2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4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3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Behrens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0" y="6401228"/>
            <a:ext cx="12192000" cy="456772"/>
          </a:xfrm>
          <a:prstGeom prst="rect">
            <a:avLst/>
          </a:prstGeom>
          <a:gradFill>
            <a:gsLst>
              <a:gs pos="38520">
                <a:srgbClr val="309C4C"/>
              </a:gs>
              <a:gs pos="9000">
                <a:srgbClr val="AFD97D"/>
              </a:gs>
              <a:gs pos="99000">
                <a:srgbClr val="0070C0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07" y="795528"/>
            <a:ext cx="8590549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207" y="2112264"/>
            <a:ext cx="8590549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3025" y="6409944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r>
              <a:rPr lang="en-US" dirty="0"/>
              <a:t>J. Behrens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  <p:pic>
        <p:nvPicPr>
          <p:cNvPr id="8" name="Picture 7" descr="A blue and green logo&#10;&#10;AI-generated content may be incorrect.">
            <a:extLst>
              <a:ext uri="{FF2B5EF4-FFF2-40B4-BE49-F238E27FC236}">
                <a16:creationId xmlns:a16="http://schemas.microsoft.com/office/drawing/2014/main" id="{B4AEA8D0-76C6-70E3-6787-AEB9A9B7F5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08" y="245322"/>
            <a:ext cx="639071" cy="6390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AC5CBD-EB20-BDF1-D58C-D971F5630F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469"/>
            <a:ext cx="1343025" cy="6226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spc="0" baseline="0">
          <a:solidFill>
            <a:srgbClr val="0A71B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 sz="1200" noProof="0" dirty="0"/>
          </a:p>
        </p:txBody>
      </p:sp>
      <p:sp>
        <p:nvSpPr>
          <p:cNvPr id="3" name="Freeform 3"/>
          <p:cNvSpPr/>
          <p:nvPr/>
        </p:nvSpPr>
        <p:spPr>
          <a:xfrm>
            <a:off x="380555" y="2927798"/>
            <a:ext cx="4540128" cy="3745605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6096001" y="3729351"/>
            <a:ext cx="5862139" cy="27432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2" y="4004628"/>
              <a:ext cx="3508834" cy="489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28"/>
                </a:lnSpc>
                <a:spcBef>
                  <a:spcPct val="0"/>
                </a:spcBef>
              </a:pPr>
              <a:r>
                <a:rPr lang="en-US" sz="1548" b="1" noProof="0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4" y="283164"/>
              <a:ext cx="10762789" cy="324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08"/>
                </a:lnSpc>
                <a:spcBef>
                  <a:spcPct val="0"/>
                </a:spcBef>
              </a:pPr>
              <a:r>
                <a:rPr lang="en-US" sz="3077" noProof="0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4" y="4592174"/>
              <a:ext cx="4067964" cy="489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28"/>
                </a:lnSpc>
                <a:spcBef>
                  <a:spcPct val="0"/>
                </a:spcBef>
              </a:pPr>
              <a:r>
                <a:rPr lang="en-US" sz="1548" b="1" noProof="0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7056" y="175305"/>
            <a:ext cx="4312002" cy="1020990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73DE-A14A-813F-CBAE-A4FA659812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0A71B3"/>
                </a:solidFill>
              </a:rPr>
              <a:t>Questions/Discussion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E3C89BC-0670-F6B7-8923-F91807652AFC}"/>
              </a:ext>
            </a:extLst>
          </p:cNvPr>
          <p:cNvSpPr txBox="1"/>
          <p:nvPr/>
        </p:nvSpPr>
        <p:spPr>
          <a:xfrm>
            <a:off x="2414588" y="3829050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 err="1">
                <a:solidFill>
                  <a:srgbClr val="467EC2"/>
                </a:solidFill>
              </a:rPr>
              <a:t>www.globaltsunamimodel.org</a:t>
            </a:r>
            <a:endParaRPr lang="en-US" b="1" noProof="0" dirty="0">
              <a:solidFill>
                <a:srgbClr val="467EC2"/>
              </a:solidFill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373F4135-DFA8-9549-6AC4-447AF01B94A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261591"/>
            <a:ext cx="12191998" cy="925863"/>
            <a:chOff x="0" y="26145"/>
            <a:chExt cx="2884819" cy="24956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B1D1817A-2A15-9400-6C7F-7A027D0C6F17}"/>
                </a:ext>
              </a:extLst>
            </p:cNvPr>
            <p:cNvSpPr/>
            <p:nvPr/>
          </p:nvSpPr>
          <p:spPr>
            <a:xfrm>
              <a:off x="0" y="26145"/>
              <a:ext cx="2884819" cy="249560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1667CE94-7D8A-B36E-EC99-F6A235B2F961}"/>
              </a:ext>
            </a:extLst>
          </p:cNvPr>
          <p:cNvGrpSpPr>
            <a:grpSpLocks noChangeAspect="1"/>
          </p:cNvGrpSpPr>
          <p:nvPr/>
        </p:nvGrpSpPr>
        <p:grpSpPr>
          <a:xfrm>
            <a:off x="340342" y="6277896"/>
            <a:ext cx="5619768" cy="526876"/>
            <a:chOff x="0" y="101769"/>
            <a:chExt cx="10949692" cy="10265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CCF3C51-68A5-14C2-B31C-5027F16F0CB3}"/>
                </a:ext>
              </a:extLst>
            </p:cNvPr>
            <p:cNvSpPr txBox="1"/>
            <p:nvPr/>
          </p:nvSpPr>
          <p:spPr>
            <a:xfrm>
              <a:off x="4372094" y="104645"/>
              <a:ext cx="6577598" cy="1023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1200" b="1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1200" b="1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CEE2F94D-5867-841D-D1EB-B9CDD9E8279D}"/>
                </a:ext>
              </a:extLst>
            </p:cNvPr>
            <p:cNvSpPr/>
            <p:nvPr/>
          </p:nvSpPr>
          <p:spPr>
            <a:xfrm flipV="1">
              <a:off x="4051540" y="267952"/>
              <a:ext cx="0" cy="848904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A700515-7E6B-506F-2C78-45F8526D7A05}"/>
                </a:ext>
              </a:extLst>
            </p:cNvPr>
            <p:cNvSpPr txBox="1"/>
            <p:nvPr/>
          </p:nvSpPr>
          <p:spPr>
            <a:xfrm>
              <a:off x="0" y="101769"/>
              <a:ext cx="3869615" cy="1023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en-US" sz="1200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200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en-US" sz="1200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48F415FE-5915-6E0F-897C-F8180EBF627B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6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ABBA2-90B4-9A2A-5D1E-82FC7E90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F96E4B-5615-E4CD-67CF-5981F9F1C7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 sz="1200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3BF9A3F-5A24-B970-58C1-BDCF0BDAC856}"/>
              </a:ext>
            </a:extLst>
          </p:cNvPr>
          <p:cNvSpPr/>
          <p:nvPr/>
        </p:nvSpPr>
        <p:spPr>
          <a:xfrm>
            <a:off x="380555" y="2927798"/>
            <a:ext cx="4540128" cy="3745605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noProof="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4F02F16-20BB-BE04-8B14-3D485D270B93}"/>
              </a:ext>
            </a:extLst>
          </p:cNvPr>
          <p:cNvGrpSpPr/>
          <p:nvPr/>
        </p:nvGrpSpPr>
        <p:grpSpPr>
          <a:xfrm>
            <a:off x="6096000" y="1196295"/>
            <a:ext cx="5862139" cy="4787246"/>
            <a:chOff x="0" y="0"/>
            <a:chExt cx="11724279" cy="548640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CAE0AD46-1DA5-5ECD-BCEB-4E918EA301A7}"/>
                </a:ext>
              </a:extLst>
            </p:cNvPr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EA266F6-7639-B78A-848A-3213C5F66004}"/>
                </a:ext>
              </a:extLst>
            </p:cNvPr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DA7C607-9230-D7E3-1923-FE0220B23238}"/>
                </a:ext>
              </a:extLst>
            </p:cNvPr>
            <p:cNvSpPr txBox="1"/>
            <p:nvPr/>
          </p:nvSpPr>
          <p:spPr>
            <a:xfrm>
              <a:off x="487992" y="4004628"/>
              <a:ext cx="3508834" cy="489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28"/>
                </a:lnSpc>
                <a:spcBef>
                  <a:spcPct val="0"/>
                </a:spcBef>
              </a:pPr>
              <a:r>
                <a:rPr lang="en-US" sz="1548" b="1" noProof="0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9EC391F-6F10-930E-BD12-0696CC880C7F}"/>
                </a:ext>
              </a:extLst>
            </p:cNvPr>
            <p:cNvSpPr txBox="1"/>
            <p:nvPr/>
          </p:nvSpPr>
          <p:spPr>
            <a:xfrm>
              <a:off x="480744" y="283164"/>
              <a:ext cx="10762789" cy="3110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08"/>
                </a:lnSpc>
                <a:spcBef>
                  <a:spcPct val="0"/>
                </a:spcBef>
              </a:pPr>
              <a:r>
                <a:rPr lang="en-US" sz="2800" noProof="0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GTM: Co-creating strategies for tsunami resilience - How the</a:t>
              </a:r>
            </a:p>
            <a:p>
              <a:pPr>
                <a:lnSpc>
                  <a:spcPts val="4308"/>
                </a:lnSpc>
                <a:spcBef>
                  <a:spcPct val="0"/>
                </a:spcBef>
              </a:pPr>
              <a:r>
                <a:rPr lang="en-US" sz="2800" noProof="0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Global Tsunami Model Association will help in knowledge and</a:t>
              </a:r>
            </a:p>
            <a:p>
              <a:pPr>
                <a:lnSpc>
                  <a:spcPts val="4308"/>
                </a:lnSpc>
                <a:spcBef>
                  <a:spcPct val="0"/>
                </a:spcBef>
              </a:pPr>
              <a:r>
                <a:rPr lang="en-US" sz="2800" noProof="0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technology transfer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C199B4E-0791-187F-2641-B651CC7A954D}"/>
                </a:ext>
              </a:extLst>
            </p:cNvPr>
            <p:cNvSpPr txBox="1"/>
            <p:nvPr/>
          </p:nvSpPr>
          <p:spPr>
            <a:xfrm>
              <a:off x="497244" y="4592174"/>
              <a:ext cx="4067964" cy="489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28"/>
                </a:lnSpc>
                <a:spcBef>
                  <a:spcPct val="0"/>
                </a:spcBef>
              </a:pPr>
              <a:r>
                <a:rPr lang="en-US" sz="1548" b="1" noProof="0" dirty="0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November 2025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88A7AB7-39CB-6C86-2B3A-1CE8186458B3}"/>
              </a:ext>
            </a:extLst>
          </p:cNvPr>
          <p:cNvGrpSpPr/>
          <p:nvPr/>
        </p:nvGrpSpPr>
        <p:grpSpPr>
          <a:xfrm>
            <a:off x="257056" y="175305"/>
            <a:ext cx="4312002" cy="1020990"/>
            <a:chOff x="0" y="0"/>
            <a:chExt cx="8624004" cy="204198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1896BAD-FCCE-0A86-ADB7-1B87904E925E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403CE54-446B-BBA3-A51F-733D20340CB7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06E40F3-ACF6-D199-3A7B-87FB2862990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81" y="3833347"/>
            <a:ext cx="1687285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5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5;p29">
            <a:extLst>
              <a:ext uri="{FF2B5EF4-FFF2-40B4-BE49-F238E27FC236}">
                <a16:creationId xmlns:a16="http://schemas.microsoft.com/office/drawing/2014/main" id="{8FDBBF58-B72A-0CCB-2BC1-3BA781C05FA2}"/>
              </a:ext>
            </a:extLst>
          </p:cNvPr>
          <p:cNvSpPr txBox="1">
            <a:spLocks/>
          </p:cNvSpPr>
          <p:nvPr/>
        </p:nvSpPr>
        <p:spPr>
          <a:xfrm>
            <a:off x="1647567" y="216134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evolution</a:t>
            </a:r>
            <a:endParaRPr lang="en-US" noProof="0" dirty="0"/>
          </a:p>
        </p:txBody>
      </p:sp>
      <p:sp>
        <p:nvSpPr>
          <p:cNvPr id="6" name="Google Shape;286;p29">
            <a:extLst>
              <a:ext uri="{FF2B5EF4-FFF2-40B4-BE49-F238E27FC236}">
                <a16:creationId xmlns:a16="http://schemas.microsoft.com/office/drawing/2014/main" id="{E6BA013E-DEFB-8732-1682-A78528664998}"/>
              </a:ext>
            </a:extLst>
          </p:cNvPr>
          <p:cNvSpPr/>
          <p:nvPr/>
        </p:nvSpPr>
        <p:spPr>
          <a:xfrm>
            <a:off x="1135786" y="2650756"/>
            <a:ext cx="10320491" cy="97894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FD97D"/>
              </a:gs>
              <a:gs pos="100000">
                <a:srgbClr val="538CD5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87;p29">
            <a:extLst>
              <a:ext uri="{FF2B5EF4-FFF2-40B4-BE49-F238E27FC236}">
                <a16:creationId xmlns:a16="http://schemas.microsoft.com/office/drawing/2014/main" id="{753F377B-AAA7-14EB-D75D-26B0D97F85B4}"/>
              </a:ext>
            </a:extLst>
          </p:cNvPr>
          <p:cNvSpPr txBox="1"/>
          <p:nvPr/>
        </p:nvSpPr>
        <p:spPr>
          <a:xfrm>
            <a:off x="1257592" y="292261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</a:p>
        </p:txBody>
      </p:sp>
      <p:sp>
        <p:nvSpPr>
          <p:cNvPr id="8" name="Google Shape;288;p29">
            <a:extLst>
              <a:ext uri="{FF2B5EF4-FFF2-40B4-BE49-F238E27FC236}">
                <a16:creationId xmlns:a16="http://schemas.microsoft.com/office/drawing/2014/main" id="{064543B5-42A4-0EFE-4DC1-1F7E5FC13703}"/>
              </a:ext>
            </a:extLst>
          </p:cNvPr>
          <p:cNvSpPr txBox="1"/>
          <p:nvPr/>
        </p:nvSpPr>
        <p:spPr>
          <a:xfrm>
            <a:off x="5792655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</a:p>
        </p:txBody>
      </p:sp>
      <p:sp>
        <p:nvSpPr>
          <p:cNvPr id="9" name="Google Shape;289;p29">
            <a:extLst>
              <a:ext uri="{FF2B5EF4-FFF2-40B4-BE49-F238E27FC236}">
                <a16:creationId xmlns:a16="http://schemas.microsoft.com/office/drawing/2014/main" id="{0882C8C0-B037-1F55-6024-7970AFC91DEA}"/>
              </a:ext>
            </a:extLst>
          </p:cNvPr>
          <p:cNvSpPr txBox="1"/>
          <p:nvPr/>
        </p:nvSpPr>
        <p:spPr>
          <a:xfrm>
            <a:off x="7661303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</a:p>
        </p:txBody>
      </p:sp>
      <p:sp>
        <p:nvSpPr>
          <p:cNvPr id="10" name="Google Shape;290;p29">
            <a:extLst>
              <a:ext uri="{FF2B5EF4-FFF2-40B4-BE49-F238E27FC236}">
                <a16:creationId xmlns:a16="http://schemas.microsoft.com/office/drawing/2014/main" id="{17D2E11F-DFB5-2B8A-E717-375586413D11}"/>
              </a:ext>
            </a:extLst>
          </p:cNvPr>
          <p:cNvSpPr txBox="1"/>
          <p:nvPr/>
        </p:nvSpPr>
        <p:spPr>
          <a:xfrm>
            <a:off x="1135781" y="1367467"/>
            <a:ext cx="1230566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GAR15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Proposition of GTM 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291;p29">
            <a:extLst>
              <a:ext uri="{FF2B5EF4-FFF2-40B4-BE49-F238E27FC236}">
                <a16:creationId xmlns:a16="http://schemas.microsoft.com/office/drawing/2014/main" id="{928AB108-C99E-93A1-BBD6-D69528C7454A}"/>
              </a:ext>
            </a:extLst>
          </p:cNvPr>
          <p:cNvCxnSpPr/>
          <p:nvPr/>
        </p:nvCxnSpPr>
        <p:spPr>
          <a:xfrm>
            <a:off x="1997175" y="2242584"/>
            <a:ext cx="9433" cy="56875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12" name="Google Shape;292;p29">
            <a:extLst>
              <a:ext uri="{FF2B5EF4-FFF2-40B4-BE49-F238E27FC236}">
                <a16:creationId xmlns:a16="http://schemas.microsoft.com/office/drawing/2014/main" id="{058AAB54-EE75-2CA1-B9DC-5B6AE664D57F}"/>
              </a:ext>
            </a:extLst>
          </p:cNvPr>
          <p:cNvSpPr txBox="1"/>
          <p:nvPr/>
        </p:nvSpPr>
        <p:spPr>
          <a:xfrm>
            <a:off x="1997176" y="3743535"/>
            <a:ext cx="3047990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Many community meetings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(EGU, AGU, WB, UNDRR…)</a:t>
            </a:r>
          </a:p>
        </p:txBody>
      </p:sp>
      <p:sp>
        <p:nvSpPr>
          <p:cNvPr id="13" name="Google Shape;293;p29">
            <a:extLst>
              <a:ext uri="{FF2B5EF4-FFF2-40B4-BE49-F238E27FC236}">
                <a16:creationId xmlns:a16="http://schemas.microsoft.com/office/drawing/2014/main" id="{F79BD368-F0F2-236F-4EBB-A0401B7AEE64}"/>
              </a:ext>
            </a:extLst>
          </p:cNvPr>
          <p:cNvSpPr txBox="1"/>
          <p:nvPr/>
        </p:nvSpPr>
        <p:spPr>
          <a:xfrm>
            <a:off x="4847461" y="2931051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</a:p>
        </p:txBody>
      </p:sp>
      <p:sp>
        <p:nvSpPr>
          <p:cNvPr id="14" name="Google Shape;294;p29">
            <a:extLst>
              <a:ext uri="{FF2B5EF4-FFF2-40B4-BE49-F238E27FC236}">
                <a16:creationId xmlns:a16="http://schemas.microsoft.com/office/drawing/2014/main" id="{927BAE2B-0292-74F2-1106-E256FEDC6A9F}"/>
              </a:ext>
            </a:extLst>
          </p:cNvPr>
          <p:cNvSpPr/>
          <p:nvPr/>
        </p:nvSpPr>
        <p:spPr>
          <a:xfrm>
            <a:off x="1420767" y="3385047"/>
            <a:ext cx="4242356" cy="1271356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95;p29">
            <a:extLst>
              <a:ext uri="{FF2B5EF4-FFF2-40B4-BE49-F238E27FC236}">
                <a16:creationId xmlns:a16="http://schemas.microsoft.com/office/drawing/2014/main" id="{EFE9956E-35C3-20C8-0131-382950193869}"/>
              </a:ext>
            </a:extLst>
          </p:cNvPr>
          <p:cNvSpPr txBox="1"/>
          <p:nvPr/>
        </p:nvSpPr>
        <p:spPr>
          <a:xfrm>
            <a:off x="2076286" y="1243650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First vision statement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96;p29">
            <a:extLst>
              <a:ext uri="{FF2B5EF4-FFF2-40B4-BE49-F238E27FC236}">
                <a16:creationId xmlns:a16="http://schemas.microsoft.com/office/drawing/2014/main" id="{7E0CB47E-635A-E257-7553-45843260765B}"/>
              </a:ext>
            </a:extLst>
          </p:cNvPr>
          <p:cNvSpPr txBox="1"/>
          <p:nvPr/>
        </p:nvSpPr>
        <p:spPr>
          <a:xfrm>
            <a:off x="2200475" y="292552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</a:p>
        </p:txBody>
      </p:sp>
      <p:sp>
        <p:nvSpPr>
          <p:cNvPr id="17" name="Google Shape;297;p29">
            <a:extLst>
              <a:ext uri="{FF2B5EF4-FFF2-40B4-BE49-F238E27FC236}">
                <a16:creationId xmlns:a16="http://schemas.microsoft.com/office/drawing/2014/main" id="{F26AAA85-1284-F648-9386-1B39C8E7E63C}"/>
              </a:ext>
            </a:extLst>
          </p:cNvPr>
          <p:cNvSpPr txBox="1"/>
          <p:nvPr/>
        </p:nvSpPr>
        <p:spPr>
          <a:xfrm>
            <a:off x="2309341" y="2009112"/>
            <a:ext cx="1700919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LoI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collection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starts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98;p29">
            <a:extLst>
              <a:ext uri="{FF2B5EF4-FFF2-40B4-BE49-F238E27FC236}">
                <a16:creationId xmlns:a16="http://schemas.microsoft.com/office/drawing/2014/main" id="{E1DEF902-FCF9-3E66-2E69-24286DCEF05A}"/>
              </a:ext>
            </a:extLst>
          </p:cNvPr>
          <p:cNvSpPr txBox="1"/>
          <p:nvPr/>
        </p:nvSpPr>
        <p:spPr>
          <a:xfrm>
            <a:off x="5087476" y="1652499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AGITHAR startup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299;p29">
            <a:extLst>
              <a:ext uri="{FF2B5EF4-FFF2-40B4-BE49-F238E27FC236}">
                <a16:creationId xmlns:a16="http://schemas.microsoft.com/office/drawing/2014/main" id="{292549D6-8A43-ADB5-BFEA-D86615C66B07}"/>
              </a:ext>
            </a:extLst>
          </p:cNvPr>
          <p:cNvCxnSpPr/>
          <p:nvPr/>
        </p:nvCxnSpPr>
        <p:spPr>
          <a:xfrm>
            <a:off x="5663342" y="2218883"/>
            <a:ext cx="0" cy="58252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0" name="Google Shape;300;p29">
            <a:extLst>
              <a:ext uri="{FF2B5EF4-FFF2-40B4-BE49-F238E27FC236}">
                <a16:creationId xmlns:a16="http://schemas.microsoft.com/office/drawing/2014/main" id="{F8F892DD-F411-7655-CB29-E06F64374387}"/>
              </a:ext>
            </a:extLst>
          </p:cNvPr>
          <p:cNvSpPr txBox="1"/>
          <p:nvPr/>
        </p:nvSpPr>
        <p:spPr>
          <a:xfrm>
            <a:off x="6754742" y="1243631"/>
            <a:ext cx="1503346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GAP papers on tsunami risk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301;p29">
            <a:extLst>
              <a:ext uri="{FF2B5EF4-FFF2-40B4-BE49-F238E27FC236}">
                <a16:creationId xmlns:a16="http://schemas.microsoft.com/office/drawing/2014/main" id="{4BC45563-9D26-5058-0C55-3A1FC1F01EEC}"/>
              </a:ext>
            </a:extLst>
          </p:cNvPr>
          <p:cNvCxnSpPr/>
          <p:nvPr/>
        </p:nvCxnSpPr>
        <p:spPr>
          <a:xfrm>
            <a:off x="7539865" y="1861649"/>
            <a:ext cx="0" cy="91266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2" name="Google Shape;302;p29">
            <a:extLst>
              <a:ext uri="{FF2B5EF4-FFF2-40B4-BE49-F238E27FC236}">
                <a16:creationId xmlns:a16="http://schemas.microsoft.com/office/drawing/2014/main" id="{B7F02632-C5C3-DE8C-C3C2-48513B05D0F2}"/>
              </a:ext>
            </a:extLst>
          </p:cNvPr>
          <p:cNvSpPr txBox="1"/>
          <p:nvPr/>
        </p:nvSpPr>
        <p:spPr>
          <a:xfrm>
            <a:off x="9601878" y="1509830"/>
            <a:ext cx="1236685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Cookbook: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Scientific rationale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03;p29">
            <a:extLst>
              <a:ext uri="{FF2B5EF4-FFF2-40B4-BE49-F238E27FC236}">
                <a16:creationId xmlns:a16="http://schemas.microsoft.com/office/drawing/2014/main" id="{0E176D8C-4ED6-51B2-72D1-966F95FDDDBC}"/>
              </a:ext>
            </a:extLst>
          </p:cNvPr>
          <p:cNvSpPr txBox="1"/>
          <p:nvPr/>
        </p:nvSpPr>
        <p:spPr>
          <a:xfrm>
            <a:off x="9583162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sp>
        <p:nvSpPr>
          <p:cNvPr id="24" name="Google Shape;304;p29">
            <a:extLst>
              <a:ext uri="{FF2B5EF4-FFF2-40B4-BE49-F238E27FC236}">
                <a16:creationId xmlns:a16="http://schemas.microsoft.com/office/drawing/2014/main" id="{E3BDE993-6A38-6BF2-B36B-51DB895C9E77}"/>
              </a:ext>
            </a:extLst>
          </p:cNvPr>
          <p:cNvSpPr/>
          <p:nvPr/>
        </p:nvSpPr>
        <p:spPr>
          <a:xfrm>
            <a:off x="2277329" y="4525272"/>
            <a:ext cx="2279110" cy="988379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05;p29">
            <a:extLst>
              <a:ext uri="{FF2B5EF4-FFF2-40B4-BE49-F238E27FC236}">
                <a16:creationId xmlns:a16="http://schemas.microsoft.com/office/drawing/2014/main" id="{D2B23798-604E-481C-661E-0D7FDE2D941D}"/>
              </a:ext>
            </a:extLst>
          </p:cNvPr>
          <p:cNvSpPr txBox="1"/>
          <p:nvPr/>
        </p:nvSpPr>
        <p:spPr>
          <a:xfrm>
            <a:off x="3957134" y="292810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</a:p>
        </p:txBody>
      </p:sp>
      <p:sp>
        <p:nvSpPr>
          <p:cNvPr id="26" name="Google Shape;306;p29">
            <a:extLst>
              <a:ext uri="{FF2B5EF4-FFF2-40B4-BE49-F238E27FC236}">
                <a16:creationId xmlns:a16="http://schemas.microsoft.com/office/drawing/2014/main" id="{F101C094-C0E2-E266-3274-B451477CB3ED}"/>
              </a:ext>
            </a:extLst>
          </p:cNvPr>
          <p:cNvSpPr txBox="1"/>
          <p:nvPr/>
        </p:nvSpPr>
        <p:spPr>
          <a:xfrm>
            <a:off x="2488411" y="4751883"/>
            <a:ext cx="1904867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Tsumaps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GTM Global hazard map</a:t>
            </a:r>
          </a:p>
        </p:txBody>
      </p:sp>
      <p:cxnSp>
        <p:nvCxnSpPr>
          <p:cNvPr id="27" name="Google Shape;307;p29">
            <a:extLst>
              <a:ext uri="{FF2B5EF4-FFF2-40B4-BE49-F238E27FC236}">
                <a16:creationId xmlns:a16="http://schemas.microsoft.com/office/drawing/2014/main" id="{0C9C899E-74C5-2B43-0804-DCC128C27881}"/>
              </a:ext>
            </a:extLst>
          </p:cNvPr>
          <p:cNvCxnSpPr>
            <a:cxnSpLocks/>
          </p:cNvCxnSpPr>
          <p:nvPr/>
        </p:nvCxnSpPr>
        <p:spPr>
          <a:xfrm>
            <a:off x="10322725" y="2357269"/>
            <a:ext cx="0" cy="4669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8" name="Google Shape;308;p29">
            <a:extLst>
              <a:ext uri="{FF2B5EF4-FFF2-40B4-BE49-F238E27FC236}">
                <a16:creationId xmlns:a16="http://schemas.microsoft.com/office/drawing/2014/main" id="{F41DECDC-3EFE-2926-28C1-38FCF0BD5125}"/>
              </a:ext>
            </a:extLst>
          </p:cNvPr>
          <p:cNvSpPr/>
          <p:nvPr/>
        </p:nvSpPr>
        <p:spPr>
          <a:xfrm>
            <a:off x="6072285" y="3799975"/>
            <a:ext cx="5017865" cy="160353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0C0"/>
              </a:gs>
              <a:gs pos="100000">
                <a:srgbClr val="309C4C"/>
              </a:gs>
            </a:gsLst>
            <a:lin ang="870000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Interdisciplinary EU projects provides advanced hazard and risk products</a:t>
            </a:r>
          </a:p>
        </p:txBody>
      </p:sp>
      <p:sp>
        <p:nvSpPr>
          <p:cNvPr id="29" name="Google Shape;309;p29">
            <a:extLst>
              <a:ext uri="{FF2B5EF4-FFF2-40B4-BE49-F238E27FC236}">
                <a16:creationId xmlns:a16="http://schemas.microsoft.com/office/drawing/2014/main" id="{7499CDBA-D79A-AA58-18B2-17884FAD51EC}"/>
              </a:ext>
            </a:extLst>
          </p:cNvPr>
          <p:cNvSpPr txBox="1"/>
          <p:nvPr/>
        </p:nvSpPr>
        <p:spPr>
          <a:xfrm>
            <a:off x="3942202" y="1246988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EPOS TCS initiation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310;p29">
            <a:extLst>
              <a:ext uri="{FF2B5EF4-FFF2-40B4-BE49-F238E27FC236}">
                <a16:creationId xmlns:a16="http://schemas.microsoft.com/office/drawing/2014/main" id="{E6B85C29-1BEC-975E-B830-A009BEF1C422}"/>
              </a:ext>
            </a:extLst>
          </p:cNvPr>
          <p:cNvCxnSpPr/>
          <p:nvPr/>
        </p:nvCxnSpPr>
        <p:spPr>
          <a:xfrm>
            <a:off x="4491350" y="1880033"/>
            <a:ext cx="0" cy="95447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1" name="Google Shape;311;p29">
            <a:extLst>
              <a:ext uri="{FF2B5EF4-FFF2-40B4-BE49-F238E27FC236}">
                <a16:creationId xmlns:a16="http://schemas.microsoft.com/office/drawing/2014/main" id="{9AC880B6-51D4-FEC7-C699-AC123E072FC4}"/>
              </a:ext>
            </a:extLst>
          </p:cNvPr>
          <p:cNvSpPr txBox="1"/>
          <p:nvPr/>
        </p:nvSpPr>
        <p:spPr>
          <a:xfrm>
            <a:off x="8570872" y="1231889"/>
            <a:ext cx="1236685" cy="96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EPOS TCS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AGITHAR ends →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CIG starts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312;p29">
            <a:extLst>
              <a:ext uri="{FF2B5EF4-FFF2-40B4-BE49-F238E27FC236}">
                <a16:creationId xmlns:a16="http://schemas.microsoft.com/office/drawing/2014/main" id="{BB1C666C-09AC-AB66-6BA2-3CCD8257A674}"/>
              </a:ext>
            </a:extLst>
          </p:cNvPr>
          <p:cNvCxnSpPr/>
          <p:nvPr/>
        </p:nvCxnSpPr>
        <p:spPr>
          <a:xfrm flipH="1">
            <a:off x="9661004" y="2290003"/>
            <a:ext cx="7138" cy="54963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3" name="Google Shape;313;p29">
            <a:extLst>
              <a:ext uri="{FF2B5EF4-FFF2-40B4-BE49-F238E27FC236}">
                <a16:creationId xmlns:a16="http://schemas.microsoft.com/office/drawing/2014/main" id="{463D2E63-57EE-BD8D-48B4-2373F15ECBF0}"/>
              </a:ext>
            </a:extLst>
          </p:cNvPr>
          <p:cNvSpPr txBox="1"/>
          <p:nvPr/>
        </p:nvSpPr>
        <p:spPr>
          <a:xfrm>
            <a:off x="3008559" y="1227557"/>
            <a:ext cx="1236685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PTHA community paper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314;p29">
            <a:extLst>
              <a:ext uri="{FF2B5EF4-FFF2-40B4-BE49-F238E27FC236}">
                <a16:creationId xmlns:a16="http://schemas.microsoft.com/office/drawing/2014/main" id="{D3BB68D2-9FD7-BF54-03D7-3193EA742DF8}"/>
              </a:ext>
            </a:extLst>
          </p:cNvPr>
          <p:cNvCxnSpPr/>
          <p:nvPr/>
        </p:nvCxnSpPr>
        <p:spPr>
          <a:xfrm>
            <a:off x="3607470" y="2017338"/>
            <a:ext cx="0" cy="83490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5" name="Google Shape;315;p29">
            <a:extLst>
              <a:ext uri="{FF2B5EF4-FFF2-40B4-BE49-F238E27FC236}">
                <a16:creationId xmlns:a16="http://schemas.microsoft.com/office/drawing/2014/main" id="{74C19F5D-20FB-DAF4-4B6F-FA646E401471}"/>
              </a:ext>
            </a:extLst>
          </p:cNvPr>
          <p:cNvSpPr txBox="1"/>
          <p:nvPr/>
        </p:nvSpPr>
        <p:spPr>
          <a:xfrm>
            <a:off x="3047119" y="292810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</a:p>
        </p:txBody>
      </p:sp>
      <p:sp>
        <p:nvSpPr>
          <p:cNvPr id="36" name="Google Shape;316;p29">
            <a:extLst>
              <a:ext uri="{FF2B5EF4-FFF2-40B4-BE49-F238E27FC236}">
                <a16:creationId xmlns:a16="http://schemas.microsoft.com/office/drawing/2014/main" id="{76F9EBB0-1183-94CE-87CA-848CF910B4F9}"/>
              </a:ext>
            </a:extLst>
          </p:cNvPr>
          <p:cNvSpPr txBox="1"/>
          <p:nvPr/>
        </p:nvSpPr>
        <p:spPr>
          <a:xfrm>
            <a:off x="6700374" y="2935571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</a:p>
        </p:txBody>
      </p:sp>
      <p:sp>
        <p:nvSpPr>
          <p:cNvPr id="37" name="Google Shape;317;p29">
            <a:extLst>
              <a:ext uri="{FF2B5EF4-FFF2-40B4-BE49-F238E27FC236}">
                <a16:creationId xmlns:a16="http://schemas.microsoft.com/office/drawing/2014/main" id="{107D8F1C-0BA3-41C0-2CE3-6B127E4E535A}"/>
              </a:ext>
            </a:extLst>
          </p:cNvPr>
          <p:cNvSpPr txBox="1"/>
          <p:nvPr/>
        </p:nvSpPr>
        <p:spPr>
          <a:xfrm>
            <a:off x="8642940" y="2929620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</a:p>
        </p:txBody>
      </p:sp>
      <p:cxnSp>
        <p:nvCxnSpPr>
          <p:cNvPr id="38" name="Google Shape;318;p29">
            <a:extLst>
              <a:ext uri="{FF2B5EF4-FFF2-40B4-BE49-F238E27FC236}">
                <a16:creationId xmlns:a16="http://schemas.microsoft.com/office/drawing/2014/main" id="{417E1918-D1C0-788F-22F0-7C5689A61852}"/>
              </a:ext>
            </a:extLst>
          </p:cNvPr>
          <p:cNvCxnSpPr/>
          <p:nvPr/>
        </p:nvCxnSpPr>
        <p:spPr>
          <a:xfrm>
            <a:off x="2681064" y="1869779"/>
            <a:ext cx="0" cy="95447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pic>
        <p:nvPicPr>
          <p:cNvPr id="39" name="Google Shape;319;p29">
            <a:extLst>
              <a:ext uri="{FF2B5EF4-FFF2-40B4-BE49-F238E27FC236}">
                <a16:creationId xmlns:a16="http://schemas.microsoft.com/office/drawing/2014/main" id="{74AABFC6-C00B-1E0A-F249-66E3D1C55E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4966" y="5310009"/>
            <a:ext cx="1482339" cy="50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0;p29">
            <a:extLst>
              <a:ext uri="{FF2B5EF4-FFF2-40B4-BE49-F238E27FC236}">
                <a16:creationId xmlns:a16="http://schemas.microsoft.com/office/drawing/2014/main" id="{2D77E142-7686-C6AE-6338-075CCD7C74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445" t="26197" r="65748" b="38773"/>
          <a:stretch/>
        </p:blipFill>
        <p:spPr>
          <a:xfrm>
            <a:off x="4943463" y="5282224"/>
            <a:ext cx="1132035" cy="8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21;p29">
            <a:extLst>
              <a:ext uri="{FF2B5EF4-FFF2-40B4-BE49-F238E27FC236}">
                <a16:creationId xmlns:a16="http://schemas.microsoft.com/office/drawing/2014/main" id="{FB61826D-AC2A-C429-E72E-8D4F93FCA5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06" t="23413" r="9755" b="19770"/>
          <a:stretch/>
        </p:blipFill>
        <p:spPr>
          <a:xfrm>
            <a:off x="6239285" y="5787162"/>
            <a:ext cx="1473346" cy="50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23;p29" descr="Risultati immagini per tcs tsunami logo">
            <a:extLst>
              <a:ext uri="{FF2B5EF4-FFF2-40B4-BE49-F238E27FC236}">
                <a16:creationId xmlns:a16="http://schemas.microsoft.com/office/drawing/2014/main" id="{842A2331-F8E7-9E52-DD91-6D2615CCAA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2573" y="5317036"/>
            <a:ext cx="496004" cy="49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041A155C-CDC8-0766-2D9E-E5B4147F34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8044" y="5813040"/>
            <a:ext cx="1121065" cy="38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Accelerating Global science In Tsunami HAzard and Risk analysis">
            <a:extLst>
              <a:ext uri="{FF2B5EF4-FFF2-40B4-BE49-F238E27FC236}">
                <a16:creationId xmlns:a16="http://schemas.microsoft.com/office/drawing/2014/main" id="{DFF4FB5E-89E1-FE5A-E3F8-81813369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00" y="2251018"/>
            <a:ext cx="511288" cy="4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sual identity - COST">
            <a:extLst>
              <a:ext uri="{FF2B5EF4-FFF2-40B4-BE49-F238E27FC236}">
                <a16:creationId xmlns:a16="http://schemas.microsoft.com/office/drawing/2014/main" id="{C5E679D4-7801-DB78-284B-90D55D0C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44" y="2290991"/>
            <a:ext cx="940499" cy="4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303;p29">
            <a:extLst>
              <a:ext uri="{FF2B5EF4-FFF2-40B4-BE49-F238E27FC236}">
                <a16:creationId xmlns:a16="http://schemas.microsoft.com/office/drawing/2014/main" id="{98309E8F-218C-C45B-E986-7E9DF39FFF34}"/>
              </a:ext>
            </a:extLst>
          </p:cNvPr>
          <p:cNvSpPr txBox="1"/>
          <p:nvPr/>
        </p:nvSpPr>
        <p:spPr>
          <a:xfrm>
            <a:off x="10457615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</a:p>
        </p:txBody>
      </p:sp>
      <p:cxnSp>
        <p:nvCxnSpPr>
          <p:cNvPr id="47" name="Google Shape;307;p29">
            <a:extLst>
              <a:ext uri="{FF2B5EF4-FFF2-40B4-BE49-F238E27FC236}">
                <a16:creationId xmlns:a16="http://schemas.microsoft.com/office/drawing/2014/main" id="{0A340341-A9DA-092E-6D53-0AAA38ADD6E9}"/>
              </a:ext>
            </a:extLst>
          </p:cNvPr>
          <p:cNvCxnSpPr>
            <a:cxnSpLocks/>
          </p:cNvCxnSpPr>
          <p:nvPr/>
        </p:nvCxnSpPr>
        <p:spPr>
          <a:xfrm>
            <a:off x="10845700" y="2024859"/>
            <a:ext cx="0" cy="79939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48" name="Datumsplatzhalter 47">
            <a:extLst>
              <a:ext uri="{FF2B5EF4-FFF2-40B4-BE49-F238E27FC236}">
                <a16:creationId xmlns:a16="http://schemas.microsoft.com/office/drawing/2014/main" id="{65076EF6-F937-EC67-05EB-17197F70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49" name="Fußzeilenplatzhalter 48">
            <a:extLst>
              <a:ext uri="{FF2B5EF4-FFF2-40B4-BE49-F238E27FC236}">
                <a16:creationId xmlns:a16="http://schemas.microsoft.com/office/drawing/2014/main" id="{66D3C499-DDA8-52F5-45DC-F825AA5C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2" name="Google Shape;302;p29">
            <a:extLst>
              <a:ext uri="{FF2B5EF4-FFF2-40B4-BE49-F238E27FC236}">
                <a16:creationId xmlns:a16="http://schemas.microsoft.com/office/drawing/2014/main" id="{A47FDEF5-5DBE-DC5D-16A7-7969C086CFC3}"/>
              </a:ext>
            </a:extLst>
          </p:cNvPr>
          <p:cNvSpPr txBox="1"/>
          <p:nvPr/>
        </p:nvSpPr>
        <p:spPr>
          <a:xfrm>
            <a:off x="10668778" y="1189043"/>
            <a:ext cx="1305647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egal entity (</a:t>
            </a: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e.V.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formally established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E3B6856-6C3F-394C-5453-3053FDB44E91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A574A5A6-40A2-2955-660E-ACF4562A425E}"/>
              </a:ext>
            </a:extLst>
          </p:cNvPr>
          <p:cNvSpPr txBox="1">
            <a:spLocks/>
          </p:cNvSpPr>
          <p:nvPr/>
        </p:nvSpPr>
        <p:spPr>
          <a:xfrm>
            <a:off x="1628027" y="20189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vision and mission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29FC85-E6BB-F838-235D-1508046AF55E}"/>
              </a:ext>
            </a:extLst>
          </p:cNvPr>
          <p:cNvSpPr txBox="1"/>
          <p:nvPr/>
        </p:nvSpPr>
        <p:spPr>
          <a:xfrm>
            <a:off x="686717" y="1351268"/>
            <a:ext cx="1081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/>
              <a:t>Saving lives, reducing losses, and enhancing resilience, through the advancement of tsunami science, provision of expert information, and promoting dialog about tsunami hazard and Risk.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41BD64-77EF-B51A-A895-0C557B56BC66}"/>
              </a:ext>
            </a:extLst>
          </p:cNvPr>
          <p:cNvSpPr txBox="1"/>
          <p:nvPr/>
        </p:nvSpPr>
        <p:spPr>
          <a:xfrm>
            <a:off x="1343025" y="2937674"/>
            <a:ext cx="6444867" cy="30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Competence Center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Pool of Experts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Training Next Generation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Services and Products (PTHA/PTRA)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Co-creation and Collaboration with Users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Collaboration towards Multi-Hazard and Risk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7D41981-F033-D0C2-AFDF-B707F9A2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pic>
        <p:nvPicPr>
          <p:cNvPr id="5" name="Grafik 4" descr="Ein Bild, das Mobiliar, Kleidung, Im Haus, Person enthält.&#10;&#10;KI-generierte Inhalte können fehlerhaft sein.">
            <a:extLst>
              <a:ext uri="{FF2B5EF4-FFF2-40B4-BE49-F238E27FC236}">
                <a16:creationId xmlns:a16="http://schemas.microsoft.com/office/drawing/2014/main" id="{BCE60EFC-C1F4-3C75-3D89-9954620CD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80" y="3429000"/>
            <a:ext cx="38989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umsplatzhalter 47">
            <a:extLst>
              <a:ext uri="{FF2B5EF4-FFF2-40B4-BE49-F238E27FC236}">
                <a16:creationId xmlns:a16="http://schemas.microsoft.com/office/drawing/2014/main" id="{52943E06-6499-7AA5-4A44-18C4AE8A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4D1DEBC-D3B2-BF16-4848-5B0CE48F88E8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2021-C4DD-2BF9-A34E-BADD587DB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AB12DA77-0DD0-E495-4BB2-25286FFEAA27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structure and business plan</a:t>
            </a:r>
            <a:endParaRPr lang="en-US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D09878-BA79-51B7-8F38-04D0EEF3E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61" y="1165857"/>
            <a:ext cx="3703320" cy="145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602D36-745A-112A-6271-3BEA3DF4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pic>
        <p:nvPicPr>
          <p:cNvPr id="3" name="Grafik 2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F2364BB2-8B7D-4523-2A91-E3567EF3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2884956"/>
            <a:ext cx="1791866" cy="100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146E40-2848-12FE-CAF6-F7D7DBA2D22C}"/>
              </a:ext>
            </a:extLst>
          </p:cNvPr>
          <p:cNvSpPr txBox="1"/>
          <p:nvPr/>
        </p:nvSpPr>
        <p:spPr>
          <a:xfrm>
            <a:off x="785871" y="1249710"/>
            <a:ext cx="8136060" cy="511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noProof="0" dirty="0"/>
              <a:t>General Assembly </a:t>
            </a:r>
            <a:r>
              <a:rPr lang="en-US" sz="2000" noProof="0" dirty="0"/>
              <a:t>directs general strategy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noProof="0" dirty="0"/>
              <a:t>Board</a:t>
            </a:r>
            <a:r>
              <a:rPr lang="en-US" sz="2000" noProof="0" dirty="0"/>
              <a:t> steers actual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 err="1"/>
              <a:t>Strucutred</a:t>
            </a:r>
            <a:r>
              <a:rPr lang="en-US" sz="2000" noProof="0" dirty="0"/>
              <a:t> into </a:t>
            </a:r>
            <a:r>
              <a:rPr lang="en-US" sz="2000" b="1" noProof="0" dirty="0"/>
              <a:t>Units</a:t>
            </a:r>
            <a:r>
              <a:rPr lang="en-US" sz="2000" noProof="0" dirty="0"/>
              <a:t> with dedicated mandates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Units are </a:t>
            </a:r>
            <a:r>
              <a:rPr lang="en-US" sz="2000" noProof="0" dirty="0" err="1"/>
              <a:t>nutured</a:t>
            </a:r>
            <a:r>
              <a:rPr lang="en-US" sz="2000" noProof="0" dirty="0"/>
              <a:t> by </a:t>
            </a:r>
            <a:r>
              <a:rPr lang="en-US" sz="2000" b="1" noProof="0" dirty="0"/>
              <a:t>scientific community </a:t>
            </a:r>
            <a:r>
              <a:rPr lang="en-US" sz="2000" noProof="0" dirty="0"/>
              <a:t>(individual members)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Current projects contributions </a:t>
            </a:r>
            <a:br>
              <a:rPr lang="en-US" sz="2000" noProof="0" dirty="0"/>
            </a:br>
            <a:r>
              <a:rPr lang="en-US" sz="2000" noProof="0" dirty="0"/>
              <a:t>(</a:t>
            </a:r>
            <a:r>
              <a:rPr lang="en-US" sz="2000" noProof="0" dirty="0" err="1"/>
              <a:t>ChEESE</a:t>
            </a:r>
            <a:r>
              <a:rPr lang="en-US" sz="2000" noProof="0" dirty="0"/>
              <a:t>, DT-Geo, Geo-INQUIRE,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Sustained future budget through mix of</a:t>
            </a:r>
            <a:br>
              <a:rPr lang="en-US" sz="2000" noProof="0" dirty="0"/>
            </a:br>
            <a:r>
              <a:rPr lang="en-US" sz="2000" noProof="0" dirty="0"/>
              <a:t>In-Kind, Projects, direct consulting and licensing, membership fees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Institutional membership in progress...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6" name="Datumsplatzhalter 47">
            <a:extLst>
              <a:ext uri="{FF2B5EF4-FFF2-40B4-BE49-F238E27FC236}">
                <a16:creationId xmlns:a16="http://schemas.microsoft.com/office/drawing/2014/main" id="{D2C3134F-99DC-F36E-3881-4C321553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359597-E09C-ED17-0D5C-254CDA6E1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89" y="3238378"/>
            <a:ext cx="2393021" cy="15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1AB51A-13EA-54EA-6009-629A469A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492" y="4494406"/>
            <a:ext cx="26289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9">
            <a:extLst>
              <a:ext uri="{FF2B5EF4-FFF2-40B4-BE49-F238E27FC236}">
                <a16:creationId xmlns:a16="http://schemas.microsoft.com/office/drawing/2014/main" id="{D969562A-8042-0499-3205-11B1948F43B2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4C86-CF7D-7480-E4F0-2A83FB9D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0D3E2613-1B6D-A467-349C-9DED3CE36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20" y="4653350"/>
            <a:ext cx="2177143" cy="163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D0B8A5DD-DFF6-72A5-046A-72EF5F3F3710}"/>
              </a:ext>
            </a:extLst>
          </p:cNvPr>
          <p:cNvSpPr txBox="1">
            <a:spLocks/>
          </p:cNvSpPr>
          <p:nvPr/>
        </p:nvSpPr>
        <p:spPr>
          <a:xfrm>
            <a:off x="1481056" y="214051"/>
            <a:ext cx="9689064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2600" noProof="0" dirty="0"/>
              <a:t>GTM – Bridging Gap between Science and Society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B4C9B6-17C1-E6DB-ACC5-4F9AAC47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254360-EB81-74AC-2AC7-521639D9D4A0}"/>
              </a:ext>
            </a:extLst>
          </p:cNvPr>
          <p:cNvSpPr txBox="1"/>
          <p:nvPr/>
        </p:nvSpPr>
        <p:spPr>
          <a:xfrm>
            <a:off x="785871" y="1249710"/>
            <a:ext cx="6444867" cy="390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Global Hazard Model</a:t>
            </a:r>
          </a:p>
          <a:p>
            <a:pPr marL="800100" lvl="1" indent="-342900">
              <a:lnSpc>
                <a:spcPct val="150000"/>
              </a:lnSpc>
              <a:buClr>
                <a:srgbClr val="91C88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free </a:t>
            </a:r>
          </a:p>
          <a:p>
            <a:pPr marL="800100" lvl="1" indent="-342900">
              <a:lnSpc>
                <a:spcPct val="150000"/>
              </a:lnSpc>
              <a:buClr>
                <a:srgbClr val="91C88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first assessment</a:t>
            </a:r>
          </a:p>
          <a:p>
            <a:pPr marL="342900" indent="-3429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Communicating best practices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Work with decision makers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Consulting to Re-Insurance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endParaRPr lang="en-US" sz="2400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4BA2F8-B27A-1161-8D8A-07949AD7926A}"/>
              </a:ext>
            </a:extLst>
          </p:cNvPr>
          <p:cNvSpPr txBox="1"/>
          <p:nvPr/>
        </p:nvSpPr>
        <p:spPr>
          <a:xfrm>
            <a:off x="785871" y="5355874"/>
            <a:ext cx="702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892E"/>
                </a:solidFill>
                <a:latin typeface="+mj-lt"/>
              </a:rPr>
              <a:t>GTM is still formable and invites contributions</a:t>
            </a:r>
          </a:p>
        </p:txBody>
      </p:sp>
      <p:sp>
        <p:nvSpPr>
          <p:cNvPr id="3" name="Datumsplatzhalter 47">
            <a:extLst>
              <a:ext uri="{FF2B5EF4-FFF2-40B4-BE49-F238E27FC236}">
                <a16:creationId xmlns:a16="http://schemas.microsoft.com/office/drawing/2014/main" id="{22863D36-4910-8055-88DA-7652942C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408239-AB4E-BA7D-723A-2F421909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35" y="1172717"/>
            <a:ext cx="3927158" cy="262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89FB02-8464-2F78-CEF5-E46280F95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73" y="3834730"/>
            <a:ext cx="2301536" cy="16350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DF89F7-2FA8-F170-3FDC-A323F44AE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88" y="3566927"/>
            <a:ext cx="1810299" cy="112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D8F74E28-5AD7-37EC-6872-E3B060CA2F20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A1EFF-A346-E593-0C07-D638FD63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866C46-47CB-3B79-4385-02EE4F59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29" y="765175"/>
            <a:ext cx="2556753" cy="511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5A1DEDAC-61E2-E057-76C2-E6887F076F26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Examples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259529A-E819-C913-F0A3-C8AC753FD0B8}"/>
              </a:ext>
            </a:extLst>
          </p:cNvPr>
          <p:cNvSpPr txBox="1"/>
          <p:nvPr/>
        </p:nvSpPr>
        <p:spPr>
          <a:xfrm>
            <a:off x="512866" y="1488024"/>
            <a:ext cx="7651634" cy="389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800" noProof="0" dirty="0"/>
              <a:t>Cookbook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noProof="0" dirty="0"/>
              <a:t>For Scientists and Decision Makers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noProof="0" dirty="0"/>
              <a:t>Recipes for different situations</a:t>
            </a:r>
          </a:p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800" noProof="0" dirty="0"/>
              <a:t>Pilot project with Munich Re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Probabilistic inundation maps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Semi-automated workflow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242C8E6D-9FE4-9A7D-9C53-616115C4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C959C154-257C-B273-98EF-99EF927A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0337F0-92E6-1837-541E-99ED1542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12" y="3117705"/>
            <a:ext cx="2136295" cy="308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1340B9C4-AE7D-EEDD-C314-CB3C03F63FCE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9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01F98-45B4-F075-A198-FEF52958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32DC35BB-E24C-0D73-6189-A7EA1F9C0286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future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36554D-EBFB-5191-7E7D-7B8857973CD6}"/>
              </a:ext>
            </a:extLst>
          </p:cNvPr>
          <p:cNvSpPr txBox="1"/>
          <p:nvPr/>
        </p:nvSpPr>
        <p:spPr>
          <a:xfrm>
            <a:off x="858382" y="1493100"/>
            <a:ext cx="509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Professionalization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7EFF5C-0760-F618-A108-83FC3CF9C268}"/>
              </a:ext>
            </a:extLst>
          </p:cNvPr>
          <p:cNvGrpSpPr>
            <a:grpSpLocks noChangeAspect="1"/>
          </p:cNvGrpSpPr>
          <p:nvPr/>
        </p:nvGrpSpPr>
        <p:grpSpPr>
          <a:xfrm>
            <a:off x="9714778" y="1363303"/>
            <a:ext cx="1908000" cy="790575"/>
            <a:chOff x="127000" y="-2689225"/>
            <a:chExt cx="5187950" cy="2149596"/>
          </a:xfrm>
        </p:grpSpPr>
        <p:pic>
          <p:nvPicPr>
            <p:cNvPr id="2053" name="Picture 5" descr="NGI - NGI">
              <a:extLst>
                <a:ext uri="{FF2B5EF4-FFF2-40B4-BE49-F238E27FC236}">
                  <a16:creationId xmlns:a16="http://schemas.microsoft.com/office/drawing/2014/main" id="{2A4AC0F5-CEB1-CC29-3989-B4F423ECF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-2689225"/>
              <a:ext cx="2273300" cy="2146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7FD947E4-CC2D-2338-8009-4D9CB06F2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0" y="-2689225"/>
              <a:ext cx="2679700" cy="2149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9ADF9B8F-1B09-908C-CD3E-1B798119F034}"/>
              </a:ext>
            </a:extLst>
          </p:cNvPr>
          <p:cNvSpPr txBox="1"/>
          <p:nvPr/>
        </p:nvSpPr>
        <p:spPr>
          <a:xfrm>
            <a:off x="5950421" y="1363303"/>
            <a:ext cx="234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Secretariat</a:t>
            </a:r>
            <a:br>
              <a:rPr lang="en-US" noProof="0" dirty="0"/>
            </a:br>
            <a:r>
              <a:rPr lang="en-US" noProof="0" dirty="0"/>
              <a:t>Service Center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7536624-53F1-2D37-9827-6538CE9EB6B6}"/>
              </a:ext>
            </a:extLst>
          </p:cNvPr>
          <p:cNvGrpSpPr/>
          <p:nvPr/>
        </p:nvGrpSpPr>
        <p:grpSpPr>
          <a:xfrm>
            <a:off x="858381" y="2294203"/>
            <a:ext cx="10962144" cy="2125398"/>
            <a:chOff x="858381" y="2294203"/>
            <a:chExt cx="10962144" cy="212539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A4E94D9-22F1-030E-466E-E5933FC392F8}"/>
                </a:ext>
              </a:extLst>
            </p:cNvPr>
            <p:cNvSpPr txBox="1"/>
            <p:nvPr/>
          </p:nvSpPr>
          <p:spPr>
            <a:xfrm>
              <a:off x="858381" y="2294203"/>
              <a:ext cx="5092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Growth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6C19FB4-6BA2-3DC1-02F8-5E74B9420B22}"/>
                </a:ext>
              </a:extLst>
            </p:cNvPr>
            <p:cNvSpPr txBox="1"/>
            <p:nvPr/>
          </p:nvSpPr>
          <p:spPr>
            <a:xfrm>
              <a:off x="5950421" y="2294203"/>
              <a:ext cx="276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Individual &amp; institutional</a:t>
              </a:r>
              <a:br>
                <a:rPr lang="en-US" noProof="0" dirty="0"/>
              </a:br>
              <a:r>
                <a:rPr lang="en-US" noProof="0" dirty="0"/>
                <a:t>Members</a:t>
              </a:r>
            </a:p>
          </p:txBody>
        </p:sp>
        <p:pic>
          <p:nvPicPr>
            <p:cNvPr id="2056" name="Picture 8" descr="A map of the world&#10;&#10;Description automatically generated">
              <a:extLst>
                <a:ext uri="{FF2B5EF4-FFF2-40B4-BE49-F238E27FC236}">
                  <a16:creationId xmlns:a16="http://schemas.microsoft.com/office/drawing/2014/main" id="{2557B936-728A-7CB8-2A36-BD0A358DB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857" y="2786063"/>
              <a:ext cx="3078668" cy="16335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4B919AE-785B-D7C2-17B0-7FA9EA71DDDF}"/>
              </a:ext>
            </a:extLst>
          </p:cNvPr>
          <p:cNvGrpSpPr/>
          <p:nvPr/>
        </p:nvGrpSpPr>
        <p:grpSpPr>
          <a:xfrm>
            <a:off x="858380" y="3095306"/>
            <a:ext cx="8456400" cy="2766471"/>
            <a:chOff x="858380" y="3095306"/>
            <a:chExt cx="8456400" cy="276647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79228EB-FFB3-5D5D-44B2-AE6B69C7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079" y="3999977"/>
              <a:ext cx="2792701" cy="1861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6069E5C-4BCF-822A-8324-65E0929D9576}"/>
                </a:ext>
              </a:extLst>
            </p:cNvPr>
            <p:cNvGrpSpPr/>
            <p:nvPr/>
          </p:nvGrpSpPr>
          <p:grpSpPr>
            <a:xfrm>
              <a:off x="858380" y="3095306"/>
              <a:ext cx="7433841" cy="776128"/>
              <a:chOff x="858380" y="3095306"/>
              <a:chExt cx="7433841" cy="776128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112940-FB97-1B8A-F705-9B2812FA73EF}"/>
                  </a:ext>
                </a:extLst>
              </p:cNvPr>
              <p:cNvSpPr txBox="1"/>
              <p:nvPr/>
            </p:nvSpPr>
            <p:spPr>
              <a:xfrm>
                <a:off x="858380" y="3095306"/>
                <a:ext cx="50920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Service and Products Development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14342BE9-F4BA-8046-A1F6-7FEB891F2CD1}"/>
                  </a:ext>
                </a:extLst>
              </p:cNvPr>
              <p:cNvSpPr txBox="1"/>
              <p:nvPr/>
            </p:nvSpPr>
            <p:spPr>
              <a:xfrm>
                <a:off x="5950420" y="3225103"/>
                <a:ext cx="23418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Expert Solicitation</a:t>
                </a:r>
                <a:br>
                  <a:rPr lang="en-US" noProof="0" dirty="0"/>
                </a:br>
                <a:r>
                  <a:rPr lang="en-US" noProof="0" dirty="0"/>
                  <a:t>Consulting</a:t>
                </a:r>
              </a:p>
            </p:txBody>
          </p: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760E5C6-A8A9-18AD-F9FB-2DD37D975951}"/>
              </a:ext>
            </a:extLst>
          </p:cNvPr>
          <p:cNvGrpSpPr/>
          <p:nvPr/>
        </p:nvGrpSpPr>
        <p:grpSpPr>
          <a:xfrm>
            <a:off x="858379" y="3891505"/>
            <a:ext cx="5438882" cy="2382916"/>
            <a:chOff x="858379" y="3891505"/>
            <a:chExt cx="5438882" cy="238291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5E21CA5-4798-B5BC-1990-ECA4A2EBE0D8}"/>
                </a:ext>
              </a:extLst>
            </p:cNvPr>
            <p:cNvSpPr txBox="1"/>
            <p:nvPr/>
          </p:nvSpPr>
          <p:spPr>
            <a:xfrm>
              <a:off x="858379" y="3891505"/>
              <a:ext cx="5092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Co-Design, Stakeholder Interaction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6315249-5615-7898-F46F-E159CBC5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178" y="4396359"/>
              <a:ext cx="2504083" cy="187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53573F7D-302F-5911-D12B-9A60013C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6EA160D1-3922-7B18-0C27-F01D105D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5D08B87-E68D-4DDA-6C96-FA550315F287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87330-6BEC-AFB4-4627-CC3FD758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>
            <a:extLst>
              <a:ext uri="{FF2B5EF4-FFF2-40B4-BE49-F238E27FC236}">
                <a16:creationId xmlns:a16="http://schemas.microsoft.com/office/drawing/2014/main" id="{BB8BE218-5BD3-AD5E-A1A0-02BEDABF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30" y="1202544"/>
            <a:ext cx="1539240" cy="115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75983B76-6DA3-83A0-FE81-165985815E6B}"/>
              </a:ext>
            </a:extLst>
          </p:cNvPr>
          <p:cNvSpPr txBox="1">
            <a:spLocks/>
          </p:cNvSpPr>
          <p:nvPr/>
        </p:nvSpPr>
        <p:spPr>
          <a:xfrm>
            <a:off x="1566815" y="183590"/>
            <a:ext cx="955982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2500" noProof="0" dirty="0"/>
              <a:t>GTM’s contribution to ODTP High Level Objectives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7039B96C-C20F-0E98-34B1-58C0C2C2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CCC5F37E-097A-6225-BBFA-E2FA57E2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261F005-3976-FFE4-4D97-7657A38D7A59}"/>
              </a:ext>
            </a:extLst>
          </p:cNvPr>
          <p:cNvSpPr txBox="1"/>
          <p:nvPr/>
        </p:nvSpPr>
        <p:spPr>
          <a:xfrm>
            <a:off x="512866" y="1488024"/>
            <a:ext cx="7651634" cy="169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Probabilistic Hazard Assessment (early warning)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Capture Uncertainty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Basis for decision</a:t>
            </a:r>
            <a:endParaRPr lang="en-US" sz="2400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DE5D39-46E3-E823-4081-B08C18EC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56" y="2228623"/>
            <a:ext cx="2390244" cy="177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C86FBD8-85D7-A2C2-2E8C-0AD4090F51B9}"/>
              </a:ext>
            </a:extLst>
          </p:cNvPr>
          <p:cNvGrpSpPr>
            <a:grpSpLocks noChangeAspect="1"/>
          </p:cNvGrpSpPr>
          <p:nvPr/>
        </p:nvGrpSpPr>
        <p:grpSpPr>
          <a:xfrm>
            <a:off x="6874448" y="1122138"/>
            <a:ext cx="2490870" cy="1944000"/>
            <a:chOff x="3076496" y="765175"/>
            <a:chExt cx="7296050" cy="5694222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3259C0C-0CCB-103E-DE4D-3981B2E4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6"/>
            <a:stretch>
              <a:fillRect/>
            </a:stretch>
          </p:blipFill>
          <p:spPr>
            <a:xfrm>
              <a:off x="3076496" y="765175"/>
              <a:ext cx="4978400" cy="5694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FEF20E10-4464-09E0-FBA9-056948A7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8" t="5806"/>
            <a:stretch>
              <a:fillRect/>
            </a:stretch>
          </p:blipFill>
          <p:spPr>
            <a:xfrm>
              <a:off x="5348776" y="765175"/>
              <a:ext cx="3889718" cy="5694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34CCD7B-DAB2-3BD3-B9DB-81FF2E2A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9" t="5806"/>
            <a:stretch>
              <a:fillRect/>
            </a:stretch>
          </p:blipFill>
          <p:spPr>
            <a:xfrm>
              <a:off x="6522720" y="765175"/>
              <a:ext cx="3849826" cy="5694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A11A159D-299A-D298-5D98-981045F820F3}"/>
              </a:ext>
            </a:extLst>
          </p:cNvPr>
          <p:cNvGrpSpPr/>
          <p:nvPr/>
        </p:nvGrpSpPr>
        <p:grpSpPr>
          <a:xfrm>
            <a:off x="512866" y="3116654"/>
            <a:ext cx="11238904" cy="3068753"/>
            <a:chOff x="512866" y="3116654"/>
            <a:chExt cx="11238904" cy="3068753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CB1EAA9D-948C-5397-04C3-48548B544303}"/>
                </a:ext>
              </a:extLst>
            </p:cNvPr>
            <p:cNvGrpSpPr/>
            <p:nvPr/>
          </p:nvGrpSpPr>
          <p:grpSpPr>
            <a:xfrm>
              <a:off x="6317343" y="3389086"/>
              <a:ext cx="2431143" cy="2739571"/>
              <a:chOff x="6317343" y="3389086"/>
              <a:chExt cx="2431143" cy="2739571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70576710-E099-3998-C88B-87DCE6176C4A}"/>
                  </a:ext>
                </a:extLst>
              </p:cNvPr>
              <p:cNvSpPr/>
              <p:nvPr/>
            </p:nvSpPr>
            <p:spPr>
              <a:xfrm>
                <a:off x="6317343" y="3389086"/>
                <a:ext cx="2431143" cy="2739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721D20EB-65B5-D165-0FBF-ED9B727528E6}"/>
                  </a:ext>
                </a:extLst>
              </p:cNvPr>
              <p:cNvGrpSpPr/>
              <p:nvPr/>
            </p:nvGrpSpPr>
            <p:grpSpPr>
              <a:xfrm>
                <a:off x="6382468" y="3458032"/>
                <a:ext cx="2313988" cy="2655456"/>
                <a:chOff x="6382468" y="3458032"/>
                <a:chExt cx="2313988" cy="2655456"/>
              </a:xfrm>
            </p:grpSpPr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64DFEBD9-18F1-76AB-1EBA-DD7537FBB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2468" y="4041217"/>
                  <a:ext cx="2313988" cy="1440000"/>
                </a:xfrm>
                <a:prstGeom prst="rect">
                  <a:avLst/>
                </a:prstGeom>
              </p:spPr>
            </p:pic>
            <p:pic>
              <p:nvPicPr>
                <p:cNvPr id="38" name="Grafik 37">
                  <a:extLst>
                    <a:ext uri="{FF2B5EF4-FFF2-40B4-BE49-F238E27FC236}">
                      <a16:creationId xmlns:a16="http://schemas.microsoft.com/office/drawing/2014/main" id="{6525BBC2-2000-1F4A-1F4F-EF5BA4DD58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177" r="9002" b="16636"/>
                <a:stretch>
                  <a:fillRect/>
                </a:stretch>
              </p:blipFill>
              <p:spPr>
                <a:xfrm>
                  <a:off x="6382468" y="5232400"/>
                  <a:ext cx="2105684" cy="881088"/>
                </a:xfrm>
                <a:prstGeom prst="rect">
                  <a:avLst/>
                </a:prstGeom>
              </p:spPr>
            </p:pic>
            <p:pic>
              <p:nvPicPr>
                <p:cNvPr id="40" name="Grafik 39">
                  <a:extLst>
                    <a:ext uri="{FF2B5EF4-FFF2-40B4-BE49-F238E27FC236}">
                      <a16:creationId xmlns:a16="http://schemas.microsoft.com/office/drawing/2014/main" id="{48A36EE2-4DB1-31A5-89AE-AE9F8107B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508" r="9002" b="16495"/>
                <a:stretch>
                  <a:fillRect/>
                </a:stretch>
              </p:blipFill>
              <p:spPr>
                <a:xfrm>
                  <a:off x="6382468" y="3458032"/>
                  <a:ext cx="2105684" cy="907143"/>
                </a:xfrm>
                <a:prstGeom prst="rect">
                  <a:avLst/>
                </a:prstGeom>
              </p:spPr>
            </p:pic>
          </p:grpSp>
        </p:grp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0ECE137D-7675-F6F2-EF3B-C8979EA9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611" y="4330330"/>
              <a:ext cx="1710575" cy="1140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A01951A3-18D6-B530-4165-E4D2C0B1D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929" y="5045024"/>
              <a:ext cx="1697841" cy="1140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B63DE232-E926-3662-7BB6-3DBC514C4744}"/>
                </a:ext>
              </a:extLst>
            </p:cNvPr>
            <p:cNvSpPr txBox="1"/>
            <p:nvPr/>
          </p:nvSpPr>
          <p:spPr>
            <a:xfrm>
              <a:off x="512866" y="3116654"/>
              <a:ext cx="7651634" cy="224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4583CF"/>
                </a:buClr>
                <a:buFont typeface="Wingdings" pitchFamily="2" charset="2"/>
                <a:buChar char="§"/>
              </a:pPr>
              <a:r>
                <a:rPr lang="en-US" sz="2400" noProof="0" dirty="0"/>
                <a:t>Inundation Mapping (tsunami ready)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Explain uncertainty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Help with risk communication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integrated end-to-end thinking</a:t>
              </a:r>
            </a:p>
          </p:txBody>
        </p:sp>
      </p:grpSp>
      <p:sp>
        <p:nvSpPr>
          <p:cNvPr id="3" name="Freeform 9">
            <a:extLst>
              <a:ext uri="{FF2B5EF4-FFF2-40B4-BE49-F238E27FC236}">
                <a16:creationId xmlns:a16="http://schemas.microsoft.com/office/drawing/2014/main" id="{7033D9F1-AC31-3329-953C-3AF50A04F7FE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C2A4A4F-C968-45F1-AED3-903C7C6EC1C7}" vid="{DCB006C6-4CAD-42C6-8A0E-89EA050815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a889f5-9a8f-455c-8154-f2aa95360f2a">
      <Terms xmlns="http://schemas.microsoft.com/office/infopath/2007/PartnerControls"/>
    </lcf76f155ced4ddcb4097134ff3c332f>
    <TaxCatchAll xmlns="c530d218-3a90-40c6-911f-34b1e58e93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0529EA71547047B8CE4FFD1C5A67F1" ma:contentTypeVersion="15" ma:contentTypeDescription="Create a new document." ma:contentTypeScope="" ma:versionID="d2a5c25323dc06ba96df5af2776e9a06">
  <xsd:schema xmlns:xsd="http://www.w3.org/2001/XMLSchema" xmlns:xs="http://www.w3.org/2001/XMLSchema" xmlns:p="http://schemas.microsoft.com/office/2006/metadata/properties" xmlns:ns2="8ba889f5-9a8f-455c-8154-f2aa95360f2a" xmlns:ns3="c530d218-3a90-40c6-911f-34b1e58e93e8" targetNamespace="http://schemas.microsoft.com/office/2006/metadata/properties" ma:root="true" ma:fieldsID="3e8d3aca461378c785f7a5b19c8f6838" ns2:_="" ns3:_="">
    <xsd:import namespace="8ba889f5-9a8f-455c-8154-f2aa95360f2a"/>
    <xsd:import namespace="c530d218-3a90-40c6-911f-34b1e58e9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889f5-9a8f-455c-8154-f2aa95360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ee1ca5-c409-4e2c-b713-7969da0d5f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d218-3a90-40c6-911f-34b1e58e93e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3d4e6e3-5bca-4bb4-a48b-595d939a8a3a}" ma:internalName="TaxCatchAll" ma:showField="CatchAllData" ma:web="c530d218-3a90-40c6-911f-34b1e58e9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761621-C5D9-4155-B4B3-EBDD469A77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A1D0A-8E50-446D-9524-E74E25E7C04E}">
  <ds:schemaRefs>
    <ds:schemaRef ds:uri="http://schemas.microsoft.com/office/2006/metadata/properties"/>
    <ds:schemaRef ds:uri="http://schemas.microsoft.com/office/infopath/2007/PartnerControls"/>
    <ds:schemaRef ds:uri="8ba889f5-9a8f-455c-8154-f2aa95360f2a"/>
    <ds:schemaRef ds:uri="c530d218-3a90-40c6-911f-34b1e58e93e8"/>
  </ds:schemaRefs>
</ds:datastoreItem>
</file>

<file path=customXml/itemProps3.xml><?xml version="1.0" encoding="utf-8"?>
<ds:datastoreItem xmlns:ds="http://schemas.openxmlformats.org/officeDocument/2006/customXml" ds:itemID="{01B237FC-41D4-4DEE-B64E-195F31D117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889f5-9a8f-455c-8154-f2aa95360f2a"/>
    <ds:schemaRef ds:uri="c530d218-3a90-40c6-911f-34b1e58e9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GradientRiseVTI</Template>
  <TotalTime>0</TotalTime>
  <Words>451</Words>
  <Application>Microsoft Macintosh PowerPoint</Application>
  <PresentationFormat>Breitbild</PresentationFormat>
  <Paragraphs>110</Paragraphs>
  <Slides>10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21" baseType="lpstr">
      <vt:lpstr>Aptos</vt:lpstr>
      <vt:lpstr>Arial</vt:lpstr>
      <vt:lpstr>Avenir Next LT Pro</vt:lpstr>
      <vt:lpstr>Avenir Next LT Pro Light</vt:lpstr>
      <vt:lpstr>Calibri</vt:lpstr>
      <vt:lpstr>DIN Pro 1</vt:lpstr>
      <vt:lpstr>DIN Pro 1 Bold</vt:lpstr>
      <vt:lpstr>DIN Pro 2</vt:lpstr>
      <vt:lpstr>DIN Pro 3</vt:lpstr>
      <vt:lpstr>Wingdings</vt:lpstr>
      <vt:lpstr>GradientRiseVTI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Questions/Discussion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Joern Behrens</dc:creator>
  <cp:lastModifiedBy>Jörn Behrens</cp:lastModifiedBy>
  <cp:revision>21</cp:revision>
  <dcterms:created xsi:type="dcterms:W3CDTF">2025-04-23T08:28:57Z</dcterms:created>
  <dcterms:modified xsi:type="dcterms:W3CDTF">2025-11-07T19:00:08Z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0x010100A00529EA71547047B8CE4FFD1C5A67F1</vt:lpwstr>
  </property>
</Properties>
</file>