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85" r:id="rId4"/>
    <p:sldId id="1150" r:id="rId5"/>
    <p:sldId id="1113" r:id="rId6"/>
    <p:sldId id="1146" r:id="rId7"/>
    <p:sldId id="1098" r:id="rId8"/>
    <p:sldId id="1132" r:id="rId9"/>
    <p:sldId id="270" r:id="rId10"/>
    <p:sldId id="1928" r:id="rId11"/>
    <p:sldId id="274" r:id="rId12"/>
    <p:sldId id="298" r:id="rId13"/>
    <p:sldId id="302" r:id="rId14"/>
    <p:sldId id="1924" r:id="rId15"/>
    <p:sldId id="304" r:id="rId16"/>
    <p:sldId id="258" r:id="rId17"/>
  </p:sldIdLst>
  <p:sldSz cx="18288000" cy="10287000"/>
  <p:notesSz cx="6858000" cy="9144000"/>
  <p:embeddedFontLst>
    <p:embeddedFont>
      <p:font typeface="DIN Pro 1" panose="020B0504020101020102" pitchFamily="34" charset="0"/>
      <p:regular r:id="rId19"/>
    </p:embeddedFont>
    <p:embeddedFont>
      <p:font typeface="DIN Pro 1 Bold" panose="020B0804020101020102" pitchFamily="34" charset="0"/>
      <p:regular r:id="rId20"/>
      <p:bold r:id="rId21"/>
    </p:embeddedFont>
    <p:embeddedFont>
      <p:font typeface="DIN Pro 2" panose="020B0804020101020102" pitchFamily="34" charset="0"/>
      <p:regular r:id="rId22"/>
      <p:bold r:id="rId23"/>
    </p:embeddedFont>
    <p:embeddedFont>
      <p:font typeface="DIN Pro 3" panose="020B0604020101020102" pitchFamily="3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55" autoAdjust="0"/>
    <p:restoredTop sz="94558" autoAdjust="0"/>
  </p:normalViewPr>
  <p:slideViewPr>
    <p:cSldViewPr>
      <p:cViewPr varScale="1">
        <p:scale>
          <a:sx n="71" d="100"/>
          <a:sy n="71" d="100"/>
        </p:scale>
        <p:origin x="6432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6BE6A-ED17-714E-9E71-AC47B42B2E0A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ADA43-4968-5C44-B30E-F943047E2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6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4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5" name="Google Shape;57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F3BBF-0A81-4145-84AB-BA2822ADE6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86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F3BBF-0A81-4145-84AB-BA2822ADE63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548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0317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4" name="Google Shape;624;p15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5:notes"/>
          <p:cNvSpPr txBox="1">
            <a:spLocks noGrp="1"/>
          </p:cNvSpPr>
          <p:nvPr>
            <p:ph type="sldNum" idx="12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9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JJ</a:t>
            </a:r>
            <a:endParaRPr/>
          </a:p>
        </p:txBody>
      </p:sp>
      <p:sp>
        <p:nvSpPr>
          <p:cNvPr id="520" name="Google Shape;52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1" name="Google Shape;56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/>
                  <a:t>Polygons = EEZs</a:t>
                </a:r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During the Forum for Future Ocean Floor Mapping organized by GEBCO and the Nippon Foundation in 2016, the project Seabed 2030 was initiated, with the clearly set long-term aspirational goal of seeing 100% of the World Ocean floor topography mapped by 2030 so that “no features of the accessible parts of the World Ocean floor larger than 100 m remains to be portrayed”.</a:t>
                </a:r>
              </a:p>
              <a:p>
                <a:endParaRPr lang="en-US" dirty="0"/>
              </a:p>
              <a:p>
                <a:r>
                  <a:rPr lang="en-US" dirty="0"/>
                  <a:t>This is a tremendously ambitious effort that, with current technology, will require nearly 1000 ship years (e.g., 1000 years for a single ship, 10 years for 100 ships, etc.) and perhaps a bit too optimistic within the time remaining, specifically considering that 50% of the World Ocean is deeper than 3200 m and parts are permanently ice covered. While we will hold 100 m mapping resolution as our ultimate goal, we will define a series of targets with varying resolutions as a function of water depth. </a:t>
                </a:r>
                <a:endParaRPr lang="en-GB" dirty="0"/>
              </a:p>
              <a:p>
                <a:endParaRPr lang="en-GB" dirty="0"/>
              </a:p>
              <a:p>
                <a:r>
                  <a:rPr lang="en-US" dirty="0"/>
                  <a:t>These target resolutions are defined as grid-cell sizes because the end products of Seabed 2030 are three, gridded bathymetric compilations: the General Bathymetric Chart of the Ocean (GEBCO) global grid, the International Bathymetric Chart of the Arctic Ocean (IBCAO) regional grid on a north polar projection and the International Bathymetric Chart of the Southern Ocean (IBCSO) regional grid on a south polar projection</a:t>
                </a:r>
              </a:p>
              <a:p>
                <a:endParaRPr lang="en-US" dirty="0"/>
              </a:p>
              <a:p>
                <a:r>
                  <a:rPr lang="en-US" dirty="0"/>
                  <a:t>Put simply, the target resolution is based on the footprint of a common </a:t>
                </a:r>
                <a:r>
                  <a:rPr lang="en-US" dirty="0" err="1"/>
                  <a:t>deepwater</a:t>
                </a:r>
                <a:r>
                  <a:rPr lang="en-US" dirty="0"/>
                  <a:t> multibeam system out to 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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either side of the sonar bean at the nadir…………..  Or in more detail read below!</a:t>
                </a:r>
                <a:endParaRPr lang="en-GB" dirty="0"/>
              </a:p>
              <a:p>
                <a:endParaRPr lang="en-GB" dirty="0"/>
              </a:p>
              <a:p>
                <a:pPr>
                  <a:lnSpc>
                    <a:spcPts val="1300"/>
                  </a:lnSpc>
                  <a:spcAft>
                    <a:spcPts val="1300"/>
                  </a:spcAft>
                </a:pPr>
                <a:r>
                  <a:rPr lang="en-GB" sz="1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{The logic behind defined target resolutions</a:t>
                </a:r>
                <a:endParaRPr lang="en-GB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300"/>
                  </a:lnSpc>
                  <a:spcAft>
                    <a:spcPts val="1300"/>
                  </a:spcAft>
                </a:pP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most common 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deep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water multibeam system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installed on vessels today have a beam width configuration of 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2°×2°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The foot print on the seafloor of a sonar beam 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at nadir (directly under the vessel) 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can be roughly estimated by</a:t>
                </a:r>
              </a:p>
              <a:p>
                <a:pPr indent="828040">
                  <a:lnSpc>
                    <a:spcPts val="1300"/>
                  </a:lnSpc>
                  <a:spcAft>
                    <a:spcPts val="1300"/>
                  </a:spcAft>
                </a:pPr>
                <a:r>
                  <a:rPr lang="en-GB" sz="12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𝐷_𝑓=2𝐻×𝑡𝑎𝑛</a:t>
                </a:r>
                <a:r>
                  <a:rPr lang="en-GB" sz="12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GB" sz="12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𝛼/2)  </a:t>
                </a:r>
                <a:r>
                  <a:rPr lang="en-GB" sz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(Eq. 1)</a:t>
                </a:r>
                <a:endParaRPr lang="en-GB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ts val="1300"/>
                  </a:lnSpc>
                  <a:spcAft>
                    <a:spcPts val="1300"/>
                  </a:spcAft>
                </a:pP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where (</a:t>
                </a:r>
                <a:r>
                  <a:rPr lang="en-GB" sz="1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GB" sz="1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is the foot print diameter of the nadir beam, (</a:t>
                </a:r>
                <a:r>
                  <a:rPr lang="en-GB" sz="1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is the water depth underneath the transducer and (α) is the opening angle of the multibeam system, i.e. the beam width (Fig. 1). The f</a:t>
                </a:r>
                <a:r>
                  <a:rPr lang="en-US" sz="1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oot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print will expand away from the nadir beam with the cosine of the angle away from nadir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 be conservative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we 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chose to use 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beam 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pointed 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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from nadir as a reasonable indication of the general spatial resolution 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multibeam system. This implies that </a:t>
                </a:r>
                <a:r>
                  <a:rPr lang="en-GB" sz="1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GB" sz="1200" i="1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in Equation 1 has to be divided by cos (60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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to compensate for the expanded foot print 60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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away from nadir, as illustrated in Figure 1. Since cos (60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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equals 0.5, the foot print is doubled. Table 2 shows calculated foot prints for specified water depths for a 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2° × 2° </a:t>
                </a:r>
                <a:r>
                  <a:rPr lang="en-GB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system. This table formed the basis for a grouping of depth ranges, which each received a target resolution. </a:t>
                </a:r>
                <a:r>
                  <a:rPr lang="en-GB" sz="1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}</a:t>
                </a:r>
                <a:endParaRPr lang="en-GB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F3BBF-0A81-4145-84AB-BA2822ADE6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294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2E8669D-75AE-4393-AF23-9356D2A3A9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5"/>
          <a:stretch>
            <a:fillRect/>
          </a:stretch>
        </p:blipFill>
        <p:spPr>
          <a:xfrm>
            <a:off x="-6766" y="1"/>
            <a:ext cx="18294779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60150" y="4185230"/>
            <a:ext cx="7520409" cy="4488320"/>
          </a:xfrm>
        </p:spPr>
        <p:txBody>
          <a:bodyPr anchor="t" anchorCtr="0"/>
          <a:lstStyle>
            <a:lvl1pPr>
              <a:lnSpc>
                <a:spcPts val="6794"/>
              </a:lnSpc>
              <a:defRPr sz="6794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3786F-1D25-07CB-2171-6ECF644B65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defTabSz="1316051"/>
            <a:fld id="{DCE8BEEE-8CF3-44A0-B964-A1E876E35C19}" type="slidenum">
              <a:rPr lang="en-GB" smtClean="0">
                <a:solidFill>
                  <a:srgbClr val="73FFE9"/>
                </a:solidFill>
              </a:rPr>
              <a:pPr defTabSz="1316051"/>
              <a:t>‹#›</a:t>
            </a:fld>
            <a:endParaRPr lang="en-GB">
              <a:solidFill>
                <a:srgbClr val="73FFE9"/>
              </a:solidFill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2CA67A09-21E1-3C87-78F6-DCA9AB914B19}"/>
              </a:ext>
            </a:extLst>
          </p:cNvPr>
          <p:cNvSpPr/>
          <p:nvPr userDrawn="1"/>
        </p:nvSpPr>
        <p:spPr>
          <a:xfrm>
            <a:off x="863589" y="13"/>
            <a:ext cx="0" cy="10278741"/>
          </a:xfrm>
          <a:custGeom>
            <a:avLst/>
            <a:gdLst/>
            <a:ahLst/>
            <a:cxnLst/>
            <a:rect l="l" t="t" r="r" b="b"/>
            <a:pathLst>
              <a:path h="3557904">
                <a:moveTo>
                  <a:pt x="0" y="0"/>
                </a:moveTo>
                <a:lnTo>
                  <a:pt x="0" y="3557778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316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1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llix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020F896-6F22-5D16-4915-E3ACBF01FA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94" y="336200"/>
            <a:ext cx="602175" cy="35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77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2E8669D-75AE-4393-AF23-9356D2A3A9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5"/>
          <a:stretch>
            <a:fillRect/>
          </a:stretch>
        </p:blipFill>
        <p:spPr>
          <a:xfrm>
            <a:off x="-6766" y="1"/>
            <a:ext cx="18294779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60150" y="4185230"/>
            <a:ext cx="7520409" cy="4488320"/>
          </a:xfrm>
        </p:spPr>
        <p:txBody>
          <a:bodyPr anchor="t" anchorCtr="0"/>
          <a:lstStyle>
            <a:lvl1pPr>
              <a:lnSpc>
                <a:spcPts val="6794"/>
              </a:lnSpc>
              <a:defRPr sz="6794">
                <a:solidFill>
                  <a:schemeClr val="bg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3786F-1D25-07CB-2171-6ECF644B65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defTabSz="1316051"/>
            <a:fld id="{DCE8BEEE-8CF3-44A0-B964-A1E876E35C19}" type="slidenum">
              <a:rPr lang="en-GB" smtClean="0">
                <a:solidFill>
                  <a:srgbClr val="73FFE9"/>
                </a:solidFill>
              </a:rPr>
              <a:pPr defTabSz="1316051"/>
              <a:t>‹#›</a:t>
            </a:fld>
            <a:endParaRPr lang="en-GB">
              <a:solidFill>
                <a:srgbClr val="73FFE9"/>
              </a:solidFill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2CA67A09-21E1-3C87-78F6-DCA9AB914B19}"/>
              </a:ext>
            </a:extLst>
          </p:cNvPr>
          <p:cNvSpPr/>
          <p:nvPr userDrawn="1"/>
        </p:nvSpPr>
        <p:spPr>
          <a:xfrm>
            <a:off x="863589" y="13"/>
            <a:ext cx="0" cy="10278741"/>
          </a:xfrm>
          <a:custGeom>
            <a:avLst/>
            <a:gdLst/>
            <a:ahLst/>
            <a:cxnLst/>
            <a:rect l="l" t="t" r="r" b="b"/>
            <a:pathLst>
              <a:path h="3557904">
                <a:moveTo>
                  <a:pt x="0" y="0"/>
                </a:moveTo>
                <a:lnTo>
                  <a:pt x="0" y="3557778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316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1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llix"/>
              <a:ea typeface="+mn-ea"/>
              <a:cs typeface="+mn-cs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E7C18A9-650C-2817-B741-0EF65118E3BD}"/>
              </a:ext>
            </a:extLst>
          </p:cNvPr>
          <p:cNvSpPr/>
          <p:nvPr userDrawn="1"/>
        </p:nvSpPr>
        <p:spPr>
          <a:xfrm>
            <a:off x="977791" y="3688532"/>
            <a:ext cx="639761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221830" y="0"/>
                </a:moveTo>
                <a:lnTo>
                  <a:pt x="0" y="0"/>
                </a:lnTo>
              </a:path>
            </a:pathLst>
          </a:custGeom>
          <a:ln w="3175">
            <a:solidFill>
              <a:schemeClr val="accent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316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1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llix"/>
              <a:ea typeface="+mn-ea"/>
              <a:cs typeface="+mn-cs"/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8FACB4F-4F06-24FF-748E-F7778568E9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2911" y="3483860"/>
            <a:ext cx="7444068" cy="409344"/>
          </a:xfrm>
        </p:spPr>
        <p:txBody>
          <a:bodyPr anchor="ctr" anchorCtr="0"/>
          <a:lstStyle>
            <a:lvl1pPr>
              <a:lnSpc>
                <a:spcPct val="100000"/>
              </a:lnSpc>
              <a:defRPr cap="all" baseline="0">
                <a:solidFill>
                  <a:schemeClr val="accent6"/>
                </a:solidFill>
                <a:latin typeface="Orator Std" panose="020D0509020203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020F896-6F22-5D16-4915-E3ACBF01FA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94" y="336200"/>
            <a:ext cx="602175" cy="35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08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2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11B76E-D345-FD49-717D-9D20C17A34BE}"/>
              </a:ext>
            </a:extLst>
          </p:cNvPr>
          <p:cNvSpPr/>
          <p:nvPr userDrawn="1"/>
        </p:nvSpPr>
        <p:spPr>
          <a:xfrm>
            <a:off x="1" y="1"/>
            <a:ext cx="18288000" cy="10287000"/>
          </a:xfrm>
          <a:prstGeom prst="rect">
            <a:avLst/>
          </a:prstGeom>
          <a:solidFill>
            <a:srgbClr val="03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16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18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llix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88932" y="700875"/>
            <a:ext cx="10694579" cy="17955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D0E65-554D-514F-47E2-E156487DB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defTabSz="1316051"/>
            <a:fld id="{DCE8BEEE-8CF3-44A0-B964-A1E876E35C19}" type="slidenum">
              <a:rPr lang="en-GB" smtClean="0">
                <a:solidFill>
                  <a:srgbClr val="73FFE9"/>
                </a:solidFill>
              </a:rPr>
              <a:pPr defTabSz="1316051"/>
              <a:t>‹#›</a:t>
            </a:fld>
            <a:endParaRPr lang="en-GB">
              <a:solidFill>
                <a:srgbClr val="73FFE9"/>
              </a:solidFill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8256EE4C-7B1B-72BD-54AB-18E85755B096}"/>
              </a:ext>
            </a:extLst>
          </p:cNvPr>
          <p:cNvSpPr/>
          <p:nvPr userDrawn="1"/>
        </p:nvSpPr>
        <p:spPr>
          <a:xfrm>
            <a:off x="863589" y="13"/>
            <a:ext cx="0" cy="10278741"/>
          </a:xfrm>
          <a:custGeom>
            <a:avLst/>
            <a:gdLst/>
            <a:ahLst/>
            <a:cxnLst/>
            <a:rect l="l" t="t" r="r" b="b"/>
            <a:pathLst>
              <a:path h="3557904">
                <a:moveTo>
                  <a:pt x="0" y="0"/>
                </a:moveTo>
                <a:lnTo>
                  <a:pt x="0" y="3557778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316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1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llix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95C8E8E-0A7A-C300-19B5-5783C307A4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94" y="336200"/>
            <a:ext cx="602175" cy="35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7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21">
          <p15:clr>
            <a:srgbClr val="FBAE40"/>
          </p15:clr>
        </p15:guide>
        <p15:guide id="2" pos="200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hyperlink" Target="mailto:partnerships@seabed2030.org" TargetMode="External"/><Relationship Id="rId10" Type="http://schemas.openxmlformats.org/officeDocument/2006/relationships/image" Target="../media/image56.png"/><Relationship Id="rId4" Type="http://schemas.openxmlformats.org/officeDocument/2006/relationships/image" Target="../media/image7.png"/><Relationship Id="rId9" Type="http://schemas.openxmlformats.org/officeDocument/2006/relationships/image" Target="../media/image55.png"/><Relationship Id="rId1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partnerships@seabed2030.org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0832" y="4391696"/>
            <a:ext cx="6810192" cy="5618408"/>
          </a:xfrm>
          <a:custGeom>
            <a:avLst/>
            <a:gdLst/>
            <a:ahLst/>
            <a:cxnLst/>
            <a:rect l="l" t="t" r="r" b="b"/>
            <a:pathLst>
              <a:path w="6810192" h="5618408">
                <a:moveTo>
                  <a:pt x="0" y="0"/>
                </a:moveTo>
                <a:lnTo>
                  <a:pt x="6810192" y="0"/>
                </a:lnTo>
                <a:lnTo>
                  <a:pt x="6810192" y="5618408"/>
                </a:lnTo>
                <a:lnTo>
                  <a:pt x="0" y="561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144000" y="5594026"/>
            <a:ext cx="8793209" cy="4114800"/>
            <a:chOff x="0" y="0"/>
            <a:chExt cx="11724279" cy="548640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1724279" cy="5486400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flipH="1">
              <a:off x="520747" y="3713232"/>
              <a:ext cx="5235946" cy="0"/>
            </a:xfrm>
            <a:prstGeom prst="line">
              <a:avLst/>
            </a:prstGeom>
            <a:ln w="84269" cap="flat">
              <a:solidFill>
                <a:srgbClr val="0E656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7994" y="4004628"/>
              <a:ext cx="3508835" cy="515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42"/>
                </a:lnSpc>
                <a:spcBef>
                  <a:spcPct val="0"/>
                </a:spcBef>
              </a:pPr>
              <a:r>
                <a:rPr lang="en-US" sz="2322" b="1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Hyderabad, India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80745" y="283162"/>
              <a:ext cx="10762788" cy="317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61"/>
                </a:lnSpc>
                <a:spcBef>
                  <a:spcPct val="0"/>
                </a:spcBef>
              </a:pPr>
              <a:r>
                <a:rPr lang="en-US" sz="4615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FIRST CONFERENCE OF THE </a:t>
              </a:r>
              <a:r>
                <a:rPr lang="en-US" sz="4615" u="none" strike="noStrike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OCEAN DECADE TSUNAMI PROGRAMME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97245" y="4592173"/>
              <a:ext cx="4067966" cy="515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42"/>
                </a:lnSpc>
                <a:spcBef>
                  <a:spcPct val="0"/>
                </a:spcBef>
              </a:pPr>
              <a:r>
                <a:rPr lang="en-US" sz="2322" b="1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10-11 </a:t>
              </a:r>
              <a:r>
                <a:rPr lang="en-US" sz="2322" b="1" u="none" strike="noStrike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November 2025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19491-4248-209D-3A42-6D7310E7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933" y="700875"/>
            <a:ext cx="8230725" cy="1795515"/>
          </a:xfrm>
        </p:spPr>
        <p:txBody>
          <a:bodyPr/>
          <a:lstStyle/>
          <a:p>
            <a:r>
              <a:rPr lang="en-GB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Perspective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E48B2C-D104-7140-02EB-5C02846E54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16051"/>
            <a:fld id="{DCE8BEEE-8CF3-44A0-B964-A1E876E35C19}" type="slidenum">
              <a:rPr lang="en-GB" smtClean="0">
                <a:solidFill>
                  <a:srgbClr val="73FFE9"/>
                </a:solidFill>
              </a:rPr>
              <a:pPr defTabSz="1316051"/>
              <a:t>10</a:t>
            </a:fld>
            <a:endParaRPr lang="en-GB">
              <a:solidFill>
                <a:srgbClr val="73FFE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E0824-5803-7298-B6D3-D510407B2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421" y="1397346"/>
            <a:ext cx="7195371" cy="4047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8D21-CABB-3F7E-706B-D5BA6EFFE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791" y="3995438"/>
            <a:ext cx="7195371" cy="40473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25AE3-F8EE-18D7-35B9-018AED1C52C7}"/>
              </a:ext>
            </a:extLst>
          </p:cNvPr>
          <p:cNvSpPr txBox="1"/>
          <p:nvPr/>
        </p:nvSpPr>
        <p:spPr>
          <a:xfrm>
            <a:off x="9602879" y="2238163"/>
            <a:ext cx="7067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GB" sz="4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this resolution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5A433E-6B2C-5961-AF2E-EF6F321F5965}"/>
              </a:ext>
            </a:extLst>
          </p:cNvPr>
          <p:cNvCxnSpPr>
            <a:cxnSpLocks/>
          </p:cNvCxnSpPr>
          <p:nvPr/>
        </p:nvCxnSpPr>
        <p:spPr>
          <a:xfrm flipH="1">
            <a:off x="8343901" y="2632656"/>
            <a:ext cx="125897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EAC4433-A2E9-85D6-F3A3-6E13871D0DBE}"/>
              </a:ext>
            </a:extLst>
          </p:cNvPr>
          <p:cNvSpPr txBox="1"/>
          <p:nvPr/>
        </p:nvSpPr>
        <p:spPr>
          <a:xfrm>
            <a:off x="856823" y="6019136"/>
            <a:ext cx="4776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</a:t>
            </a:r>
            <a:r>
              <a:rPr lang="en-GB" sz="5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sz="4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ask for this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C44C1E-256D-3C2F-9700-12A5BCA9B6AD}"/>
              </a:ext>
            </a:extLst>
          </p:cNvPr>
          <p:cNvCxnSpPr>
            <a:cxnSpLocks/>
          </p:cNvCxnSpPr>
          <p:nvPr/>
        </p:nvCxnSpPr>
        <p:spPr>
          <a:xfrm>
            <a:off x="5633357" y="6582206"/>
            <a:ext cx="1094015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B4BFC8A-8EF3-6EE0-E65A-EA11F565B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237" y="5991005"/>
            <a:ext cx="6881022" cy="38705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8C29948-5BFD-32A5-87B0-7E969DE47E8D}"/>
              </a:ext>
            </a:extLst>
          </p:cNvPr>
          <p:cNvSpPr txBox="1"/>
          <p:nvPr/>
        </p:nvSpPr>
        <p:spPr>
          <a:xfrm>
            <a:off x="1319422" y="8653946"/>
            <a:ext cx="8592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GB" sz="5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sz="4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But will work with lower resolution</a:t>
            </a:r>
            <a:endParaRPr lang="en-GB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EB3F597-1164-899B-2A81-27EA57A4FB15}"/>
              </a:ext>
            </a:extLst>
          </p:cNvPr>
          <p:cNvCxnSpPr>
            <a:cxnSpLocks/>
          </p:cNvCxnSpPr>
          <p:nvPr/>
        </p:nvCxnSpPr>
        <p:spPr>
          <a:xfrm>
            <a:off x="9772650" y="9243764"/>
            <a:ext cx="177165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3053D9C-1A80-4ED1-0C70-0E2673A619DC}"/>
              </a:ext>
            </a:extLst>
          </p:cNvPr>
          <p:cNvSpPr txBox="1"/>
          <p:nvPr/>
        </p:nvSpPr>
        <p:spPr>
          <a:xfrm>
            <a:off x="14048653" y="9418526"/>
            <a:ext cx="48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2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Credit:  Larry Mayer</a:t>
            </a:r>
          </a:p>
        </p:txBody>
      </p:sp>
    </p:spTree>
    <p:extLst>
      <p:ext uri="{BB962C8B-B14F-4D97-AF65-F5344CB8AC3E}">
        <p14:creationId xmlns:p14="http://schemas.microsoft.com/office/powerpoint/2010/main" val="1298014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9"/>
          <p:cNvSpPr txBox="1">
            <a:spLocks noGrp="1"/>
          </p:cNvSpPr>
          <p:nvPr>
            <p:ph type="title"/>
          </p:nvPr>
        </p:nvSpPr>
        <p:spPr>
          <a:xfrm>
            <a:off x="1030995" y="-1024792"/>
            <a:ext cx="7520409" cy="44883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ts val="4400"/>
            </a:pPr>
            <a:r>
              <a:rPr lang="en-US" b="1" dirty="0">
                <a:solidFill>
                  <a:schemeClr val="bg1"/>
                </a:solidFill>
              </a:rPr>
              <a:t>The Rise of the Robots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79" name="Google Shape;779;p19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11</a:t>
            </a:fld>
            <a:endParaRPr/>
          </a:p>
        </p:txBody>
      </p:sp>
      <p:sp>
        <p:nvSpPr>
          <p:cNvPr id="778" name="Google Shape;778;p19"/>
          <p:cNvSpPr txBox="1">
            <a:spLocks noGrp="1"/>
          </p:cNvSpPr>
          <p:nvPr>
            <p:ph idx="4294967295"/>
          </p:nvPr>
        </p:nvSpPr>
        <p:spPr>
          <a:xfrm>
            <a:off x="832000" y="2198174"/>
            <a:ext cx="7329488" cy="65270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4200" dirty="0">
                <a:solidFill>
                  <a:schemeClr val="bg1"/>
                </a:solidFill>
              </a:rPr>
              <a:t>The use of marine autonomous systems, surface and subsurface, lets us gather data from hard-to-reach places, often at a lower cost than a traditional survey vessel, &amp; widens access to users who can’t afford a ship. </a:t>
            </a:r>
            <a:endParaRPr sz="42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</a:pPr>
            <a:r>
              <a:rPr lang="en-US" sz="4200" dirty="0">
                <a:solidFill>
                  <a:schemeClr val="bg1"/>
                </a:solidFill>
              </a:rPr>
              <a:t>A new generation of sensors &amp; sonars offer constantly-improved mapping, from shelf seas to the deepest trenches.</a:t>
            </a:r>
            <a:endParaRPr sz="4200" dirty="0">
              <a:solidFill>
                <a:schemeClr val="bg1"/>
              </a:solidFill>
            </a:endParaRPr>
          </a:p>
        </p:txBody>
      </p:sp>
      <p:pic>
        <p:nvPicPr>
          <p:cNvPr id="7" name="Picture 6" descr="A red airplane on a platform&#10;&#10;Description automatically generated">
            <a:extLst>
              <a:ext uri="{FF2B5EF4-FFF2-40B4-BE49-F238E27FC236}">
                <a16:creationId xmlns:a16="http://schemas.microsoft.com/office/drawing/2014/main" id="{30BC5736-0579-7E1D-D64F-2C37C832D3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5988" y="15204"/>
            <a:ext cx="7715250" cy="10134279"/>
          </a:xfrm>
          <a:prstGeom prst="rect">
            <a:avLst/>
          </a:prstGeom>
        </p:spPr>
      </p:pic>
      <p:pic>
        <p:nvPicPr>
          <p:cNvPr id="5" name="Picture 4" descr="Several boats in the water&#10;&#10;Description automatically generated">
            <a:extLst>
              <a:ext uri="{FF2B5EF4-FFF2-40B4-BE49-F238E27FC236}">
                <a16:creationId xmlns:a16="http://schemas.microsoft.com/office/drawing/2014/main" id="{494B3B4A-7753-94A7-F9F7-499D962054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/>
          <a:stretch/>
        </p:blipFill>
        <p:spPr>
          <a:xfrm>
            <a:off x="8673779" y="6648817"/>
            <a:ext cx="4332809" cy="3561824"/>
          </a:xfrm>
          <a:prstGeom prst="rect">
            <a:avLst/>
          </a:prstGeom>
        </p:spPr>
      </p:pic>
      <p:pic>
        <p:nvPicPr>
          <p:cNvPr id="781" name="Google Shape;781;p19" descr="A picture containing indoor, yellow, transport, parked&#10;&#10;Description automatically generated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8347" y="15204"/>
            <a:ext cx="3617553" cy="252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standing next to a display of red and black rockets&#10;&#10;Description automatically generated">
            <a:extLst>
              <a:ext uri="{FF2B5EF4-FFF2-40B4-BE49-F238E27FC236}">
                <a16:creationId xmlns:a16="http://schemas.microsoft.com/office/drawing/2014/main" id="{4FA55A0E-70DE-E58C-950E-5EB795A807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8430" y="6648815"/>
            <a:ext cx="5322266" cy="3561824"/>
          </a:xfrm>
          <a:prstGeom prst="rect">
            <a:avLst/>
          </a:prstGeom>
        </p:spPr>
      </p:pic>
      <p:pic>
        <p:nvPicPr>
          <p:cNvPr id="3074" name="Picture 2" descr="SEA-KIT has achieved the feat of operating an uncrewed vessel over the horizon. This Shell Ocean Discovery XPRIZE award-winning technology has now matured into a viable commercial offering. (Image credit:  Fugro 12m USV, SEA-KIT International)">
            <a:extLst>
              <a:ext uri="{FF2B5EF4-FFF2-40B4-BE49-F238E27FC236}">
                <a16:creationId xmlns:a16="http://schemas.microsoft.com/office/drawing/2014/main" id="{45778A40-6525-94CB-4395-9B39BAD5D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09788" y="-5907"/>
            <a:ext cx="3813255" cy="352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4E8189-9089-FD61-8138-9246C94B1BE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76" r="-2" b="-2856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23" name="Google Shape;523;p18"/>
          <p:cNvSpPr txBox="1"/>
          <p:nvPr/>
        </p:nvSpPr>
        <p:spPr>
          <a:xfrm>
            <a:off x="849227" y="2187413"/>
            <a:ext cx="7179750" cy="227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53300" rIns="106650" bIns="53300" anchor="t" anchorCtr="0">
            <a:noAutofit/>
          </a:bodyPr>
          <a:lstStyle/>
          <a:p>
            <a:pPr marL="533387" indent="-425439">
              <a:buClr>
                <a:srgbClr val="376873"/>
              </a:buClr>
              <a:buSzPts val="1700"/>
              <a:buFont typeface="Lexend Deca"/>
              <a:buChar char="●"/>
            </a:pPr>
            <a:r>
              <a:rPr lang="en-GB" sz="2501" dirty="0">
                <a:solidFill>
                  <a:schemeClr val="bg1"/>
                </a:solidFill>
                <a:latin typeface="Lexend Deca"/>
                <a:ea typeface="Lexend Deca"/>
                <a:cs typeface="Lexend Deca"/>
                <a:sym typeface="Lexend Deca"/>
              </a:rPr>
              <a:t>Data with scientific, commercial &amp; research value at no cost to the public sector</a:t>
            </a:r>
            <a:endParaRPr sz="2501" dirty="0">
              <a:solidFill>
                <a:schemeClr val="bg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533387" indent="-425439">
              <a:spcBef>
                <a:spcPts val="2250"/>
              </a:spcBef>
              <a:buClr>
                <a:srgbClr val="376873"/>
              </a:buClr>
              <a:buSzPts val="1700"/>
              <a:buFont typeface="Lexend Deca"/>
              <a:buChar char="●"/>
            </a:pPr>
            <a:r>
              <a:rPr lang="en-GB" sz="2501" dirty="0">
                <a:solidFill>
                  <a:schemeClr val="bg1"/>
                </a:solidFill>
                <a:latin typeface="Lexend Deca"/>
                <a:ea typeface="Lexend Deca"/>
                <a:cs typeface="Lexend Deca"/>
                <a:sym typeface="Lexend Deca"/>
              </a:rPr>
              <a:t>Fill gaps where data is scarce (</a:t>
            </a:r>
            <a:r>
              <a:rPr lang="en-GB" sz="2501" dirty="0" err="1">
                <a:solidFill>
                  <a:schemeClr val="bg1"/>
                </a:solidFill>
                <a:latin typeface="Lexend Deca"/>
                <a:ea typeface="Lexend Deca"/>
                <a:cs typeface="Lexend Deca"/>
                <a:sym typeface="Lexend Deca"/>
              </a:rPr>
              <a:t>eg</a:t>
            </a:r>
            <a:r>
              <a:rPr lang="en-GB" sz="2501" dirty="0">
                <a:solidFill>
                  <a:schemeClr val="bg1"/>
                </a:solidFill>
                <a:latin typeface="Lexend Deca"/>
                <a:ea typeface="Lexend Deca"/>
                <a:cs typeface="Lexend Deca"/>
                <a:sym typeface="Lexend Deca"/>
              </a:rPr>
              <a:t>: Arctic, SIDS)</a:t>
            </a:r>
            <a:endParaRPr sz="2501" dirty="0">
              <a:solidFill>
                <a:schemeClr val="bg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533387" indent="-425439">
              <a:spcBef>
                <a:spcPts val="2250"/>
              </a:spcBef>
              <a:buClr>
                <a:srgbClr val="376873"/>
              </a:buClr>
              <a:buSzPts val="1700"/>
              <a:buFont typeface="Lexend Deca"/>
              <a:buChar char="●"/>
            </a:pPr>
            <a:r>
              <a:rPr lang="en-GB" sz="2501" dirty="0">
                <a:solidFill>
                  <a:schemeClr val="bg1"/>
                </a:solidFill>
                <a:latin typeface="Lexend Deca"/>
                <a:ea typeface="Lexend Deca"/>
                <a:cs typeface="Lexend Deca"/>
                <a:sym typeface="Lexend Deca"/>
              </a:rPr>
              <a:t>Useful along shallow, complex coastlines</a:t>
            </a:r>
            <a:endParaRPr sz="2501" dirty="0">
              <a:solidFill>
                <a:schemeClr val="bg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533387" indent="-425439">
              <a:spcBef>
                <a:spcPts val="2250"/>
              </a:spcBef>
              <a:buClr>
                <a:srgbClr val="376873"/>
              </a:buClr>
              <a:buSzPts val="1700"/>
              <a:buFont typeface="Lexend Deca"/>
              <a:buChar char="●"/>
            </a:pPr>
            <a:r>
              <a:rPr lang="en-GB" sz="2501" dirty="0">
                <a:solidFill>
                  <a:schemeClr val="bg1"/>
                </a:solidFill>
                <a:latin typeface="Lexend Deca"/>
                <a:ea typeface="Lexend Deca"/>
                <a:cs typeface="Lexend Deca"/>
                <a:sym typeface="Lexend Deca"/>
              </a:rPr>
              <a:t>Identify uncharted features</a:t>
            </a:r>
            <a:endParaRPr sz="2501" dirty="0">
              <a:solidFill>
                <a:schemeClr val="bg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533387" indent="-425439">
              <a:spcBef>
                <a:spcPts val="2250"/>
              </a:spcBef>
              <a:buClr>
                <a:srgbClr val="376873"/>
              </a:buClr>
              <a:buSzPts val="1700"/>
              <a:buFont typeface="Lexend Deca"/>
              <a:buChar char="●"/>
            </a:pPr>
            <a:r>
              <a:rPr lang="en-GB" sz="2501" dirty="0">
                <a:solidFill>
                  <a:schemeClr val="bg1"/>
                </a:solidFill>
                <a:latin typeface="Lexend Deca"/>
                <a:ea typeface="Lexend Deca"/>
                <a:cs typeface="Lexend Deca"/>
                <a:sym typeface="Lexend Deca"/>
              </a:rPr>
              <a:t>Assist in verifying charted information</a:t>
            </a:r>
            <a:endParaRPr sz="2501" dirty="0">
              <a:solidFill>
                <a:schemeClr val="bg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533387" indent="-425439">
              <a:spcBef>
                <a:spcPts val="2250"/>
              </a:spcBef>
              <a:buClr>
                <a:srgbClr val="376873"/>
              </a:buClr>
              <a:buSzPts val="1700"/>
              <a:buFont typeface="Lexend Deca"/>
              <a:buChar char="●"/>
            </a:pPr>
            <a:r>
              <a:rPr lang="en-GB" sz="2501" dirty="0">
                <a:solidFill>
                  <a:schemeClr val="bg1"/>
                </a:solidFill>
                <a:latin typeface="Lexend Deca"/>
                <a:ea typeface="Lexend Deca"/>
                <a:cs typeface="Lexend Deca"/>
                <a:sym typeface="Lexend Deca"/>
              </a:rPr>
              <a:t>Confirm whether charts are appropriate for the latest traffic patterns.</a:t>
            </a:r>
            <a:endParaRPr sz="2501" dirty="0">
              <a:solidFill>
                <a:schemeClr val="bg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533387">
              <a:spcBef>
                <a:spcPts val="2250"/>
              </a:spcBef>
            </a:pPr>
            <a:endParaRPr sz="2700" dirty="0">
              <a:solidFill>
                <a:srgbClr val="3768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>
              <a:spcBef>
                <a:spcPts val="2250"/>
              </a:spcBef>
            </a:pPr>
            <a:endParaRPr sz="2700" dirty="0">
              <a:solidFill>
                <a:srgbClr val="3768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250"/>
              </a:spcBef>
            </a:pPr>
            <a:endParaRPr sz="2700" dirty="0">
              <a:solidFill>
                <a:srgbClr val="3768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250"/>
              </a:spcBef>
            </a:pPr>
            <a:endParaRPr sz="2700" dirty="0">
              <a:solidFill>
                <a:srgbClr val="3768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250"/>
              </a:spcBef>
            </a:pPr>
            <a:endParaRPr sz="2700" dirty="0">
              <a:solidFill>
                <a:srgbClr val="3768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250"/>
              </a:spcBef>
              <a:spcAft>
                <a:spcPts val="2250"/>
              </a:spcAft>
            </a:pPr>
            <a:endParaRPr sz="2700" dirty="0">
              <a:solidFill>
                <a:srgbClr val="3768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18"/>
          <p:cNvSpPr txBox="1"/>
          <p:nvPr/>
        </p:nvSpPr>
        <p:spPr>
          <a:xfrm>
            <a:off x="4618013" y="8513963"/>
            <a:ext cx="12584250" cy="10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53300" rIns="106650" bIns="53300" anchor="ctr" anchorCtr="0">
            <a:noAutofit/>
          </a:bodyPr>
          <a:lstStyle/>
          <a:p>
            <a:pPr lvl="1" algn="r"/>
            <a:r>
              <a:rPr lang="en-GB" sz="2300" b="1" i="1" dirty="0">
                <a:solidFill>
                  <a:schemeClr val="bg1"/>
                </a:solidFill>
                <a:latin typeface="Lexend Deca"/>
                <a:ea typeface="Lexend Deca"/>
                <a:cs typeface="Lexend Deca"/>
                <a:sym typeface="Lexend Deca"/>
              </a:rPr>
              <a:t>...but only if vessels collect depth information while on passage!</a:t>
            </a:r>
            <a:endParaRPr sz="2300" b="1" i="1" dirty="0">
              <a:solidFill>
                <a:schemeClr val="bg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25" name="Google Shape;525;p18"/>
          <p:cNvSpPr txBox="1"/>
          <p:nvPr/>
        </p:nvSpPr>
        <p:spPr>
          <a:xfrm>
            <a:off x="-1552682" y="0"/>
            <a:ext cx="12780900" cy="85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t" anchorCtr="0">
            <a:noAutofit/>
          </a:bodyPr>
          <a:lstStyle/>
          <a:p>
            <a:pPr algn="ctr"/>
            <a:r>
              <a:rPr lang="en-GB" sz="3900" b="1" dirty="0">
                <a:solidFill>
                  <a:schemeClr val="bg1"/>
                </a:solidFill>
                <a:latin typeface="Lexend Deca"/>
                <a:ea typeface="Lexend Deca"/>
                <a:cs typeface="Lexend Deca"/>
                <a:sym typeface="Lexend Deca"/>
              </a:rPr>
              <a:t>The Value of Crowdsourced </a:t>
            </a:r>
          </a:p>
          <a:p>
            <a:pPr algn="ctr"/>
            <a:r>
              <a:rPr lang="en-GB" sz="3900" b="1" dirty="0">
                <a:solidFill>
                  <a:schemeClr val="bg1"/>
                </a:solidFill>
                <a:latin typeface="Lexend Deca"/>
                <a:ea typeface="Lexend Deca"/>
                <a:cs typeface="Lexend Deca"/>
                <a:sym typeface="Lexend Deca"/>
              </a:rPr>
              <a:t>Bathymetry Data</a:t>
            </a:r>
            <a:endParaRPr sz="3900" b="1" dirty="0">
              <a:solidFill>
                <a:schemeClr val="bg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26" name="Google Shape;52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812" y="8631001"/>
            <a:ext cx="883295" cy="91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0699" y="2970640"/>
            <a:ext cx="9168564" cy="5329241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18"/>
          <p:cNvSpPr txBox="1"/>
          <p:nvPr/>
        </p:nvSpPr>
        <p:spPr>
          <a:xfrm>
            <a:off x="11729007" y="7750313"/>
            <a:ext cx="5283000" cy="76365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06650" tIns="106650" rIns="106650" bIns="106650" anchor="ctr" anchorCtr="0">
            <a:noAutofit/>
          </a:bodyPr>
          <a:lstStyle/>
          <a:p>
            <a:pPr algn="ctr"/>
            <a:r>
              <a:rPr lang="en-GB" i="1" dirty="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3D view of northern Great Barrier Reef  showing all vessel tracks as of December 2019</a:t>
            </a:r>
            <a:endParaRPr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International SeaKeepers Society ...">
            <a:extLst>
              <a:ext uri="{FF2B5EF4-FFF2-40B4-BE49-F238E27FC236}">
                <a16:creationId xmlns:a16="http://schemas.microsoft.com/office/drawing/2014/main" id="{9706B5CE-CB12-CBF2-2657-AF00A4371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570" y="429526"/>
            <a:ext cx="4723205" cy="284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2"/>
          <p:cNvSpPr txBox="1">
            <a:spLocks noGrp="1"/>
          </p:cNvSpPr>
          <p:nvPr>
            <p:ph type="title"/>
          </p:nvPr>
        </p:nvSpPr>
        <p:spPr>
          <a:xfrm>
            <a:off x="1623590" y="-843970"/>
            <a:ext cx="9779795" cy="44883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00" tIns="68550" rIns="137100" bIns="68550" rtlCol="0" anchor="ctr" anchorCtr="0">
            <a:noAutofit/>
          </a:bodyPr>
          <a:lstStyle/>
          <a:p>
            <a:pPr>
              <a:buClr>
                <a:srgbClr val="00B0F0"/>
              </a:buClr>
              <a:buSzPts val="4400"/>
            </a:pPr>
            <a:r>
              <a:rPr lang="en-GB" b="1" dirty="0">
                <a:solidFill>
                  <a:srgbClr val="FFFF00"/>
                </a:solidFill>
                <a:latin typeface="Lexend Deca"/>
                <a:ea typeface="Lexend Deca"/>
                <a:cs typeface="Lexend Deca"/>
                <a:sym typeface="Lexend Deca"/>
              </a:rPr>
              <a:t>Satellite, aircraft &amp; drone</a:t>
            </a:r>
            <a:br>
              <a:rPr lang="en-GB" b="1" dirty="0">
                <a:solidFill>
                  <a:srgbClr val="FFFF00"/>
                </a:solidFill>
                <a:latin typeface="Lexend Deca"/>
                <a:ea typeface="Lexend Deca"/>
                <a:cs typeface="Lexend Deca"/>
                <a:sym typeface="Lexend Deca"/>
              </a:rPr>
            </a:br>
            <a:r>
              <a:rPr lang="en-GB" b="1" dirty="0">
                <a:solidFill>
                  <a:srgbClr val="FFFF00"/>
                </a:solidFill>
                <a:latin typeface="Lexend Deca"/>
                <a:ea typeface="Lexend Deca"/>
                <a:cs typeface="Lexend Deca"/>
                <a:sym typeface="Lexend Deca"/>
              </a:rPr>
              <a:t>Derived Bathymetry </a:t>
            </a:r>
            <a:endParaRPr dirty="0">
              <a:solidFill>
                <a:srgbClr val="FFFF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idx="4294967295"/>
          </p:nvPr>
        </p:nvSpPr>
        <p:spPr>
          <a:xfrm>
            <a:off x="660521" y="2643718"/>
            <a:ext cx="10423142" cy="67103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00" tIns="68550" rIns="137100" bIns="68550" rtlCol="0" anchor="t" anchorCtr="0">
            <a:noAutofit/>
          </a:bodyPr>
          <a:lstStyle/>
          <a:p>
            <a:pPr marL="827384" lvl="1" indent="-584186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en-GB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Physically measuring the depth and shape of the ocean floor with multibeam techniques is accurate – but slow, and can be expensive.</a:t>
            </a:r>
            <a:endParaRPr sz="27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7384" lvl="1" indent="-584186">
              <a:lnSpc>
                <a:spcPct val="150000"/>
              </a:lnSpc>
              <a:buSzPts val="2100"/>
            </a:pPr>
            <a:r>
              <a:rPr lang="en-GB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Robotic systems help – but remote sensing is much faster and more affordable.</a:t>
            </a:r>
            <a:endParaRPr sz="27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7384" lvl="1" indent="-584186">
              <a:lnSpc>
                <a:spcPct val="150000"/>
              </a:lnSpc>
              <a:buSzPts val="2100"/>
            </a:pPr>
            <a:r>
              <a:rPr lang="en-GB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limitations – limited max depth, can’t see through ice or turbid conditions – but still gives useful data that is more accurate than legacy maps.</a:t>
            </a:r>
          </a:p>
          <a:p>
            <a:pPr marL="827384" lvl="1" indent="-584186">
              <a:lnSpc>
                <a:spcPct val="150000"/>
              </a:lnSpc>
              <a:buSzPts val="2100"/>
            </a:pPr>
            <a:r>
              <a:rPr lang="en-GB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LIDAR is becoming possible but early days..</a:t>
            </a:r>
            <a:endParaRPr sz="27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7384" lvl="1" indent="-584186">
              <a:lnSpc>
                <a:spcPct val="150000"/>
              </a:lnSpc>
              <a:buSzPts val="2100"/>
            </a:pPr>
            <a:r>
              <a:rPr lang="en-GB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Perhaps in the future a breakthrough in quantum imaging sensors will enable true ocean transparency, but it’s a long way off. </a:t>
            </a:r>
            <a:endParaRPr sz="27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5" name="Google Shape;565;p22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2356" y="2145755"/>
            <a:ext cx="5145512" cy="7332354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2"/>
          <p:cNvSpPr txBox="1"/>
          <p:nvPr/>
        </p:nvSpPr>
        <p:spPr>
          <a:xfrm>
            <a:off x="12366454" y="1079558"/>
            <a:ext cx="5337314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68550" rIns="137100" bIns="68550" anchor="t" anchorCtr="0">
            <a:spAutoFit/>
          </a:bodyPr>
          <a:lstStyle/>
          <a:p>
            <a:r>
              <a:rPr lang="en-GB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bathymetry of </a:t>
            </a:r>
            <a:r>
              <a:rPr lang="en-GB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Plaka</a:t>
            </a:r>
            <a:r>
              <a:rPr lang="en-GB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area, Lemnos estimated by Planet </a:t>
            </a:r>
            <a:r>
              <a:rPr lang="en-GB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SuperDove</a:t>
            </a:r>
            <a:r>
              <a:rPr lang="en-GB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8-bands imagery on 16/05/2022</a:t>
            </a:r>
            <a:endParaRPr sz="2700" dirty="0">
              <a:solidFill>
                <a:schemeClr val="lt1"/>
              </a:solidFill>
            </a:endParaRPr>
          </a:p>
          <a:p>
            <a:r>
              <a:rPr lang="en-GB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Credit – Dimitris </a:t>
            </a:r>
            <a:r>
              <a:rPr lang="en-GB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Poursanidis</a:t>
            </a:r>
            <a:r>
              <a:rPr lang="en-GB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Terrasolutions.eu</a:t>
            </a: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25510A-48B0-5E96-7189-DE23D7967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401" y="2158496"/>
            <a:ext cx="8486900" cy="7789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20AFF2-611A-A521-5A76-FB0D91E786D8}"/>
              </a:ext>
            </a:extLst>
          </p:cNvPr>
          <p:cNvSpPr txBox="1"/>
          <p:nvPr/>
        </p:nvSpPr>
        <p:spPr>
          <a:xfrm>
            <a:off x="1338942" y="469569"/>
            <a:ext cx="923152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CHALLENGES WE FACE:</a:t>
            </a:r>
          </a:p>
          <a:p>
            <a:pPr defTabSz="1371600">
              <a:defRPr/>
            </a:pP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Reluctance to release existing data – often because data gatherers don’t own the data, they gather it for clients..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Who will pay for new data collection?</a:t>
            </a:r>
          </a:p>
          <a:p>
            <a:pPr marL="1200150" lvl="1" indent="-514350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especially beyond national jurisdiction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Even if someone pays – reluctance to grant permission – MSR / UNCLOS issues</a:t>
            </a:r>
          </a:p>
          <a:p>
            <a:pPr defTabSz="1371600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BE9405-21D2-1EBC-ED03-FE3ABF363140}"/>
              </a:ext>
            </a:extLst>
          </p:cNvPr>
          <p:cNvSpPr txBox="1"/>
          <p:nvPr/>
        </p:nvSpPr>
        <p:spPr>
          <a:xfrm>
            <a:off x="567818" y="9440230"/>
            <a:ext cx="48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2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Credit: UNH/CCOM-JHC</a:t>
            </a:r>
          </a:p>
        </p:txBody>
      </p:sp>
    </p:spTree>
    <p:extLst>
      <p:ext uri="{BB962C8B-B14F-4D97-AF65-F5344CB8AC3E}">
        <p14:creationId xmlns:p14="http://schemas.microsoft.com/office/powerpoint/2010/main" val="3286673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00" tIns="68550" rIns="137100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8" name="Google Shape;57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002" y="3202505"/>
            <a:ext cx="3884387" cy="616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4" descr="A blue and white cover with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3322" y="2596897"/>
            <a:ext cx="6958574" cy="709805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24"/>
          <p:cNvSpPr txBox="1"/>
          <p:nvPr/>
        </p:nvSpPr>
        <p:spPr>
          <a:xfrm>
            <a:off x="9328961" y="8009870"/>
            <a:ext cx="6443933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68550" rIns="137100" bIns="68550" anchor="t" anchorCtr="0">
            <a:spAutoFit/>
          </a:bodyPr>
          <a:lstStyle/>
          <a:p>
            <a:pPr algn="ctr"/>
            <a:r>
              <a:rPr lang="en-GB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PODCAST </a:t>
            </a:r>
            <a:endParaRPr sz="2700"/>
          </a:p>
        </p:txBody>
      </p:sp>
      <p:sp>
        <p:nvSpPr>
          <p:cNvPr id="581" name="Google Shape;581;p24"/>
          <p:cNvSpPr txBox="1"/>
          <p:nvPr/>
        </p:nvSpPr>
        <p:spPr>
          <a:xfrm>
            <a:off x="804673" y="250409"/>
            <a:ext cx="17388440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68550" rIns="137100" bIns="68550" anchor="t" anchorCtr="0">
            <a:spAutoFit/>
          </a:bodyPr>
          <a:lstStyle/>
          <a:p>
            <a:r>
              <a:rPr lang="en-GB" sz="48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Outreach is vital, we try and engage widely, &amp; as early as possible.</a:t>
            </a:r>
            <a:endParaRPr sz="4800" dirty="0"/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25B20EDA-8A93-D88A-0E3F-ACA25E86F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687" y="1369828"/>
            <a:ext cx="6933204" cy="3169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58D3A7-4A9A-A2F4-335E-CC574B2FA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2390" y="4230148"/>
            <a:ext cx="6160898" cy="462067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Google Shape;303;p24">
            <a:extLst>
              <a:ext uri="{FF2B5EF4-FFF2-40B4-BE49-F238E27FC236}">
                <a16:creationId xmlns:a16="http://schemas.microsoft.com/office/drawing/2014/main" id="{D41A9DB6-E2D9-48F6-224B-416B613FBCAD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688" y="2726169"/>
            <a:ext cx="1820303" cy="155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93;p24">
            <a:extLst>
              <a:ext uri="{FF2B5EF4-FFF2-40B4-BE49-F238E27FC236}">
                <a16:creationId xmlns:a16="http://schemas.microsoft.com/office/drawing/2014/main" id="{0A6E25CF-C6F1-33BD-BA37-A16944CDD5E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3231" y="2775695"/>
            <a:ext cx="2253219" cy="150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96;p24">
            <a:extLst>
              <a:ext uri="{FF2B5EF4-FFF2-40B4-BE49-F238E27FC236}">
                <a16:creationId xmlns:a16="http://schemas.microsoft.com/office/drawing/2014/main" id="{43BC204A-AF78-3247-B3AC-BB85E91963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64920" y="5286524"/>
            <a:ext cx="3359991" cy="66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7;p24">
            <a:extLst>
              <a:ext uri="{FF2B5EF4-FFF2-40B4-BE49-F238E27FC236}">
                <a16:creationId xmlns:a16="http://schemas.microsoft.com/office/drawing/2014/main" id="{A4AB299E-A243-BBB4-063B-0E468FF5CF2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32464" y="5247914"/>
            <a:ext cx="3359991" cy="74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00;p24">
            <a:extLst>
              <a:ext uri="{FF2B5EF4-FFF2-40B4-BE49-F238E27FC236}">
                <a16:creationId xmlns:a16="http://schemas.microsoft.com/office/drawing/2014/main" id="{33463B7A-6FB8-5311-EEC9-EBFDBE1D959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25986" y="7513400"/>
            <a:ext cx="2837859" cy="1029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95;p24">
            <a:extLst>
              <a:ext uri="{FF2B5EF4-FFF2-40B4-BE49-F238E27FC236}">
                <a16:creationId xmlns:a16="http://schemas.microsoft.com/office/drawing/2014/main" id="{A61DDC21-F151-404B-A303-42FFD0206C07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86" y="6455904"/>
            <a:ext cx="3446136" cy="70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01;p24">
            <a:extLst>
              <a:ext uri="{FF2B5EF4-FFF2-40B4-BE49-F238E27FC236}">
                <a16:creationId xmlns:a16="http://schemas.microsoft.com/office/drawing/2014/main" id="{740882EA-FA7E-329F-60A7-F2E0CAEBA79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32464" y="7668948"/>
            <a:ext cx="3447981" cy="71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0128C4-75C8-BD3D-5AAD-3BD9F450CE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7342" y="2775695"/>
            <a:ext cx="1553031" cy="1503915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22A382CC-9B02-30A6-D787-31FF811224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555" y="6182934"/>
            <a:ext cx="1254720" cy="125472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D7C7341-ED2A-770A-DD07-674E06EBCF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046" y="2727817"/>
            <a:ext cx="2966739" cy="15996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9339AC7-0153-3F7D-33C1-02339A6C73E7}"/>
              </a:ext>
            </a:extLst>
          </p:cNvPr>
          <p:cNvSpPr txBox="1"/>
          <p:nvPr/>
        </p:nvSpPr>
        <p:spPr>
          <a:xfrm>
            <a:off x="7543800" y="509329"/>
            <a:ext cx="990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tx2"/>
                </a:solidFill>
              </a:rPr>
              <a:t>Thank You </a:t>
            </a:r>
            <a:r>
              <a:rPr lang="en-GB" sz="4000" b="1" dirty="0">
                <a:solidFill>
                  <a:schemeClr val="tx2"/>
                </a:solidFill>
                <a:sym typeface="Wingdings" pitchFamily="2" charset="2"/>
              </a:rPr>
              <a:t> </a:t>
            </a:r>
            <a:endParaRPr lang="en-GB" sz="4000" b="1" dirty="0">
              <a:solidFill>
                <a:schemeClr val="tx2"/>
              </a:solidFill>
            </a:endParaRPr>
          </a:p>
          <a:p>
            <a:r>
              <a:rPr lang="en-GB" sz="4000" b="1" dirty="0">
                <a:solidFill>
                  <a:schemeClr val="tx2"/>
                </a:solidFill>
              </a:rPr>
              <a:t>Stephen Hall</a:t>
            </a:r>
          </a:p>
          <a:p>
            <a:r>
              <a:rPr lang="en-GB" sz="4000" b="1" dirty="0">
                <a:solidFill>
                  <a:schemeClr val="tx2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partnerships@seabed2030.org</a:t>
            </a:r>
            <a:r>
              <a:rPr lang="en-GB" sz="4000" b="1" dirty="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DBD192FF-3E88-B030-3553-11CC3E049D0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4F8117-330E-3C6C-7D97-84C8FC11F358}"/>
              </a:ext>
            </a:extLst>
          </p:cNvPr>
          <p:cNvSpPr/>
          <p:nvPr/>
        </p:nvSpPr>
        <p:spPr>
          <a:xfrm>
            <a:off x="340342" y="7073765"/>
            <a:ext cx="7965458" cy="14987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3"/>
          <p:cNvSpPr/>
          <p:nvPr/>
        </p:nvSpPr>
        <p:spPr>
          <a:xfrm flipH="1">
            <a:off x="-80148" y="8808068"/>
            <a:ext cx="18448295" cy="1478932"/>
          </a:xfrm>
          <a:custGeom>
            <a:avLst/>
            <a:gdLst/>
            <a:ahLst/>
            <a:cxnLst/>
            <a:rect l="l" t="t" r="r" b="b"/>
            <a:pathLst>
              <a:path w="18448295" h="2392990">
                <a:moveTo>
                  <a:pt x="18448294" y="0"/>
                </a:moveTo>
                <a:lnTo>
                  <a:pt x="0" y="0"/>
                </a:lnTo>
                <a:lnTo>
                  <a:pt x="0" y="2392991"/>
                </a:lnTo>
                <a:lnTo>
                  <a:pt x="18448294" y="2392991"/>
                </a:lnTo>
                <a:lnTo>
                  <a:pt x="18448294" y="0"/>
                </a:lnTo>
                <a:close/>
              </a:path>
            </a:pathLst>
          </a:custGeom>
          <a:blipFill>
            <a:blip r:embed="rId3">
              <a:alphaModFix amt="46000"/>
            </a:blip>
            <a:stretch>
              <a:fillRect t="-271379" b="-2117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D493969-14D8-A6F6-650D-543A3A58E1E4}"/>
              </a:ext>
            </a:extLst>
          </p:cNvPr>
          <p:cNvSpPr txBox="1"/>
          <p:nvPr/>
        </p:nvSpPr>
        <p:spPr>
          <a:xfrm>
            <a:off x="533400" y="2319278"/>
            <a:ext cx="69342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SEABED 2030</a:t>
            </a:r>
            <a:b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 Ocean Floor Mapping</a:t>
            </a:r>
          </a:p>
          <a:p>
            <a:endParaRPr lang="en-GB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Hall </a:t>
            </a:r>
            <a:r>
              <a:rPr lang="en-GB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CMarSci</a:t>
            </a:r>
            <a: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FIMarEST</a:t>
            </a:r>
            <a:b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Seabed 2030 Head of Partnerships</a:t>
            </a:r>
          </a:p>
          <a:p>
            <a:pPr algn="r">
              <a:lnSpc>
                <a:spcPct val="100000"/>
              </a:lnSpc>
            </a:pPr>
            <a:r>
              <a:rPr lang="en-GB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partnerships@seabed2030.</a:t>
            </a:r>
            <a: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</a:t>
            </a:r>
            <a:endParaRPr lang="en-GB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endParaRPr lang="en-GB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2242FAC-5B4A-6569-A7B9-B9B1ADB344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41" y="7258102"/>
            <a:ext cx="962076" cy="84954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36F10B2-CD45-5BCE-1616-5B033A206B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150" y="7140212"/>
            <a:ext cx="2012837" cy="108532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E2F26F-7A7C-5FFC-DC4D-356F2EB7025F}"/>
              </a:ext>
            </a:extLst>
          </p:cNvPr>
          <p:cNvSpPr/>
          <p:nvPr/>
        </p:nvSpPr>
        <p:spPr>
          <a:xfrm>
            <a:off x="4898402" y="7140210"/>
            <a:ext cx="1256267" cy="11451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00615A69-08D4-642A-5272-6D2EE0050A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402" y="7073765"/>
            <a:ext cx="1256267" cy="1211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B7848D-ACC4-E374-B1F3-6BC0485382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415" y="7140209"/>
            <a:ext cx="1057958" cy="1115054"/>
          </a:xfrm>
          <a:prstGeom prst="rect">
            <a:avLst/>
          </a:prstGeom>
        </p:spPr>
      </p:pic>
      <p:pic>
        <p:nvPicPr>
          <p:cNvPr id="16" name="Picture 15" descr="Chart, sunburst chart&#10;&#10;Description automatically generated">
            <a:extLst>
              <a:ext uri="{FF2B5EF4-FFF2-40B4-BE49-F238E27FC236}">
                <a16:creationId xmlns:a16="http://schemas.microsoft.com/office/drawing/2014/main" id="{1E4A8A00-CCD7-6D33-7C4E-09316F87E2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2" r="10357"/>
          <a:stretch/>
        </p:blipFill>
        <p:spPr>
          <a:xfrm>
            <a:off x="6200699" y="7156061"/>
            <a:ext cx="1958063" cy="10992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GB" smtClean="0"/>
              <a:pPr>
                <a:buSzPts val="1400"/>
              </a:pPr>
              <a:t>3</a:t>
            </a:fld>
            <a:endParaRPr/>
          </a:p>
        </p:txBody>
      </p:sp>
      <p:pic>
        <p:nvPicPr>
          <p:cNvPr id="236" name="Google Shape;236;p5" descr="A diagram of a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772" y="323973"/>
            <a:ext cx="16853450" cy="963905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"/>
          <p:cNvSpPr txBox="1"/>
          <p:nvPr/>
        </p:nvSpPr>
        <p:spPr>
          <a:xfrm>
            <a:off x="12656267" y="323973"/>
            <a:ext cx="5328954" cy="61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n-GB" sz="2801" i="1">
                <a:solidFill>
                  <a:schemeClr val="lt1"/>
                </a:solidFill>
              </a:rPr>
              <a:t>The full version…</a:t>
            </a:r>
            <a:endParaRPr sz="280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5D07-F9F7-2ADA-87C5-F23D41EB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468880"/>
            <a:ext cx="7808493" cy="5349240"/>
          </a:xfrm>
        </p:spPr>
        <p:txBody>
          <a:bodyPr vert="horz" lIns="137160" tIns="68580" rIns="137160" bIns="68580" rtlCol="0" anchor="b" anchorCtr="0">
            <a:normAutofit fontScale="90000"/>
          </a:bodyPr>
          <a:lstStyle/>
          <a:p>
            <a:pPr defTabSz="1371600">
              <a:lnSpc>
                <a:spcPct val="90000"/>
              </a:lnSpc>
            </a:pPr>
            <a:r>
              <a:rPr lang="en-US" sz="8100" dirty="0"/>
              <a:t>Accurate global seabed maps are essential for tsunami response planning and prediction</a:t>
            </a:r>
          </a:p>
        </p:txBody>
      </p:sp>
      <p:pic>
        <p:nvPicPr>
          <p:cNvPr id="4" name="Picture 3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57B635F4-AECC-0B94-6B14-F47122D56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4" r="23319" b="-1"/>
          <a:stretch/>
        </p:blipFill>
        <p:spPr>
          <a:xfrm>
            <a:off x="7967554" y="15"/>
            <a:ext cx="10318163" cy="1028698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8775DC-1543-3B26-1995-706434B3F8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5887700" y="9534526"/>
            <a:ext cx="1143000" cy="547688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>
              <a:spcAft>
                <a:spcPts val="900"/>
              </a:spcAft>
              <a:defRPr/>
            </a:pPr>
            <a:fld id="{DCE8BEEE-8CF3-44A0-B964-A1E876E35C19}" type="slidenum">
              <a:rPr lang="en-US" sz="18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900"/>
                </a:spcAft>
                <a:defRPr/>
              </a:pPr>
              <a:t>4</a:t>
            </a:fld>
            <a:endParaRPr lang="en-US" sz="18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2280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92D4EE-C0B6-4259-8FB7-83D64A4F5DD4}"/>
              </a:ext>
            </a:extLst>
          </p:cNvPr>
          <p:cNvSpPr/>
          <p:nvPr/>
        </p:nvSpPr>
        <p:spPr>
          <a:xfrm>
            <a:off x="6873410" y="1947971"/>
            <a:ext cx="10942481" cy="8263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buClr>
                <a:srgbClr val="333333"/>
              </a:buClr>
              <a:buSzPts val="2400"/>
              <a:defRPr/>
            </a:pPr>
            <a:r>
              <a:rPr lang="en-US" sz="36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Now a joint programme of:</a:t>
            </a:r>
          </a:p>
          <a:p>
            <a:pPr marL="1114425" lvl="1" indent="-428625" defTabSz="1371600">
              <a:buClr>
                <a:prstClr val="white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The International Hydrographic Organization (IHO)</a:t>
            </a:r>
          </a:p>
          <a:p>
            <a:pPr marL="685800" lvl="1" defTabSz="1371600">
              <a:buClr>
                <a:srgbClr val="333333"/>
              </a:buClr>
              <a:buSzPts val="2400"/>
              <a:defRPr/>
            </a:pPr>
            <a:r>
              <a:rPr lang="en-US" sz="36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&amp; </a:t>
            </a:r>
          </a:p>
          <a:p>
            <a:pPr marL="1114425" lvl="1" indent="-428625" defTabSz="1371600">
              <a:buClr>
                <a:prstClr val="white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The Intergovernmental Oceanographic Commission (IOC/UNESCO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)</a:t>
            </a:r>
            <a:endParaRPr lang="en-US" sz="360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defTabSz="1371600">
              <a:buClr>
                <a:srgbClr val="333333"/>
              </a:buClr>
              <a:buSzPts val="1900"/>
              <a:defRPr/>
            </a:pPr>
            <a:endParaRPr lang="en-US" sz="360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defTabSz="1371600">
              <a:buClr>
                <a:srgbClr val="333333"/>
              </a:buClr>
              <a:buSzPts val="1900"/>
              <a:defRPr/>
            </a:pPr>
            <a:r>
              <a:rPr lang="en-US" sz="3600" b="1" i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Aim: provide authoritative, publicly-available </a:t>
            </a:r>
          </a:p>
          <a:p>
            <a:pPr defTabSz="1371600">
              <a:buClr>
                <a:srgbClr val="333333"/>
              </a:buClr>
              <a:buSzPts val="1900"/>
              <a:defRPr/>
            </a:pPr>
            <a:r>
              <a:rPr lang="en-US" sz="3600" b="1" i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bathymetry (depth) data sets of the world’s oceans</a:t>
            </a:r>
          </a:p>
          <a:p>
            <a:pPr defTabSz="1371600">
              <a:buClr>
                <a:srgbClr val="333333"/>
              </a:buClr>
              <a:buSzPts val="1900"/>
              <a:defRPr/>
            </a:pPr>
            <a:endParaRPr lang="en-US" sz="360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defTabSz="1371600">
              <a:buClr>
                <a:srgbClr val="333333"/>
              </a:buClr>
              <a:buSzPts val="1900"/>
              <a:defRPr/>
            </a:pPr>
            <a:r>
              <a:rPr lang="en-US" sz="36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Mainly voluntary international community of:</a:t>
            </a:r>
          </a:p>
          <a:p>
            <a:pPr marL="1114425" lvl="1" indent="-428625">
              <a:buClr>
                <a:schemeClr val="bg1"/>
              </a:buClr>
              <a:buSzPts val="19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cientists</a:t>
            </a:r>
            <a:endParaRPr lang="en-US" sz="360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1114425" lvl="1" indent="-428625">
              <a:buClr>
                <a:schemeClr val="bg1"/>
              </a:buClr>
              <a:buSzPts val="19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Oceanographers</a:t>
            </a:r>
          </a:p>
          <a:p>
            <a:pPr marL="1114425" lvl="1" indent="-428625">
              <a:buClr>
                <a:schemeClr val="bg1"/>
              </a:buClr>
              <a:buSzPts val="19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Hydrographers</a:t>
            </a:r>
          </a:p>
          <a:p>
            <a:pPr marL="1114425" lvl="1" indent="-428625">
              <a:buClr>
                <a:schemeClr val="bg1"/>
              </a:buClr>
              <a:buSzPts val="19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Citizens</a:t>
            </a:r>
          </a:p>
          <a:p>
            <a:pPr defTabSz="1371600">
              <a:buClr>
                <a:srgbClr val="333333"/>
              </a:buClr>
              <a:buSzPts val="1900"/>
              <a:defRPr/>
            </a:pPr>
            <a:endParaRPr lang="en-US" sz="2700" b="1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24D404-3259-4FE4-B65B-0F2E322AD6A9}"/>
              </a:ext>
            </a:extLst>
          </p:cNvPr>
          <p:cNvSpPr/>
          <p:nvPr/>
        </p:nvSpPr>
        <p:spPr>
          <a:xfrm>
            <a:off x="3219671" y="527964"/>
            <a:ext cx="156993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 - GEBCO – established 1903</a:t>
            </a:r>
            <a:endParaRPr lang="en-GB" sz="6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BF886-73F8-43CC-BB57-738ACF73C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52" y="2354299"/>
            <a:ext cx="5330361" cy="6350696"/>
          </a:xfrm>
          <a:prstGeom prst="rect">
            <a:avLst/>
          </a:prstGeom>
        </p:spPr>
      </p:pic>
      <p:pic>
        <p:nvPicPr>
          <p:cNvPr id="2" name="Picture 1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755480BF-566B-8840-B70D-7337070F2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640" y="316898"/>
            <a:ext cx="2401479" cy="1729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295467-197B-B6A9-6335-8FCAF3A530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62"/>
          <a:stretch/>
        </p:blipFill>
        <p:spPr>
          <a:xfrm>
            <a:off x="958031" y="306362"/>
            <a:ext cx="2075852" cy="176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90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69080-DF54-C290-7632-25C89F32B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591" y="461537"/>
            <a:ext cx="13995294" cy="4488320"/>
          </a:xfrm>
        </p:spPr>
        <p:txBody>
          <a:bodyPr>
            <a:normAutofit/>
          </a:bodyPr>
          <a:lstStyle/>
          <a:p>
            <a:r>
              <a:rPr lang="en-US" sz="4200" b="1" dirty="0">
                <a:latin typeface="+mn-lt"/>
              </a:rPr>
              <a:t>GEBCO </a:t>
            </a:r>
            <a:r>
              <a:rPr lang="en-GB" sz="4200" b="1" dirty="0">
                <a:latin typeface="+mn-lt"/>
              </a:rPr>
              <a:t>over the decades – more data, higher resolution </a:t>
            </a:r>
            <a:endParaRPr lang="en-US" sz="4200" dirty="0">
              <a:latin typeface="+mn-lt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4B69CF6-D83B-01E5-8F09-C0B08B1C34D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63134" y="2879274"/>
            <a:ext cx="4169570" cy="2731293"/>
          </a:xfrm>
        </p:spPr>
      </p:pic>
      <p:pic>
        <p:nvPicPr>
          <p:cNvPr id="3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AE2E58A-3369-0ADE-A550-B693758AF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594" y="5954242"/>
            <a:ext cx="4171194" cy="2766068"/>
          </a:xfrm>
          <a:prstGeom prst="rect">
            <a:avLst/>
          </a:prstGeom>
        </p:spPr>
      </p:pic>
      <p:pic>
        <p:nvPicPr>
          <p:cNvPr id="4" name="Content Placeholder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DFE2DEC8-5D44-ABA9-FA35-06CD8AE29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819" y="2879275"/>
            <a:ext cx="4076187" cy="2728973"/>
          </a:xfrm>
          <a:prstGeom prst="rect">
            <a:avLst/>
          </a:prstGeom>
        </p:spPr>
      </p:pic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701FEC2-8F29-71F1-0269-B31F6DBA3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025" y="5975313"/>
            <a:ext cx="3931778" cy="2723922"/>
          </a:xfrm>
          <a:prstGeom prst="rect">
            <a:avLst/>
          </a:prstGeom>
        </p:spPr>
      </p:pic>
      <p:pic>
        <p:nvPicPr>
          <p:cNvPr id="7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0480BA3-7388-2DDF-0C17-9E1846575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1123" y="2914836"/>
            <a:ext cx="3790041" cy="2657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8C2CB0-8570-0666-9ED8-50EE1F1E662F}"/>
              </a:ext>
            </a:extLst>
          </p:cNvPr>
          <p:cNvSpPr txBox="1"/>
          <p:nvPr/>
        </p:nvSpPr>
        <p:spPr>
          <a:xfrm>
            <a:off x="2236965" y="8990106"/>
            <a:ext cx="35744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Gellix"/>
              </a:rPr>
              <a:t>2nd Edition 1910-30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4B78E6-8F55-845D-C819-B10FEF07EE50}"/>
              </a:ext>
            </a:extLst>
          </p:cNvPr>
          <p:cNvSpPr txBox="1"/>
          <p:nvPr/>
        </p:nvSpPr>
        <p:spPr>
          <a:xfrm>
            <a:off x="7599418" y="8990106"/>
            <a:ext cx="32549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Gellix"/>
              </a:rPr>
              <a:t>4</a:t>
            </a:r>
            <a:r>
              <a:rPr lang="en-US" sz="2700" baseline="30000" dirty="0">
                <a:solidFill>
                  <a:prstClr val="white"/>
                </a:solidFill>
                <a:latin typeface="Gellix"/>
              </a:rPr>
              <a:t>th</a:t>
            </a:r>
            <a:r>
              <a:rPr lang="en-US" sz="2700" dirty="0">
                <a:solidFill>
                  <a:prstClr val="white"/>
                </a:solidFill>
                <a:latin typeface="Gellix"/>
              </a:rPr>
              <a:t> Edition 1958-73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342F5-A2FD-9420-AD7C-DFA7EA49592C}"/>
              </a:ext>
            </a:extLst>
          </p:cNvPr>
          <p:cNvSpPr txBox="1"/>
          <p:nvPr/>
        </p:nvSpPr>
        <p:spPr>
          <a:xfrm>
            <a:off x="12676055" y="2130233"/>
            <a:ext cx="34801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Gellix"/>
              </a:rPr>
              <a:t>5</a:t>
            </a:r>
            <a:r>
              <a:rPr lang="en-US" sz="2700" baseline="30000" dirty="0">
                <a:solidFill>
                  <a:prstClr val="white"/>
                </a:solidFill>
                <a:latin typeface="Gellix"/>
              </a:rPr>
              <a:t>th</a:t>
            </a:r>
            <a:r>
              <a:rPr lang="en-US" sz="2700" dirty="0">
                <a:solidFill>
                  <a:prstClr val="white"/>
                </a:solidFill>
                <a:latin typeface="Gellix"/>
              </a:rPr>
              <a:t> Edition 1973-82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EA1F17-AB93-D5B8-B21C-50D461238F42}"/>
              </a:ext>
            </a:extLst>
          </p:cNvPr>
          <p:cNvSpPr txBox="1"/>
          <p:nvPr/>
        </p:nvSpPr>
        <p:spPr>
          <a:xfrm>
            <a:off x="2417168" y="2130233"/>
            <a:ext cx="32140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Gellix"/>
              </a:rPr>
              <a:t>1st Edition 1903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B74275-110D-1DF9-7618-DECF74F3F4ED}"/>
              </a:ext>
            </a:extLst>
          </p:cNvPr>
          <p:cNvSpPr txBox="1"/>
          <p:nvPr/>
        </p:nvSpPr>
        <p:spPr>
          <a:xfrm>
            <a:off x="7599418" y="2130233"/>
            <a:ext cx="32549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Gellix"/>
              </a:rPr>
              <a:t>3</a:t>
            </a:r>
            <a:r>
              <a:rPr lang="en-US" sz="2700" baseline="30000" dirty="0">
                <a:solidFill>
                  <a:prstClr val="white"/>
                </a:solidFill>
                <a:latin typeface="Gellix"/>
              </a:rPr>
              <a:t>rd</a:t>
            </a:r>
            <a:r>
              <a:rPr lang="en-US" sz="2700" dirty="0">
                <a:solidFill>
                  <a:prstClr val="white"/>
                </a:solidFill>
                <a:latin typeface="Gellix"/>
              </a:rPr>
              <a:t> Edition 1932-66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6BFDFA-4673-A9DC-2126-545F4FCAB7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2497" y="6081257"/>
            <a:ext cx="5007296" cy="25120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532D64-4595-19DD-D350-F725C54601C7}"/>
              </a:ext>
            </a:extLst>
          </p:cNvPr>
          <p:cNvSpPr txBox="1"/>
          <p:nvPr/>
        </p:nvSpPr>
        <p:spPr>
          <a:xfrm>
            <a:off x="12642412" y="8847950"/>
            <a:ext cx="4388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b="1" dirty="0">
                <a:solidFill>
                  <a:srgbClr val="FFFF00"/>
                </a:solidFill>
                <a:latin typeface="Gellix"/>
              </a:rPr>
              <a:t>Present day annual Releases </a:t>
            </a:r>
          </a:p>
        </p:txBody>
      </p:sp>
    </p:spTree>
    <p:extLst>
      <p:ext uri="{BB962C8B-B14F-4D97-AF65-F5344CB8AC3E}">
        <p14:creationId xmlns:p14="http://schemas.microsoft.com/office/powerpoint/2010/main" val="637933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19BE22-3FEB-4A51-87D4-96474E790B67}"/>
              </a:ext>
            </a:extLst>
          </p:cNvPr>
          <p:cNvSpPr txBox="1"/>
          <p:nvPr/>
        </p:nvSpPr>
        <p:spPr>
          <a:xfrm>
            <a:off x="2044117" y="5413318"/>
            <a:ext cx="1476699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i="1" u="sng" dirty="0">
                <a:solidFill>
                  <a:srgbClr val="FFFF00"/>
                </a:solidFill>
                <a:latin typeface="Calibri" panose="020F0502020204030204"/>
                <a:cs typeface="Arial" panose="020B0604020202020204" pitchFamily="34" charset="0"/>
              </a:rPr>
              <a:t>Seabed 2030 = accelerator to GEBCO’s aim</a:t>
            </a:r>
          </a:p>
          <a:p>
            <a:endParaRPr lang="en-GB" sz="36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to:</a:t>
            </a:r>
          </a:p>
          <a:p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inspire 100% seabed mapping</a:t>
            </a:r>
          </a:p>
          <a:p>
            <a:pPr marL="1200150" lvl="1" indent="-5143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compile the GEBCO Map</a:t>
            </a:r>
          </a:p>
          <a:p>
            <a:pPr lvl="1"/>
            <a:endParaRPr lang="en-US" sz="3600" b="1" i="1" u="sng" dirty="0">
              <a:solidFill>
                <a:srgbClr val="FFFF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endParaRPr lang="en-GB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66DFA-26B5-4BF6-807D-669E497BFA61}"/>
              </a:ext>
            </a:extLst>
          </p:cNvPr>
          <p:cNvSpPr txBox="1"/>
          <p:nvPr/>
        </p:nvSpPr>
        <p:spPr>
          <a:xfrm>
            <a:off x="1548581" y="241068"/>
            <a:ext cx="152625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The Nippon Foundation-GEBCO Seabed 2030 Project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4950E4-4FBE-4726-92CB-2678FD653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324" y="1452635"/>
            <a:ext cx="2699141" cy="1799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032125-E365-4FFC-8E47-7E7AA8A37B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838" y="3109994"/>
            <a:ext cx="3024336" cy="1448123"/>
          </a:xfrm>
          <a:prstGeom prst="rect">
            <a:avLst/>
          </a:prstGeom>
        </p:spPr>
      </p:pic>
      <p:pic>
        <p:nvPicPr>
          <p:cNvPr id="11" name="Picture 2" descr="http://www.mdpi.com/data/covers/geosciences/cover-geosciences-v8-i2.png">
            <a:extLst>
              <a:ext uri="{FF2B5EF4-FFF2-40B4-BE49-F238E27FC236}">
                <a16:creationId xmlns:a16="http://schemas.microsoft.com/office/drawing/2014/main" id="{CDAE9D5F-6AAB-446E-9261-1347DFD11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253" y="1435810"/>
            <a:ext cx="1325010" cy="183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DF5873-4118-4B21-865B-0F0B2BD27C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450" y="1457819"/>
            <a:ext cx="2461671" cy="1789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AE6187-8B3E-41C0-AAF4-4704C7D2D3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1857" y="3149776"/>
            <a:ext cx="3143231" cy="1368560"/>
          </a:xfrm>
          <a:prstGeom prst="rect">
            <a:avLst/>
          </a:prstGeom>
        </p:spPr>
      </p:pic>
      <p:sp>
        <p:nvSpPr>
          <p:cNvPr id="14" name="Right Arrow 10">
            <a:extLst>
              <a:ext uri="{FF2B5EF4-FFF2-40B4-BE49-F238E27FC236}">
                <a16:creationId xmlns:a16="http://schemas.microsoft.com/office/drawing/2014/main" id="{0EC22B01-C3CA-4C6E-A7CF-C1467F4D01EB}"/>
              </a:ext>
            </a:extLst>
          </p:cNvPr>
          <p:cNvSpPr/>
          <p:nvPr/>
        </p:nvSpPr>
        <p:spPr>
          <a:xfrm>
            <a:off x="5052295" y="4581014"/>
            <a:ext cx="836330" cy="97210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>
              <a:solidFill>
                <a:schemeClr val="bg1"/>
              </a:solidFill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7DBA319B-AA17-4E87-8C59-BABBAB919DBF}"/>
              </a:ext>
            </a:extLst>
          </p:cNvPr>
          <p:cNvSpPr txBox="1"/>
          <p:nvPr/>
        </p:nvSpPr>
        <p:spPr>
          <a:xfrm>
            <a:off x="1759838" y="4720820"/>
            <a:ext cx="210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June 2016</a:t>
            </a:r>
            <a:endParaRPr lang="en-US" sz="3600" b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8C85165F-A041-46D6-8720-EA91D7D3841D}"/>
              </a:ext>
            </a:extLst>
          </p:cNvPr>
          <p:cNvSpPr txBox="1"/>
          <p:nvPr/>
        </p:nvSpPr>
        <p:spPr>
          <a:xfrm>
            <a:off x="7326104" y="4720820"/>
            <a:ext cx="210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June 2017</a:t>
            </a:r>
            <a:endParaRPr lang="en-US" sz="3600" b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9CFBCDF6-DB8C-479E-93DF-6DD8EA2E51DD}"/>
              </a:ext>
            </a:extLst>
          </p:cNvPr>
          <p:cNvSpPr txBox="1"/>
          <p:nvPr/>
        </p:nvSpPr>
        <p:spPr>
          <a:xfrm>
            <a:off x="12766963" y="4720820"/>
            <a:ext cx="210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June 2021</a:t>
            </a:r>
            <a:endParaRPr lang="en-US" sz="3600" b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E6B4654-03A2-4B55-8D59-84E1AD0142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02769" y="1586210"/>
            <a:ext cx="2461673" cy="1532279"/>
          </a:xfrm>
          <a:prstGeom prst="rect">
            <a:avLst/>
          </a:prstGeom>
        </p:spPr>
      </p:pic>
      <p:sp>
        <p:nvSpPr>
          <p:cNvPr id="20" name="Right Arrow 10">
            <a:extLst>
              <a:ext uri="{FF2B5EF4-FFF2-40B4-BE49-F238E27FC236}">
                <a16:creationId xmlns:a16="http://schemas.microsoft.com/office/drawing/2014/main" id="{7F83ABC6-9E6F-470B-9787-5DC880AB38FA}"/>
              </a:ext>
            </a:extLst>
          </p:cNvPr>
          <p:cNvSpPr/>
          <p:nvPr/>
        </p:nvSpPr>
        <p:spPr>
          <a:xfrm>
            <a:off x="11050292" y="4581014"/>
            <a:ext cx="836330" cy="97210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>
              <a:solidFill>
                <a:schemeClr val="bg1"/>
              </a:solidFill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4B81A440-7AEB-49C4-A7EF-2A6594B3D59D}"/>
              </a:ext>
            </a:extLst>
          </p:cNvPr>
          <p:cNvSpPr txBox="1"/>
          <p:nvPr/>
        </p:nvSpPr>
        <p:spPr>
          <a:xfrm>
            <a:off x="13102770" y="3395474"/>
            <a:ext cx="2461671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i="1" dirty="0">
                <a:cs typeface="Arial" panose="020B0604020202020204" pitchFamily="34" charset="0"/>
              </a:rPr>
              <a:t>Flagship</a:t>
            </a:r>
          </a:p>
          <a:p>
            <a:pPr algn="ctr"/>
            <a:r>
              <a:rPr lang="en-GB" sz="2400" b="1" i="1" dirty="0">
                <a:cs typeface="Arial" panose="020B0604020202020204" pitchFamily="34" charset="0"/>
              </a:rPr>
              <a:t>Programme</a:t>
            </a:r>
            <a:endParaRPr lang="en-US" sz="2400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97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5E187D-1BC1-47D8-A3B6-1E0DA2A3DB71}"/>
              </a:ext>
            </a:extLst>
          </p:cNvPr>
          <p:cNvSpPr txBox="1"/>
          <p:nvPr/>
        </p:nvSpPr>
        <p:spPr>
          <a:xfrm>
            <a:off x="1318803" y="485250"/>
            <a:ext cx="1493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Seabed</a:t>
            </a:r>
            <a:r>
              <a:rPr lang="en-US" sz="4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2030 Simplified Network</a:t>
            </a:r>
            <a:endParaRPr lang="en-GB" sz="4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162;p17">
            <a:extLst>
              <a:ext uri="{FF2B5EF4-FFF2-40B4-BE49-F238E27FC236}">
                <a16:creationId xmlns:a16="http://schemas.microsoft.com/office/drawing/2014/main" id="{BBC3D077-37D8-4674-A5E1-E5D84033B7CE}"/>
              </a:ext>
            </a:extLst>
          </p:cNvPr>
          <p:cNvSpPr/>
          <p:nvPr/>
        </p:nvSpPr>
        <p:spPr>
          <a:xfrm>
            <a:off x="2534486" y="1332427"/>
            <a:ext cx="1884831" cy="1926998"/>
          </a:xfrm>
          <a:prstGeom prst="ellipse">
            <a:avLst/>
          </a:prstGeom>
          <a:solidFill>
            <a:srgbClr val="00B050">
              <a:alpha val="0"/>
            </a:srgbClr>
          </a:solidFill>
          <a:ln w="317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defRPr/>
            </a:pPr>
            <a:endParaRPr sz="27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210;p17">
            <a:extLst>
              <a:ext uri="{FF2B5EF4-FFF2-40B4-BE49-F238E27FC236}">
                <a16:creationId xmlns:a16="http://schemas.microsoft.com/office/drawing/2014/main" id="{0D20FBE3-4267-402D-A0E5-4DFCDCE204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4415" y="1659194"/>
            <a:ext cx="1364973" cy="120743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11;p17">
            <a:extLst>
              <a:ext uri="{FF2B5EF4-FFF2-40B4-BE49-F238E27FC236}">
                <a16:creationId xmlns:a16="http://schemas.microsoft.com/office/drawing/2014/main" id="{9F7B46B3-3834-4A3A-B67C-78E90A9FD316}"/>
              </a:ext>
            </a:extLst>
          </p:cNvPr>
          <p:cNvSpPr txBox="1">
            <a:spLocks/>
          </p:cNvSpPr>
          <p:nvPr/>
        </p:nvSpPr>
        <p:spPr>
          <a:xfrm>
            <a:off x="11571855" y="1678724"/>
            <a:ext cx="1693680" cy="1781630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defTabSz="1371600">
              <a:spcBef>
                <a:spcPts val="0"/>
              </a:spcBef>
              <a:buClr>
                <a:srgbClr val="FFFFFF"/>
              </a:buClr>
              <a:buSzPts val="1050"/>
              <a:defRPr/>
            </a:pPr>
            <a:r>
              <a:rPr lang="en-GB" sz="1800" b="1" kern="0">
                <a:solidFill>
                  <a:srgbClr val="FFFFFF"/>
                </a:solidFill>
              </a:rPr>
              <a:t>GEBCO</a:t>
            </a:r>
            <a:r>
              <a:rPr lang="en-GB" sz="1575" b="1" kern="0">
                <a:solidFill>
                  <a:srgbClr val="FFFFFF"/>
                </a:solidFill>
              </a:rPr>
              <a:t> </a:t>
            </a:r>
            <a:endParaRPr lang="en-GB" sz="3600" kern="0">
              <a:solidFill>
                <a:srgbClr val="000000"/>
              </a:solidFill>
            </a:endParaRPr>
          </a:p>
          <a:p>
            <a:pPr marL="0" indent="0" defTabSz="1371600">
              <a:spcBef>
                <a:spcPts val="1500"/>
              </a:spcBef>
              <a:buClr>
                <a:srgbClr val="FFFFFF"/>
              </a:buClr>
              <a:buSzPts val="700"/>
              <a:defRPr/>
            </a:pPr>
            <a:r>
              <a:rPr lang="en-GB" sz="1500" b="1" kern="0">
                <a:solidFill>
                  <a:srgbClr val="FFFFFF"/>
                </a:solidFill>
              </a:rPr>
              <a:t>Guiding</a:t>
            </a:r>
            <a:r>
              <a:rPr lang="en-GB" sz="1050" b="1" kern="0">
                <a:solidFill>
                  <a:srgbClr val="FFFFFF"/>
                </a:solidFill>
              </a:rPr>
              <a:t> </a:t>
            </a:r>
            <a:r>
              <a:rPr lang="en-GB" sz="1500" b="1" kern="0">
                <a:solidFill>
                  <a:srgbClr val="FFFFFF"/>
                </a:solidFill>
              </a:rPr>
              <a:t>Committee</a:t>
            </a:r>
            <a:endParaRPr lang="en-GB" sz="1650" kern="0">
              <a:solidFill>
                <a:srgbClr val="000000"/>
              </a:solidFill>
            </a:endParaRPr>
          </a:p>
        </p:txBody>
      </p:sp>
      <p:sp>
        <p:nvSpPr>
          <p:cNvPr id="31" name="Google Shape;192;p17">
            <a:extLst>
              <a:ext uri="{FF2B5EF4-FFF2-40B4-BE49-F238E27FC236}">
                <a16:creationId xmlns:a16="http://schemas.microsoft.com/office/drawing/2014/main" id="{E5498DAA-3101-41BF-996C-34104D96D65E}"/>
              </a:ext>
            </a:extLst>
          </p:cNvPr>
          <p:cNvSpPr/>
          <p:nvPr/>
        </p:nvSpPr>
        <p:spPr>
          <a:xfrm>
            <a:off x="13823199" y="2911400"/>
            <a:ext cx="2430804" cy="1140315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GB" sz="1575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5x Sub Committees *</a:t>
            </a:r>
            <a:endParaRPr sz="2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185;p17">
            <a:extLst>
              <a:ext uri="{FF2B5EF4-FFF2-40B4-BE49-F238E27FC236}">
                <a16:creationId xmlns:a16="http://schemas.microsoft.com/office/drawing/2014/main" id="{8DF7B053-E152-4B24-A400-9E7EA2539DA4}"/>
              </a:ext>
            </a:extLst>
          </p:cNvPr>
          <p:cNvGrpSpPr/>
          <p:nvPr/>
        </p:nvGrpSpPr>
        <p:grpSpPr>
          <a:xfrm>
            <a:off x="5608238" y="6803331"/>
            <a:ext cx="2005844" cy="1390359"/>
            <a:chOff x="7296543" y="5487640"/>
            <a:chExt cx="1091809" cy="790668"/>
          </a:xfrm>
        </p:grpSpPr>
        <p:sp>
          <p:nvSpPr>
            <p:cNvPr id="39" name="Google Shape;186;p17">
              <a:extLst>
                <a:ext uri="{FF2B5EF4-FFF2-40B4-BE49-F238E27FC236}">
                  <a16:creationId xmlns:a16="http://schemas.microsoft.com/office/drawing/2014/main" id="{B5D06A43-2686-4F2B-9EC2-06810F3C075A}"/>
                </a:ext>
              </a:extLst>
            </p:cNvPr>
            <p:cNvSpPr/>
            <p:nvPr/>
          </p:nvSpPr>
          <p:spPr>
            <a:xfrm>
              <a:off x="7424083" y="5487640"/>
              <a:ext cx="836732" cy="790668"/>
            </a:xfrm>
            <a:prstGeom prst="ellipse">
              <a:avLst/>
            </a:prstGeom>
            <a:solidFill>
              <a:srgbClr val="1199FF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endParaRPr sz="27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87;p17">
              <a:extLst>
                <a:ext uri="{FF2B5EF4-FFF2-40B4-BE49-F238E27FC236}">
                  <a16:creationId xmlns:a16="http://schemas.microsoft.com/office/drawing/2014/main" id="{965177A0-AFDD-489A-81DC-BBB9E23AB114}"/>
                </a:ext>
              </a:extLst>
            </p:cNvPr>
            <p:cNvSpPr/>
            <p:nvPr/>
          </p:nvSpPr>
          <p:spPr>
            <a:xfrm>
              <a:off x="7296543" y="5702233"/>
              <a:ext cx="1091809" cy="28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r>
                <a:rPr lang="en-GB" sz="165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Atlantic &amp;</a:t>
              </a:r>
              <a:br>
                <a:rPr lang="en-GB" sz="165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GB" sz="165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Indian Ocean Center</a:t>
              </a:r>
              <a:endParaRPr sz="21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182;p17">
            <a:extLst>
              <a:ext uri="{FF2B5EF4-FFF2-40B4-BE49-F238E27FC236}">
                <a16:creationId xmlns:a16="http://schemas.microsoft.com/office/drawing/2014/main" id="{C5AC54EB-3488-476F-881B-D13AC8ABBF7C}"/>
              </a:ext>
            </a:extLst>
          </p:cNvPr>
          <p:cNvGrpSpPr/>
          <p:nvPr/>
        </p:nvGrpSpPr>
        <p:grpSpPr>
          <a:xfrm>
            <a:off x="3672356" y="6851733"/>
            <a:ext cx="2003606" cy="1376718"/>
            <a:chOff x="7299252" y="5543812"/>
            <a:chExt cx="1091809" cy="782912"/>
          </a:xfrm>
        </p:grpSpPr>
        <p:sp>
          <p:nvSpPr>
            <p:cNvPr id="42" name="Google Shape;183;p17">
              <a:extLst>
                <a:ext uri="{FF2B5EF4-FFF2-40B4-BE49-F238E27FC236}">
                  <a16:creationId xmlns:a16="http://schemas.microsoft.com/office/drawing/2014/main" id="{EC1AE16B-CF0E-41A9-A840-CFDB7D901224}"/>
                </a:ext>
              </a:extLst>
            </p:cNvPr>
            <p:cNvSpPr/>
            <p:nvPr/>
          </p:nvSpPr>
          <p:spPr>
            <a:xfrm>
              <a:off x="7431552" y="5543812"/>
              <a:ext cx="827211" cy="782912"/>
            </a:xfrm>
            <a:prstGeom prst="ellipse">
              <a:avLst/>
            </a:prstGeom>
            <a:solidFill>
              <a:srgbClr val="1199FF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endParaRPr sz="27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84;p17">
              <a:extLst>
                <a:ext uri="{FF2B5EF4-FFF2-40B4-BE49-F238E27FC236}">
                  <a16:creationId xmlns:a16="http://schemas.microsoft.com/office/drawing/2014/main" id="{6281F34D-1448-49C8-88B3-C026FEB316CE}"/>
                </a:ext>
              </a:extLst>
            </p:cNvPr>
            <p:cNvSpPr/>
            <p:nvPr/>
          </p:nvSpPr>
          <p:spPr>
            <a:xfrm>
              <a:off x="7299252" y="5710722"/>
              <a:ext cx="1091809" cy="28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r>
                <a:rPr lang="en-GB" sz="165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 Pacific &amp;</a:t>
              </a:r>
              <a:br>
                <a:rPr lang="en-GB" sz="165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GB" sz="165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Arctic Ocean Center</a:t>
              </a:r>
              <a:endParaRPr sz="21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173;p17">
            <a:extLst>
              <a:ext uri="{FF2B5EF4-FFF2-40B4-BE49-F238E27FC236}">
                <a16:creationId xmlns:a16="http://schemas.microsoft.com/office/drawing/2014/main" id="{75FBB75C-14D0-4886-A98E-1BA90894B5F3}"/>
              </a:ext>
            </a:extLst>
          </p:cNvPr>
          <p:cNvGrpSpPr/>
          <p:nvPr/>
        </p:nvGrpSpPr>
        <p:grpSpPr>
          <a:xfrm>
            <a:off x="9311348" y="6830077"/>
            <a:ext cx="1999131" cy="1374614"/>
            <a:chOff x="6702445" y="5532242"/>
            <a:chExt cx="1091809" cy="775385"/>
          </a:xfrm>
        </p:grpSpPr>
        <p:sp>
          <p:nvSpPr>
            <p:cNvPr id="45" name="Google Shape;174;p17">
              <a:extLst>
                <a:ext uri="{FF2B5EF4-FFF2-40B4-BE49-F238E27FC236}">
                  <a16:creationId xmlns:a16="http://schemas.microsoft.com/office/drawing/2014/main" id="{64AA2029-445C-47D8-B226-D8C09BA9ADE7}"/>
                </a:ext>
              </a:extLst>
            </p:cNvPr>
            <p:cNvSpPr/>
            <p:nvPr/>
          </p:nvSpPr>
          <p:spPr>
            <a:xfrm>
              <a:off x="6837890" y="5532242"/>
              <a:ext cx="820920" cy="775385"/>
            </a:xfrm>
            <a:prstGeom prst="ellipse">
              <a:avLst/>
            </a:prstGeom>
            <a:solidFill>
              <a:srgbClr val="1199FF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endParaRPr sz="27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75;p17">
              <a:extLst>
                <a:ext uri="{FF2B5EF4-FFF2-40B4-BE49-F238E27FC236}">
                  <a16:creationId xmlns:a16="http://schemas.microsoft.com/office/drawing/2014/main" id="{D777A6A6-E1CB-4576-BE3C-5872E9C35B71}"/>
                </a:ext>
              </a:extLst>
            </p:cNvPr>
            <p:cNvSpPr/>
            <p:nvPr/>
          </p:nvSpPr>
          <p:spPr>
            <a:xfrm>
              <a:off x="6702445" y="5733534"/>
              <a:ext cx="1091809" cy="286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r>
                <a:rPr lang="en-GB" sz="165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South &amp; West</a:t>
              </a:r>
              <a:br>
                <a:rPr lang="en-GB" sz="165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GB" sz="165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Pacific Center</a:t>
              </a:r>
            </a:p>
          </p:txBody>
        </p:sp>
      </p:grpSp>
      <p:grpSp>
        <p:nvGrpSpPr>
          <p:cNvPr id="47" name="Google Shape;179;p17">
            <a:extLst>
              <a:ext uri="{FF2B5EF4-FFF2-40B4-BE49-F238E27FC236}">
                <a16:creationId xmlns:a16="http://schemas.microsoft.com/office/drawing/2014/main" id="{021ACDF5-9022-491F-B17D-020898156070}"/>
              </a:ext>
            </a:extLst>
          </p:cNvPr>
          <p:cNvGrpSpPr/>
          <p:nvPr/>
        </p:nvGrpSpPr>
        <p:grpSpPr>
          <a:xfrm>
            <a:off x="11168969" y="6853381"/>
            <a:ext cx="2003609" cy="1373423"/>
            <a:chOff x="6687292" y="5524414"/>
            <a:chExt cx="1091809" cy="781039"/>
          </a:xfrm>
        </p:grpSpPr>
        <p:sp>
          <p:nvSpPr>
            <p:cNvPr id="48" name="Google Shape;180;p17">
              <a:extLst>
                <a:ext uri="{FF2B5EF4-FFF2-40B4-BE49-F238E27FC236}">
                  <a16:creationId xmlns:a16="http://schemas.microsoft.com/office/drawing/2014/main" id="{281B114E-CBD8-454C-B987-B20076B08EF2}"/>
                </a:ext>
              </a:extLst>
            </p:cNvPr>
            <p:cNvSpPr/>
            <p:nvPr/>
          </p:nvSpPr>
          <p:spPr>
            <a:xfrm>
              <a:off x="6806431" y="5524414"/>
              <a:ext cx="826408" cy="781039"/>
            </a:xfrm>
            <a:prstGeom prst="ellipse">
              <a:avLst/>
            </a:prstGeom>
            <a:solidFill>
              <a:srgbClr val="1199FF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endParaRPr sz="27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81;p17">
              <a:extLst>
                <a:ext uri="{FF2B5EF4-FFF2-40B4-BE49-F238E27FC236}">
                  <a16:creationId xmlns:a16="http://schemas.microsoft.com/office/drawing/2014/main" id="{80C2D914-515D-4F65-89A7-FED83DFEE39F}"/>
                </a:ext>
              </a:extLst>
            </p:cNvPr>
            <p:cNvSpPr/>
            <p:nvPr/>
          </p:nvSpPr>
          <p:spPr>
            <a:xfrm>
              <a:off x="6687292" y="5745823"/>
              <a:ext cx="1091809" cy="288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endParaRPr sz="21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201;p17">
            <a:extLst>
              <a:ext uri="{FF2B5EF4-FFF2-40B4-BE49-F238E27FC236}">
                <a16:creationId xmlns:a16="http://schemas.microsoft.com/office/drawing/2014/main" id="{205D76CF-82D1-4F74-AB82-51FF879CCED8}"/>
              </a:ext>
            </a:extLst>
          </p:cNvPr>
          <p:cNvGrpSpPr/>
          <p:nvPr/>
        </p:nvGrpSpPr>
        <p:grpSpPr>
          <a:xfrm>
            <a:off x="13287793" y="6064091"/>
            <a:ext cx="2125178" cy="1584369"/>
            <a:chOff x="6696020" y="5731769"/>
            <a:chExt cx="1091809" cy="781039"/>
          </a:xfrm>
        </p:grpSpPr>
        <p:sp>
          <p:nvSpPr>
            <p:cNvPr id="51" name="Google Shape;202;p17">
              <a:extLst>
                <a:ext uri="{FF2B5EF4-FFF2-40B4-BE49-F238E27FC236}">
                  <a16:creationId xmlns:a16="http://schemas.microsoft.com/office/drawing/2014/main" id="{EC7B0D01-5EC7-4EE9-9626-FDC539072AB6}"/>
                </a:ext>
              </a:extLst>
            </p:cNvPr>
            <p:cNvSpPr/>
            <p:nvPr/>
          </p:nvSpPr>
          <p:spPr>
            <a:xfrm>
              <a:off x="6828722" y="5731769"/>
              <a:ext cx="826408" cy="781039"/>
            </a:xfrm>
            <a:prstGeom prst="ellipse">
              <a:avLst/>
            </a:prstGeom>
            <a:solidFill>
              <a:srgbClr val="8708AB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endParaRPr sz="27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03;p17">
              <a:extLst>
                <a:ext uri="{FF2B5EF4-FFF2-40B4-BE49-F238E27FC236}">
                  <a16:creationId xmlns:a16="http://schemas.microsoft.com/office/drawing/2014/main" id="{6707A086-5FDB-49A0-BE63-964BEB73A9A8}"/>
                </a:ext>
              </a:extLst>
            </p:cNvPr>
            <p:cNvSpPr/>
            <p:nvPr/>
          </p:nvSpPr>
          <p:spPr>
            <a:xfrm>
              <a:off x="6696020" y="5964444"/>
              <a:ext cx="1091809" cy="288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r>
                <a:rPr lang="en-GB" sz="165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IHO’s </a:t>
              </a:r>
            </a:p>
            <a:p>
              <a:pPr algn="ctr" defTabSz="1371600">
                <a:buClr>
                  <a:srgbClr val="000000"/>
                </a:buClr>
                <a:defRPr/>
              </a:pPr>
              <a:r>
                <a:rPr lang="en-GB" sz="165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Data Centre</a:t>
              </a:r>
              <a:endParaRPr sz="21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buClr>
                  <a:srgbClr val="000000"/>
                </a:buClr>
                <a:defRPr/>
              </a:pPr>
              <a:r>
                <a:rPr lang="en-GB" sz="165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1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1EADD4F-9099-4972-9CA9-C8431C6F830E}"/>
              </a:ext>
            </a:extLst>
          </p:cNvPr>
          <p:cNvSpPr txBox="1"/>
          <p:nvPr/>
        </p:nvSpPr>
        <p:spPr>
          <a:xfrm>
            <a:off x="1249018" y="8694242"/>
            <a:ext cx="1477866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endParaRPr lang="en-US" sz="3600" b="1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  <a:p>
            <a:pPr algn="r" defTabSz="1371600">
              <a:buClr>
                <a:srgbClr val="000000"/>
              </a:buClr>
              <a:defRPr/>
            </a:pPr>
            <a:r>
              <a:rPr lang="en-US" sz="2100" b="1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* </a:t>
            </a:r>
            <a:r>
              <a:rPr lang="en-US" b="1" i="1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Technical </a:t>
            </a:r>
            <a:r>
              <a:rPr lang="en-US" b="1" i="1" kern="0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| </a:t>
            </a:r>
            <a:r>
              <a:rPr lang="en-US" b="1" i="1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Regional </a:t>
            </a:r>
            <a:r>
              <a:rPr lang="en-US" b="1" i="1" kern="0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|</a:t>
            </a:r>
            <a:r>
              <a:rPr lang="en-US" b="1" i="1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 Undersea Feature Names </a:t>
            </a:r>
            <a:r>
              <a:rPr lang="en-US" b="1" i="1" kern="0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| </a:t>
            </a:r>
            <a:r>
              <a:rPr lang="en-US" b="1" i="1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Engagement &amp; Outreach </a:t>
            </a:r>
            <a:r>
              <a:rPr lang="en-US" b="1" i="1" kern="0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| </a:t>
            </a:r>
            <a:r>
              <a:rPr lang="en-US" b="1" i="1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Education &amp; Training</a:t>
            </a:r>
            <a:endParaRPr lang="en-US" sz="2100" b="1" i="1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5" name="Google Shape;199;p17">
            <a:extLst>
              <a:ext uri="{FF2B5EF4-FFF2-40B4-BE49-F238E27FC236}">
                <a16:creationId xmlns:a16="http://schemas.microsoft.com/office/drawing/2014/main" id="{8A14B5B8-4FAC-4A58-956D-EC950AF3EFFC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4419317" y="2295926"/>
            <a:ext cx="2895198" cy="1958769"/>
          </a:xfrm>
          <a:prstGeom prst="bentConnector3">
            <a:avLst>
              <a:gd name="adj1" fmla="val 50000"/>
            </a:avLst>
          </a:prstGeom>
          <a:noFill/>
          <a:ln w="41275" cap="rnd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0" name="Google Shape;194;p17">
            <a:extLst>
              <a:ext uri="{FF2B5EF4-FFF2-40B4-BE49-F238E27FC236}">
                <a16:creationId xmlns:a16="http://schemas.microsoft.com/office/drawing/2014/main" id="{A4E77F2A-E41A-4D6B-8D8A-963B11F501B1}"/>
              </a:ext>
            </a:extLst>
          </p:cNvPr>
          <p:cNvCxnSpPr>
            <a:cxnSpLocks/>
            <a:stCxn id="29" idx="2"/>
          </p:cNvCxnSpPr>
          <p:nvPr/>
        </p:nvCxnSpPr>
        <p:spPr>
          <a:xfrm rot="5400000">
            <a:off x="10620528" y="2538951"/>
            <a:ext cx="876765" cy="2719569"/>
          </a:xfrm>
          <a:prstGeom prst="bentConnector2">
            <a:avLst/>
          </a:prstGeom>
          <a:noFill/>
          <a:ln w="41275" cap="rnd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4" name="Google Shape;188;p17">
            <a:extLst>
              <a:ext uri="{FF2B5EF4-FFF2-40B4-BE49-F238E27FC236}">
                <a16:creationId xmlns:a16="http://schemas.microsoft.com/office/drawing/2014/main" id="{86B687AA-CCBA-485E-990E-7CD91C70B0ED}"/>
              </a:ext>
            </a:extLst>
          </p:cNvPr>
          <p:cNvCxnSpPr>
            <a:cxnSpLocks/>
          </p:cNvCxnSpPr>
          <p:nvPr/>
        </p:nvCxnSpPr>
        <p:spPr>
          <a:xfrm flipH="1">
            <a:off x="4745274" y="6288146"/>
            <a:ext cx="7372527" cy="14643"/>
          </a:xfrm>
          <a:prstGeom prst="straightConnector1">
            <a:avLst/>
          </a:prstGeom>
          <a:noFill/>
          <a:ln w="41275" cap="rnd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5" name="Google Shape;204;p17">
            <a:extLst>
              <a:ext uri="{FF2B5EF4-FFF2-40B4-BE49-F238E27FC236}">
                <a16:creationId xmlns:a16="http://schemas.microsoft.com/office/drawing/2014/main" id="{F55450B0-6A9E-418D-A2AE-D77FDBE4DB02}"/>
              </a:ext>
            </a:extLst>
          </p:cNvPr>
          <p:cNvCxnSpPr>
            <a:cxnSpLocks/>
            <a:stCxn id="5" idx="4"/>
            <a:endCxn id="34" idx="0"/>
          </p:cNvCxnSpPr>
          <p:nvPr/>
        </p:nvCxnSpPr>
        <p:spPr>
          <a:xfrm>
            <a:off x="8500785" y="5548223"/>
            <a:ext cx="0" cy="1222004"/>
          </a:xfrm>
          <a:prstGeom prst="straightConnector1">
            <a:avLst/>
          </a:prstGeom>
          <a:noFill/>
          <a:ln w="41275" cap="rnd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8" name="Google Shape;206;p17">
            <a:extLst>
              <a:ext uri="{FF2B5EF4-FFF2-40B4-BE49-F238E27FC236}">
                <a16:creationId xmlns:a16="http://schemas.microsoft.com/office/drawing/2014/main" id="{9CDCA2A3-5058-4EF9-BA78-CF8237F37869}"/>
              </a:ext>
            </a:extLst>
          </p:cNvPr>
          <p:cNvCxnSpPr>
            <a:cxnSpLocks/>
          </p:cNvCxnSpPr>
          <p:nvPr/>
        </p:nvCxnSpPr>
        <p:spPr>
          <a:xfrm>
            <a:off x="4745274" y="6302789"/>
            <a:ext cx="0" cy="456932"/>
          </a:xfrm>
          <a:prstGeom prst="straightConnector1">
            <a:avLst/>
          </a:prstGeom>
          <a:noFill/>
          <a:ln w="41275" cap="rnd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" name="Google Shape;208;p17">
            <a:extLst>
              <a:ext uri="{FF2B5EF4-FFF2-40B4-BE49-F238E27FC236}">
                <a16:creationId xmlns:a16="http://schemas.microsoft.com/office/drawing/2014/main" id="{872FED4B-D830-4196-9395-DE7B8F893339}"/>
              </a:ext>
            </a:extLst>
          </p:cNvPr>
          <p:cNvCxnSpPr>
            <a:cxnSpLocks/>
          </p:cNvCxnSpPr>
          <p:nvPr/>
        </p:nvCxnSpPr>
        <p:spPr>
          <a:xfrm>
            <a:off x="12117801" y="6314583"/>
            <a:ext cx="0" cy="528543"/>
          </a:xfrm>
          <a:prstGeom prst="straightConnector1">
            <a:avLst/>
          </a:prstGeom>
          <a:noFill/>
          <a:ln w="41275" cap="rnd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" name="Google Shape;207;p17">
            <a:extLst>
              <a:ext uri="{FF2B5EF4-FFF2-40B4-BE49-F238E27FC236}">
                <a16:creationId xmlns:a16="http://schemas.microsoft.com/office/drawing/2014/main" id="{6C00855D-BC3E-4E39-80B9-C547C33D795C}"/>
              </a:ext>
            </a:extLst>
          </p:cNvPr>
          <p:cNvCxnSpPr>
            <a:cxnSpLocks/>
          </p:cNvCxnSpPr>
          <p:nvPr/>
        </p:nvCxnSpPr>
        <p:spPr>
          <a:xfrm>
            <a:off x="6611159" y="6302789"/>
            <a:ext cx="0" cy="456932"/>
          </a:xfrm>
          <a:prstGeom prst="straightConnector1">
            <a:avLst/>
          </a:prstGeom>
          <a:noFill/>
          <a:ln w="41275" cap="rnd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" name="Google Shape;205;p17">
            <a:extLst>
              <a:ext uri="{FF2B5EF4-FFF2-40B4-BE49-F238E27FC236}">
                <a16:creationId xmlns:a16="http://schemas.microsoft.com/office/drawing/2014/main" id="{A27104D0-6EF1-4938-B808-0EC3E4DD9EEC}"/>
              </a:ext>
            </a:extLst>
          </p:cNvPr>
          <p:cNvCxnSpPr>
            <a:cxnSpLocks/>
          </p:cNvCxnSpPr>
          <p:nvPr/>
        </p:nvCxnSpPr>
        <p:spPr>
          <a:xfrm>
            <a:off x="10295970" y="6314583"/>
            <a:ext cx="0" cy="488748"/>
          </a:xfrm>
          <a:prstGeom prst="straightConnector1">
            <a:avLst/>
          </a:prstGeom>
          <a:noFill/>
          <a:ln w="41275" cap="rnd" cmpd="sng">
            <a:solidFill>
              <a:schemeClr val="bg1">
                <a:lumMod val="8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" name="Google Shape;190;p17">
            <a:extLst>
              <a:ext uri="{FF2B5EF4-FFF2-40B4-BE49-F238E27FC236}">
                <a16:creationId xmlns:a16="http://schemas.microsoft.com/office/drawing/2014/main" id="{01F720E6-721D-4DD8-BA94-A0318C848C54}"/>
              </a:ext>
            </a:extLst>
          </p:cNvPr>
          <p:cNvSpPr/>
          <p:nvPr/>
        </p:nvSpPr>
        <p:spPr>
          <a:xfrm>
            <a:off x="12117802" y="4886903"/>
            <a:ext cx="2823314" cy="76372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GB" sz="1575" b="1" kern="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Alumni Network</a:t>
            </a:r>
            <a:endParaRPr sz="2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02;p17">
            <a:extLst>
              <a:ext uri="{FF2B5EF4-FFF2-40B4-BE49-F238E27FC236}">
                <a16:creationId xmlns:a16="http://schemas.microsoft.com/office/drawing/2014/main" id="{21BA02E1-D484-2EE2-D3E3-E0156E3674EB}"/>
              </a:ext>
            </a:extLst>
          </p:cNvPr>
          <p:cNvSpPr/>
          <p:nvPr/>
        </p:nvSpPr>
        <p:spPr>
          <a:xfrm>
            <a:off x="1792263" y="6064091"/>
            <a:ext cx="1608582" cy="15843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2700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5" name="Google Shape;203;p17">
            <a:extLst>
              <a:ext uri="{FF2B5EF4-FFF2-40B4-BE49-F238E27FC236}">
                <a16:creationId xmlns:a16="http://schemas.microsoft.com/office/drawing/2014/main" id="{26D81A57-B223-25A3-C286-CA7F54E976B0}"/>
              </a:ext>
            </a:extLst>
          </p:cNvPr>
          <p:cNvSpPr/>
          <p:nvPr/>
        </p:nvSpPr>
        <p:spPr>
          <a:xfrm>
            <a:off x="1544287" y="6571567"/>
            <a:ext cx="2125178" cy="58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GB" sz="165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SRTM15+</a:t>
            </a:r>
          </a:p>
          <a:p>
            <a:pPr algn="ctr" defTabSz="1371600">
              <a:buClr>
                <a:srgbClr val="000000"/>
              </a:buClr>
              <a:defRPr/>
            </a:pPr>
            <a:r>
              <a:rPr lang="en-GB" sz="165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Team </a:t>
            </a:r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917A5A14-86C8-5D13-FBBF-FF79951D1479}"/>
              </a:ext>
            </a:extLst>
          </p:cNvPr>
          <p:cNvCxnSpPr>
            <a:endCxn id="31" idx="0"/>
          </p:cNvCxnSpPr>
          <p:nvPr/>
        </p:nvCxnSpPr>
        <p:spPr>
          <a:xfrm>
            <a:off x="13287792" y="2569538"/>
            <a:ext cx="1750809" cy="341862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oogle Shape;163;p17">
            <a:extLst>
              <a:ext uri="{FF2B5EF4-FFF2-40B4-BE49-F238E27FC236}">
                <a16:creationId xmlns:a16="http://schemas.microsoft.com/office/drawing/2014/main" id="{E27A5EF4-6CC1-447E-89D4-154A2E203CC9}"/>
              </a:ext>
            </a:extLst>
          </p:cNvPr>
          <p:cNvGrpSpPr/>
          <p:nvPr/>
        </p:nvGrpSpPr>
        <p:grpSpPr>
          <a:xfrm>
            <a:off x="7390264" y="3190495"/>
            <a:ext cx="2221043" cy="2460383"/>
            <a:chOff x="3674718" y="1694978"/>
            <a:chExt cx="1702147" cy="1461089"/>
          </a:xfrm>
        </p:grpSpPr>
        <p:sp>
          <p:nvSpPr>
            <p:cNvPr id="5" name="Google Shape;164;p17">
              <a:extLst>
                <a:ext uri="{FF2B5EF4-FFF2-40B4-BE49-F238E27FC236}">
                  <a16:creationId xmlns:a16="http://schemas.microsoft.com/office/drawing/2014/main" id="{E3DFA3E1-84E5-4C5B-B6C2-0E7CF6DC9B05}"/>
                </a:ext>
              </a:extLst>
            </p:cNvPr>
            <p:cNvSpPr/>
            <p:nvPr/>
          </p:nvSpPr>
          <p:spPr>
            <a:xfrm>
              <a:off x="3674718" y="1694978"/>
              <a:ext cx="1702147" cy="1400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endParaRPr sz="27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" name="Google Shape;165;p17">
              <a:extLst>
                <a:ext uri="{FF2B5EF4-FFF2-40B4-BE49-F238E27FC236}">
                  <a16:creationId xmlns:a16="http://schemas.microsoft.com/office/drawing/2014/main" id="{96CFB278-6133-4598-AB58-2189DF0300C6}"/>
                </a:ext>
              </a:extLst>
            </p:cNvPr>
            <p:cNvGrpSpPr/>
            <p:nvPr/>
          </p:nvGrpSpPr>
          <p:grpSpPr>
            <a:xfrm>
              <a:off x="4011421" y="1800463"/>
              <a:ext cx="1031091" cy="762606"/>
              <a:chOff x="3912270" y="2204259"/>
              <a:chExt cx="1241912" cy="918532"/>
            </a:xfrm>
          </p:grpSpPr>
          <p:sp>
            <p:nvSpPr>
              <p:cNvPr id="8" name="Google Shape;166;p17">
                <a:extLst>
                  <a:ext uri="{FF2B5EF4-FFF2-40B4-BE49-F238E27FC236}">
                    <a16:creationId xmlns:a16="http://schemas.microsoft.com/office/drawing/2014/main" id="{08E3F87E-E146-4A4C-9A38-4C912543D65D}"/>
                  </a:ext>
                </a:extLst>
              </p:cNvPr>
              <p:cNvSpPr/>
              <p:nvPr/>
            </p:nvSpPr>
            <p:spPr>
              <a:xfrm>
                <a:off x="4731885" y="2753189"/>
                <a:ext cx="422297" cy="258064"/>
              </a:xfrm>
              <a:custGeom>
                <a:avLst/>
                <a:gdLst/>
                <a:ahLst/>
                <a:cxnLst/>
                <a:rect l="l" t="t" r="r" b="b"/>
                <a:pathLst>
                  <a:path w="834527" h="508862" extrusionOk="0">
                    <a:moveTo>
                      <a:pt x="211230" y="0"/>
                    </a:moveTo>
                    <a:cubicBezTo>
                      <a:pt x="53860" y="55701"/>
                      <a:pt x="-104235" y="247132"/>
                      <a:pt x="89579" y="508862"/>
                    </a:cubicBezTo>
                    <a:lnTo>
                      <a:pt x="738004" y="506895"/>
                    </a:lnTo>
                    <a:cubicBezTo>
                      <a:pt x="927987" y="296931"/>
                      <a:pt x="811956" y="36622"/>
                      <a:pt x="610904" y="7972"/>
                    </a:cubicBezTo>
                    <a:cubicBezTo>
                      <a:pt x="442871" y="73819"/>
                      <a:pt x="380506" y="71956"/>
                      <a:pt x="2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defRPr/>
                </a:pPr>
                <a:endParaRPr sz="27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167;p17">
                <a:extLst>
                  <a:ext uri="{FF2B5EF4-FFF2-40B4-BE49-F238E27FC236}">
                    <a16:creationId xmlns:a16="http://schemas.microsoft.com/office/drawing/2014/main" id="{143B7D5C-4C2A-4C4D-A546-2CC923B2ACC5}"/>
                  </a:ext>
                </a:extLst>
              </p:cNvPr>
              <p:cNvSpPr/>
              <p:nvPr/>
            </p:nvSpPr>
            <p:spPr>
              <a:xfrm>
                <a:off x="4795458" y="2438264"/>
                <a:ext cx="297422" cy="295245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defRPr/>
                </a:pPr>
                <a:endParaRPr sz="27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168;p17">
                <a:extLst>
                  <a:ext uri="{FF2B5EF4-FFF2-40B4-BE49-F238E27FC236}">
                    <a16:creationId xmlns:a16="http://schemas.microsoft.com/office/drawing/2014/main" id="{068FDAD5-8B10-42CD-B821-2E45466A3518}"/>
                  </a:ext>
                </a:extLst>
              </p:cNvPr>
              <p:cNvSpPr/>
              <p:nvPr/>
            </p:nvSpPr>
            <p:spPr>
              <a:xfrm>
                <a:off x="3912270" y="2755378"/>
                <a:ext cx="422295" cy="258064"/>
              </a:xfrm>
              <a:custGeom>
                <a:avLst/>
                <a:gdLst/>
                <a:ahLst/>
                <a:cxnLst/>
                <a:rect l="l" t="t" r="r" b="b"/>
                <a:pathLst>
                  <a:path w="834527" h="508862" extrusionOk="0">
                    <a:moveTo>
                      <a:pt x="211230" y="0"/>
                    </a:moveTo>
                    <a:cubicBezTo>
                      <a:pt x="53860" y="55701"/>
                      <a:pt x="-104235" y="247132"/>
                      <a:pt x="89579" y="508862"/>
                    </a:cubicBezTo>
                    <a:lnTo>
                      <a:pt x="738004" y="506895"/>
                    </a:lnTo>
                    <a:cubicBezTo>
                      <a:pt x="927987" y="296931"/>
                      <a:pt x="811956" y="36622"/>
                      <a:pt x="610904" y="7972"/>
                    </a:cubicBezTo>
                    <a:cubicBezTo>
                      <a:pt x="442871" y="73819"/>
                      <a:pt x="380506" y="71956"/>
                      <a:pt x="2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defRPr/>
                </a:pPr>
                <a:endParaRPr sz="27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69;p17">
                <a:extLst>
                  <a:ext uri="{FF2B5EF4-FFF2-40B4-BE49-F238E27FC236}">
                    <a16:creationId xmlns:a16="http://schemas.microsoft.com/office/drawing/2014/main" id="{A087F809-D356-406D-A200-2BDD56315262}"/>
                  </a:ext>
                </a:extLst>
              </p:cNvPr>
              <p:cNvSpPr/>
              <p:nvPr/>
            </p:nvSpPr>
            <p:spPr>
              <a:xfrm>
                <a:off x="3973572" y="2438264"/>
                <a:ext cx="297422" cy="29743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defRPr/>
                </a:pPr>
                <a:endParaRPr sz="27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70;p17">
                <a:extLst>
                  <a:ext uri="{FF2B5EF4-FFF2-40B4-BE49-F238E27FC236}">
                    <a16:creationId xmlns:a16="http://schemas.microsoft.com/office/drawing/2014/main" id="{608FEAB8-14DE-4DFB-8E05-E3A89FCD85C6}"/>
                  </a:ext>
                </a:extLst>
              </p:cNvPr>
              <p:cNvSpPr/>
              <p:nvPr/>
            </p:nvSpPr>
            <p:spPr>
              <a:xfrm>
                <a:off x="4220729" y="2637282"/>
                <a:ext cx="651604" cy="485509"/>
              </a:xfrm>
              <a:custGeom>
                <a:avLst/>
                <a:gdLst/>
                <a:ahLst/>
                <a:cxnLst/>
                <a:rect l="l" t="t" r="r" b="b"/>
                <a:pathLst>
                  <a:path w="811462" h="445478" extrusionOk="0">
                    <a:moveTo>
                      <a:pt x="222373" y="0"/>
                    </a:moveTo>
                    <a:cubicBezTo>
                      <a:pt x="65003" y="55701"/>
                      <a:pt x="-107865" y="183748"/>
                      <a:pt x="85949" y="445478"/>
                    </a:cubicBezTo>
                    <a:lnTo>
                      <a:pt x="723855" y="443511"/>
                    </a:lnTo>
                    <a:cubicBezTo>
                      <a:pt x="913838" y="233547"/>
                      <a:pt x="761397" y="41425"/>
                      <a:pt x="583396" y="2246"/>
                    </a:cubicBezTo>
                    <a:cubicBezTo>
                      <a:pt x="441468" y="48973"/>
                      <a:pt x="361817" y="50104"/>
                      <a:pt x="2223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defRPr/>
                </a:pPr>
                <a:endParaRPr sz="27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71;p17">
                <a:extLst>
                  <a:ext uri="{FF2B5EF4-FFF2-40B4-BE49-F238E27FC236}">
                    <a16:creationId xmlns:a16="http://schemas.microsoft.com/office/drawing/2014/main" id="{35C4FF37-7CEB-4D87-938D-649087A38DBD}"/>
                  </a:ext>
                </a:extLst>
              </p:cNvPr>
              <p:cNvSpPr/>
              <p:nvPr/>
            </p:nvSpPr>
            <p:spPr>
              <a:xfrm>
                <a:off x="4311861" y="2204259"/>
                <a:ext cx="442729" cy="43958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defRPr/>
                </a:pPr>
                <a:endParaRPr sz="27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" name="Google Shape;172;p17">
              <a:extLst>
                <a:ext uri="{FF2B5EF4-FFF2-40B4-BE49-F238E27FC236}">
                  <a16:creationId xmlns:a16="http://schemas.microsoft.com/office/drawing/2014/main" id="{B54C24A0-F9B0-470F-8275-87F0C2D94BA3}"/>
                </a:ext>
              </a:extLst>
            </p:cNvPr>
            <p:cNvSpPr/>
            <p:nvPr/>
          </p:nvSpPr>
          <p:spPr>
            <a:xfrm>
              <a:off x="3903482" y="2557625"/>
              <a:ext cx="1139030" cy="5984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r>
                <a:rPr lang="en-GB" sz="21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Project </a:t>
              </a:r>
              <a:endParaRPr sz="21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buClr>
                  <a:srgbClr val="000000"/>
                </a:buClr>
                <a:defRPr/>
              </a:pPr>
              <a:r>
                <a:rPr lang="en-GB" sz="21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Team</a:t>
              </a:r>
              <a:endParaRPr sz="21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176;p17">
            <a:extLst>
              <a:ext uri="{FF2B5EF4-FFF2-40B4-BE49-F238E27FC236}">
                <a16:creationId xmlns:a16="http://schemas.microsoft.com/office/drawing/2014/main" id="{AE49E92F-77A9-4786-B87A-BCF78416F086}"/>
              </a:ext>
            </a:extLst>
          </p:cNvPr>
          <p:cNvGrpSpPr/>
          <p:nvPr/>
        </p:nvGrpSpPr>
        <p:grpSpPr>
          <a:xfrm>
            <a:off x="7751257" y="6770227"/>
            <a:ext cx="1499057" cy="1482893"/>
            <a:chOff x="5375771" y="4516214"/>
            <a:chExt cx="824227" cy="779562"/>
          </a:xfrm>
        </p:grpSpPr>
        <p:sp>
          <p:nvSpPr>
            <p:cNvPr id="34" name="Google Shape;177;p17">
              <a:extLst>
                <a:ext uri="{FF2B5EF4-FFF2-40B4-BE49-F238E27FC236}">
                  <a16:creationId xmlns:a16="http://schemas.microsoft.com/office/drawing/2014/main" id="{E362E0BF-711D-43FB-97E7-CFFBB202F045}"/>
                </a:ext>
              </a:extLst>
            </p:cNvPr>
            <p:cNvSpPr/>
            <p:nvPr/>
          </p:nvSpPr>
          <p:spPr>
            <a:xfrm>
              <a:off x="5375771" y="4516214"/>
              <a:ext cx="824227" cy="779562"/>
            </a:xfrm>
            <a:prstGeom prst="ellipse">
              <a:avLst/>
            </a:prstGeom>
            <a:solidFill>
              <a:srgbClr val="1199FF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7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78;p17">
              <a:extLst>
                <a:ext uri="{FF2B5EF4-FFF2-40B4-BE49-F238E27FC236}">
                  <a16:creationId xmlns:a16="http://schemas.microsoft.com/office/drawing/2014/main" id="{A7CE32A9-16EB-42B1-8430-D1097FE06678}"/>
                </a:ext>
              </a:extLst>
            </p:cNvPr>
            <p:cNvSpPr/>
            <p:nvPr/>
          </p:nvSpPr>
          <p:spPr>
            <a:xfrm>
              <a:off x="5436999" y="4737142"/>
              <a:ext cx="654827" cy="276502"/>
            </a:xfrm>
            <a:prstGeom prst="rect">
              <a:avLst/>
            </a:prstGeom>
            <a:solidFill>
              <a:srgbClr val="1199FF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GB" sz="1650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Global  Center</a:t>
              </a:r>
              <a:endParaRPr sz="2700" kern="0" dirty="0">
                <a:solidFill>
                  <a:srgbClr val="FFFFFF"/>
                </a:solidFill>
                <a:latin typeface="Calibri"/>
                <a:cs typeface="Calibri"/>
                <a:sym typeface="Arial"/>
              </a:endParaRPr>
            </a:p>
          </p:txBody>
        </p:sp>
      </p:grpSp>
      <p:sp>
        <p:nvSpPr>
          <p:cNvPr id="19" name="Google Shape;175;p17">
            <a:extLst>
              <a:ext uri="{FF2B5EF4-FFF2-40B4-BE49-F238E27FC236}">
                <a16:creationId xmlns:a16="http://schemas.microsoft.com/office/drawing/2014/main" id="{F8217F23-9277-0246-0505-E9556EB16D96}"/>
              </a:ext>
            </a:extLst>
          </p:cNvPr>
          <p:cNvSpPr/>
          <p:nvPr/>
        </p:nvSpPr>
        <p:spPr>
          <a:xfrm>
            <a:off x="11146320" y="7214825"/>
            <a:ext cx="1999131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GB" sz="165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Southern </a:t>
            </a:r>
          </a:p>
          <a:p>
            <a:pPr algn="ctr" defTabSz="1371600">
              <a:buClr>
                <a:srgbClr val="000000"/>
              </a:buClr>
              <a:defRPr/>
            </a:pPr>
            <a:r>
              <a:rPr lang="en-GB" sz="165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Ocean Center</a:t>
            </a:r>
          </a:p>
        </p:txBody>
      </p:sp>
    </p:spTree>
    <p:extLst>
      <p:ext uri="{BB962C8B-B14F-4D97-AF65-F5344CB8AC3E}">
        <p14:creationId xmlns:p14="http://schemas.microsoft.com/office/powerpoint/2010/main" val="4274362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E1F7A3-D85D-4D2D-F47B-810F01F745A9}"/>
              </a:ext>
            </a:extLst>
          </p:cNvPr>
          <p:cNvSpPr txBox="1"/>
          <p:nvPr/>
        </p:nvSpPr>
        <p:spPr>
          <a:xfrm>
            <a:off x="6351973" y="8806853"/>
            <a:ext cx="11936027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30">
              <a:lnSpc>
                <a:spcPct val="90000"/>
              </a:lnSpc>
              <a:spcBef>
                <a:spcPts val="1500"/>
              </a:spcBef>
              <a:buClr>
                <a:schemeClr val="bg1"/>
              </a:buClr>
              <a:buSzPct val="100000"/>
            </a:pPr>
            <a:r>
              <a:rPr lang="en-US" sz="5400" b="1" i="1" dirty="0">
                <a:solidFill>
                  <a:schemeClr val="bg1"/>
                </a:solidFill>
              </a:rPr>
              <a:t>Over 70% ocean floor still to go …..</a:t>
            </a:r>
          </a:p>
        </p:txBody>
      </p:sp>
      <p:pic>
        <p:nvPicPr>
          <p:cNvPr id="5" name="Picture 4" descr="A map of the world&#10;&#10;AI-generated content may be incorrect.">
            <a:extLst>
              <a:ext uri="{FF2B5EF4-FFF2-40B4-BE49-F238E27FC236}">
                <a16:creationId xmlns:a16="http://schemas.microsoft.com/office/drawing/2014/main" id="{62F5F6CB-828C-6997-95B7-C9932A786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836998"/>
            <a:ext cx="18287999" cy="13144328"/>
          </a:xfrm>
          <a:prstGeom prst="rect">
            <a:avLst/>
          </a:prstGeom>
        </p:spPr>
      </p:pic>
      <p:sp>
        <p:nvSpPr>
          <p:cNvPr id="628" name="Google Shape;628;p15"/>
          <p:cNvSpPr txBox="1">
            <a:spLocks noGrp="1"/>
          </p:cNvSpPr>
          <p:nvPr>
            <p:ph type="title"/>
          </p:nvPr>
        </p:nvSpPr>
        <p:spPr>
          <a:xfrm>
            <a:off x="673136" y="-1100296"/>
            <a:ext cx="7520409" cy="44883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sz="6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Progress so far …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629" name="Google Shape;629;p15"/>
          <p:cNvSpPr txBox="1">
            <a:spLocks noGrp="1"/>
          </p:cNvSpPr>
          <p:nvPr>
            <p:ph type="body" idx="4294967295"/>
          </p:nvPr>
        </p:nvSpPr>
        <p:spPr>
          <a:xfrm>
            <a:off x="7895969" y="17364"/>
            <a:ext cx="10392030" cy="67413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t" anchorCtr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81912"/>
              <a:buNone/>
            </a:pPr>
            <a:r>
              <a:rPr lang="en-US" sz="4800" b="1" dirty="0">
                <a:solidFill>
                  <a:srgbClr val="FF0000"/>
                </a:solidFill>
              </a:rPr>
              <a:t>GEBCO Map:  </a:t>
            </a:r>
            <a:r>
              <a:rPr lang="en-US" sz="4200" i="1" dirty="0">
                <a:solidFill>
                  <a:srgbClr val="FF0000"/>
                </a:solidFill>
              </a:rPr>
              <a:t>6% in 2017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81912"/>
              <a:buNone/>
            </a:pPr>
            <a:r>
              <a:rPr lang="en-US" sz="4200" dirty="0">
                <a:solidFill>
                  <a:srgbClr val="FF0000"/>
                </a:solidFill>
              </a:rPr>
              <a:t>Now </a:t>
            </a:r>
            <a:r>
              <a:rPr lang="en-US" sz="6000" b="1" u="sng" dirty="0">
                <a:solidFill>
                  <a:srgbClr val="FF0000"/>
                </a:solidFill>
              </a:rPr>
              <a:t>27.3%</a:t>
            </a:r>
          </a:p>
          <a:p>
            <a:pPr marL="598799" lvl="1" indent="-324071">
              <a:lnSpc>
                <a:spcPct val="90000"/>
              </a:lnSpc>
              <a:spcBef>
                <a:spcPts val="1500"/>
              </a:spcBef>
              <a:buClr>
                <a:schemeClr val="bg1"/>
              </a:buClr>
              <a:buSzPct val="100000"/>
            </a:pPr>
            <a:endParaRPr lang="en-US" sz="3600" i="1" dirty="0">
              <a:solidFill>
                <a:srgbClr val="FF0000"/>
              </a:solidFill>
            </a:endParaRPr>
          </a:p>
          <a:p>
            <a:pPr indent="-274320">
              <a:lnSpc>
                <a:spcPct val="90000"/>
              </a:lnSpc>
              <a:spcBef>
                <a:spcPts val="1500"/>
              </a:spcBef>
              <a:buClr>
                <a:schemeClr val="bg1"/>
              </a:buClr>
              <a:buSzPct val="76283"/>
            </a:pPr>
            <a:endParaRPr lang="en-US" sz="2700" dirty="0">
              <a:solidFill>
                <a:schemeClr val="bg1"/>
              </a:solidFill>
            </a:endParaRPr>
          </a:p>
          <a:p>
            <a:pPr marL="68580">
              <a:lnSpc>
                <a:spcPct val="90000"/>
              </a:lnSpc>
              <a:spcBef>
                <a:spcPts val="1500"/>
              </a:spcBef>
              <a:buClr>
                <a:schemeClr val="bg1"/>
              </a:buClr>
              <a:buSzPct val="76283"/>
            </a:pPr>
            <a:endParaRPr lang="en-US" sz="2700" dirty="0">
              <a:solidFill>
                <a:schemeClr val="bg1"/>
              </a:solidFill>
            </a:endParaRPr>
          </a:p>
          <a:p>
            <a:pPr indent="-274320">
              <a:lnSpc>
                <a:spcPct val="90000"/>
              </a:lnSpc>
              <a:spcBef>
                <a:spcPts val="1500"/>
              </a:spcBef>
              <a:buClr>
                <a:schemeClr val="bg1"/>
              </a:buClr>
              <a:buSzPct val="76283"/>
            </a:pPr>
            <a:endParaRPr lang="en-US" sz="2700" dirty="0">
              <a:solidFill>
                <a:schemeClr val="bg1"/>
              </a:solidFill>
            </a:endParaRPr>
          </a:p>
          <a:p>
            <a:pPr indent="-274320">
              <a:lnSpc>
                <a:spcPct val="90000"/>
              </a:lnSpc>
              <a:spcBef>
                <a:spcPts val="1500"/>
              </a:spcBef>
              <a:buClr>
                <a:schemeClr val="bg1"/>
              </a:buClr>
              <a:buSzPct val="76283"/>
            </a:pPr>
            <a:endParaRPr lang="en-US" sz="2700" dirty="0">
              <a:solidFill>
                <a:schemeClr val="bg1"/>
              </a:solidFill>
            </a:endParaRPr>
          </a:p>
          <a:p>
            <a:pPr indent="-274320">
              <a:lnSpc>
                <a:spcPct val="90000"/>
              </a:lnSpc>
              <a:spcBef>
                <a:spcPts val="1500"/>
              </a:spcBef>
              <a:buClr>
                <a:schemeClr val="bg1"/>
              </a:buClr>
              <a:buSzPct val="76283"/>
            </a:pPr>
            <a:endParaRPr sz="3600" dirty="0">
              <a:solidFill>
                <a:schemeClr val="bg1"/>
              </a:solidFill>
            </a:endParaRPr>
          </a:p>
          <a:p>
            <a:pPr indent="-11430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  <a:buNone/>
            </a:pPr>
            <a:endParaRPr sz="36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  <a:buNone/>
            </a:pPr>
            <a:endParaRPr sz="3600" dirty="0">
              <a:latin typeface="Arial"/>
              <a:ea typeface="Arial"/>
              <a:cs typeface="Arial"/>
              <a:sym typeface="Arial"/>
            </a:endParaRPr>
          </a:p>
          <a:p>
            <a:pPr indent="-76200" algn="ctr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  <a:buNone/>
            </a:pPr>
            <a:endParaRPr dirty="0"/>
          </a:p>
          <a:p>
            <a:pPr indent="-76200" algn="ctr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686</Words>
  <Application>Microsoft Macintosh PowerPoint</Application>
  <PresentationFormat>Custom</PresentationFormat>
  <Paragraphs>140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DIN Pro 3</vt:lpstr>
      <vt:lpstr>Aptos</vt:lpstr>
      <vt:lpstr>DIN Pro 1</vt:lpstr>
      <vt:lpstr>Arial</vt:lpstr>
      <vt:lpstr>Lexend Deca</vt:lpstr>
      <vt:lpstr>Orator Std</vt:lpstr>
      <vt:lpstr>DIN Pro 1 Bold</vt:lpstr>
      <vt:lpstr>Gellix</vt:lpstr>
      <vt:lpstr>DIN Pro 2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Accurate global seabed maps are essential for tsunami response planning and prediction</vt:lpstr>
      <vt:lpstr>PowerPoint Presentation</vt:lpstr>
      <vt:lpstr>GEBCO over the decades – more data, higher resolution </vt:lpstr>
      <vt:lpstr>PowerPoint Presentation</vt:lpstr>
      <vt:lpstr>PowerPoint Presentation</vt:lpstr>
      <vt:lpstr>Progress so far …</vt:lpstr>
      <vt:lpstr>In Perspective</vt:lpstr>
      <vt:lpstr>The Rise of the Robots </vt:lpstr>
      <vt:lpstr>PowerPoint Presentation</vt:lpstr>
      <vt:lpstr>Satellite, aircraft &amp; drone Derived Bathymetry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for 1st ODTP Conference</dc:title>
  <cp:lastModifiedBy>Steve Hall</cp:lastModifiedBy>
  <cp:revision>5</cp:revision>
  <dcterms:created xsi:type="dcterms:W3CDTF">2006-08-16T00:00:00Z</dcterms:created>
  <dcterms:modified xsi:type="dcterms:W3CDTF">2025-11-07T11:21:55Z</dcterms:modified>
  <dc:identifier>DAG3o6aoAs8</dc:identifier>
</cp:coreProperties>
</file>