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4" r:id="rId3"/>
    <p:sldId id="270" r:id="rId4"/>
    <p:sldId id="272" r:id="rId5"/>
    <p:sldId id="275" r:id="rId6"/>
    <p:sldId id="276" r:id="rId7"/>
    <p:sldId id="265" r:id="rId8"/>
    <p:sldId id="258" r:id="rId9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1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66" y="5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E2664-1F2D-40A7-A795-5E4ECB840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1FA0CFF-1C0D-4642-9F7F-026F8D9903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D539D3-8800-43F4-8A8A-3027FB303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2204C-CC6D-4EB0-82C1-0882645B5154}" type="datetimeFigureOut">
              <a:rPr lang="ru-UA" smtClean="0"/>
              <a:t>06.11.2025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818E61-85FF-4A52-A043-EB9B00DC8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898337-7E81-46ED-9FAA-A6938D7B8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DC96-11B3-4AB8-9CF0-9C1ADB9EAAF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19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862E46-6247-4501-BE39-BC1C0E776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2398DC2-3B9E-4EB3-892F-1F6CE10A27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B5C56A-2751-40D4-8993-A964012F6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2204C-CC6D-4EB0-82C1-0882645B5154}" type="datetimeFigureOut">
              <a:rPr lang="ru-UA" smtClean="0"/>
              <a:t>06.11.2025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1A640F-CB15-43AF-885C-3E626DE1A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1E1ABC-DDDF-41AC-9BAC-1406F8977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DC96-11B3-4AB8-9CF0-9C1ADB9EAAF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105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9AC4539-EBCB-40D4-B766-8FD79B12C1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0F674B-5750-4452-896D-99F6BB12BB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D3181C-E5E8-4F4D-AECA-4E68D0913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2204C-CC6D-4EB0-82C1-0882645B5154}" type="datetimeFigureOut">
              <a:rPr lang="ru-UA" smtClean="0"/>
              <a:t>06.11.2025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8EE39D-329C-4E90-AEFB-9E0E324E0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EF0811-80F9-43EA-A9CB-B690A57C1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DC96-11B3-4AB8-9CF0-9C1ADB9EAAF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403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865787-A559-4157-A9BA-110024B4B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2D031C-7D89-421D-9F18-2EA48B070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1A01CE-C88D-49A7-9BD1-7CDC5B8C4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2204C-CC6D-4EB0-82C1-0882645B5154}" type="datetimeFigureOut">
              <a:rPr lang="ru-UA" smtClean="0"/>
              <a:t>06.11.2025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0D464B-FC51-44BD-B11B-6644C68BE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2420D4-F3F4-4F68-AF0D-60781F411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DC96-11B3-4AB8-9CF0-9C1ADB9EAAF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03991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F82AB6-F50C-4C12-AF2D-0B55194B1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B7781B-BC40-4CD7-89AE-7A27D8392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E0A695-6992-42AD-AC1A-E2CDCD5C7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2204C-CC6D-4EB0-82C1-0882645B5154}" type="datetimeFigureOut">
              <a:rPr lang="ru-UA" smtClean="0"/>
              <a:t>06.11.2025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46520A-5F94-45E6-845F-74422B9E3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2529AC-B577-4DA7-B35D-4F1B946C0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DC96-11B3-4AB8-9CF0-9C1ADB9EAAF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3035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2535C8-47AF-41D1-BAEC-7D6797B86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E6EECF-CBB8-4DC9-9854-3BFAA33F76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ED22BF4-6A3B-4652-A15E-3539846A9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893EFD-794C-4FB9-BE75-58DF47F6B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2204C-CC6D-4EB0-82C1-0882645B5154}" type="datetimeFigureOut">
              <a:rPr lang="ru-UA" smtClean="0"/>
              <a:t>06.11.2025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BAB500-96EA-4DE4-A1BD-B39DB970D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1899FE-18E9-49B9-AAFE-514359F58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DC96-11B3-4AB8-9CF0-9C1ADB9EAAF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48119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554312-B51C-4FE0-A9C2-F938D3DFA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20C437-DA5D-451B-8B2C-CC6CDEAB1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50ECC9C-7455-403C-A70C-AC492E135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CFFA859-46F6-4F82-A727-98D599AA2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A9399F-D72B-462C-A416-78FF6BA147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3E92DEE-5E20-4968-8F71-1D55B0F49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2204C-CC6D-4EB0-82C1-0882645B5154}" type="datetimeFigureOut">
              <a:rPr lang="ru-UA" smtClean="0"/>
              <a:t>06.11.2025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8A09EF-6411-4C48-A002-DD8648CFA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B80964D-9F3E-4460-BD5F-CF09A8925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DC96-11B3-4AB8-9CF0-9C1ADB9EAAF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1208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4AC33C-97BF-47B2-8AAE-B85BDAC5A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258EEE4-A59C-4A09-8557-E243E2EF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2204C-CC6D-4EB0-82C1-0882645B5154}" type="datetimeFigureOut">
              <a:rPr lang="ru-UA" smtClean="0"/>
              <a:t>06.11.2025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F65375-CB2F-4837-B695-98AF90080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831C0F6-9C20-4AF6-AB11-C5A09E10D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DC96-11B3-4AB8-9CF0-9C1ADB9EAAF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73150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A30CA14-64F6-409D-AA8A-2B1D4FC74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2204C-CC6D-4EB0-82C1-0882645B5154}" type="datetimeFigureOut">
              <a:rPr lang="ru-UA" smtClean="0"/>
              <a:t>06.11.2025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2ED89A-7599-41CA-A903-F52DE311D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9ED2EE0-FDFD-4CD2-97C0-FA562AAA4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DC96-11B3-4AB8-9CF0-9C1ADB9EAAF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7956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888A1A-DE90-4DB0-904B-BD4DAF048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6DD5E9-CE9E-491F-8931-FBC345EC1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E7519C-EA8C-4666-8E15-9070FD5BE7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A0767D-61F7-4265-86B7-CEA463FDE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2204C-CC6D-4EB0-82C1-0882645B5154}" type="datetimeFigureOut">
              <a:rPr lang="ru-UA" smtClean="0"/>
              <a:t>06.11.2025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83A5F3-F0A7-4536-ACDC-67DB0C4AC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574130-8EB5-4AB0-808E-6F485A9AA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DC96-11B3-4AB8-9CF0-9C1ADB9EAAF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6528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C943CA-FA99-4838-AB50-FE3AB8E0B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8C88DA-16B6-4E65-9E96-B6DDB70D3C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BF6997-15A7-4304-88FA-0B0EB535B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A61B78-EEB8-461C-A51C-022489B13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2204C-CC6D-4EB0-82C1-0882645B5154}" type="datetimeFigureOut">
              <a:rPr lang="ru-UA" smtClean="0"/>
              <a:t>06.11.2025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BB2C93-4E12-4C2D-AB2C-DD30F232C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7CD4EE-243C-4CA8-A04A-9C0B9AED6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DC96-11B3-4AB8-9CF0-9C1ADB9EAAF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94382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5ACE1A-CD24-4368-82A2-79DEE8216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FA4B3E-93D6-4F84-85CE-0CAC2DD96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A6ACD3-56EE-4D83-93B3-C8CD79A061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2204C-CC6D-4EB0-82C1-0882645B5154}" type="datetimeFigureOut">
              <a:rPr lang="ru-UA" smtClean="0"/>
              <a:t>06.11.2025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3FEE12-4FA4-49AB-8095-A5D47273F3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AFD2DC-CCD3-4C33-9B60-0488A1A9B1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2DC96-11B3-4AB8-9CF0-9C1ADB9EAAF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45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776" r="-2" b="-28560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>
            <a:off x="474233" y="1165472"/>
            <a:ext cx="4540128" cy="4092328"/>
          </a:xfrm>
          <a:custGeom>
            <a:avLst/>
            <a:gdLst/>
            <a:ahLst/>
            <a:cxnLst/>
            <a:rect l="l" t="t" r="r" b="b"/>
            <a:pathLst>
              <a:path w="6810192" h="5618408">
                <a:moveTo>
                  <a:pt x="0" y="0"/>
                </a:moveTo>
                <a:lnTo>
                  <a:pt x="6810192" y="0"/>
                </a:lnTo>
                <a:lnTo>
                  <a:pt x="6810192" y="5618408"/>
                </a:lnTo>
                <a:lnTo>
                  <a:pt x="0" y="56184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0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 sz="2933" dirty="0">
                <a:latin typeface="Arial Black" panose="020B0A04020102020204" pitchFamily="34" charset="0"/>
              </a:rPr>
              <a:t>Monitoring </a:t>
            </a:r>
            <a:endParaRPr lang="uk-UA" sz="2933" dirty="0">
              <a:latin typeface="Arial Black" panose="020B0A04020102020204" pitchFamily="34" charset="0"/>
            </a:endParaRPr>
          </a:p>
          <a:p>
            <a:r>
              <a:rPr lang="en-US" sz="2933" dirty="0">
                <a:latin typeface="Arial Black" panose="020B0A04020102020204" pitchFamily="34" charset="0"/>
              </a:rPr>
              <a:t>high-frequency </a:t>
            </a:r>
            <a:endParaRPr lang="uk-UA" sz="2933" dirty="0">
              <a:latin typeface="Arial Black" panose="020B0A04020102020204" pitchFamily="34" charset="0"/>
            </a:endParaRPr>
          </a:p>
          <a:p>
            <a:r>
              <a:rPr lang="en-US" sz="2933" dirty="0">
                <a:latin typeface="Arial Black" panose="020B0A04020102020204" pitchFamily="34" charset="0"/>
              </a:rPr>
              <a:t>sea level fluctuations in coastal regions of Ukraine</a:t>
            </a:r>
            <a:endParaRPr lang="uk-UA" sz="2933" dirty="0">
              <a:latin typeface="Arial Black" panose="020B0A04020102020204" pitchFamily="34" charset="0"/>
            </a:endParaRPr>
          </a:p>
          <a:p>
            <a:r>
              <a:rPr lang="en-US" sz="1867" dirty="0">
                <a:latin typeface="Arial Black" panose="020B0A04020102020204" pitchFamily="34" charset="0"/>
              </a:rPr>
              <a:t>Alexander Matygin</a:t>
            </a:r>
          </a:p>
          <a:p>
            <a:r>
              <a:rPr lang="en-US" sz="1867" dirty="0">
                <a:latin typeface="Arial Black" panose="020B0A04020102020204" pitchFamily="34" charset="0"/>
              </a:rPr>
              <a:t>Natalia </a:t>
            </a:r>
            <a:r>
              <a:rPr lang="en-US" sz="1867" dirty="0" err="1">
                <a:latin typeface="Arial Black" panose="020B0A04020102020204" pitchFamily="34" charset="0"/>
              </a:rPr>
              <a:t>Iakovleva</a:t>
            </a:r>
            <a:endParaRPr lang="en-US" sz="1867" dirty="0">
              <a:latin typeface="Arial Black" panose="020B0A04020102020204" pitchFamily="34" charset="0"/>
            </a:endParaRPr>
          </a:p>
          <a:p>
            <a:endParaRPr lang="en-US" sz="1867" dirty="0">
              <a:latin typeface="Arial Black" panose="020B0A04020102020204" pitchFamily="34" charset="0"/>
            </a:endParaRPr>
          </a:p>
          <a:p>
            <a:r>
              <a:rPr lang="en-US" sz="1867" dirty="0">
                <a:latin typeface="Arial Black" panose="020B0A04020102020204" pitchFamily="34" charset="0"/>
              </a:rPr>
              <a:t>Hydrometeorological Center</a:t>
            </a:r>
          </a:p>
          <a:p>
            <a:r>
              <a:rPr lang="en-US" sz="1867" dirty="0">
                <a:latin typeface="Arial Black" panose="020B0A04020102020204" pitchFamily="34" charset="0"/>
              </a:rPr>
              <a:t>for Black and Azov Seas</a:t>
            </a:r>
          </a:p>
          <a:p>
            <a:r>
              <a:rPr lang="en-US" sz="1867" dirty="0">
                <a:latin typeface="Arial Black" panose="020B0A04020102020204" pitchFamily="34" charset="0"/>
              </a:rPr>
              <a:t>Odessa, </a:t>
            </a:r>
          </a:p>
          <a:p>
            <a:r>
              <a:rPr lang="en-US" sz="1867" dirty="0">
                <a:latin typeface="Arial Black" panose="020B0A04020102020204" pitchFamily="34" charset="0"/>
              </a:rPr>
              <a:t>Ukraine</a:t>
            </a:r>
          </a:p>
          <a:p>
            <a:endParaRPr lang="en-US" sz="1867" dirty="0">
              <a:latin typeface="Arial Black" panose="020B0A04020102020204" pitchFamily="34" charset="0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6096001" y="3729351"/>
            <a:ext cx="5862139" cy="2743200"/>
            <a:chOff x="0" y="0"/>
            <a:chExt cx="11724279" cy="5486400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11724279" cy="5486400"/>
            </a:xfrm>
            <a:prstGeom prst="rect">
              <a:avLst/>
            </a:prstGeom>
            <a:solidFill>
              <a:srgbClr val="FFFFFF">
                <a:alpha val="76863"/>
              </a:srgbClr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" name="AutoShape 6"/>
            <p:cNvSpPr/>
            <p:nvPr/>
          </p:nvSpPr>
          <p:spPr>
            <a:xfrm flipH="1">
              <a:off x="520747" y="3713232"/>
              <a:ext cx="5235946" cy="0"/>
            </a:xfrm>
            <a:prstGeom prst="line">
              <a:avLst/>
            </a:prstGeom>
            <a:ln w="84269" cap="flat">
              <a:solidFill>
                <a:srgbClr val="0E6565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487992" y="4004628"/>
              <a:ext cx="3508834" cy="4751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28"/>
                </a:lnSpc>
                <a:spcBef>
                  <a:spcPct val="0"/>
                </a:spcBef>
              </a:pPr>
              <a:r>
                <a:rPr lang="en-US" sz="1548" b="1">
                  <a:solidFill>
                    <a:srgbClr val="0E6565"/>
                  </a:solidFill>
                  <a:latin typeface="DIN Pro 1 Bold"/>
                  <a:ea typeface="DIN Pro 1 Bold"/>
                  <a:cs typeface="DIN Pro 1 Bold"/>
                  <a:sym typeface="DIN Pro 1 Bold"/>
                </a:rPr>
                <a:t>Hyderabad, India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480744" y="283164"/>
              <a:ext cx="10762789" cy="32126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08"/>
                </a:lnSpc>
                <a:spcBef>
                  <a:spcPct val="0"/>
                </a:spcBef>
              </a:pPr>
              <a:r>
                <a:rPr lang="en-US" sz="3077">
                  <a:solidFill>
                    <a:srgbClr val="0E6565"/>
                  </a:solidFill>
                  <a:latin typeface="DIN Pro 2"/>
                  <a:ea typeface="DIN Pro 2"/>
                  <a:cs typeface="DIN Pro 2"/>
                  <a:sym typeface="DIN Pro 2"/>
                </a:rPr>
                <a:t>FIRST CONFERENCE OF THE OCEAN DECADE TSUNAMI PROGRAMME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497244" y="4592174"/>
              <a:ext cx="4067964" cy="4751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28"/>
                </a:lnSpc>
                <a:spcBef>
                  <a:spcPct val="0"/>
                </a:spcBef>
              </a:pPr>
              <a:r>
                <a:rPr lang="en-US" sz="1548" b="1">
                  <a:solidFill>
                    <a:srgbClr val="0E6565"/>
                  </a:solidFill>
                  <a:latin typeface="DIN Pro 1 Bold"/>
                  <a:ea typeface="DIN Pro 1 Bold"/>
                  <a:cs typeface="DIN Pro 1 Bold"/>
                  <a:sym typeface="DIN Pro 1 Bold"/>
                </a:rPr>
                <a:t>10-11 November 2025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57056" y="175305"/>
            <a:ext cx="4312002" cy="1020990"/>
            <a:chOff x="0" y="0"/>
            <a:chExt cx="8624004" cy="204198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227470" cy="2041981"/>
            </a:xfrm>
            <a:custGeom>
              <a:avLst/>
              <a:gdLst/>
              <a:ahLst/>
              <a:cxnLst/>
              <a:rect l="l" t="t" r="r" b="b"/>
              <a:pathLst>
                <a:path w="5227470" h="2041981">
                  <a:moveTo>
                    <a:pt x="0" y="0"/>
                  </a:moveTo>
                  <a:lnTo>
                    <a:pt x="5227470" y="0"/>
                  </a:lnTo>
                  <a:lnTo>
                    <a:pt x="5227470" y="2041981"/>
                  </a:lnTo>
                  <a:lnTo>
                    <a:pt x="0" y="20419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5409260" y="0"/>
              <a:ext cx="3214744" cy="1072921"/>
            </a:xfrm>
            <a:custGeom>
              <a:avLst/>
              <a:gdLst/>
              <a:ahLst/>
              <a:cxnLst/>
              <a:rect l="l" t="t" r="r" b="b"/>
              <a:pathLst>
                <a:path w="3214744" h="1072921">
                  <a:moveTo>
                    <a:pt x="0" y="0"/>
                  </a:moveTo>
                  <a:lnTo>
                    <a:pt x="3214744" y="0"/>
                  </a:lnTo>
                  <a:lnTo>
                    <a:pt x="3214744" y="1072921"/>
                  </a:lnTo>
                  <a:lnTo>
                    <a:pt x="0" y="1072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3285814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5861517"/>
            <a:ext cx="12192000" cy="996484"/>
            <a:chOff x="0" y="0"/>
            <a:chExt cx="2961182" cy="2757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61182" cy="275705"/>
            </a:xfrm>
            <a:custGeom>
              <a:avLst/>
              <a:gdLst/>
              <a:ahLst/>
              <a:cxnLst/>
              <a:rect l="l" t="t" r="r" b="b"/>
              <a:pathLst>
                <a:path w="2961182" h="275705">
                  <a:moveTo>
                    <a:pt x="0" y="0"/>
                  </a:moveTo>
                  <a:lnTo>
                    <a:pt x="2961182" y="0"/>
                  </a:lnTo>
                  <a:lnTo>
                    <a:pt x="2961182" y="275705"/>
                  </a:lnTo>
                  <a:lnTo>
                    <a:pt x="0" y="275705"/>
                  </a:lnTo>
                  <a:close/>
                </a:path>
              </a:pathLst>
            </a:custGeom>
            <a:blipFill>
              <a:blip r:embed="rId2"/>
              <a:stretch>
                <a:fillRect t="-352765" b="-352765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26895" y="6036902"/>
            <a:ext cx="5474847" cy="516039"/>
            <a:chOff x="0" y="-47625"/>
            <a:chExt cx="10949694" cy="1032078"/>
          </a:xfrm>
        </p:grpSpPr>
        <p:sp>
          <p:nvSpPr>
            <p:cNvPr id="5" name="TextBox 5"/>
            <p:cNvSpPr txBox="1"/>
            <p:nvPr/>
          </p:nvSpPr>
          <p:spPr>
            <a:xfrm>
              <a:off x="4372096" y="-47625"/>
              <a:ext cx="6577598" cy="10320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147"/>
                </a:lnSpc>
              </a:pPr>
              <a:r>
                <a:rPr lang="en-US" sz="1533">
                  <a:solidFill>
                    <a:srgbClr val="FFFFFF"/>
                  </a:solidFill>
                  <a:latin typeface="DIN Pro 3"/>
                  <a:ea typeface="DIN Pro 3"/>
                  <a:cs typeface="DIN Pro 3"/>
                  <a:sym typeface="DIN Pro 3"/>
                </a:rPr>
                <a:t>First Conference of the </a:t>
              </a:r>
            </a:p>
            <a:p>
              <a:pPr algn="just">
                <a:lnSpc>
                  <a:spcPts val="2147"/>
                </a:lnSpc>
              </a:pPr>
              <a:r>
                <a:rPr lang="en-US" sz="1533">
                  <a:solidFill>
                    <a:srgbClr val="FFFFFF"/>
                  </a:solidFill>
                  <a:latin typeface="DIN Pro 3"/>
                  <a:ea typeface="DIN Pro 3"/>
                  <a:cs typeface="DIN Pro 3"/>
                  <a:sym typeface="DIN Pro 3"/>
                </a:rPr>
                <a:t>Ocean Decade Tsunami Programme </a:t>
              </a:r>
            </a:p>
          </p:txBody>
        </p:sp>
        <p:sp>
          <p:nvSpPr>
            <p:cNvPr id="6" name="AutoShape 6"/>
            <p:cNvSpPr/>
            <p:nvPr/>
          </p:nvSpPr>
          <p:spPr>
            <a:xfrm flipV="1">
              <a:off x="4051540" y="70002"/>
              <a:ext cx="0" cy="848903"/>
            </a:xfrm>
            <a:prstGeom prst="line">
              <a:avLst/>
            </a:prstGeom>
            <a:ln w="508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01769"/>
              <a:ext cx="3869616" cy="881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73"/>
                </a:lnSpc>
                <a:spcBef>
                  <a:spcPct val="0"/>
                </a:spcBef>
              </a:pPr>
              <a:r>
                <a:rPr lang="en-US" sz="1266" spc="17">
                  <a:solidFill>
                    <a:srgbClr val="FFFFFF"/>
                  </a:solidFill>
                  <a:latin typeface="DIN Pro 1"/>
                  <a:ea typeface="DIN Pro 1"/>
                  <a:cs typeface="DIN Pro 1"/>
                  <a:sym typeface="DIN Pro 1"/>
                </a:rPr>
                <a:t>10-11 November 2025 </a:t>
              </a:r>
            </a:p>
            <a:p>
              <a:pPr>
                <a:lnSpc>
                  <a:spcPts val="1773"/>
                </a:lnSpc>
                <a:spcBef>
                  <a:spcPct val="0"/>
                </a:spcBef>
              </a:pPr>
              <a:r>
                <a:rPr lang="en-US" sz="1266" spc="17">
                  <a:solidFill>
                    <a:srgbClr val="FFFFFF"/>
                  </a:solidFill>
                  <a:latin typeface="DIN Pro 1"/>
                  <a:ea typeface="DIN Pro 1"/>
                  <a:cs typeface="DIN Pro 1"/>
                  <a:sym typeface="DIN Pro 1"/>
                </a:rPr>
                <a:t>INCOIS, Hyderabad, India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57056" y="175305"/>
            <a:ext cx="4312002" cy="1020990"/>
            <a:chOff x="0" y="0"/>
            <a:chExt cx="8624004" cy="204198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227470" cy="2041981"/>
            </a:xfrm>
            <a:custGeom>
              <a:avLst/>
              <a:gdLst/>
              <a:ahLst/>
              <a:cxnLst/>
              <a:rect l="l" t="t" r="r" b="b"/>
              <a:pathLst>
                <a:path w="5227470" h="2041981">
                  <a:moveTo>
                    <a:pt x="0" y="0"/>
                  </a:moveTo>
                  <a:lnTo>
                    <a:pt x="5227470" y="0"/>
                  </a:lnTo>
                  <a:lnTo>
                    <a:pt x="5227470" y="2041981"/>
                  </a:lnTo>
                  <a:lnTo>
                    <a:pt x="0" y="20419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5409260" y="0"/>
              <a:ext cx="3214744" cy="1072921"/>
            </a:xfrm>
            <a:custGeom>
              <a:avLst/>
              <a:gdLst/>
              <a:ahLst/>
              <a:cxnLst/>
              <a:rect l="l" t="t" r="r" b="b"/>
              <a:pathLst>
                <a:path w="3214744" h="1072921">
                  <a:moveTo>
                    <a:pt x="0" y="0"/>
                  </a:moveTo>
                  <a:lnTo>
                    <a:pt x="3214744" y="0"/>
                  </a:lnTo>
                  <a:lnTo>
                    <a:pt x="3214744" y="1072921"/>
                  </a:lnTo>
                  <a:lnTo>
                    <a:pt x="0" y="1072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5E48DCC-D6B6-4728-9E41-3E457EBBD63E}"/>
              </a:ext>
            </a:extLst>
          </p:cNvPr>
          <p:cNvSpPr/>
          <p:nvPr/>
        </p:nvSpPr>
        <p:spPr>
          <a:xfrm>
            <a:off x="3657600" y="5070681"/>
            <a:ext cx="3048000" cy="313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80"/>
              </a:lnSpc>
            </a:pPr>
            <a:endParaRPr lang="en-US" sz="1333" b="1" dirty="0">
              <a:solidFill>
                <a:srgbClr val="C00000"/>
              </a:solidFill>
            </a:endParaRPr>
          </a:p>
          <a:p>
            <a:pPr algn="ctr">
              <a:lnSpc>
                <a:spcPts val="480"/>
              </a:lnSpc>
            </a:pPr>
            <a:endParaRPr lang="en-US" sz="1333" b="1" dirty="0">
              <a:solidFill>
                <a:srgbClr val="C00000"/>
              </a:solidFill>
            </a:endParaRPr>
          </a:p>
          <a:p>
            <a:pPr algn="ctr">
              <a:lnSpc>
                <a:spcPts val="480"/>
              </a:lnSpc>
            </a:pPr>
            <a:endParaRPr lang="ru-UA" sz="1333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A6198F8-5063-4C61-B496-069BEE41C6DA}"/>
              </a:ext>
            </a:extLst>
          </p:cNvPr>
          <p:cNvSpPr/>
          <p:nvPr/>
        </p:nvSpPr>
        <p:spPr>
          <a:xfrm>
            <a:off x="3048000" y="1997839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Tsunamis and meteotsunamis are relatively rare in the Black Sea. Meteotsunamis have been recorded three times in the Black and Azov Seas over the past 20 years.</a:t>
            </a:r>
          </a:p>
          <a:p>
            <a:r>
              <a:rPr lang="en-US" dirty="0"/>
              <a:t>The Hydrometeorological Service needs to conduct appropriate observations to assess the impact of tsunamis on coastal infrastructure.</a:t>
            </a:r>
          </a:p>
          <a:p>
            <a:r>
              <a:rPr lang="en-US" dirty="0"/>
              <a:t>These observations should ensure high-quality recording of sea level fluctuation parameters.</a:t>
            </a:r>
          </a:p>
          <a:p>
            <a:r>
              <a:rPr lang="en-US" dirty="0"/>
              <a:t>Meteotsunami studies should also include recording certain meteorological parameters.</a:t>
            </a:r>
            <a:endParaRPr lang="ru-UA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F860F84-8CF0-469E-ACDC-350D7CBEB962}"/>
              </a:ext>
            </a:extLst>
          </p:cNvPr>
          <p:cNvSpPr/>
          <p:nvPr/>
        </p:nvSpPr>
        <p:spPr>
          <a:xfrm>
            <a:off x="1009341" y="1211662"/>
            <a:ext cx="96703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The purpose of the message: the state of hydrometeorological monitoring of the Ukrainian part of the                        northwestern part of the Black Sea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126916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5861517"/>
            <a:ext cx="12192000" cy="996484"/>
            <a:chOff x="0" y="0"/>
            <a:chExt cx="2961182" cy="2757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61182" cy="275705"/>
            </a:xfrm>
            <a:custGeom>
              <a:avLst/>
              <a:gdLst/>
              <a:ahLst/>
              <a:cxnLst/>
              <a:rect l="l" t="t" r="r" b="b"/>
              <a:pathLst>
                <a:path w="2961182" h="275705">
                  <a:moveTo>
                    <a:pt x="0" y="0"/>
                  </a:moveTo>
                  <a:lnTo>
                    <a:pt x="2961182" y="0"/>
                  </a:lnTo>
                  <a:lnTo>
                    <a:pt x="2961182" y="275705"/>
                  </a:lnTo>
                  <a:lnTo>
                    <a:pt x="0" y="275705"/>
                  </a:lnTo>
                  <a:close/>
                </a:path>
              </a:pathLst>
            </a:custGeom>
            <a:blipFill>
              <a:blip r:embed="rId2"/>
              <a:stretch>
                <a:fillRect t="-352765" b="-352765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26895" y="6036902"/>
            <a:ext cx="5474847" cy="516039"/>
            <a:chOff x="0" y="-47625"/>
            <a:chExt cx="10949694" cy="1032078"/>
          </a:xfrm>
        </p:grpSpPr>
        <p:sp>
          <p:nvSpPr>
            <p:cNvPr id="5" name="TextBox 5"/>
            <p:cNvSpPr txBox="1"/>
            <p:nvPr/>
          </p:nvSpPr>
          <p:spPr>
            <a:xfrm>
              <a:off x="4372096" y="-47625"/>
              <a:ext cx="6577598" cy="10320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147"/>
                </a:lnSpc>
              </a:pPr>
              <a:r>
                <a:rPr lang="en-US" sz="1533">
                  <a:solidFill>
                    <a:srgbClr val="FFFFFF"/>
                  </a:solidFill>
                  <a:latin typeface="DIN Pro 3"/>
                  <a:ea typeface="DIN Pro 3"/>
                  <a:cs typeface="DIN Pro 3"/>
                  <a:sym typeface="DIN Pro 3"/>
                </a:rPr>
                <a:t>First Conference of the </a:t>
              </a:r>
            </a:p>
            <a:p>
              <a:pPr algn="just">
                <a:lnSpc>
                  <a:spcPts val="2147"/>
                </a:lnSpc>
              </a:pPr>
              <a:r>
                <a:rPr lang="en-US" sz="1533">
                  <a:solidFill>
                    <a:srgbClr val="FFFFFF"/>
                  </a:solidFill>
                  <a:latin typeface="DIN Pro 3"/>
                  <a:ea typeface="DIN Pro 3"/>
                  <a:cs typeface="DIN Pro 3"/>
                  <a:sym typeface="DIN Pro 3"/>
                </a:rPr>
                <a:t>Ocean Decade Tsunami Programme </a:t>
              </a:r>
            </a:p>
          </p:txBody>
        </p:sp>
        <p:sp>
          <p:nvSpPr>
            <p:cNvPr id="6" name="AutoShape 6"/>
            <p:cNvSpPr/>
            <p:nvPr/>
          </p:nvSpPr>
          <p:spPr>
            <a:xfrm flipV="1">
              <a:off x="4051540" y="70002"/>
              <a:ext cx="0" cy="848903"/>
            </a:xfrm>
            <a:prstGeom prst="line">
              <a:avLst/>
            </a:prstGeom>
            <a:ln w="508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01769"/>
              <a:ext cx="3869616" cy="881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73"/>
                </a:lnSpc>
                <a:spcBef>
                  <a:spcPct val="0"/>
                </a:spcBef>
              </a:pPr>
              <a:r>
                <a:rPr lang="en-US" sz="1266" spc="17">
                  <a:solidFill>
                    <a:srgbClr val="FFFFFF"/>
                  </a:solidFill>
                  <a:latin typeface="DIN Pro 1"/>
                  <a:ea typeface="DIN Pro 1"/>
                  <a:cs typeface="DIN Pro 1"/>
                  <a:sym typeface="DIN Pro 1"/>
                </a:rPr>
                <a:t>10-11 November 2025 </a:t>
              </a:r>
            </a:p>
            <a:p>
              <a:pPr>
                <a:lnSpc>
                  <a:spcPts val="1773"/>
                </a:lnSpc>
                <a:spcBef>
                  <a:spcPct val="0"/>
                </a:spcBef>
              </a:pPr>
              <a:r>
                <a:rPr lang="en-US" sz="1266" spc="17">
                  <a:solidFill>
                    <a:srgbClr val="FFFFFF"/>
                  </a:solidFill>
                  <a:latin typeface="DIN Pro 1"/>
                  <a:ea typeface="DIN Pro 1"/>
                  <a:cs typeface="DIN Pro 1"/>
                  <a:sym typeface="DIN Pro 1"/>
                </a:rPr>
                <a:t>INCOIS, Hyderabad, India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57056" y="175305"/>
            <a:ext cx="4312002" cy="1020990"/>
            <a:chOff x="0" y="0"/>
            <a:chExt cx="8624004" cy="204198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227470" cy="2041981"/>
            </a:xfrm>
            <a:custGeom>
              <a:avLst/>
              <a:gdLst/>
              <a:ahLst/>
              <a:cxnLst/>
              <a:rect l="l" t="t" r="r" b="b"/>
              <a:pathLst>
                <a:path w="5227470" h="2041981">
                  <a:moveTo>
                    <a:pt x="0" y="0"/>
                  </a:moveTo>
                  <a:lnTo>
                    <a:pt x="5227470" y="0"/>
                  </a:lnTo>
                  <a:lnTo>
                    <a:pt x="5227470" y="2041981"/>
                  </a:lnTo>
                  <a:lnTo>
                    <a:pt x="0" y="20419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5409260" y="0"/>
              <a:ext cx="3214744" cy="1072921"/>
            </a:xfrm>
            <a:custGeom>
              <a:avLst/>
              <a:gdLst/>
              <a:ahLst/>
              <a:cxnLst/>
              <a:rect l="l" t="t" r="r" b="b"/>
              <a:pathLst>
                <a:path w="3214744" h="1072921">
                  <a:moveTo>
                    <a:pt x="0" y="0"/>
                  </a:moveTo>
                  <a:lnTo>
                    <a:pt x="3214744" y="0"/>
                  </a:lnTo>
                  <a:lnTo>
                    <a:pt x="3214744" y="1072921"/>
                  </a:lnTo>
                  <a:lnTo>
                    <a:pt x="0" y="1072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5E48DCC-D6B6-4728-9E41-3E457EBBD63E}"/>
              </a:ext>
            </a:extLst>
          </p:cNvPr>
          <p:cNvSpPr/>
          <p:nvPr/>
        </p:nvSpPr>
        <p:spPr>
          <a:xfrm>
            <a:off x="3657600" y="5070681"/>
            <a:ext cx="3048000" cy="313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80"/>
              </a:lnSpc>
            </a:pPr>
            <a:endParaRPr lang="en-US" sz="1333" b="1" dirty="0">
              <a:solidFill>
                <a:srgbClr val="C00000"/>
              </a:solidFill>
            </a:endParaRPr>
          </a:p>
          <a:p>
            <a:pPr algn="ctr">
              <a:lnSpc>
                <a:spcPts val="480"/>
              </a:lnSpc>
            </a:pPr>
            <a:endParaRPr lang="en-US" sz="1333" b="1" dirty="0">
              <a:solidFill>
                <a:srgbClr val="C00000"/>
              </a:solidFill>
            </a:endParaRPr>
          </a:p>
          <a:p>
            <a:pPr algn="ctr">
              <a:lnSpc>
                <a:spcPts val="480"/>
              </a:lnSpc>
            </a:pPr>
            <a:endParaRPr lang="ru-UA" sz="1333" b="1" dirty="0">
              <a:solidFill>
                <a:srgbClr val="C00000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AAAF5C2-F34E-4F29-A494-0156575A50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955" y="685800"/>
            <a:ext cx="5583462" cy="476050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1D38393-B896-4C31-9D02-84C7A4EB02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0663" y="134323"/>
            <a:ext cx="5001768" cy="2743917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00906EA-1698-4896-8B01-55AE4F22AFB0}"/>
              </a:ext>
            </a:extLst>
          </p:cNvPr>
          <p:cNvSpPr/>
          <p:nvPr/>
        </p:nvSpPr>
        <p:spPr>
          <a:xfrm>
            <a:off x="5908490" y="2878240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In accordance with the frequencies (periods) of meteotsunami (tsunami) wave oscillations, it is necessary to record sea and atmospheric parameters with the following resolution:</a:t>
            </a:r>
          </a:p>
          <a:p>
            <a:r>
              <a:rPr lang="en-US" dirty="0"/>
              <a:t>1 </a:t>
            </a:r>
            <a:r>
              <a:rPr lang="en-US" b="1" dirty="0"/>
              <a:t>- sea level</a:t>
            </a:r>
            <a:r>
              <a:rPr lang="en-US" dirty="0"/>
              <a:t>, resolution every 30 s;</a:t>
            </a:r>
          </a:p>
          <a:p>
            <a:r>
              <a:rPr lang="en-US" dirty="0"/>
              <a:t>2 - </a:t>
            </a:r>
            <a:r>
              <a:rPr lang="en-US" b="1" dirty="0"/>
              <a:t>atmospheric pressure </a:t>
            </a:r>
            <a:r>
              <a:rPr lang="en-US" dirty="0"/>
              <a:t>(high-frequency fluctuations of 2-6 hPa/5 min) - resolution every 1 min;</a:t>
            </a:r>
          </a:p>
          <a:p>
            <a:r>
              <a:rPr lang="en-US" dirty="0"/>
              <a:t>3 </a:t>
            </a:r>
            <a:r>
              <a:rPr lang="en-US" b="1" dirty="0"/>
              <a:t>- wind speed </a:t>
            </a:r>
            <a:r>
              <a:rPr lang="en-US" dirty="0"/>
              <a:t>vector, resolution every 1 hour;</a:t>
            </a:r>
          </a:p>
          <a:p>
            <a:r>
              <a:rPr lang="en-US" dirty="0"/>
              <a:t>4 - </a:t>
            </a:r>
            <a:r>
              <a:rPr lang="en-US" b="1" dirty="0" err="1"/>
              <a:t>aerological</a:t>
            </a:r>
            <a:r>
              <a:rPr lang="en-US" b="1" dirty="0"/>
              <a:t> parameters </a:t>
            </a:r>
            <a:r>
              <a:rPr lang="en-US" dirty="0"/>
              <a:t>of the atmosphere, once daily (wind distribution by height, unstable layers, Richardson number).</a:t>
            </a:r>
            <a:endParaRPr lang="ru-UA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F1DD4C-35AE-449B-AD04-3C64955D75B5}"/>
              </a:ext>
            </a:extLst>
          </p:cNvPr>
          <p:cNvSpPr txBox="1"/>
          <p:nvPr/>
        </p:nvSpPr>
        <p:spPr>
          <a:xfrm>
            <a:off x="1323884" y="5510711"/>
            <a:ext cx="13067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UA" sz="1000" dirty="0"/>
              <a:t>*</a:t>
            </a:r>
            <a:r>
              <a:rPr lang="en-US" sz="1000" dirty="0"/>
              <a:t>by </a:t>
            </a:r>
            <a:r>
              <a:rPr lang="en-US" sz="1000" dirty="0" err="1"/>
              <a:t>Rabinovich</a:t>
            </a:r>
            <a:r>
              <a:rPr lang="en-US" sz="1000" dirty="0"/>
              <a:t>, </a:t>
            </a:r>
            <a:r>
              <a:rPr lang="en-US" sz="1000" dirty="0" err="1"/>
              <a:t>Sepic</a:t>
            </a:r>
            <a:endParaRPr lang="ru-UA" sz="1000" dirty="0"/>
          </a:p>
        </p:txBody>
      </p:sp>
    </p:spTree>
    <p:extLst>
      <p:ext uri="{BB962C8B-B14F-4D97-AF65-F5344CB8AC3E}">
        <p14:creationId xmlns:p14="http://schemas.microsoft.com/office/powerpoint/2010/main" val="3358035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5861517"/>
            <a:ext cx="12192000" cy="996484"/>
            <a:chOff x="0" y="0"/>
            <a:chExt cx="2961182" cy="2757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61182" cy="275705"/>
            </a:xfrm>
            <a:custGeom>
              <a:avLst/>
              <a:gdLst/>
              <a:ahLst/>
              <a:cxnLst/>
              <a:rect l="l" t="t" r="r" b="b"/>
              <a:pathLst>
                <a:path w="2961182" h="275705">
                  <a:moveTo>
                    <a:pt x="0" y="0"/>
                  </a:moveTo>
                  <a:lnTo>
                    <a:pt x="2961182" y="0"/>
                  </a:lnTo>
                  <a:lnTo>
                    <a:pt x="2961182" y="275705"/>
                  </a:lnTo>
                  <a:lnTo>
                    <a:pt x="0" y="275705"/>
                  </a:lnTo>
                  <a:close/>
                </a:path>
              </a:pathLst>
            </a:custGeom>
            <a:blipFill>
              <a:blip r:embed="rId2"/>
              <a:stretch>
                <a:fillRect t="-352765" b="-352765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26895" y="6036902"/>
            <a:ext cx="5474847" cy="516039"/>
            <a:chOff x="0" y="-47625"/>
            <a:chExt cx="10949694" cy="1032078"/>
          </a:xfrm>
        </p:grpSpPr>
        <p:sp>
          <p:nvSpPr>
            <p:cNvPr id="5" name="TextBox 5"/>
            <p:cNvSpPr txBox="1"/>
            <p:nvPr/>
          </p:nvSpPr>
          <p:spPr>
            <a:xfrm>
              <a:off x="4372096" y="-47625"/>
              <a:ext cx="6577598" cy="10320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147"/>
                </a:lnSpc>
              </a:pPr>
              <a:r>
                <a:rPr lang="en-US" sz="1533">
                  <a:solidFill>
                    <a:srgbClr val="FFFFFF"/>
                  </a:solidFill>
                  <a:latin typeface="DIN Pro 3"/>
                  <a:ea typeface="DIN Pro 3"/>
                  <a:cs typeface="DIN Pro 3"/>
                  <a:sym typeface="DIN Pro 3"/>
                </a:rPr>
                <a:t>First Conference of the </a:t>
              </a:r>
            </a:p>
            <a:p>
              <a:pPr algn="just">
                <a:lnSpc>
                  <a:spcPts val="2147"/>
                </a:lnSpc>
              </a:pPr>
              <a:r>
                <a:rPr lang="en-US" sz="1533">
                  <a:solidFill>
                    <a:srgbClr val="FFFFFF"/>
                  </a:solidFill>
                  <a:latin typeface="DIN Pro 3"/>
                  <a:ea typeface="DIN Pro 3"/>
                  <a:cs typeface="DIN Pro 3"/>
                  <a:sym typeface="DIN Pro 3"/>
                </a:rPr>
                <a:t>Ocean Decade Tsunami Programme </a:t>
              </a:r>
            </a:p>
          </p:txBody>
        </p:sp>
        <p:sp>
          <p:nvSpPr>
            <p:cNvPr id="6" name="AutoShape 6"/>
            <p:cNvSpPr/>
            <p:nvPr/>
          </p:nvSpPr>
          <p:spPr>
            <a:xfrm flipV="1">
              <a:off x="4051540" y="70002"/>
              <a:ext cx="0" cy="848903"/>
            </a:xfrm>
            <a:prstGeom prst="line">
              <a:avLst/>
            </a:prstGeom>
            <a:ln w="508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01769"/>
              <a:ext cx="3869616" cy="881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73"/>
                </a:lnSpc>
                <a:spcBef>
                  <a:spcPct val="0"/>
                </a:spcBef>
              </a:pPr>
              <a:r>
                <a:rPr lang="en-US" sz="1266" spc="17">
                  <a:solidFill>
                    <a:srgbClr val="FFFFFF"/>
                  </a:solidFill>
                  <a:latin typeface="DIN Pro 1"/>
                  <a:ea typeface="DIN Pro 1"/>
                  <a:cs typeface="DIN Pro 1"/>
                  <a:sym typeface="DIN Pro 1"/>
                </a:rPr>
                <a:t>10-11 November 2025 </a:t>
              </a:r>
            </a:p>
            <a:p>
              <a:pPr>
                <a:lnSpc>
                  <a:spcPts val="1773"/>
                </a:lnSpc>
                <a:spcBef>
                  <a:spcPct val="0"/>
                </a:spcBef>
              </a:pPr>
              <a:r>
                <a:rPr lang="en-US" sz="1266" spc="17">
                  <a:solidFill>
                    <a:srgbClr val="FFFFFF"/>
                  </a:solidFill>
                  <a:latin typeface="DIN Pro 1"/>
                  <a:ea typeface="DIN Pro 1"/>
                  <a:cs typeface="DIN Pro 1"/>
                  <a:sym typeface="DIN Pro 1"/>
                </a:rPr>
                <a:t>INCOIS, Hyderabad, India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57056" y="175305"/>
            <a:ext cx="4312002" cy="1020990"/>
            <a:chOff x="0" y="0"/>
            <a:chExt cx="8624004" cy="204198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227470" cy="2041981"/>
            </a:xfrm>
            <a:custGeom>
              <a:avLst/>
              <a:gdLst/>
              <a:ahLst/>
              <a:cxnLst/>
              <a:rect l="l" t="t" r="r" b="b"/>
              <a:pathLst>
                <a:path w="5227470" h="2041981">
                  <a:moveTo>
                    <a:pt x="0" y="0"/>
                  </a:moveTo>
                  <a:lnTo>
                    <a:pt x="5227470" y="0"/>
                  </a:lnTo>
                  <a:lnTo>
                    <a:pt x="5227470" y="2041981"/>
                  </a:lnTo>
                  <a:lnTo>
                    <a:pt x="0" y="20419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5409260" y="0"/>
              <a:ext cx="3214744" cy="1072921"/>
            </a:xfrm>
            <a:custGeom>
              <a:avLst/>
              <a:gdLst/>
              <a:ahLst/>
              <a:cxnLst/>
              <a:rect l="l" t="t" r="r" b="b"/>
              <a:pathLst>
                <a:path w="3214744" h="1072921">
                  <a:moveTo>
                    <a:pt x="0" y="0"/>
                  </a:moveTo>
                  <a:lnTo>
                    <a:pt x="3214744" y="0"/>
                  </a:lnTo>
                  <a:lnTo>
                    <a:pt x="3214744" y="1072921"/>
                  </a:lnTo>
                  <a:lnTo>
                    <a:pt x="0" y="1072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0A95148-48B0-4F35-8712-312B05213179}"/>
              </a:ext>
            </a:extLst>
          </p:cNvPr>
          <p:cNvSpPr/>
          <p:nvPr/>
        </p:nvSpPr>
        <p:spPr>
          <a:xfrm>
            <a:off x="82117" y="1276667"/>
            <a:ext cx="3677083" cy="2180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480"/>
              </a:lnSpc>
            </a:pPr>
            <a:r>
              <a:rPr lang="en-US" sz="400" b="1" dirty="0">
                <a:solidFill>
                  <a:srgbClr val="C00000"/>
                </a:solidFill>
              </a:rPr>
              <a:t>Areas shaded in red represent parts of the sea for which the Froude number is close to unity </a:t>
            </a:r>
            <a:r>
              <a:rPr lang="en-US" sz="533" b="1" dirty="0">
                <a:solidFill>
                  <a:srgbClr val="C00000"/>
                </a:solidFill>
              </a:rPr>
              <a:t>(0.9\Fr\1.1)</a:t>
            </a:r>
          </a:p>
          <a:p>
            <a:pPr algn="ctr">
              <a:lnSpc>
                <a:spcPts val="480"/>
              </a:lnSpc>
            </a:pPr>
            <a:r>
              <a:rPr lang="en-US" sz="400" b="1" dirty="0">
                <a:solidFill>
                  <a:srgbClr val="C00000"/>
                </a:solidFill>
              </a:rPr>
              <a:t> Modified from </a:t>
            </a:r>
            <a:r>
              <a:rPr lang="en-US" sz="400" b="1" dirty="0" err="1">
                <a:solidFill>
                  <a:srgbClr val="C00000"/>
                </a:solidFill>
              </a:rPr>
              <a:t>Sˇepic</a:t>
            </a:r>
            <a:r>
              <a:rPr lang="en-US" sz="400" b="1" dirty="0">
                <a:solidFill>
                  <a:srgbClr val="C00000"/>
                </a:solidFill>
              </a:rPr>
              <a:t>´ et al. </a:t>
            </a:r>
            <a:endParaRPr lang="ru-UA" sz="400" b="1" dirty="0">
              <a:solidFill>
                <a:srgbClr val="C00000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DE81CF8-4F2F-40DB-844A-153F5A431A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895" y="87693"/>
            <a:ext cx="11950125" cy="5861516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5E48DCC-D6B6-4728-9E41-3E457EBBD63E}"/>
              </a:ext>
            </a:extLst>
          </p:cNvPr>
          <p:cNvSpPr/>
          <p:nvPr/>
        </p:nvSpPr>
        <p:spPr>
          <a:xfrm>
            <a:off x="3657600" y="5070681"/>
            <a:ext cx="3048000" cy="890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80"/>
              </a:lnSpc>
            </a:pPr>
            <a:r>
              <a:rPr lang="en-US" sz="1333" b="1" dirty="0">
                <a:solidFill>
                  <a:srgbClr val="C00000"/>
                </a:solidFill>
              </a:rPr>
              <a:t>Areas shaded in red represent</a:t>
            </a:r>
          </a:p>
          <a:p>
            <a:pPr algn="ctr">
              <a:lnSpc>
                <a:spcPts val="480"/>
              </a:lnSpc>
            </a:pPr>
            <a:endParaRPr lang="en-US" sz="1333" b="1" dirty="0">
              <a:solidFill>
                <a:srgbClr val="C00000"/>
              </a:solidFill>
            </a:endParaRPr>
          </a:p>
          <a:p>
            <a:pPr algn="ctr">
              <a:lnSpc>
                <a:spcPts val="480"/>
              </a:lnSpc>
            </a:pPr>
            <a:endParaRPr lang="en-US" sz="1333" b="1" dirty="0">
              <a:solidFill>
                <a:srgbClr val="C00000"/>
              </a:solidFill>
            </a:endParaRPr>
          </a:p>
          <a:p>
            <a:pPr algn="ctr">
              <a:lnSpc>
                <a:spcPts val="480"/>
              </a:lnSpc>
            </a:pPr>
            <a:r>
              <a:rPr lang="en-US" sz="1333" b="1" dirty="0">
                <a:solidFill>
                  <a:srgbClr val="C00000"/>
                </a:solidFill>
              </a:rPr>
              <a:t> parts of the sea for which the Froude</a:t>
            </a:r>
          </a:p>
          <a:p>
            <a:pPr algn="ctr">
              <a:lnSpc>
                <a:spcPts val="480"/>
              </a:lnSpc>
            </a:pPr>
            <a:endParaRPr lang="en-US" sz="1333" b="1" dirty="0">
              <a:solidFill>
                <a:srgbClr val="C00000"/>
              </a:solidFill>
            </a:endParaRPr>
          </a:p>
          <a:p>
            <a:pPr algn="ctr">
              <a:lnSpc>
                <a:spcPts val="480"/>
              </a:lnSpc>
            </a:pPr>
            <a:r>
              <a:rPr lang="en-US" sz="1333" b="1" dirty="0">
                <a:solidFill>
                  <a:srgbClr val="C00000"/>
                </a:solidFill>
              </a:rPr>
              <a:t> number</a:t>
            </a:r>
          </a:p>
          <a:p>
            <a:pPr algn="ctr">
              <a:lnSpc>
                <a:spcPts val="480"/>
              </a:lnSpc>
            </a:pPr>
            <a:endParaRPr lang="en-US" sz="1333" b="1" dirty="0">
              <a:solidFill>
                <a:srgbClr val="C00000"/>
              </a:solidFill>
            </a:endParaRPr>
          </a:p>
          <a:p>
            <a:pPr algn="ctr">
              <a:lnSpc>
                <a:spcPts val="480"/>
              </a:lnSpc>
            </a:pPr>
            <a:endParaRPr lang="en-US" sz="1333" b="1" dirty="0">
              <a:solidFill>
                <a:srgbClr val="C00000"/>
              </a:solidFill>
            </a:endParaRPr>
          </a:p>
          <a:p>
            <a:pPr algn="ctr">
              <a:lnSpc>
                <a:spcPts val="480"/>
              </a:lnSpc>
            </a:pPr>
            <a:r>
              <a:rPr lang="en-US" sz="1333" b="1" dirty="0">
                <a:solidFill>
                  <a:srgbClr val="C00000"/>
                </a:solidFill>
              </a:rPr>
              <a:t>Is close to unity (0.9\Fr\1.1)</a:t>
            </a:r>
          </a:p>
          <a:p>
            <a:pPr algn="ctr">
              <a:lnSpc>
                <a:spcPts val="480"/>
              </a:lnSpc>
            </a:pPr>
            <a:endParaRPr lang="en-US" sz="1333" b="1" dirty="0">
              <a:solidFill>
                <a:srgbClr val="C00000"/>
              </a:solidFill>
            </a:endParaRPr>
          </a:p>
          <a:p>
            <a:pPr algn="ctr">
              <a:lnSpc>
                <a:spcPts val="480"/>
              </a:lnSpc>
            </a:pPr>
            <a:endParaRPr lang="en-US" sz="1333" b="1" dirty="0">
              <a:solidFill>
                <a:srgbClr val="C00000"/>
              </a:solidFill>
            </a:endParaRPr>
          </a:p>
          <a:p>
            <a:pPr algn="ctr">
              <a:lnSpc>
                <a:spcPts val="480"/>
              </a:lnSpc>
            </a:pPr>
            <a:r>
              <a:rPr lang="en-US" sz="1333" b="1" dirty="0">
                <a:solidFill>
                  <a:srgbClr val="C00000"/>
                </a:solidFill>
              </a:rPr>
              <a:t> Modified from </a:t>
            </a:r>
            <a:r>
              <a:rPr lang="en-US" sz="1333" b="1" dirty="0" err="1">
                <a:solidFill>
                  <a:srgbClr val="C00000"/>
                </a:solidFill>
              </a:rPr>
              <a:t>Sˇepic</a:t>
            </a:r>
            <a:r>
              <a:rPr lang="en-US" sz="1333" b="1" dirty="0">
                <a:solidFill>
                  <a:srgbClr val="C00000"/>
                </a:solidFill>
              </a:rPr>
              <a:t>´ et al. </a:t>
            </a:r>
            <a:endParaRPr lang="ru-UA" sz="1333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E586F9B-B98D-4A89-8849-EEFB469A3413}"/>
              </a:ext>
            </a:extLst>
          </p:cNvPr>
          <p:cNvSpPr/>
          <p:nvPr/>
        </p:nvSpPr>
        <p:spPr>
          <a:xfrm>
            <a:off x="6435969" y="175305"/>
            <a:ext cx="61194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Mediterranean regions</a:t>
            </a:r>
          </a:p>
          <a:p>
            <a:r>
              <a:rPr lang="en-US" sz="2000" b="1" dirty="0"/>
              <a:t>Where meteotsunamis </a:t>
            </a:r>
          </a:p>
          <a:p>
            <a:r>
              <a:rPr lang="en-US" sz="2000" b="1" dirty="0"/>
              <a:t>may occur are highlighted </a:t>
            </a:r>
          </a:p>
          <a:p>
            <a:r>
              <a:rPr lang="en-US" sz="2000" b="1" dirty="0"/>
              <a:t>in red</a:t>
            </a:r>
            <a:endParaRPr lang="ru-UA" sz="2000" b="1" dirty="0"/>
          </a:p>
        </p:txBody>
      </p:sp>
    </p:spTree>
    <p:extLst>
      <p:ext uri="{BB962C8B-B14F-4D97-AF65-F5344CB8AC3E}">
        <p14:creationId xmlns:p14="http://schemas.microsoft.com/office/powerpoint/2010/main" val="1522367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5861517"/>
            <a:ext cx="12192000" cy="996484"/>
            <a:chOff x="0" y="0"/>
            <a:chExt cx="2961182" cy="2757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61182" cy="275705"/>
            </a:xfrm>
            <a:custGeom>
              <a:avLst/>
              <a:gdLst/>
              <a:ahLst/>
              <a:cxnLst/>
              <a:rect l="l" t="t" r="r" b="b"/>
              <a:pathLst>
                <a:path w="2961182" h="275705">
                  <a:moveTo>
                    <a:pt x="0" y="0"/>
                  </a:moveTo>
                  <a:lnTo>
                    <a:pt x="2961182" y="0"/>
                  </a:lnTo>
                  <a:lnTo>
                    <a:pt x="2961182" y="275705"/>
                  </a:lnTo>
                  <a:lnTo>
                    <a:pt x="0" y="275705"/>
                  </a:lnTo>
                  <a:close/>
                </a:path>
              </a:pathLst>
            </a:custGeom>
            <a:blipFill>
              <a:blip r:embed="rId2"/>
              <a:stretch>
                <a:fillRect t="-352765" b="-352765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26895" y="6036902"/>
            <a:ext cx="5474847" cy="516039"/>
            <a:chOff x="0" y="-47625"/>
            <a:chExt cx="10949694" cy="1032078"/>
          </a:xfrm>
        </p:grpSpPr>
        <p:sp>
          <p:nvSpPr>
            <p:cNvPr id="5" name="TextBox 5"/>
            <p:cNvSpPr txBox="1"/>
            <p:nvPr/>
          </p:nvSpPr>
          <p:spPr>
            <a:xfrm>
              <a:off x="4372096" y="-47625"/>
              <a:ext cx="6577598" cy="10320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147"/>
                </a:lnSpc>
              </a:pPr>
              <a:r>
                <a:rPr lang="en-US" sz="1533">
                  <a:solidFill>
                    <a:srgbClr val="FFFFFF"/>
                  </a:solidFill>
                  <a:latin typeface="DIN Pro 3"/>
                  <a:ea typeface="DIN Pro 3"/>
                  <a:cs typeface="DIN Pro 3"/>
                  <a:sym typeface="DIN Pro 3"/>
                </a:rPr>
                <a:t>First Conference of the </a:t>
              </a:r>
            </a:p>
            <a:p>
              <a:pPr algn="just">
                <a:lnSpc>
                  <a:spcPts val="2147"/>
                </a:lnSpc>
              </a:pPr>
              <a:r>
                <a:rPr lang="en-US" sz="1533">
                  <a:solidFill>
                    <a:srgbClr val="FFFFFF"/>
                  </a:solidFill>
                  <a:latin typeface="DIN Pro 3"/>
                  <a:ea typeface="DIN Pro 3"/>
                  <a:cs typeface="DIN Pro 3"/>
                  <a:sym typeface="DIN Pro 3"/>
                </a:rPr>
                <a:t>Ocean Decade Tsunami Programme </a:t>
              </a:r>
            </a:p>
          </p:txBody>
        </p:sp>
        <p:sp>
          <p:nvSpPr>
            <p:cNvPr id="6" name="AutoShape 6"/>
            <p:cNvSpPr/>
            <p:nvPr/>
          </p:nvSpPr>
          <p:spPr>
            <a:xfrm flipV="1">
              <a:off x="4051540" y="70002"/>
              <a:ext cx="0" cy="848903"/>
            </a:xfrm>
            <a:prstGeom prst="line">
              <a:avLst/>
            </a:prstGeom>
            <a:ln w="508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01769"/>
              <a:ext cx="3869616" cy="881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73"/>
                </a:lnSpc>
                <a:spcBef>
                  <a:spcPct val="0"/>
                </a:spcBef>
              </a:pPr>
              <a:r>
                <a:rPr lang="en-US" sz="1266" spc="17">
                  <a:solidFill>
                    <a:srgbClr val="FFFFFF"/>
                  </a:solidFill>
                  <a:latin typeface="DIN Pro 1"/>
                  <a:ea typeface="DIN Pro 1"/>
                  <a:cs typeface="DIN Pro 1"/>
                  <a:sym typeface="DIN Pro 1"/>
                </a:rPr>
                <a:t>10-11 November 2025 </a:t>
              </a:r>
            </a:p>
            <a:p>
              <a:pPr>
                <a:lnSpc>
                  <a:spcPts val="1773"/>
                </a:lnSpc>
                <a:spcBef>
                  <a:spcPct val="0"/>
                </a:spcBef>
              </a:pPr>
              <a:r>
                <a:rPr lang="en-US" sz="1266" spc="17">
                  <a:solidFill>
                    <a:srgbClr val="FFFFFF"/>
                  </a:solidFill>
                  <a:latin typeface="DIN Pro 1"/>
                  <a:ea typeface="DIN Pro 1"/>
                  <a:cs typeface="DIN Pro 1"/>
                  <a:sym typeface="DIN Pro 1"/>
                </a:rPr>
                <a:t>INCOIS, Hyderabad, India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57056" y="175305"/>
            <a:ext cx="4312002" cy="1020990"/>
            <a:chOff x="0" y="0"/>
            <a:chExt cx="8624004" cy="204198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227470" cy="2041981"/>
            </a:xfrm>
            <a:custGeom>
              <a:avLst/>
              <a:gdLst/>
              <a:ahLst/>
              <a:cxnLst/>
              <a:rect l="l" t="t" r="r" b="b"/>
              <a:pathLst>
                <a:path w="5227470" h="2041981">
                  <a:moveTo>
                    <a:pt x="0" y="0"/>
                  </a:moveTo>
                  <a:lnTo>
                    <a:pt x="5227470" y="0"/>
                  </a:lnTo>
                  <a:lnTo>
                    <a:pt x="5227470" y="2041981"/>
                  </a:lnTo>
                  <a:lnTo>
                    <a:pt x="0" y="20419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5409260" y="0"/>
              <a:ext cx="3214744" cy="1072921"/>
            </a:xfrm>
            <a:custGeom>
              <a:avLst/>
              <a:gdLst/>
              <a:ahLst/>
              <a:cxnLst/>
              <a:rect l="l" t="t" r="r" b="b"/>
              <a:pathLst>
                <a:path w="3214744" h="1072921">
                  <a:moveTo>
                    <a:pt x="0" y="0"/>
                  </a:moveTo>
                  <a:lnTo>
                    <a:pt x="3214744" y="0"/>
                  </a:lnTo>
                  <a:lnTo>
                    <a:pt x="3214744" y="1072921"/>
                  </a:lnTo>
                  <a:lnTo>
                    <a:pt x="0" y="1072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5E48DCC-D6B6-4728-9E41-3E457EBBD63E}"/>
              </a:ext>
            </a:extLst>
          </p:cNvPr>
          <p:cNvSpPr/>
          <p:nvPr/>
        </p:nvSpPr>
        <p:spPr>
          <a:xfrm>
            <a:off x="3657600" y="5070681"/>
            <a:ext cx="3048000" cy="313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80"/>
              </a:lnSpc>
            </a:pPr>
            <a:endParaRPr lang="en-US" sz="1333" b="1" dirty="0">
              <a:solidFill>
                <a:srgbClr val="C00000"/>
              </a:solidFill>
            </a:endParaRPr>
          </a:p>
          <a:p>
            <a:pPr algn="ctr">
              <a:lnSpc>
                <a:spcPts val="480"/>
              </a:lnSpc>
            </a:pPr>
            <a:endParaRPr lang="en-US" sz="1333" b="1" dirty="0">
              <a:solidFill>
                <a:srgbClr val="C00000"/>
              </a:solidFill>
            </a:endParaRPr>
          </a:p>
          <a:p>
            <a:pPr algn="ctr">
              <a:lnSpc>
                <a:spcPts val="480"/>
              </a:lnSpc>
            </a:pPr>
            <a:endParaRPr lang="ru-UA" sz="1333" b="1" dirty="0">
              <a:solidFill>
                <a:srgbClr val="C00000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56EB294-6E7A-401F-9D71-6E05497E1A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68" y="1430494"/>
            <a:ext cx="3568700" cy="398145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B3ED521-3561-46A7-AF33-1E92D45DB19A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544" y="685800"/>
            <a:ext cx="4216400" cy="2585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630573A-C5A5-4E0B-B102-480C49CE7B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0084" y="3301641"/>
            <a:ext cx="2829320" cy="2276793"/>
          </a:xfrm>
          <a:prstGeom prst="rect">
            <a:avLst/>
          </a:prstGeom>
        </p:spPr>
      </p:pic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B14A736A-73D4-4A09-8F05-D4DBC1CC3070}"/>
              </a:ext>
            </a:extLst>
          </p:cNvPr>
          <p:cNvSpPr/>
          <p:nvPr/>
        </p:nvSpPr>
        <p:spPr>
          <a:xfrm>
            <a:off x="2645560" y="1416424"/>
            <a:ext cx="1242647" cy="187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cxnSp>
        <p:nvCxnSpPr>
          <p:cNvPr id="18" name="Соединитель: уступ 17">
            <a:extLst>
              <a:ext uri="{FF2B5EF4-FFF2-40B4-BE49-F238E27FC236}">
                <a16:creationId xmlns:a16="http://schemas.microsoft.com/office/drawing/2014/main" id="{D7A1D8A8-7C9D-4C6A-BDD9-041A744AD65E}"/>
              </a:ext>
            </a:extLst>
          </p:cNvPr>
          <p:cNvCxnSpPr/>
          <p:nvPr/>
        </p:nvCxnSpPr>
        <p:spPr>
          <a:xfrm>
            <a:off x="2336998" y="1689493"/>
            <a:ext cx="1847419" cy="1776046"/>
          </a:xfrm>
          <a:prstGeom prst="bentConnector3">
            <a:avLst>
              <a:gd name="adj1" fmla="val 50001"/>
            </a:avLst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Стрелка: вниз 19">
            <a:extLst>
              <a:ext uri="{FF2B5EF4-FFF2-40B4-BE49-F238E27FC236}">
                <a16:creationId xmlns:a16="http://schemas.microsoft.com/office/drawing/2014/main" id="{59E6647C-73B9-49B4-BBA8-E5366E9E95CB}"/>
              </a:ext>
            </a:extLst>
          </p:cNvPr>
          <p:cNvSpPr/>
          <p:nvPr/>
        </p:nvSpPr>
        <p:spPr>
          <a:xfrm>
            <a:off x="2040789" y="1852246"/>
            <a:ext cx="120914" cy="94956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>
              <a:solidFill>
                <a:schemeClr val="accent2">
                  <a:lumMod val="75000"/>
                </a:schemeClr>
              </a:solidFill>
              <a:highlight>
                <a:srgbClr val="00FF00"/>
              </a:highligh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D64C36-45DE-4C1B-8E74-1EBD2B84E99A}"/>
              </a:ext>
            </a:extLst>
          </p:cNvPr>
          <p:cNvSpPr txBox="1"/>
          <p:nvPr/>
        </p:nvSpPr>
        <p:spPr>
          <a:xfrm>
            <a:off x="5009444" y="826963"/>
            <a:ext cx="1086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Azov Sea</a:t>
            </a:r>
            <a:endParaRPr lang="ru-UA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B79E71-90F6-4892-8B03-41FA487AE5A0}"/>
              </a:ext>
            </a:extLst>
          </p:cNvPr>
          <p:cNvSpPr txBox="1"/>
          <p:nvPr/>
        </p:nvSpPr>
        <p:spPr>
          <a:xfrm>
            <a:off x="5380892" y="3370058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Odessa</a:t>
            </a:r>
            <a:endParaRPr lang="ru-UA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38826E9-5EB4-423C-994B-BEB3B1368BE8}"/>
              </a:ext>
            </a:extLst>
          </p:cNvPr>
          <p:cNvSpPr txBox="1"/>
          <p:nvPr/>
        </p:nvSpPr>
        <p:spPr>
          <a:xfrm>
            <a:off x="2040789" y="4255371"/>
            <a:ext cx="1365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Bulgaria</a:t>
            </a:r>
            <a:endParaRPr lang="ru-UA" dirty="0">
              <a:solidFill>
                <a:srgbClr val="C0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AACC4D-03D0-474F-85B2-392BD8556AAD}"/>
              </a:ext>
            </a:extLst>
          </p:cNvPr>
          <p:cNvSpPr txBox="1"/>
          <p:nvPr/>
        </p:nvSpPr>
        <p:spPr>
          <a:xfrm>
            <a:off x="7889631" y="169443"/>
            <a:ext cx="3953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Meteotsunamis of Black and Azov Seas </a:t>
            </a:r>
            <a:endParaRPr lang="ru-UA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F0B7BD-8127-47D5-AD1C-B2827EED2D29}"/>
              </a:ext>
            </a:extLst>
          </p:cNvPr>
          <p:cNvSpPr txBox="1"/>
          <p:nvPr/>
        </p:nvSpPr>
        <p:spPr>
          <a:xfrm>
            <a:off x="8194431" y="1011629"/>
            <a:ext cx="3221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Bulgaria          07/05/2007        3</a:t>
            </a:r>
            <a:endParaRPr lang="ru-UA" b="1" dirty="0">
              <a:solidFill>
                <a:srgbClr val="C0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6FAA5EB-F521-48B8-A19A-FC2F79895A17}"/>
              </a:ext>
            </a:extLst>
          </p:cNvPr>
          <p:cNvSpPr txBox="1"/>
          <p:nvPr/>
        </p:nvSpPr>
        <p:spPr>
          <a:xfrm>
            <a:off x="8205180" y="685422"/>
            <a:ext cx="4420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Region                 Data      Wave height, m         </a:t>
            </a:r>
            <a:endParaRPr lang="ru-UA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79719A-3CA9-4339-BE4A-7DF6C71834D1}"/>
              </a:ext>
            </a:extLst>
          </p:cNvPr>
          <p:cNvSpPr txBox="1"/>
          <p:nvPr/>
        </p:nvSpPr>
        <p:spPr>
          <a:xfrm>
            <a:off x="8194431" y="1390575"/>
            <a:ext cx="3155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Odessa           26/06/2014         3</a:t>
            </a:r>
            <a:endParaRPr lang="ru-U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FEB66F-00FF-4607-9027-BF08D67A7A39}"/>
              </a:ext>
            </a:extLst>
          </p:cNvPr>
          <p:cNvSpPr txBox="1"/>
          <p:nvPr/>
        </p:nvSpPr>
        <p:spPr>
          <a:xfrm>
            <a:off x="8205180" y="1725226"/>
            <a:ext cx="3426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Azov Sea        19/07/1017        1.5</a:t>
            </a:r>
            <a:endParaRPr lang="ru-U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B26A1B-14A6-483F-8053-28C7F512FEC3}"/>
              </a:ext>
            </a:extLst>
          </p:cNvPr>
          <p:cNvSpPr txBox="1"/>
          <p:nvPr/>
        </p:nvSpPr>
        <p:spPr>
          <a:xfrm>
            <a:off x="1486724" y="1348799"/>
            <a:ext cx="12369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err="1"/>
              <a:t>Black@Azov</a:t>
            </a:r>
            <a:r>
              <a:rPr lang="en-US" sz="1200" b="1" i="1" dirty="0"/>
              <a:t> Sea</a:t>
            </a:r>
            <a:endParaRPr lang="ru-UA" sz="1200" b="1" i="1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629322F-5016-48AB-B3E3-38CFDB29F324}"/>
              </a:ext>
            </a:extLst>
          </p:cNvPr>
          <p:cNvSpPr/>
          <p:nvPr/>
        </p:nvSpPr>
        <p:spPr>
          <a:xfrm>
            <a:off x="8540417" y="2487824"/>
            <a:ext cx="26785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areas </a:t>
            </a:r>
          </a:p>
          <a:p>
            <a:r>
              <a:rPr lang="en-US" dirty="0"/>
              <a:t>of the Black</a:t>
            </a:r>
          </a:p>
          <a:p>
            <a:r>
              <a:rPr lang="en-US" dirty="0"/>
              <a:t> and Azov Seas </a:t>
            </a:r>
          </a:p>
          <a:p>
            <a:r>
              <a:rPr lang="en-US" dirty="0"/>
              <a:t>where meteotsunamis </a:t>
            </a:r>
          </a:p>
          <a:p>
            <a:r>
              <a:rPr lang="en-US" dirty="0"/>
              <a:t>were observed, </a:t>
            </a:r>
          </a:p>
          <a:p>
            <a:r>
              <a:rPr lang="en-US" dirty="0"/>
              <a:t>as well as the maximum </a:t>
            </a:r>
          </a:p>
          <a:p>
            <a:r>
              <a:rPr lang="en-US" dirty="0"/>
              <a:t>heights </a:t>
            </a:r>
          </a:p>
          <a:p>
            <a:r>
              <a:rPr lang="en-US" dirty="0"/>
              <a:t>of the meteotsunami </a:t>
            </a:r>
          </a:p>
          <a:p>
            <a:r>
              <a:rPr lang="en-US" dirty="0"/>
              <a:t>waves, </a:t>
            </a:r>
          </a:p>
          <a:p>
            <a:r>
              <a:rPr lang="en-US" dirty="0"/>
              <a:t>are shown.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853248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5861517"/>
            <a:ext cx="12192000" cy="996484"/>
            <a:chOff x="0" y="0"/>
            <a:chExt cx="2961182" cy="2757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61182" cy="275705"/>
            </a:xfrm>
            <a:custGeom>
              <a:avLst/>
              <a:gdLst/>
              <a:ahLst/>
              <a:cxnLst/>
              <a:rect l="l" t="t" r="r" b="b"/>
              <a:pathLst>
                <a:path w="2961182" h="275705">
                  <a:moveTo>
                    <a:pt x="0" y="0"/>
                  </a:moveTo>
                  <a:lnTo>
                    <a:pt x="2961182" y="0"/>
                  </a:lnTo>
                  <a:lnTo>
                    <a:pt x="2961182" y="275705"/>
                  </a:lnTo>
                  <a:lnTo>
                    <a:pt x="0" y="275705"/>
                  </a:lnTo>
                  <a:close/>
                </a:path>
              </a:pathLst>
            </a:custGeom>
            <a:blipFill>
              <a:blip r:embed="rId2"/>
              <a:stretch>
                <a:fillRect t="-352765" b="-352765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26895" y="6036902"/>
            <a:ext cx="5474847" cy="516039"/>
            <a:chOff x="0" y="-47625"/>
            <a:chExt cx="10949694" cy="1032078"/>
          </a:xfrm>
        </p:grpSpPr>
        <p:sp>
          <p:nvSpPr>
            <p:cNvPr id="5" name="TextBox 5"/>
            <p:cNvSpPr txBox="1"/>
            <p:nvPr/>
          </p:nvSpPr>
          <p:spPr>
            <a:xfrm>
              <a:off x="4372096" y="-47625"/>
              <a:ext cx="6577598" cy="10320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147"/>
                </a:lnSpc>
              </a:pPr>
              <a:r>
                <a:rPr lang="en-US" sz="1533">
                  <a:solidFill>
                    <a:srgbClr val="FFFFFF"/>
                  </a:solidFill>
                  <a:latin typeface="DIN Pro 3"/>
                  <a:ea typeface="DIN Pro 3"/>
                  <a:cs typeface="DIN Pro 3"/>
                  <a:sym typeface="DIN Pro 3"/>
                </a:rPr>
                <a:t>First Conference of the </a:t>
              </a:r>
            </a:p>
            <a:p>
              <a:pPr algn="just">
                <a:lnSpc>
                  <a:spcPts val="2147"/>
                </a:lnSpc>
              </a:pPr>
              <a:r>
                <a:rPr lang="en-US" sz="1533">
                  <a:solidFill>
                    <a:srgbClr val="FFFFFF"/>
                  </a:solidFill>
                  <a:latin typeface="DIN Pro 3"/>
                  <a:ea typeface="DIN Pro 3"/>
                  <a:cs typeface="DIN Pro 3"/>
                  <a:sym typeface="DIN Pro 3"/>
                </a:rPr>
                <a:t>Ocean Decade Tsunami Programme </a:t>
              </a:r>
            </a:p>
          </p:txBody>
        </p:sp>
        <p:sp>
          <p:nvSpPr>
            <p:cNvPr id="6" name="AutoShape 6"/>
            <p:cNvSpPr/>
            <p:nvPr/>
          </p:nvSpPr>
          <p:spPr>
            <a:xfrm flipV="1">
              <a:off x="4051540" y="70002"/>
              <a:ext cx="0" cy="848903"/>
            </a:xfrm>
            <a:prstGeom prst="line">
              <a:avLst/>
            </a:prstGeom>
            <a:ln w="508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01769"/>
              <a:ext cx="3869616" cy="881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73"/>
                </a:lnSpc>
                <a:spcBef>
                  <a:spcPct val="0"/>
                </a:spcBef>
              </a:pPr>
              <a:r>
                <a:rPr lang="en-US" sz="1266" spc="17">
                  <a:solidFill>
                    <a:srgbClr val="FFFFFF"/>
                  </a:solidFill>
                  <a:latin typeface="DIN Pro 1"/>
                  <a:ea typeface="DIN Pro 1"/>
                  <a:cs typeface="DIN Pro 1"/>
                  <a:sym typeface="DIN Pro 1"/>
                </a:rPr>
                <a:t>10-11 November 2025 </a:t>
              </a:r>
            </a:p>
            <a:p>
              <a:pPr>
                <a:lnSpc>
                  <a:spcPts val="1773"/>
                </a:lnSpc>
                <a:spcBef>
                  <a:spcPct val="0"/>
                </a:spcBef>
              </a:pPr>
              <a:r>
                <a:rPr lang="en-US" sz="1266" spc="17">
                  <a:solidFill>
                    <a:srgbClr val="FFFFFF"/>
                  </a:solidFill>
                  <a:latin typeface="DIN Pro 1"/>
                  <a:ea typeface="DIN Pro 1"/>
                  <a:cs typeface="DIN Pro 1"/>
                  <a:sym typeface="DIN Pro 1"/>
                </a:rPr>
                <a:t>INCOIS, Hyderabad, India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57056" y="175305"/>
            <a:ext cx="4312002" cy="1020990"/>
            <a:chOff x="0" y="0"/>
            <a:chExt cx="8624004" cy="204198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227470" cy="2041981"/>
            </a:xfrm>
            <a:custGeom>
              <a:avLst/>
              <a:gdLst/>
              <a:ahLst/>
              <a:cxnLst/>
              <a:rect l="l" t="t" r="r" b="b"/>
              <a:pathLst>
                <a:path w="5227470" h="2041981">
                  <a:moveTo>
                    <a:pt x="0" y="0"/>
                  </a:moveTo>
                  <a:lnTo>
                    <a:pt x="5227470" y="0"/>
                  </a:lnTo>
                  <a:lnTo>
                    <a:pt x="5227470" y="2041981"/>
                  </a:lnTo>
                  <a:lnTo>
                    <a:pt x="0" y="20419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5409260" y="0"/>
              <a:ext cx="3214744" cy="1072921"/>
            </a:xfrm>
            <a:custGeom>
              <a:avLst/>
              <a:gdLst/>
              <a:ahLst/>
              <a:cxnLst/>
              <a:rect l="l" t="t" r="r" b="b"/>
              <a:pathLst>
                <a:path w="3214744" h="1072921">
                  <a:moveTo>
                    <a:pt x="0" y="0"/>
                  </a:moveTo>
                  <a:lnTo>
                    <a:pt x="3214744" y="0"/>
                  </a:lnTo>
                  <a:lnTo>
                    <a:pt x="3214744" y="1072921"/>
                  </a:lnTo>
                  <a:lnTo>
                    <a:pt x="0" y="1072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5E48DCC-D6B6-4728-9E41-3E457EBBD63E}"/>
              </a:ext>
            </a:extLst>
          </p:cNvPr>
          <p:cNvSpPr/>
          <p:nvPr/>
        </p:nvSpPr>
        <p:spPr>
          <a:xfrm>
            <a:off x="3657600" y="5070681"/>
            <a:ext cx="3048000" cy="313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80"/>
              </a:lnSpc>
            </a:pPr>
            <a:endParaRPr lang="en-US" sz="1333" b="1" dirty="0">
              <a:solidFill>
                <a:srgbClr val="C00000"/>
              </a:solidFill>
            </a:endParaRPr>
          </a:p>
          <a:p>
            <a:pPr algn="ctr">
              <a:lnSpc>
                <a:spcPts val="480"/>
              </a:lnSpc>
            </a:pPr>
            <a:endParaRPr lang="en-US" sz="1333" b="1" dirty="0">
              <a:solidFill>
                <a:srgbClr val="C00000"/>
              </a:solidFill>
            </a:endParaRPr>
          </a:p>
          <a:p>
            <a:pPr algn="ctr">
              <a:lnSpc>
                <a:spcPts val="480"/>
              </a:lnSpc>
            </a:pPr>
            <a:endParaRPr lang="ru-UA" sz="1333" b="1" dirty="0">
              <a:solidFill>
                <a:srgbClr val="C00000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F704CC6-7F20-45CF-B91C-F496185BC9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895" y="1223229"/>
            <a:ext cx="7607424" cy="4411541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3C0C91C-4789-4F38-8736-8CA9D850575A}"/>
              </a:ext>
            </a:extLst>
          </p:cNvPr>
          <p:cNvSpPr/>
          <p:nvPr/>
        </p:nvSpPr>
        <p:spPr>
          <a:xfrm>
            <a:off x="8100647" y="1196295"/>
            <a:ext cx="3739661" cy="4144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UA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Six</a:t>
            </a:r>
            <a:r>
              <a:rPr lang="ru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hydrometeorological</a:t>
            </a:r>
            <a:r>
              <a:rPr lang="ru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stations</a:t>
            </a:r>
            <a:r>
              <a:rPr lang="ru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UA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ru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located</a:t>
            </a:r>
            <a:r>
              <a:rPr lang="ru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ru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Ukrainian</a:t>
            </a:r>
            <a:r>
              <a:rPr lang="ru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coast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northwestern</a:t>
            </a:r>
            <a:r>
              <a:rPr lang="ru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Black</a:t>
            </a:r>
            <a:r>
              <a:rPr lang="ru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</a:t>
            </a:r>
            <a:r>
              <a:rPr lang="ru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UA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</a:t>
            </a:r>
            <a:r>
              <a:rPr lang="ru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</a:t>
            </a:r>
            <a:r>
              <a:rPr lang="ru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them </a:t>
            </a:r>
            <a:r>
              <a:rPr lang="ru-UA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ru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equipped</a:t>
            </a:r>
            <a:r>
              <a:rPr lang="ru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ru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tide</a:t>
            </a:r>
            <a:r>
              <a:rPr lang="ru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gauges</a:t>
            </a:r>
            <a:r>
              <a:rPr lang="ru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UA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meteorological</a:t>
            </a:r>
            <a:r>
              <a:rPr lang="ru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equipment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ru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record</a:t>
            </a:r>
            <a:r>
              <a:rPr lang="ru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changes</a:t>
            </a:r>
            <a:r>
              <a:rPr lang="ru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UA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atmospheric</a:t>
            </a:r>
            <a:r>
              <a:rPr lang="ru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pressure</a:t>
            </a:r>
            <a:r>
              <a:rPr lang="ru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wind</a:t>
            </a:r>
            <a:r>
              <a:rPr lang="ru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UA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ru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UA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resolution</a:t>
            </a:r>
            <a:r>
              <a:rPr lang="ru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30 </a:t>
            </a:r>
            <a:r>
              <a:rPr lang="ru-UA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seconds</a:t>
            </a:r>
            <a:r>
              <a:rPr lang="ru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UA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location</a:t>
            </a:r>
            <a:r>
              <a:rPr lang="ru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UA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hydrometeorological</a:t>
            </a:r>
            <a:r>
              <a:rPr lang="ru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stations</a:t>
            </a:r>
            <a:r>
              <a:rPr lang="ru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UA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allows</a:t>
            </a:r>
            <a:r>
              <a:rPr lang="ru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ru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recording</a:t>
            </a:r>
            <a:r>
              <a:rPr lang="ru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localized</a:t>
            </a:r>
            <a:r>
              <a:rPr lang="ru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meteotsunami </a:t>
            </a:r>
            <a:r>
              <a:rPr lang="ru-UA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waves</a:t>
            </a:r>
            <a:r>
              <a:rPr lang="ru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UA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along</a:t>
            </a:r>
            <a:r>
              <a:rPr lang="ru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almost</a:t>
            </a:r>
            <a:r>
              <a:rPr lang="ru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entire</a:t>
            </a:r>
            <a:r>
              <a:rPr lang="ru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coast</a:t>
            </a:r>
            <a:r>
              <a:rPr lang="ru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UA" b="1" dirty="0"/>
          </a:p>
        </p:txBody>
      </p:sp>
    </p:spTree>
    <p:extLst>
      <p:ext uri="{BB962C8B-B14F-4D97-AF65-F5344CB8AC3E}">
        <p14:creationId xmlns:p14="http://schemas.microsoft.com/office/powerpoint/2010/main" val="1673154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5861517"/>
            <a:ext cx="12192000" cy="996484"/>
            <a:chOff x="0" y="0"/>
            <a:chExt cx="2961182" cy="2757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61182" cy="275705"/>
            </a:xfrm>
            <a:custGeom>
              <a:avLst/>
              <a:gdLst/>
              <a:ahLst/>
              <a:cxnLst/>
              <a:rect l="l" t="t" r="r" b="b"/>
              <a:pathLst>
                <a:path w="2961182" h="275705">
                  <a:moveTo>
                    <a:pt x="0" y="0"/>
                  </a:moveTo>
                  <a:lnTo>
                    <a:pt x="2961182" y="0"/>
                  </a:lnTo>
                  <a:lnTo>
                    <a:pt x="2961182" y="275705"/>
                  </a:lnTo>
                  <a:lnTo>
                    <a:pt x="0" y="275705"/>
                  </a:lnTo>
                  <a:close/>
                </a:path>
              </a:pathLst>
            </a:custGeom>
            <a:blipFill>
              <a:blip r:embed="rId2"/>
              <a:stretch>
                <a:fillRect t="-352765" b="-352765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26895" y="6036902"/>
            <a:ext cx="5474847" cy="516039"/>
            <a:chOff x="0" y="-47625"/>
            <a:chExt cx="10949694" cy="1032078"/>
          </a:xfrm>
        </p:grpSpPr>
        <p:sp>
          <p:nvSpPr>
            <p:cNvPr id="5" name="TextBox 5"/>
            <p:cNvSpPr txBox="1"/>
            <p:nvPr/>
          </p:nvSpPr>
          <p:spPr>
            <a:xfrm>
              <a:off x="4372096" y="-47625"/>
              <a:ext cx="6577598" cy="10320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147"/>
                </a:lnSpc>
              </a:pPr>
              <a:r>
                <a:rPr lang="en-US" sz="1533">
                  <a:solidFill>
                    <a:srgbClr val="FFFFFF"/>
                  </a:solidFill>
                  <a:latin typeface="DIN Pro 3"/>
                  <a:ea typeface="DIN Pro 3"/>
                  <a:cs typeface="DIN Pro 3"/>
                  <a:sym typeface="DIN Pro 3"/>
                </a:rPr>
                <a:t>First Conference of the </a:t>
              </a:r>
            </a:p>
            <a:p>
              <a:pPr algn="just">
                <a:lnSpc>
                  <a:spcPts val="2147"/>
                </a:lnSpc>
              </a:pPr>
              <a:r>
                <a:rPr lang="en-US" sz="1533">
                  <a:solidFill>
                    <a:srgbClr val="FFFFFF"/>
                  </a:solidFill>
                  <a:latin typeface="DIN Pro 3"/>
                  <a:ea typeface="DIN Pro 3"/>
                  <a:cs typeface="DIN Pro 3"/>
                  <a:sym typeface="DIN Pro 3"/>
                </a:rPr>
                <a:t>Ocean Decade Tsunami Programme </a:t>
              </a:r>
            </a:p>
          </p:txBody>
        </p:sp>
        <p:sp>
          <p:nvSpPr>
            <p:cNvPr id="6" name="AutoShape 6"/>
            <p:cNvSpPr/>
            <p:nvPr/>
          </p:nvSpPr>
          <p:spPr>
            <a:xfrm flipV="1">
              <a:off x="4051540" y="70002"/>
              <a:ext cx="0" cy="848903"/>
            </a:xfrm>
            <a:prstGeom prst="line">
              <a:avLst/>
            </a:prstGeom>
            <a:ln w="508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01769"/>
              <a:ext cx="3869616" cy="881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73"/>
                </a:lnSpc>
                <a:spcBef>
                  <a:spcPct val="0"/>
                </a:spcBef>
              </a:pPr>
              <a:r>
                <a:rPr lang="en-US" sz="1266" spc="17">
                  <a:solidFill>
                    <a:srgbClr val="FFFFFF"/>
                  </a:solidFill>
                  <a:latin typeface="DIN Pro 1"/>
                  <a:ea typeface="DIN Pro 1"/>
                  <a:cs typeface="DIN Pro 1"/>
                  <a:sym typeface="DIN Pro 1"/>
                </a:rPr>
                <a:t>10-11 November 2025 </a:t>
              </a:r>
            </a:p>
            <a:p>
              <a:pPr>
                <a:lnSpc>
                  <a:spcPts val="1773"/>
                </a:lnSpc>
                <a:spcBef>
                  <a:spcPct val="0"/>
                </a:spcBef>
              </a:pPr>
              <a:r>
                <a:rPr lang="en-US" sz="1266" spc="17">
                  <a:solidFill>
                    <a:srgbClr val="FFFFFF"/>
                  </a:solidFill>
                  <a:latin typeface="DIN Pro 1"/>
                  <a:ea typeface="DIN Pro 1"/>
                  <a:cs typeface="DIN Pro 1"/>
                  <a:sym typeface="DIN Pro 1"/>
                </a:rPr>
                <a:t>INCOIS, Hyderabad, India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57056" y="175305"/>
            <a:ext cx="4312002" cy="1020990"/>
            <a:chOff x="0" y="0"/>
            <a:chExt cx="8624004" cy="204198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227470" cy="2041981"/>
            </a:xfrm>
            <a:custGeom>
              <a:avLst/>
              <a:gdLst/>
              <a:ahLst/>
              <a:cxnLst/>
              <a:rect l="l" t="t" r="r" b="b"/>
              <a:pathLst>
                <a:path w="5227470" h="2041981">
                  <a:moveTo>
                    <a:pt x="0" y="0"/>
                  </a:moveTo>
                  <a:lnTo>
                    <a:pt x="5227470" y="0"/>
                  </a:lnTo>
                  <a:lnTo>
                    <a:pt x="5227470" y="2041981"/>
                  </a:lnTo>
                  <a:lnTo>
                    <a:pt x="0" y="20419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5409260" y="0"/>
              <a:ext cx="3214744" cy="1072921"/>
            </a:xfrm>
            <a:custGeom>
              <a:avLst/>
              <a:gdLst/>
              <a:ahLst/>
              <a:cxnLst/>
              <a:rect l="l" t="t" r="r" b="b"/>
              <a:pathLst>
                <a:path w="3214744" h="1072921">
                  <a:moveTo>
                    <a:pt x="0" y="0"/>
                  </a:moveTo>
                  <a:lnTo>
                    <a:pt x="3214744" y="0"/>
                  </a:lnTo>
                  <a:lnTo>
                    <a:pt x="3214744" y="1072921"/>
                  </a:lnTo>
                  <a:lnTo>
                    <a:pt x="0" y="1072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5E48DCC-D6B6-4728-9E41-3E457EBBD63E}"/>
              </a:ext>
            </a:extLst>
          </p:cNvPr>
          <p:cNvSpPr/>
          <p:nvPr/>
        </p:nvSpPr>
        <p:spPr>
          <a:xfrm>
            <a:off x="3657600" y="5070681"/>
            <a:ext cx="3048000" cy="313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80"/>
              </a:lnSpc>
            </a:pPr>
            <a:endParaRPr lang="en-US" sz="1333" b="1" dirty="0">
              <a:solidFill>
                <a:srgbClr val="C00000"/>
              </a:solidFill>
            </a:endParaRPr>
          </a:p>
          <a:p>
            <a:pPr algn="ctr">
              <a:lnSpc>
                <a:spcPts val="480"/>
              </a:lnSpc>
            </a:pPr>
            <a:endParaRPr lang="en-US" sz="1333" b="1" dirty="0">
              <a:solidFill>
                <a:srgbClr val="C00000"/>
              </a:solidFill>
            </a:endParaRPr>
          </a:p>
          <a:p>
            <a:pPr algn="ctr">
              <a:lnSpc>
                <a:spcPts val="480"/>
              </a:lnSpc>
            </a:pPr>
            <a:endParaRPr lang="ru-UA" sz="1333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6178052-8E6E-43EF-BC94-FF49381349B0}"/>
              </a:ext>
            </a:extLst>
          </p:cNvPr>
          <p:cNvSpPr/>
          <p:nvPr/>
        </p:nvSpPr>
        <p:spPr>
          <a:xfrm>
            <a:off x="3048000" y="1720840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Currently, Ukraine lacks the capacity to fully implement a marine environmental monitoring system (although atmospheric processes are monitored fairly comprehensively, with the exception of </a:t>
            </a:r>
            <a:r>
              <a:rPr lang="en-US" dirty="0" err="1"/>
              <a:t>aerorological</a:t>
            </a:r>
            <a:r>
              <a:rPr lang="en-US" dirty="0"/>
              <a:t> observations due to military actions).</a:t>
            </a:r>
          </a:p>
          <a:p>
            <a:r>
              <a:rPr lang="en-US" dirty="0"/>
              <a:t>We'd like to make use of Croatia's experience. Meteotsunamis occur quite frequently in this country. Assistance to Ukraine could be provided through the European Twinning and EU4GRE programs.</a:t>
            </a:r>
          </a:p>
          <a:p>
            <a:r>
              <a:rPr lang="en-US" dirty="0"/>
              <a:t>Ukraine will establish the sea level fluctuation monitoring system to obtain information on processes in the tsunami frequency range.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355625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5861517"/>
            <a:ext cx="12192000" cy="996484"/>
            <a:chOff x="0" y="0"/>
            <a:chExt cx="2961182" cy="2757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61182" cy="275705"/>
            </a:xfrm>
            <a:custGeom>
              <a:avLst/>
              <a:gdLst/>
              <a:ahLst/>
              <a:cxnLst/>
              <a:rect l="l" t="t" r="r" b="b"/>
              <a:pathLst>
                <a:path w="2961182" h="275705">
                  <a:moveTo>
                    <a:pt x="0" y="0"/>
                  </a:moveTo>
                  <a:lnTo>
                    <a:pt x="2961182" y="0"/>
                  </a:lnTo>
                  <a:lnTo>
                    <a:pt x="2961182" y="275705"/>
                  </a:lnTo>
                  <a:lnTo>
                    <a:pt x="0" y="275705"/>
                  </a:lnTo>
                  <a:close/>
                </a:path>
              </a:pathLst>
            </a:custGeom>
            <a:blipFill>
              <a:blip r:embed="rId2"/>
              <a:stretch>
                <a:fillRect t="-352765" b="-352765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26895" y="6036902"/>
            <a:ext cx="5474847" cy="516039"/>
            <a:chOff x="0" y="-47625"/>
            <a:chExt cx="10949694" cy="1032078"/>
          </a:xfrm>
        </p:grpSpPr>
        <p:sp>
          <p:nvSpPr>
            <p:cNvPr id="5" name="TextBox 5"/>
            <p:cNvSpPr txBox="1"/>
            <p:nvPr/>
          </p:nvSpPr>
          <p:spPr>
            <a:xfrm>
              <a:off x="4372096" y="-47625"/>
              <a:ext cx="6577598" cy="10320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147"/>
                </a:lnSpc>
              </a:pPr>
              <a:r>
                <a:rPr lang="en-US" sz="1533">
                  <a:solidFill>
                    <a:srgbClr val="FFFFFF"/>
                  </a:solidFill>
                  <a:latin typeface="DIN Pro 3"/>
                  <a:ea typeface="DIN Pro 3"/>
                  <a:cs typeface="DIN Pro 3"/>
                  <a:sym typeface="DIN Pro 3"/>
                </a:rPr>
                <a:t>First Conference of the </a:t>
              </a:r>
            </a:p>
            <a:p>
              <a:pPr algn="just">
                <a:lnSpc>
                  <a:spcPts val="2147"/>
                </a:lnSpc>
              </a:pPr>
              <a:r>
                <a:rPr lang="en-US" sz="1533">
                  <a:solidFill>
                    <a:srgbClr val="FFFFFF"/>
                  </a:solidFill>
                  <a:latin typeface="DIN Pro 3"/>
                  <a:ea typeface="DIN Pro 3"/>
                  <a:cs typeface="DIN Pro 3"/>
                  <a:sym typeface="DIN Pro 3"/>
                </a:rPr>
                <a:t>Ocean Decade Tsunami Programme </a:t>
              </a:r>
            </a:p>
          </p:txBody>
        </p:sp>
        <p:sp>
          <p:nvSpPr>
            <p:cNvPr id="6" name="AutoShape 6"/>
            <p:cNvSpPr/>
            <p:nvPr/>
          </p:nvSpPr>
          <p:spPr>
            <a:xfrm flipV="1">
              <a:off x="4051540" y="70002"/>
              <a:ext cx="0" cy="848903"/>
            </a:xfrm>
            <a:prstGeom prst="line">
              <a:avLst/>
            </a:prstGeom>
            <a:ln w="508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01769"/>
              <a:ext cx="3869616" cy="881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73"/>
                </a:lnSpc>
                <a:spcBef>
                  <a:spcPct val="0"/>
                </a:spcBef>
              </a:pPr>
              <a:r>
                <a:rPr lang="en-US" sz="1266" spc="17">
                  <a:solidFill>
                    <a:srgbClr val="FFFFFF"/>
                  </a:solidFill>
                  <a:latin typeface="DIN Pro 1"/>
                  <a:ea typeface="DIN Pro 1"/>
                  <a:cs typeface="DIN Pro 1"/>
                  <a:sym typeface="DIN Pro 1"/>
                </a:rPr>
                <a:t>10-11 November 2025 </a:t>
              </a:r>
            </a:p>
            <a:p>
              <a:pPr>
                <a:lnSpc>
                  <a:spcPts val="1773"/>
                </a:lnSpc>
                <a:spcBef>
                  <a:spcPct val="0"/>
                </a:spcBef>
              </a:pPr>
              <a:r>
                <a:rPr lang="en-US" sz="1266" spc="17">
                  <a:solidFill>
                    <a:srgbClr val="FFFFFF"/>
                  </a:solidFill>
                  <a:latin typeface="DIN Pro 1"/>
                  <a:ea typeface="DIN Pro 1"/>
                  <a:cs typeface="DIN Pro 1"/>
                  <a:sym typeface="DIN Pro 1"/>
                </a:rPr>
                <a:t>INCOIS, Hyderabad, India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57056" y="175305"/>
            <a:ext cx="4312002" cy="1020990"/>
            <a:chOff x="0" y="0"/>
            <a:chExt cx="8624004" cy="204198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227470" cy="2041981"/>
            </a:xfrm>
            <a:custGeom>
              <a:avLst/>
              <a:gdLst/>
              <a:ahLst/>
              <a:cxnLst/>
              <a:rect l="l" t="t" r="r" b="b"/>
              <a:pathLst>
                <a:path w="5227470" h="2041981">
                  <a:moveTo>
                    <a:pt x="0" y="0"/>
                  </a:moveTo>
                  <a:lnTo>
                    <a:pt x="5227470" y="0"/>
                  </a:lnTo>
                  <a:lnTo>
                    <a:pt x="5227470" y="2041981"/>
                  </a:lnTo>
                  <a:lnTo>
                    <a:pt x="0" y="20419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5409260" y="0"/>
              <a:ext cx="3214744" cy="1072921"/>
            </a:xfrm>
            <a:custGeom>
              <a:avLst/>
              <a:gdLst/>
              <a:ahLst/>
              <a:cxnLst/>
              <a:rect l="l" t="t" r="r" b="b"/>
              <a:pathLst>
                <a:path w="3214744" h="1072921">
                  <a:moveTo>
                    <a:pt x="0" y="0"/>
                  </a:moveTo>
                  <a:lnTo>
                    <a:pt x="3214744" y="0"/>
                  </a:lnTo>
                  <a:lnTo>
                    <a:pt x="3214744" y="1072921"/>
                  </a:lnTo>
                  <a:lnTo>
                    <a:pt x="0" y="1072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5E48DCC-D6B6-4728-9E41-3E457EBBD63E}"/>
              </a:ext>
            </a:extLst>
          </p:cNvPr>
          <p:cNvSpPr/>
          <p:nvPr/>
        </p:nvSpPr>
        <p:spPr>
          <a:xfrm>
            <a:off x="3657600" y="5070681"/>
            <a:ext cx="3048000" cy="313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80"/>
              </a:lnSpc>
            </a:pPr>
            <a:endParaRPr lang="en-US" sz="1333" b="1" dirty="0">
              <a:solidFill>
                <a:srgbClr val="C00000"/>
              </a:solidFill>
            </a:endParaRPr>
          </a:p>
          <a:p>
            <a:pPr algn="ctr">
              <a:lnSpc>
                <a:spcPts val="480"/>
              </a:lnSpc>
            </a:pPr>
            <a:endParaRPr lang="en-US" sz="1333" b="1" dirty="0">
              <a:solidFill>
                <a:srgbClr val="C00000"/>
              </a:solidFill>
            </a:endParaRPr>
          </a:p>
          <a:p>
            <a:pPr algn="ctr">
              <a:lnSpc>
                <a:spcPts val="480"/>
              </a:lnSpc>
            </a:pPr>
            <a:endParaRPr lang="ru-UA" sz="1333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2E28134-8BFC-4C61-A262-2DD4DE7555F5}"/>
              </a:ext>
            </a:extLst>
          </p:cNvPr>
          <p:cNvSpPr/>
          <p:nvPr/>
        </p:nvSpPr>
        <p:spPr>
          <a:xfrm>
            <a:off x="3225727" y="1602653"/>
            <a:ext cx="61412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Thank you for your attention</a:t>
            </a:r>
            <a:endParaRPr lang="ru-UA" sz="4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637</Words>
  <Application>Microsoft Office PowerPoint</Application>
  <PresentationFormat>Широкоэкранный</PresentationFormat>
  <Paragraphs>112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DIN Pro 1</vt:lpstr>
      <vt:lpstr>DIN Pro 1 Bold</vt:lpstr>
      <vt:lpstr>DIN Pro 2</vt:lpstr>
      <vt:lpstr>DIN Pro 3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Alexander Matygin</dc:creator>
  <cp:lastModifiedBy>Alexander Matygin</cp:lastModifiedBy>
  <cp:revision>1</cp:revision>
  <dcterms:created xsi:type="dcterms:W3CDTF">2025-11-05T07:34:56Z</dcterms:created>
  <dcterms:modified xsi:type="dcterms:W3CDTF">2025-11-06T07:32:57Z</dcterms:modified>
</cp:coreProperties>
</file>