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6"/>
  </p:notesMasterIdLst>
  <p:handoutMasterIdLst>
    <p:handoutMasterId r:id="rId27"/>
  </p:handoutMasterIdLst>
  <p:sldIdLst>
    <p:sldId id="2134805304" r:id="rId2"/>
    <p:sldId id="2147478533" r:id="rId3"/>
    <p:sldId id="2147478560" r:id="rId4"/>
    <p:sldId id="2147478563" r:id="rId5"/>
    <p:sldId id="2147478561" r:id="rId6"/>
    <p:sldId id="2147478536" r:id="rId7"/>
    <p:sldId id="2147478544" r:id="rId8"/>
    <p:sldId id="2147478542" r:id="rId9"/>
    <p:sldId id="2147478540" r:id="rId10"/>
    <p:sldId id="2147478543" r:id="rId11"/>
    <p:sldId id="2147478532" r:id="rId12"/>
    <p:sldId id="2147478541" r:id="rId13"/>
    <p:sldId id="2147478545" r:id="rId14"/>
    <p:sldId id="2147478546" r:id="rId15"/>
    <p:sldId id="2147478529" r:id="rId16"/>
    <p:sldId id="2147478539" r:id="rId17"/>
    <p:sldId id="2147478548" r:id="rId18"/>
    <p:sldId id="2147478555" r:id="rId19"/>
    <p:sldId id="2147478556" r:id="rId20"/>
    <p:sldId id="2147478557" r:id="rId21"/>
    <p:sldId id="2147478558" r:id="rId22"/>
    <p:sldId id="2147478531" r:id="rId23"/>
    <p:sldId id="2147478538" r:id="rId24"/>
    <p:sldId id="2134805283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02BF41-4F28-4E37-9F8C-DAA2A272F61E}">
          <p14:sldIdLst>
            <p14:sldId id="2134805304"/>
            <p14:sldId id="2147478533"/>
            <p14:sldId id="2147478560"/>
            <p14:sldId id="2147478563"/>
            <p14:sldId id="2147478561"/>
            <p14:sldId id="2147478536"/>
            <p14:sldId id="2147478544"/>
            <p14:sldId id="2147478542"/>
            <p14:sldId id="2147478540"/>
            <p14:sldId id="2147478543"/>
            <p14:sldId id="2147478532"/>
            <p14:sldId id="2147478541"/>
            <p14:sldId id="2147478545"/>
            <p14:sldId id="2147478546"/>
            <p14:sldId id="2147478529"/>
            <p14:sldId id="2147478539"/>
            <p14:sldId id="2147478548"/>
            <p14:sldId id="2147478555"/>
            <p14:sldId id="2147478556"/>
            <p14:sldId id="2147478557"/>
            <p14:sldId id="2147478558"/>
            <p14:sldId id="2147478531"/>
            <p14:sldId id="2147478538"/>
          </p14:sldIdLst>
        </p14:section>
        <p14:section name="Backup" id="{D90166A6-30DE-4D8C-9DDB-A9F410E0E33D}">
          <p14:sldIdLst>
            <p14:sldId id="2134805283"/>
          </p14:sldIdLst>
        </p14:section>
        <p14:section name="Conclusions" id="{6512ED16-07E0-4B5B-87EB-491E878793E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5"/>
    <a:srgbClr val="1D43A4"/>
    <a:srgbClr val="4CBFEA"/>
    <a:srgbClr val="0E2671"/>
    <a:srgbClr val="2E5AFD"/>
    <a:srgbClr val="00000E"/>
    <a:srgbClr val="F2F2F2"/>
    <a:srgbClr val="F9F9F9"/>
    <a:srgbClr val="EBEBEB"/>
    <a:srgbClr val="CCCC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4366E-B2E4-9A1E-1E41-76CAB43E418B}" v="3" dt="2025-11-07T17:43:31.63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4792F-1C1F-0D17-7AA4-5C5020823D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D83F5-344D-BAE4-C8A2-71BA3CC5E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5385-C229-4E76-AB53-F96E0BF8908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3308-3D00-ED32-3882-ECB453AF02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47575-0E03-09FC-41EA-B8C221864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760E2-E849-4EFC-A610-8FAC19CC5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0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31C-DEBA-4A3A-8C36-FD8115E217DA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EF5B-ECC8-43EE-A509-D601DDF4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E19A022-CBC9-CDA8-EADE-3DA455AEC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0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16F68-F558-B048-EF20-3133405450B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4398B17-14B9-94A6-2795-788B5EDE7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0886" y="0"/>
            <a:ext cx="3810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1" y="395946"/>
            <a:ext cx="317904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1" y="764520"/>
            <a:ext cx="317904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1793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C4A1D9-996A-C544-E60C-6DE18859E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0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4250355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BF75546-268C-359B-BE93-F43ED843A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41552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2B8B09-E0FD-5FA1-942D-4692ED7631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3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7064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8C9370-33B3-8FB7-169D-18C2E479C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5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EEC03-3391-E652-F649-78782CA2435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B6E1253-1F9C-92EE-681B-4DD29B83A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8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6FAA54-0883-2D73-8E0A-88499623B4D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DB78B1-2EEE-9A00-6F10-540C8DC0C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312A7C9-E744-691E-A971-8FF38A44B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CD2869F-3801-A2D8-C471-4B175F04E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7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0DDCCE-92FC-61B0-17EE-D4C6CA2C3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1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1135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DE4C9-FBB8-8A4B-2DB4-4E815C009D5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509751-E824-3979-F221-A742B654E0C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AF58-9B69-8065-447C-1BD11A04A74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DDFD53A-DF6B-C791-DBA9-4B63437D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26B189-31D4-AE1E-43E0-A9C49C021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1C09134-6236-E736-6E5B-2CE8DF744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6571FF-2F9A-8303-807E-0FB8E5B1E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EF2C638-4884-6DC5-AC92-629BF84D8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82ED67C-96FF-57E9-CF3E-D10AF2EFE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14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F6617-F5BA-5654-EE57-B793E862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850E56F-CF3C-9B80-CE50-82EAC48DF0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5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253AE-3DDB-8C8A-399D-C55C49CB083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804430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4250355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166094-9017-BE50-298A-90799EFDD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3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41552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979169-5A55-0D61-2853-B93DFD8FB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7064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0E722-8D59-61D9-391E-65CCE154F81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C26F14-3480-7AA6-7809-DC904A9844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2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03846C-D9AF-967A-F305-1949611ACF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987" y="3964144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91D2A37-335D-612A-2ED4-75382F73A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9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7B94E8-860D-A4FC-C50B-35BD8B7A4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987" y="3964144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3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F2531C-7D10-F3A4-9D3E-5B9AD1E063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987" y="3964144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1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90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7ADECB-CDC6-BAA0-14DC-45F767F36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5987" y="3964144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20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6F9B15E-80C3-F294-5963-901AF2D01C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7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2" name="Graphic 1" descr="NBL 100 year innovating logo">
            <a:extLst>
              <a:ext uri="{FF2B5EF4-FFF2-40B4-BE49-F238E27FC236}">
                <a16:creationId xmlns:a16="http://schemas.microsoft.com/office/drawing/2014/main" id="{0DA161C8-BA0E-ADEF-BB75-97FA4A25C4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1896" y="2049750"/>
            <a:ext cx="1616099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1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D076C4-9CBE-96BA-BFCF-F312392B2B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4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5126775" y="0"/>
            <a:ext cx="401722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DDB656-7A7B-48B2-5713-AA17A4D584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0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A3FF36-136F-4357-6EF0-85791D8A4C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1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4FA910-6B96-E3FF-8CDB-29EF05D91A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4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67B83E-5108-EA69-4415-B17FE8B57E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8FF6BB-51EA-EDCC-CEE1-B8B103D90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2D8CDA-A0C3-89D5-F6A5-6FC6857657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3881" y="2256005"/>
            <a:ext cx="1485942" cy="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9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34031B42-8ACF-0D61-11C0-959766C8BD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7C50C8-7C52-AB0F-2CB6-8F9212457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5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390628D-EDCB-823F-3281-E26163D5C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325E7AE-A816-9913-65B9-308AA09A4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64CD9D7-6169-977F-2770-ADEC0D6EE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FD35A0-F98B-4E10-5EEB-CC206A99D77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E60C501-4376-5BF2-77B3-8109E6224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79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0F98776-FB50-DEF6-1470-E8C740FFE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0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006201F-5816-C391-0FF2-7B730063C1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766CE-D4C5-BFE0-469A-326AD36F781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46A2F3-AC5C-7DCC-1B95-EB9F21FD1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16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C60B55E3-C61F-0403-A878-5F9E203C5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9D5FE9-1D2D-6122-6066-DE164834F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21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3533A-70F3-8B04-C0F5-CF1FD375FCE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111FE91-9445-40AD-8A63-DC52CF820F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059" y="4618065"/>
            <a:ext cx="761829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8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1C85834-E736-80EA-28D0-B4DD79F8F2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01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2D0DE2-4A1F-6F72-E1EF-B26B1C40B6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46A9EC-D345-AC05-A7B1-8BC2FDE63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5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C110411-FDC7-7EE5-B45C-D5704F7C9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69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9479C43-A5F1-7C80-15F4-1D8EA154F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41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58E60EB-00D1-A9F4-A8A9-BCF1947F7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65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0EF58DD-5221-005A-D30E-98679CA33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7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8B0305-5C5E-54F7-17D7-F16D9CFC3F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6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9CFE4EB-9D11-12A0-C198-6C8A68249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200" y="1648800"/>
            <a:ext cx="3794059" cy="18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6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37820-182D-1EB7-AF8B-A6B34F63F68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2E5BE2-B331-A0C0-8C3D-3B644FF16C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471E01-4B5D-597C-1AAD-279941B82E1C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77C34D5-50E3-692A-4113-A20C29530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Apply appropriate data classification. Apply document ID (if applicable).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09F34BB-F598-5D92-F766-9DF05B387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08" y="4619501"/>
            <a:ext cx="759682" cy="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97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13C58-337C-7F31-E842-1040B36F0D2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257226-AE3E-3B65-71BB-8A656558547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74384-DD2A-533D-796C-EFFF39625FF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CB227E-CF72-2719-133F-6CBEB3534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Apply appropriate data classification. Apply document ID (if applicable).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1D1C55-3D58-E380-0F4B-31E46DC3C0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08" y="4619501"/>
            <a:ext cx="759682" cy="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11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0D7D9-B525-FA7E-8034-3E1A85BB4F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0" r="839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NBL100 logo">
            <a:extLst>
              <a:ext uri="{FF2B5EF4-FFF2-40B4-BE49-F238E27FC236}">
                <a16:creationId xmlns:a16="http://schemas.microsoft.com/office/drawing/2014/main" id="{5D6F6C9F-4858-4AB2-9BF3-14F6BDF61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6898" y="4456757"/>
            <a:ext cx="828000" cy="5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7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45EF36-87BD-BAA7-1679-CBF61632A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9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" name="Table 42"/>
          <p:cNvGraphicFramePr/>
          <p:nvPr/>
        </p:nvGraphicFramePr>
        <p:xfrm>
          <a:off x="9240480" y="270"/>
          <a:ext cx="437130" cy="2416500"/>
        </p:xfrm>
        <a:graphic>
          <a:graphicData uri="http://schemas.openxmlformats.org/drawingml/2006/table">
            <a:tbl>
              <a:tblPr/>
              <a:tblGrid>
                <a:gridCol w="21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7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5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7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24ABB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37CC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7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F7B83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F57F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57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E23A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E13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57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7D3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1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650"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  <a:ea typeface="DejaVu Sans"/>
                      </a:endParaRPr>
                    </a:p>
                  </a:txBody>
                  <a:tcPr marL="68580" marR="68580" marT="34290" marB="34290">
                    <a:lnL w="18720">
                      <a:solidFill>
                        <a:srgbClr val="FFFFFF"/>
                      </a:solidFill>
                      <a:prstDash val="solid"/>
                    </a:lnL>
                    <a:lnR w="1872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7" name="Slide Number Placeholder 5"/>
          <p:cNvSpPr/>
          <p:nvPr/>
        </p:nvSpPr>
        <p:spPr>
          <a:xfrm>
            <a:off x="301860" y="4886467"/>
            <a:ext cx="342900" cy="92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 defTabSz="685800">
              <a:lnSpc>
                <a:spcPct val="100000"/>
              </a:lnSpc>
            </a:pPr>
            <a:fld id="{EC26E8E7-B832-4610-9CA7-815DDE4CC184}" type="slidenum">
              <a:rPr lang="en-US" sz="600" b="0" u="none" strike="noStrike">
                <a:solidFill>
                  <a:srgbClr val="44546A"/>
                </a:solidFill>
                <a:effectLst/>
                <a:uFillTx/>
                <a:latin typeface="Nokia Pure Text Light"/>
                <a:ea typeface="Nokia Pure Text Light"/>
              </a:rPr>
              <a:pPr defTabSz="685800">
                <a:lnSpc>
                  <a:spcPct val="100000"/>
                </a:lnSpc>
              </a:pPr>
              <a:t>‹#›</a:t>
            </a:fld>
            <a:endParaRPr lang="en-US" sz="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58" name="Straight Connector 1"/>
          <p:cNvCxnSpPr/>
          <p:nvPr/>
        </p:nvCxnSpPr>
        <p:spPr>
          <a:xfrm>
            <a:off x="1052460" y="3632040"/>
            <a:ext cx="2160" cy="110160"/>
          </a:xfrm>
          <a:prstGeom prst="straightConnector1">
            <a:avLst/>
          </a:prstGeom>
          <a:ln w="6480">
            <a:solidFill>
              <a:srgbClr val="44546A"/>
            </a:solidFill>
            <a:miter/>
          </a:ln>
        </p:spPr>
      </p:cxnSp>
      <p:pic>
        <p:nvPicPr>
          <p:cNvPr id="359" name="Picture 4"/>
          <p:cNvPicPr/>
          <p:nvPr/>
        </p:nvPicPr>
        <p:blipFill>
          <a:blip r:embed="rId2"/>
          <a:stretch/>
        </p:blipFill>
        <p:spPr>
          <a:xfrm>
            <a:off x="7961220" y="4617540"/>
            <a:ext cx="760590" cy="3612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110" y="205200"/>
            <a:ext cx="8228520" cy="8577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457110" y="1203390"/>
            <a:ext cx="8228520" cy="29821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lnSpc>
                <a:spcPct val="100000"/>
              </a:lnSpc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648000" lvl="1" indent="-243000">
              <a:lnSpc>
                <a:spcPct val="100000"/>
              </a:lnSpc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972000" lvl="2" indent="-216000">
              <a:lnSpc>
                <a:spcPct val="100000"/>
              </a:lnSpc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296000" lvl="3" indent="-162000">
              <a:lnSpc>
                <a:spcPct val="10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620000" lvl="4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1944000" lvl="5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2268000" lvl="6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32597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background with small squares&#10;&#10;AI-generated content may be incorrect.">
            <a:extLst>
              <a:ext uri="{FF2B5EF4-FFF2-40B4-BE49-F238E27FC236}">
                <a16:creationId xmlns:a16="http://schemas.microsoft.com/office/drawing/2014/main" id="{27C21B38-D5AE-06DA-CFAA-15674008B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 descr="NBL100 years innovating logo">
            <a:extLst>
              <a:ext uri="{FF2B5EF4-FFF2-40B4-BE49-F238E27FC236}">
                <a16:creationId xmlns:a16="http://schemas.microsoft.com/office/drawing/2014/main" id="{FDA52C99-BB17-AEF0-D2B0-898CB5E06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8626" y="1167750"/>
            <a:ext cx="4346749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7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BL100 logo">
            <a:extLst>
              <a:ext uri="{FF2B5EF4-FFF2-40B4-BE49-F238E27FC236}">
                <a16:creationId xmlns:a16="http://schemas.microsoft.com/office/drawing/2014/main" id="{43D3F70C-BE60-9EB8-BB10-756E8D26C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6898" y="4456757"/>
            <a:ext cx="828000" cy="5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1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3F40F90-8533-0825-1646-79AF0AAFD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4958EF-CA59-E56C-BFEE-FE9E4EC26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24B9E5-9DF5-72DD-49F0-33455A6A12D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BB1E191-EBDF-875C-0CD1-E850CAF49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1953" y="4618065"/>
            <a:ext cx="769372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726" r:id="rId2"/>
    <p:sldLayoutId id="2147483776" r:id="rId3"/>
    <p:sldLayoutId id="2147483778" r:id="rId4"/>
    <p:sldLayoutId id="2147483779" r:id="rId5"/>
    <p:sldLayoutId id="2147483780" r:id="rId6"/>
    <p:sldLayoutId id="2147483781" r:id="rId7"/>
    <p:sldLayoutId id="2147483777" r:id="rId8"/>
    <p:sldLayoutId id="2147483796" r:id="rId9"/>
    <p:sldLayoutId id="2147483812" r:id="rId10"/>
    <p:sldLayoutId id="2147483854" r:id="rId11"/>
    <p:sldLayoutId id="2147483763" r:id="rId12"/>
    <p:sldLayoutId id="2147483775" r:id="rId13"/>
    <p:sldLayoutId id="2147483794" r:id="rId14"/>
    <p:sldLayoutId id="2147483797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55" r:id="rId24"/>
    <p:sldLayoutId id="2147483825" r:id="rId25"/>
    <p:sldLayoutId id="2147483826" r:id="rId26"/>
    <p:sldLayoutId id="2147483827" r:id="rId27"/>
    <p:sldLayoutId id="2147483828" r:id="rId28"/>
    <p:sldLayoutId id="2147483753" r:id="rId29"/>
    <p:sldLayoutId id="2147483757" r:id="rId30"/>
    <p:sldLayoutId id="2147483758" r:id="rId31"/>
    <p:sldLayoutId id="2147483815" r:id="rId32"/>
    <p:sldLayoutId id="2147483760" r:id="rId33"/>
    <p:sldLayoutId id="2147483761" r:id="rId34"/>
    <p:sldLayoutId id="2147483762" r:id="rId35"/>
    <p:sldLayoutId id="2147483774" r:id="rId36"/>
    <p:sldLayoutId id="2147483755" r:id="rId37"/>
    <p:sldLayoutId id="2147483756" r:id="rId38"/>
    <p:sldLayoutId id="2147483793" r:id="rId39"/>
    <p:sldLayoutId id="2147483814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91" r:id="rId47"/>
    <p:sldLayoutId id="2147483677" r:id="rId48"/>
    <p:sldLayoutId id="2147483769" r:id="rId49"/>
    <p:sldLayoutId id="2147483773" r:id="rId50"/>
    <p:sldLayoutId id="2147483770" r:id="rId51"/>
    <p:sldLayoutId id="2147483771" r:id="rId52"/>
    <p:sldLayoutId id="2147483772" r:id="rId53"/>
    <p:sldLayoutId id="2147483792" r:id="rId54"/>
    <p:sldLayoutId id="2147483679" r:id="rId55"/>
    <p:sldLayoutId id="2147483856" r:id="rId56"/>
    <p:sldLayoutId id="2147483857" r:id="rId57"/>
    <p:sldLayoutId id="2147483858" r:id="rId58"/>
    <p:sldLayoutId id="2147483859" r:id="rId59"/>
    <p:sldLayoutId id="2147483860" r:id="rId60"/>
    <p:sldLayoutId id="2147483861" r:id="rId61"/>
    <p:sldLayoutId id="2147483862" r:id="rId6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marinecablemap.co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2F4584-A238-F682-7968-31DB5964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97" y="663379"/>
            <a:ext cx="5380416" cy="1244465"/>
          </a:xfrm>
        </p:spPr>
        <p:txBody>
          <a:bodyPr lIns="0" tIns="0" rIns="0" bIns="0" anchor="t">
            <a:noAutofit/>
          </a:bodyPr>
          <a:lstStyle/>
          <a:p>
            <a:r>
              <a:rPr lang="en-US" sz="2400">
                <a:latin typeface="Nokia Pure Headline Light"/>
                <a:ea typeface="+mj-lt"/>
                <a:cs typeface="+mj-lt"/>
              </a:rPr>
              <a:t>Tsunami Detection on Standard Telecommunication Cables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CDEDB-24E6-2B78-F7E7-515259ADC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541" y="2074389"/>
            <a:ext cx="4570726" cy="811934"/>
          </a:xfrm>
        </p:spPr>
        <p:txBody>
          <a:bodyPr lIns="0" tIns="0" rIns="0" bIns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 sz="1200" b="1" u="sng"/>
              <a:t>M. Mazur</a:t>
            </a:r>
            <a:r>
              <a:rPr lang="en-US" sz="1200"/>
              <a:t>(1), N. K. Fontaine(1), R. Ryf(1), M. </a:t>
            </a:r>
            <a:r>
              <a:rPr lang="en-US" sz="1200" err="1"/>
              <a:t>Karrenbach</a:t>
            </a:r>
            <a:r>
              <a:rPr lang="en-US" sz="1200"/>
              <a:t>(2), </a:t>
            </a:r>
          </a:p>
          <a:p>
            <a:pPr>
              <a:spcAft>
                <a:spcPts val="0"/>
              </a:spcAft>
            </a:pPr>
            <a:r>
              <a:rPr lang="en-US" sz="1200"/>
              <a:t>K. L. McLaughlin(3), B. J. Sperry(3), A. G. Butler(3), V. Kamalov(4), L. </a:t>
            </a:r>
            <a:r>
              <a:rPr lang="en-US" sz="1200" err="1"/>
              <a:t>Dallachiesa</a:t>
            </a:r>
            <a:r>
              <a:rPr lang="en-US" sz="1200"/>
              <a:t>(1), E. Burrows(1), D. Winter(1),  H. Chen(1), </a:t>
            </a:r>
            <a:br>
              <a:rPr lang="en-US" sz="1200"/>
            </a:br>
            <a:r>
              <a:rPr lang="en-US" sz="1200"/>
              <a:t>J. Naik(5), K. Padmaraju(5), A. Mistry(5) and D. T. Neilson(1)</a:t>
            </a:r>
            <a:br>
              <a:rPr lang="en-US" sz="1200"/>
            </a:br>
            <a:endParaRPr lang="en-US" sz="1200"/>
          </a:p>
          <a:p>
            <a:pPr>
              <a:spcAft>
                <a:spcPts val="0"/>
              </a:spcAft>
            </a:pPr>
            <a:br>
              <a:rPr lang="en-US" sz="1200"/>
            </a:br>
            <a:r>
              <a:rPr lang="en-US" sz="1000"/>
              <a:t>(1) Nokia Bell Labs, 600 Mountain Ave, Murray Hill, NJ 07974, USA</a:t>
            </a:r>
          </a:p>
          <a:p>
            <a:pPr>
              <a:spcAft>
                <a:spcPts val="0"/>
              </a:spcAft>
            </a:pPr>
            <a:r>
              <a:rPr lang="en-US" sz="1000"/>
              <a:t>(2) Seismics Unusual LLC, Brea, CA 92821, USA</a:t>
            </a:r>
          </a:p>
          <a:p>
            <a:pPr>
              <a:spcAft>
                <a:spcPts val="0"/>
              </a:spcAft>
            </a:pPr>
            <a:r>
              <a:rPr lang="en-US" sz="1000"/>
              <a:t>(3) Leidos Inc., Arlington, VA 22203, USA</a:t>
            </a:r>
          </a:p>
          <a:p>
            <a:pPr>
              <a:spcAft>
                <a:spcPts val="0"/>
              </a:spcAft>
            </a:pPr>
            <a:r>
              <a:rPr lang="en-US" sz="1000"/>
              <a:t>(4) Valey Kamalov LLC, Gainesville, FL 32607, USA</a:t>
            </a:r>
          </a:p>
          <a:p>
            <a:pPr>
              <a:spcAft>
                <a:spcPts val="0"/>
              </a:spcAft>
            </a:pPr>
            <a:r>
              <a:rPr lang="en-US" sz="1000"/>
              <a:t>(5) Nokia Advanced Optics, 171 Madison Ave, New York City, NY 10016, USA</a:t>
            </a:r>
            <a:br>
              <a:rPr lang="en-US" sz="1200"/>
            </a:br>
            <a:endParaRPr lang="en-US" sz="1200"/>
          </a:p>
          <a:p>
            <a:r>
              <a:rPr lang="en-US" sz="1200"/>
              <a:t>mikael.mazur@nokia-bell-labs.com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8A85E480-CA52-186F-1505-76A8595DE9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408" y="4391853"/>
            <a:ext cx="2218773" cy="52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4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B59F-181C-4724-2AD9-D1750FD4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7939A-BAF6-2CB6-B0C2-3E67923E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403"/>
            <a:ext cx="8597214" cy="2520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03131B-E3A4-9082-FC04-A5C92BE31953}"/>
              </a:ext>
            </a:extLst>
          </p:cNvPr>
          <p:cNvSpPr/>
          <p:nvPr/>
        </p:nvSpPr>
        <p:spPr>
          <a:xfrm>
            <a:off x="583856" y="1261934"/>
            <a:ext cx="7132936" cy="244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204DB-F2C6-1366-1AD1-58330D899E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C26616-8310-47EE-7D92-E22B066C604E}"/>
              </a:ext>
            </a:extLst>
          </p:cNvPr>
          <p:cNvSpPr/>
          <p:nvPr/>
        </p:nvSpPr>
        <p:spPr>
          <a:xfrm>
            <a:off x="531340" y="1258845"/>
            <a:ext cx="61785" cy="66108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983F5-C062-B662-2DE9-EE3B8B27E609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ED3EB-67FD-C89D-D13E-D3A7EF999D22}"/>
              </a:ext>
            </a:extLst>
          </p:cNvPr>
          <p:cNvSpPr txBox="1"/>
          <p:nvPr/>
        </p:nvSpPr>
        <p:spPr>
          <a:xfrm>
            <a:off x="252586" y="3619917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First Span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B2572-0188-8E73-B8F9-DA6E80B74303}"/>
              </a:ext>
            </a:extLst>
          </p:cNvPr>
          <p:cNvSpPr txBox="1"/>
          <p:nvPr/>
        </p:nvSpPr>
        <p:spPr>
          <a:xfrm>
            <a:off x="250878" y="3982592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100m resolution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25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8D035-2091-306A-BE25-FE449A6669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9044-2727-E346-2A42-1E4F6188D7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All the spans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0B4C7-C9C1-902E-0DBB-BE1A1D44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581"/>
            <a:ext cx="8597214" cy="25208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713B0C-35FE-0ED7-F5E0-906070145D08}"/>
              </a:ext>
            </a:extLst>
          </p:cNvPr>
          <p:cNvSpPr/>
          <p:nvPr/>
        </p:nvSpPr>
        <p:spPr>
          <a:xfrm>
            <a:off x="531340" y="1258845"/>
            <a:ext cx="61785" cy="661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7D218-08FC-2F14-D763-827562441661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FEAD0-79B0-1062-F517-84AACD26EDBA}"/>
              </a:ext>
            </a:extLst>
          </p:cNvPr>
          <p:cNvSpPr txBox="1"/>
          <p:nvPr/>
        </p:nvSpPr>
        <p:spPr>
          <a:xfrm>
            <a:off x="3292001" y="3938390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All the spans  4400km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1228C-90D9-49EA-1465-898A2E810CE2}"/>
              </a:ext>
            </a:extLst>
          </p:cNvPr>
          <p:cNvSpPr txBox="1"/>
          <p:nvPr/>
        </p:nvSpPr>
        <p:spPr>
          <a:xfrm>
            <a:off x="3596568" y="4277358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100m resolution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0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8554B-63F6-1116-55DA-B574BD1A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D9FACD-1CD7-8FF1-2126-D40D5F348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21CD7-0839-DD20-B690-5C474B8FB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581"/>
            <a:ext cx="8597214" cy="2520846"/>
          </a:xfrm>
          <a:prstGeom prst="rect">
            <a:avLst/>
          </a:prstGeom>
        </p:spPr>
      </p:pic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E544FC7C-30AF-821A-A286-F0DF72B0B0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745" b="2920"/>
          <a:stretch>
            <a:fillRect/>
          </a:stretch>
        </p:blipFill>
        <p:spPr>
          <a:xfrm>
            <a:off x="-419" y="2158900"/>
            <a:ext cx="4356177" cy="203685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Picture 9" descr="A close-up of a graph">
            <a:extLst>
              <a:ext uri="{FF2B5EF4-FFF2-40B4-BE49-F238E27FC236}">
                <a16:creationId xmlns:a16="http://schemas.microsoft.com/office/drawing/2014/main" id="{6BFB4904-EA15-7FF4-2334-A06AFA586B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244"/>
          <a:stretch>
            <a:fillRect/>
          </a:stretch>
        </p:blipFill>
        <p:spPr>
          <a:xfrm>
            <a:off x="4464998" y="2152560"/>
            <a:ext cx="4260360" cy="203944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60945A-78EB-A869-7326-58F04004A3EF}"/>
              </a:ext>
            </a:extLst>
          </p:cNvPr>
          <p:cNvSpPr/>
          <p:nvPr/>
        </p:nvSpPr>
        <p:spPr>
          <a:xfrm>
            <a:off x="540262" y="1280372"/>
            <a:ext cx="335801" cy="6055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A46F85-E8CF-F413-B28B-E0319300600D}"/>
              </a:ext>
            </a:extLst>
          </p:cNvPr>
          <p:cNvSpPr/>
          <p:nvPr/>
        </p:nvSpPr>
        <p:spPr>
          <a:xfrm>
            <a:off x="3649789" y="1287471"/>
            <a:ext cx="335801" cy="6055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DF1120-A560-93E5-080C-88D7467E255B}"/>
              </a:ext>
            </a:extLst>
          </p:cNvPr>
          <p:cNvCxnSpPr/>
          <p:nvPr/>
        </p:nvCxnSpPr>
        <p:spPr>
          <a:xfrm flipH="1">
            <a:off x="-21120" y="1888257"/>
            <a:ext cx="565820" cy="254160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E00240-EB18-1B12-46A9-A2FCF07443E1}"/>
              </a:ext>
            </a:extLst>
          </p:cNvPr>
          <p:cNvCxnSpPr>
            <a:cxnSpLocks/>
          </p:cNvCxnSpPr>
          <p:nvPr/>
        </p:nvCxnSpPr>
        <p:spPr>
          <a:xfrm>
            <a:off x="874820" y="1888256"/>
            <a:ext cx="3491475" cy="243512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10C411-448C-D3A4-0FA8-8E1B575EB44E}"/>
              </a:ext>
            </a:extLst>
          </p:cNvPr>
          <p:cNvCxnSpPr>
            <a:cxnSpLocks/>
          </p:cNvCxnSpPr>
          <p:nvPr/>
        </p:nvCxnSpPr>
        <p:spPr>
          <a:xfrm>
            <a:off x="3987897" y="1898904"/>
            <a:ext cx="4748065" cy="236413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A42EE1-C610-9512-837B-0F62826B2032}"/>
              </a:ext>
            </a:extLst>
          </p:cNvPr>
          <p:cNvCxnSpPr>
            <a:cxnSpLocks/>
          </p:cNvCxnSpPr>
          <p:nvPr/>
        </p:nvCxnSpPr>
        <p:spPr>
          <a:xfrm>
            <a:off x="3654225" y="1909552"/>
            <a:ext cx="815010" cy="232864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BA22C9-D59E-6984-1D58-B6455CE06E9C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6CC5A-0957-44DB-BEC8-25F5F73FC216}"/>
              </a:ext>
            </a:extLst>
          </p:cNvPr>
          <p:cNvSpPr txBox="1"/>
          <p:nvPr/>
        </p:nvSpPr>
        <p:spPr>
          <a:xfrm>
            <a:off x="1741347" y="4303212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Near shore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C03E4-BDEC-E142-FD78-02F0C656E980}"/>
              </a:ext>
            </a:extLst>
          </p:cNvPr>
          <p:cNvSpPr txBox="1"/>
          <p:nvPr/>
        </p:nvSpPr>
        <p:spPr>
          <a:xfrm>
            <a:off x="6243554" y="4303212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Deep Ocean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5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5C4D-E01C-AFE8-85A1-04F7D7A97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872BB-373D-DA74-A824-506B6BD5B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1C7C4-EDB5-16EB-00F2-B5BE5084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581"/>
            <a:ext cx="8597214" cy="2520846"/>
          </a:xfrm>
          <a:prstGeom prst="rect">
            <a:avLst/>
          </a:prstGeom>
        </p:spPr>
      </p:pic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BCBC8656-15C0-DA5D-31DA-2986FCB68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745" b="2920"/>
          <a:stretch>
            <a:fillRect/>
          </a:stretch>
        </p:blipFill>
        <p:spPr>
          <a:xfrm>
            <a:off x="-419" y="2158900"/>
            <a:ext cx="4356177" cy="203685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Picture 9" descr="A close-up of a graph">
            <a:extLst>
              <a:ext uri="{FF2B5EF4-FFF2-40B4-BE49-F238E27FC236}">
                <a16:creationId xmlns:a16="http://schemas.microsoft.com/office/drawing/2014/main" id="{D10D73CD-9282-76AC-962C-CCA8823BCF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244"/>
          <a:stretch>
            <a:fillRect/>
          </a:stretch>
        </p:blipFill>
        <p:spPr>
          <a:xfrm>
            <a:off x="4464998" y="2152560"/>
            <a:ext cx="4260360" cy="203944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BC96B3-0C53-676C-DC12-FB6D0479BD8C}"/>
              </a:ext>
            </a:extLst>
          </p:cNvPr>
          <p:cNvSpPr/>
          <p:nvPr/>
        </p:nvSpPr>
        <p:spPr>
          <a:xfrm>
            <a:off x="540262" y="1280372"/>
            <a:ext cx="335801" cy="6055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545A7-6C31-EE6F-DFFD-2941E85FC51D}"/>
              </a:ext>
            </a:extLst>
          </p:cNvPr>
          <p:cNvSpPr/>
          <p:nvPr/>
        </p:nvSpPr>
        <p:spPr>
          <a:xfrm>
            <a:off x="3649789" y="1287471"/>
            <a:ext cx="335801" cy="6055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7F7598-E1B5-A060-9B8E-44D7C93F020C}"/>
              </a:ext>
            </a:extLst>
          </p:cNvPr>
          <p:cNvCxnSpPr/>
          <p:nvPr/>
        </p:nvCxnSpPr>
        <p:spPr>
          <a:xfrm flipH="1">
            <a:off x="-21120" y="1888257"/>
            <a:ext cx="565820" cy="254160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8B7323-9050-C156-8FD7-3076E499E1F6}"/>
              </a:ext>
            </a:extLst>
          </p:cNvPr>
          <p:cNvCxnSpPr>
            <a:cxnSpLocks/>
          </p:cNvCxnSpPr>
          <p:nvPr/>
        </p:nvCxnSpPr>
        <p:spPr>
          <a:xfrm>
            <a:off x="874820" y="1888256"/>
            <a:ext cx="3491475" cy="243512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5EE8A8-8A94-F8D5-0B4D-924D2816B2B0}"/>
              </a:ext>
            </a:extLst>
          </p:cNvPr>
          <p:cNvCxnSpPr>
            <a:cxnSpLocks/>
          </p:cNvCxnSpPr>
          <p:nvPr/>
        </p:nvCxnSpPr>
        <p:spPr>
          <a:xfrm>
            <a:off x="3987897" y="1898904"/>
            <a:ext cx="4748065" cy="236413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AED715-E33C-B917-75F9-F7244FB5E9F3}"/>
              </a:ext>
            </a:extLst>
          </p:cNvPr>
          <p:cNvCxnSpPr>
            <a:cxnSpLocks/>
          </p:cNvCxnSpPr>
          <p:nvPr/>
        </p:nvCxnSpPr>
        <p:spPr>
          <a:xfrm>
            <a:off x="3654225" y="1909552"/>
            <a:ext cx="815010" cy="232864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6C625F3-0400-D409-5154-83AC06819662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pic>
        <p:nvPicPr>
          <p:cNvPr id="20" name="Picture 19" descr="A close-up of a chart&#10;&#10;AI-generated content may be incorrect.">
            <a:extLst>
              <a:ext uri="{FF2B5EF4-FFF2-40B4-BE49-F238E27FC236}">
                <a16:creationId xmlns:a16="http://schemas.microsoft.com/office/drawing/2014/main" id="{E979774F-F89D-C6B3-3AF0-BBC9C0F1A3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4" r="71584" b="354"/>
          <a:stretch>
            <a:fillRect/>
          </a:stretch>
        </p:blipFill>
        <p:spPr>
          <a:xfrm>
            <a:off x="5446058" y="1071515"/>
            <a:ext cx="2605111" cy="1891097"/>
          </a:xfrm>
          <a:prstGeom prst="rect">
            <a:avLst/>
          </a:prstGeom>
        </p:spPr>
      </p:pic>
      <p:pic>
        <p:nvPicPr>
          <p:cNvPr id="22" name="Picture 21" descr="A close-up of a chart&#10;&#10;AI-generated content may be incorrect.">
            <a:extLst>
              <a:ext uri="{FF2B5EF4-FFF2-40B4-BE49-F238E27FC236}">
                <a16:creationId xmlns:a16="http://schemas.microsoft.com/office/drawing/2014/main" id="{01DD3FA8-9E75-46E0-38E1-2FC4DECAE9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22" r="39559" b="354"/>
          <a:stretch>
            <a:fillRect/>
          </a:stretch>
        </p:blipFill>
        <p:spPr>
          <a:xfrm>
            <a:off x="5873001" y="2933931"/>
            <a:ext cx="2918726" cy="1891097"/>
          </a:xfrm>
          <a:prstGeom prst="rect">
            <a:avLst/>
          </a:prstGeom>
        </p:spPr>
      </p:pic>
      <p:pic>
        <p:nvPicPr>
          <p:cNvPr id="23" name="Picture 22" descr="A close-up of a chart&#10;&#10;AI-generated content may be incorrect.">
            <a:extLst>
              <a:ext uri="{FF2B5EF4-FFF2-40B4-BE49-F238E27FC236}">
                <a16:creationId xmlns:a16="http://schemas.microsoft.com/office/drawing/2014/main" id="{6712508F-BFD7-A4BA-2DA9-666CEC2FAE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23" r="39595" b="531"/>
          <a:stretch>
            <a:fillRect/>
          </a:stretch>
        </p:blipFill>
        <p:spPr>
          <a:xfrm>
            <a:off x="7960656" y="1081598"/>
            <a:ext cx="830384" cy="1887740"/>
          </a:xfrm>
          <a:prstGeom prst="rect">
            <a:avLst/>
          </a:prstGeom>
        </p:spPr>
      </p:pic>
      <p:pic>
        <p:nvPicPr>
          <p:cNvPr id="24" name="Picture 23" descr="A close-up of a chart&#10;&#10;AI-generated content may be incorrect.">
            <a:extLst>
              <a:ext uri="{FF2B5EF4-FFF2-40B4-BE49-F238E27FC236}">
                <a16:creationId xmlns:a16="http://schemas.microsoft.com/office/drawing/2014/main" id="{EC937C4E-5EA8-37CF-D935-EE522736F8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0" t="-878" r="94814" b="531"/>
          <a:stretch>
            <a:fillRect/>
          </a:stretch>
        </p:blipFill>
        <p:spPr>
          <a:xfrm>
            <a:off x="5446057" y="2933932"/>
            <a:ext cx="484281" cy="19043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DC461E9-337E-9533-7E21-C470C9D77D5A}"/>
              </a:ext>
            </a:extLst>
          </p:cNvPr>
          <p:cNvSpPr/>
          <p:nvPr/>
        </p:nvSpPr>
        <p:spPr>
          <a:xfrm>
            <a:off x="5446059" y="1277468"/>
            <a:ext cx="3284443" cy="1697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US"/>
              <a:t>u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E75C06-0D36-72C0-E855-48E2E9BF8F82}"/>
              </a:ext>
            </a:extLst>
          </p:cNvPr>
          <p:cNvSpPr/>
          <p:nvPr/>
        </p:nvSpPr>
        <p:spPr>
          <a:xfrm>
            <a:off x="5446058" y="3049119"/>
            <a:ext cx="3297892" cy="180863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US"/>
              <a:t>u</a:t>
            </a: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E232FB-E277-1E65-2CD5-59AC8366459F}"/>
              </a:ext>
            </a:extLst>
          </p:cNvPr>
          <p:cNvCxnSpPr/>
          <p:nvPr/>
        </p:nvCxnSpPr>
        <p:spPr>
          <a:xfrm flipH="1">
            <a:off x="3165102" y="2314575"/>
            <a:ext cx="13447" cy="147581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0C012F-5AFB-76D0-953B-513435D37411}"/>
              </a:ext>
            </a:extLst>
          </p:cNvPr>
          <p:cNvCxnSpPr>
            <a:cxnSpLocks/>
          </p:cNvCxnSpPr>
          <p:nvPr/>
        </p:nvCxnSpPr>
        <p:spPr>
          <a:xfrm flipH="1">
            <a:off x="670671" y="2321297"/>
            <a:ext cx="1" cy="144556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8EB4ABF-111E-6B4A-FF63-F941C870A59E}"/>
              </a:ext>
            </a:extLst>
          </p:cNvPr>
          <p:cNvSpPr txBox="1"/>
          <p:nvPr/>
        </p:nvSpPr>
        <p:spPr>
          <a:xfrm>
            <a:off x="5688197" y="749442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Earthquake Spectrograms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4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9E3D-D978-2E7D-9FA2-8F922B9E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AA_Tsunami_Fast">
            <a:hlinkClick r:id="" action="ppaction://media"/>
            <a:extLst>
              <a:ext uri="{FF2B5EF4-FFF2-40B4-BE49-F238E27FC236}">
                <a16:creationId xmlns:a16="http://schemas.microsoft.com/office/drawing/2014/main" id="{D867A89E-4935-F7B5-6973-D8244477E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" y="-4632"/>
            <a:ext cx="9137820" cy="5152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B487DC-8F05-DE44-BBC6-65BB209ABD71}"/>
              </a:ext>
            </a:extLst>
          </p:cNvPr>
          <p:cNvSpPr txBox="1"/>
          <p:nvPr/>
        </p:nvSpPr>
        <p:spPr>
          <a:xfrm>
            <a:off x="4067944" y="13107"/>
            <a:ext cx="3758762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https://nctr.pmel.noaa.gov/kamchatka20250729/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B320B-E2ED-29F9-96A6-28198FA8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A2EA04-2F58-5B7C-CE21-B38D8ECA6E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Observation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00881-C920-8A3F-33F3-229D63932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NOAA reference data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724A6-C7B6-8DB4-29B4-C59BC77E5F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144500"/>
            <a:ext cx="4068000" cy="3118980"/>
          </a:xfrm>
        </p:spPr>
        <p:txBody>
          <a:bodyPr lIns="0" tIns="0" rIns="0" bIns="0" anchor="t"/>
          <a:lstStyle/>
          <a:p>
            <a:pPr marL="179705" indent="-179705"/>
            <a:r>
              <a:rPr lang="en-US"/>
              <a:t>MOST (Method of Splitting </a:t>
            </a:r>
            <a:r>
              <a:rPr lang="en-US">
                <a:solidFill>
                  <a:srgbClr val="001135"/>
                </a:solidFill>
                <a:latin typeface="Nokia Pure Text Light"/>
                <a:cs typeface="Arial"/>
              </a:rPr>
              <a:t>Tsunami) model</a:t>
            </a:r>
            <a:endParaRPr lang="en-US"/>
          </a:p>
          <a:p>
            <a:pPr marL="179705" indent="-179705"/>
            <a:r>
              <a:rPr lang="en-US">
                <a:solidFill>
                  <a:srgbClr val="001135"/>
                </a:solidFill>
                <a:latin typeface="Nokia Pure Text Light"/>
                <a:cs typeface="Arial"/>
              </a:rPr>
              <a:t>DART</a:t>
            </a:r>
            <a:r>
              <a:rPr lang="en-US"/>
              <a:t> Buoy's offshore HI and CA</a:t>
            </a:r>
          </a:p>
          <a:p>
            <a:pPr marL="179705" indent="-179705"/>
            <a:endParaRPr lang="en-US"/>
          </a:p>
        </p:txBody>
      </p:sp>
      <p:pic>
        <p:nvPicPr>
          <p:cNvPr id="8" name="Picture 7" descr="A graph of water levels&#10;&#10;AI-generated content may be incorrect.">
            <a:extLst>
              <a:ext uri="{FF2B5EF4-FFF2-40B4-BE49-F238E27FC236}">
                <a16:creationId xmlns:a16="http://schemas.microsoft.com/office/drawing/2014/main" id="{0CE520DF-55E0-1C62-8262-E3BECDCE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31" y="2545978"/>
            <a:ext cx="2803664" cy="1869110"/>
          </a:xfrm>
          <a:prstGeom prst="rect">
            <a:avLst/>
          </a:prstGeom>
        </p:spPr>
      </p:pic>
      <p:pic>
        <p:nvPicPr>
          <p:cNvPr id="13" name="Picture 12" descr="A graph of water levels&#10;&#10;AI-generated content may be incorrect.">
            <a:extLst>
              <a:ext uri="{FF2B5EF4-FFF2-40B4-BE49-F238E27FC236}">
                <a16:creationId xmlns:a16="http://schemas.microsoft.com/office/drawing/2014/main" id="{D8C96DFB-EE2E-828F-E25B-EDAB25650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832" y="676870"/>
            <a:ext cx="2800903" cy="1869110"/>
          </a:xfrm>
          <a:prstGeom prst="rect">
            <a:avLst/>
          </a:prstGeom>
        </p:spPr>
      </p:pic>
      <p:pic>
        <p:nvPicPr>
          <p:cNvPr id="15" name="Picture 14" descr="A map of the ocean&#10;&#10;AI-generated content may be incorrect.">
            <a:extLst>
              <a:ext uri="{FF2B5EF4-FFF2-40B4-BE49-F238E27FC236}">
                <a16:creationId xmlns:a16="http://schemas.microsoft.com/office/drawing/2014/main" id="{1FDF018D-EAAA-4029-EE36-4661503C3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31" y="1640413"/>
            <a:ext cx="3932592" cy="302039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8FF0FF-D141-3659-A3F1-DC8F55499D84}"/>
              </a:ext>
            </a:extLst>
          </p:cNvPr>
          <p:cNvCxnSpPr/>
          <p:nvPr/>
        </p:nvCxnSpPr>
        <p:spPr>
          <a:xfrm flipH="1">
            <a:off x="2771570" y="2200592"/>
            <a:ext cx="808382" cy="364987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82EF03-027D-2F7C-B408-5DE0551270E4}"/>
              </a:ext>
            </a:extLst>
          </p:cNvPr>
          <p:cNvCxnSpPr/>
          <p:nvPr/>
        </p:nvCxnSpPr>
        <p:spPr>
          <a:xfrm flipH="1" flipV="1">
            <a:off x="2825405" y="2561438"/>
            <a:ext cx="3036405" cy="452232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A393A0-47CA-DCB1-A4E6-920DF494A5F9}"/>
              </a:ext>
            </a:extLst>
          </p:cNvPr>
          <p:cNvCxnSpPr>
            <a:cxnSpLocks/>
          </p:cNvCxnSpPr>
          <p:nvPr/>
        </p:nvCxnSpPr>
        <p:spPr>
          <a:xfrm flipH="1">
            <a:off x="3612253" y="1401322"/>
            <a:ext cx="2282688" cy="790159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63F884B-BC96-F8DF-2C46-F9474F60C2AB}"/>
              </a:ext>
            </a:extLst>
          </p:cNvPr>
          <p:cNvSpPr/>
          <p:nvPr/>
        </p:nvSpPr>
        <p:spPr>
          <a:xfrm>
            <a:off x="3544061" y="2170223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5E1B6D-346F-703D-4829-085BCE44904E}"/>
              </a:ext>
            </a:extLst>
          </p:cNvPr>
          <p:cNvSpPr/>
          <p:nvPr/>
        </p:nvSpPr>
        <p:spPr>
          <a:xfrm>
            <a:off x="2765496" y="2504288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CCE2F-20DD-52A5-B768-A29EE08144A9}"/>
              </a:ext>
            </a:extLst>
          </p:cNvPr>
          <p:cNvSpPr txBox="1"/>
          <p:nvPr/>
        </p:nvSpPr>
        <p:spPr>
          <a:xfrm>
            <a:off x="1565893" y="4647116"/>
            <a:ext cx="2997274" cy="15388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nctr.pmel.noaa.gov</a:t>
            </a:r>
            <a:r>
              <a:rPr lang="en-US" sz="1000">
                <a:ea typeface="+mn-lt"/>
                <a:cs typeface="+mn-lt"/>
              </a:rPr>
              <a:t>/kamchatka20250729/</a:t>
            </a:r>
            <a:endParaRPr lang="en-US" sz="12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18C4F-2E01-F125-031C-5B737B408354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6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AC742-3C00-BEF4-59CE-37CD95F8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34995D-70E6-7D71-27A4-C23C1A52D8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1A8CA-6711-5A80-3D5F-04209CBD8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7B2BC-651B-B5BD-6B32-C567C8340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144500"/>
            <a:ext cx="4068000" cy="3118980"/>
          </a:xfrm>
        </p:spPr>
        <p:txBody>
          <a:bodyPr lIns="0" tIns="0" rIns="0" bIns="0" anchor="t"/>
          <a:lstStyle/>
          <a:p>
            <a:pPr marL="179705" indent="-179705"/>
            <a:r>
              <a:rPr lang="en-US"/>
              <a:t>DART is close to shore</a:t>
            </a:r>
            <a:endParaRPr lang="en-US">
              <a:cs typeface="Arial"/>
            </a:endParaRPr>
          </a:p>
          <a:p>
            <a:pPr marL="179705" indent="-179705"/>
            <a:r>
              <a:rPr lang="en-US">
                <a:solidFill>
                  <a:srgbClr val="001135"/>
                </a:solidFill>
                <a:latin typeface="Nokia Pure Text Light"/>
                <a:cs typeface="Arial"/>
              </a:rPr>
              <a:t>Fiber</a:t>
            </a:r>
            <a:r>
              <a:rPr lang="en-US">
                <a:cs typeface="Arial"/>
              </a:rPr>
              <a:t> sensing enables deep-ocean tracking</a:t>
            </a:r>
            <a:endParaRPr lang="en-US"/>
          </a:p>
          <a:p>
            <a:pPr marL="179705" indent="-179705"/>
            <a:endParaRPr lang="en-US"/>
          </a:p>
        </p:txBody>
      </p:sp>
      <p:pic>
        <p:nvPicPr>
          <p:cNvPr id="15" name="Picture 14" descr="A map of the ocean&#10;&#10;AI-generated content may be incorrect.">
            <a:extLst>
              <a:ext uri="{FF2B5EF4-FFF2-40B4-BE49-F238E27FC236}">
                <a16:creationId xmlns:a16="http://schemas.microsoft.com/office/drawing/2014/main" id="{391FFB71-49D3-81AB-BF51-E33714BD5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1" y="1640413"/>
            <a:ext cx="3932592" cy="302039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34B5B7-1863-983D-57D6-49EAAEF32720}"/>
              </a:ext>
            </a:extLst>
          </p:cNvPr>
          <p:cNvCxnSpPr/>
          <p:nvPr/>
        </p:nvCxnSpPr>
        <p:spPr>
          <a:xfrm flipH="1">
            <a:off x="2771570" y="2200592"/>
            <a:ext cx="808382" cy="364987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B84CC2-A173-303A-A20A-6A17BF9E2F0E}"/>
              </a:ext>
            </a:extLst>
          </p:cNvPr>
          <p:cNvCxnSpPr/>
          <p:nvPr/>
        </p:nvCxnSpPr>
        <p:spPr>
          <a:xfrm flipH="1" flipV="1">
            <a:off x="2981299" y="2506921"/>
            <a:ext cx="2374405" cy="367389"/>
          </a:xfrm>
          <a:prstGeom prst="straightConnector1">
            <a:avLst/>
          </a:prstGeom>
          <a:ln w="63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1E0BA8-4D71-CB66-254B-7DD7FC587690}"/>
              </a:ext>
            </a:extLst>
          </p:cNvPr>
          <p:cNvCxnSpPr>
            <a:cxnSpLocks/>
          </p:cNvCxnSpPr>
          <p:nvPr/>
        </p:nvCxnSpPr>
        <p:spPr>
          <a:xfrm flipH="1">
            <a:off x="3612253" y="1401322"/>
            <a:ext cx="2282688" cy="790159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D509A6E-C410-74AC-CFAB-1568E73BA70E}"/>
              </a:ext>
            </a:extLst>
          </p:cNvPr>
          <p:cNvSpPr/>
          <p:nvPr/>
        </p:nvSpPr>
        <p:spPr>
          <a:xfrm>
            <a:off x="3544061" y="2170223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DDAF9D-127C-D4D6-6364-6BF62B555613}"/>
              </a:ext>
            </a:extLst>
          </p:cNvPr>
          <p:cNvSpPr/>
          <p:nvPr/>
        </p:nvSpPr>
        <p:spPr>
          <a:xfrm>
            <a:off x="2765496" y="2504288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0490D2-50DE-6926-CCC2-7B799A051ED3}"/>
              </a:ext>
            </a:extLst>
          </p:cNvPr>
          <p:cNvSpPr/>
          <p:nvPr/>
        </p:nvSpPr>
        <p:spPr>
          <a:xfrm>
            <a:off x="2925088" y="2440416"/>
            <a:ext cx="75095" cy="75095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" name="Picture 9" descr="A graph of water levels&#10;&#10;AI-generated content may be incorrect.">
            <a:extLst>
              <a:ext uri="{FF2B5EF4-FFF2-40B4-BE49-F238E27FC236}">
                <a16:creationId xmlns:a16="http://schemas.microsoft.com/office/drawing/2014/main" id="{7DC2E0AC-336D-A6DB-CC71-711FF67F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37" y="235116"/>
            <a:ext cx="2800903" cy="1869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F4CEF-2B9D-05D9-58A0-8E606471B79F}"/>
              </a:ext>
            </a:extLst>
          </p:cNvPr>
          <p:cNvSpPr txBox="1"/>
          <p:nvPr/>
        </p:nvSpPr>
        <p:spPr>
          <a:xfrm>
            <a:off x="7076731" y="52333"/>
            <a:ext cx="2743200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DART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3592C-B7A9-7716-6F0A-8D5E87BB4D46}"/>
              </a:ext>
            </a:extLst>
          </p:cNvPr>
          <p:cNvSpPr txBox="1"/>
          <p:nvPr/>
        </p:nvSpPr>
        <p:spPr>
          <a:xfrm>
            <a:off x="6209022" y="2331790"/>
            <a:ext cx="2743200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Fiber Sensing, 500km offshore Hawaii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5A985-D3FE-1B41-C9D7-B8E61B078BAB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9E39-6D54-C2FA-4AE6-E2D8A0198FD4}"/>
              </a:ext>
            </a:extLst>
          </p:cNvPr>
          <p:cNvSpPr txBox="1"/>
          <p:nvPr/>
        </p:nvSpPr>
        <p:spPr>
          <a:xfrm>
            <a:off x="1565893" y="4647116"/>
            <a:ext cx="2997274" cy="15388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nctr.pmel.noaa.gov</a:t>
            </a:r>
            <a:r>
              <a:rPr lang="en-US" sz="1000">
                <a:ea typeface="+mn-lt"/>
                <a:cs typeface="+mn-lt"/>
              </a:rPr>
              <a:t>/kamchatka20250729/</a:t>
            </a:r>
            <a:endParaRPr lang="en-US" sz="1200">
              <a:ea typeface="+mn-lt"/>
              <a:cs typeface="+mn-lt"/>
            </a:endParaRPr>
          </a:p>
        </p:txBody>
      </p:sp>
      <p:pic>
        <p:nvPicPr>
          <p:cNvPr id="9" name="Picture 8" descr="A close-up of a graph&#10;&#10;AI-generated content may be incorrect.">
            <a:extLst>
              <a:ext uri="{FF2B5EF4-FFF2-40B4-BE49-F238E27FC236}">
                <a16:creationId xmlns:a16="http://schemas.microsoft.com/office/drawing/2014/main" id="{6F546E15-279E-6377-1F36-7DD14304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759" y="2541911"/>
            <a:ext cx="3415005" cy="23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7C904C-85C9-8BE4-A027-62BCABE87E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Monitoring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6E9ED-A0EF-31C6-1856-C7BAF85A35B3}"/>
              </a:ext>
            </a:extLst>
          </p:cNvPr>
          <p:cNvSpPr txBox="1"/>
          <p:nvPr/>
        </p:nvSpPr>
        <p:spPr>
          <a:xfrm>
            <a:off x="5397538" y="1188203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500km offshore California,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B46E8-0494-320B-ACC0-B43CD1D252F8}"/>
              </a:ext>
            </a:extLst>
          </p:cNvPr>
          <p:cNvSpPr txBox="1"/>
          <p:nvPr/>
        </p:nvSpPr>
        <p:spPr>
          <a:xfrm>
            <a:off x="961839" y="1194347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15km offshore California, ~30m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0" name="Picture 9" descr="A close-up of a graph&#10;&#10;AI-generated content may be incorrect.">
            <a:extLst>
              <a:ext uri="{FF2B5EF4-FFF2-40B4-BE49-F238E27FC236}">
                <a16:creationId xmlns:a16="http://schemas.microsoft.com/office/drawing/2014/main" id="{879449A5-DE82-26C0-260A-01935921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38" y="1373349"/>
            <a:ext cx="4474029" cy="2790437"/>
          </a:xfrm>
          <a:prstGeom prst="rect">
            <a:avLst/>
          </a:prstGeom>
        </p:spPr>
      </p:pic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B41F0079-10F0-F069-F6C9-18259F1B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8" y="1373349"/>
            <a:ext cx="4433208" cy="2787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9D5E0-0C90-0AB5-0E94-46D67EB5CBFB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0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22B4F-0952-FF30-F1DE-EEFAF939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F62F04-BBEA-3489-F06B-16F160C77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Monitoring</a:t>
            </a:r>
            <a:endParaRPr lang="en-US">
              <a:solidFill>
                <a:srgbClr val="000000"/>
              </a:solidFill>
              <a:latin typeface="Nokia Pure Headline Light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3DB1E-328E-F8E6-9459-4ADF4978447E}"/>
              </a:ext>
            </a:extLst>
          </p:cNvPr>
          <p:cNvSpPr txBox="1"/>
          <p:nvPr/>
        </p:nvSpPr>
        <p:spPr>
          <a:xfrm>
            <a:off x="5359632" y="1188203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1500km offshore California,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C0CB8-DFD1-D4B0-007F-B131B2E2853C}"/>
              </a:ext>
            </a:extLst>
          </p:cNvPr>
          <p:cNvSpPr txBox="1"/>
          <p:nvPr/>
        </p:nvSpPr>
        <p:spPr>
          <a:xfrm>
            <a:off x="961839" y="1194347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1000km offshore California,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0" name="Picture 9" descr="A close-up of a graph&#10;&#10;AI-generated content may be incorrect.">
            <a:extLst>
              <a:ext uri="{FF2B5EF4-FFF2-40B4-BE49-F238E27FC236}">
                <a16:creationId xmlns:a16="http://schemas.microsoft.com/office/drawing/2014/main" id="{D065669C-03A4-D05A-B828-6A05DB00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03" y="1373349"/>
            <a:ext cx="4464699" cy="2790437"/>
          </a:xfrm>
          <a:prstGeom prst="rect">
            <a:avLst/>
          </a:prstGeom>
        </p:spPr>
      </p:pic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FD741CEE-FE1D-8A52-21CD-5F192689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8" y="1381732"/>
            <a:ext cx="4433208" cy="2770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30244-7CA6-666C-7DC3-770420D11230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8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8A0C-C41E-8103-7059-0CE539E2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215EC3-0436-FB49-BE57-7BDE1AA7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Monitoring</a:t>
            </a:r>
            <a:endParaRPr lang="en-US">
              <a:solidFill>
                <a:srgbClr val="000000"/>
              </a:solidFill>
              <a:latin typeface="Nokia Pure Headline Light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EAAD7-C079-7997-F541-EE1519B2A82B}"/>
              </a:ext>
            </a:extLst>
          </p:cNvPr>
          <p:cNvSpPr txBox="1"/>
          <p:nvPr/>
        </p:nvSpPr>
        <p:spPr>
          <a:xfrm>
            <a:off x="5397538" y="1196950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2500km offshore California,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36690-FAC4-4EBE-FE8C-76FC8F75A46F}"/>
              </a:ext>
            </a:extLst>
          </p:cNvPr>
          <p:cNvSpPr txBox="1"/>
          <p:nvPr/>
        </p:nvSpPr>
        <p:spPr>
          <a:xfrm>
            <a:off x="961839" y="1194347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2000km offshore California,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0" name="Picture 9" descr="A close-up of a graph&#10;&#10;AI-generated content may be incorrect.">
            <a:extLst>
              <a:ext uri="{FF2B5EF4-FFF2-40B4-BE49-F238E27FC236}">
                <a16:creationId xmlns:a16="http://schemas.microsoft.com/office/drawing/2014/main" id="{B9777F9A-92FF-2859-0BEE-2C347288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03" y="1373349"/>
            <a:ext cx="4464699" cy="2790436"/>
          </a:xfrm>
          <a:prstGeom prst="rect">
            <a:avLst/>
          </a:prstGeom>
        </p:spPr>
      </p:pic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AD326907-6BB3-BBCE-8A87-67CFDFE3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9" y="1381732"/>
            <a:ext cx="4433206" cy="2770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38073-FCBB-6A3E-2B1F-3A7111BE315C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3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147DD-B96D-B4A3-C677-BC6F34256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503782" cy="354101"/>
          </a:xfrm>
        </p:spPr>
        <p:txBody>
          <a:bodyPr lIns="0" tIns="0" rIns="0" bIns="0" anchor="t"/>
          <a:lstStyle/>
          <a:p>
            <a:r>
              <a:rPr lang="en-US">
                <a:solidFill>
                  <a:srgbClr val="005AFF"/>
                </a:solidFill>
                <a:latin typeface="Nokia Pure Headline Light"/>
              </a:rPr>
              <a:t>Global Earthquake and Tsunami Warning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8DFE3-0325-C481-0936-95994BCAB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Insufficient offshore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A4CE2-E4FD-89DF-E484-5B557966D4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6180830" cy="3118980"/>
          </a:xfrm>
        </p:spPr>
        <p:txBody>
          <a:bodyPr lIns="0" tIns="0" rIns="0" bIns="0" anchor="t"/>
          <a:lstStyle/>
          <a:p>
            <a:pPr marL="179705" indent="-179705"/>
            <a:r>
              <a:rPr lang="en-US" sz="1400" dirty="0">
                <a:latin typeface="Nokia Pure Headline"/>
              </a:rPr>
              <a:t>Today's global monitoring and warning system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&gt;&gt;1000 Land-based seismic stations (e.g., Global Seismic Network)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DART buoys with bottom pressure sensors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Dedicated tsunami warning cable arrays (S-Net, DONET 1&amp;2)</a:t>
            </a:r>
            <a:br>
              <a:rPr lang="en-US" dirty="0">
                <a:latin typeface="Nokia Pure Headline"/>
              </a:rPr>
            </a:br>
            <a:br>
              <a:rPr lang="en-US" dirty="0">
                <a:latin typeface="Nokia Pure Headline"/>
                <a:cs typeface="Arial"/>
              </a:rPr>
            </a:br>
            <a:endParaRPr lang="en-US">
              <a:latin typeface="Nokia Pure Headline" panose="020B0504040602060303" pitchFamily="34" charset="0"/>
              <a:cs typeface="Arial"/>
            </a:endParaRPr>
          </a:p>
          <a:p>
            <a:pPr marL="179705" indent="-179705"/>
            <a:r>
              <a:rPr lang="en-US" sz="1400" dirty="0">
                <a:latin typeface="Nokia Pure Headline"/>
              </a:rPr>
              <a:t>Challenge: Increase global coverage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Text Light"/>
              </a:rPr>
              <a:t>Most of the deep ocean remains unmonitored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dirty="0">
                <a:latin typeface="Nokia Pure Text Light"/>
                <a:cs typeface="Arial"/>
              </a:rPr>
              <a:t>DART buoy coverage sparse (&lt;100 points globally) 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dirty="0">
                <a:latin typeface="Nokia Pure Text Light"/>
                <a:cs typeface="Arial"/>
              </a:rPr>
              <a:t>Continuous, real-time, monitoring required for any sensor (&lt;1s latency)</a:t>
            </a:r>
            <a:endParaRPr lang="en-US">
              <a:latin typeface="Nokia Pure Text Light"/>
              <a:ea typeface="+mn-lt"/>
              <a:cs typeface="Arial"/>
            </a:endParaRP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endParaRPr lang="en-US" dirty="0">
              <a:latin typeface="Nokia Pure Text Light"/>
              <a:cs typeface="Arial"/>
            </a:endParaRPr>
          </a:p>
          <a:p>
            <a:pPr marL="179705" indent="-179705"/>
            <a:r>
              <a:rPr lang="en-US" b="1" dirty="0">
                <a:latin typeface="Nokia Pure Headline"/>
                <a:cs typeface="Arial"/>
              </a:rPr>
              <a:t>Is there a path to build out global connectivity and early warning together? </a:t>
            </a:r>
            <a:endParaRPr lang="en-US" b="1" dirty="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 sz="140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 sz="140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endParaRPr lang="en-US" sz="140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endParaRPr lang="en-US" sz="140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endParaRPr lang="en-US" sz="1400">
              <a:latin typeface="Nokia Pure Headline" panose="020B0504040602060303" pitchFamily="34" charset="0"/>
              <a:cs typeface="Arial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 sz="1400" b="1">
              <a:latin typeface="Nokia Pure Headline" panose="020B0504040602060303" pitchFamily="34" charset="0"/>
              <a:cs typeface="Arial"/>
            </a:endParaRPr>
          </a:p>
          <a:p>
            <a:pPr marL="179705" indent="-179705"/>
            <a:endParaRPr lang="en-US" sz="1400">
              <a:latin typeface="Nokia Pure Headline" panose="020B0504040602060303" pitchFamily="34" charset="0"/>
            </a:endParaRPr>
          </a:p>
          <a:p>
            <a:pPr marL="179705" indent="-179705"/>
            <a:endParaRPr lang="en-US" sz="1400">
              <a:latin typeface="Nokia Pure Headline" panose="020B0504040602060303" pitchFamily="34" charset="0"/>
            </a:endParaRPr>
          </a:p>
        </p:txBody>
      </p:sp>
      <p:pic>
        <p:nvPicPr>
          <p:cNvPr id="7" name="Picture 6" descr="Tsunamis: Know the Signs, Hear the Stories, and Get Prepared! | NOAA's  Office of Response &amp; Restoration Blog">
            <a:extLst>
              <a:ext uri="{FF2B5EF4-FFF2-40B4-BE49-F238E27FC236}">
                <a16:creationId xmlns:a16="http://schemas.microsoft.com/office/drawing/2014/main" id="{C5BE2CF8-83B9-BCE4-722C-CC328166D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36" y="394559"/>
            <a:ext cx="2097024" cy="1594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10E09-0E71-E267-9751-BCD3654A0DDA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pic>
        <p:nvPicPr>
          <p:cNvPr id="6" name="Picture 5" descr="A white object in the water&#10;&#10;AI-generated content may be incorrect.">
            <a:extLst>
              <a:ext uri="{FF2B5EF4-FFF2-40B4-BE49-F238E27FC236}">
                <a16:creationId xmlns:a16="http://schemas.microsoft.com/office/drawing/2014/main" id="{75E99DD9-D52B-10D1-0493-5D50141D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57" y="2253900"/>
            <a:ext cx="2474945" cy="1646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5EC86-3FA5-92EF-80E7-EA18CE991694}"/>
              </a:ext>
            </a:extLst>
          </p:cNvPr>
          <p:cNvSpPr txBox="1"/>
          <p:nvPr/>
        </p:nvSpPr>
        <p:spPr>
          <a:xfrm>
            <a:off x="6848963" y="3901382"/>
            <a:ext cx="2131825" cy="16158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050">
                <a:ea typeface="+mn-lt"/>
                <a:cs typeface="+mn-lt"/>
              </a:rPr>
              <a:t>https://nctr.pmel.noaa.gov/Dart/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652166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4197A-0AD2-9373-F8FE-29985DB6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364F4F-20EC-86AC-CA1F-533A1ABF71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Monitoring</a:t>
            </a:r>
            <a:endParaRPr lang="en-US">
              <a:solidFill>
                <a:srgbClr val="000000"/>
              </a:solidFill>
              <a:latin typeface="Nokia Pure Headline Light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F477D-031E-79E0-E239-56C76658FC26}"/>
              </a:ext>
            </a:extLst>
          </p:cNvPr>
          <p:cNvSpPr txBox="1"/>
          <p:nvPr/>
        </p:nvSpPr>
        <p:spPr>
          <a:xfrm>
            <a:off x="5397538" y="1196950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50km offshore Hawaii, &gt;1000m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6D43F-1999-7AF1-64EC-E9C0E08D2A3D}"/>
              </a:ext>
            </a:extLst>
          </p:cNvPr>
          <p:cNvSpPr txBox="1"/>
          <p:nvPr/>
        </p:nvSpPr>
        <p:spPr>
          <a:xfrm>
            <a:off x="961839" y="1194347"/>
            <a:ext cx="336603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500km offshore Hawaii, &gt;4000m depth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0" name="Picture 9" descr="A close-up of a graph&#10;&#10;AI-generated content may be incorrect.">
            <a:extLst>
              <a:ext uri="{FF2B5EF4-FFF2-40B4-BE49-F238E27FC236}">
                <a16:creationId xmlns:a16="http://schemas.microsoft.com/office/drawing/2014/main" id="{976769D9-8D41-2B60-5BC0-BB0D1DD0B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04" y="1373349"/>
            <a:ext cx="4464697" cy="2790436"/>
          </a:xfrm>
          <a:prstGeom prst="rect">
            <a:avLst/>
          </a:prstGeom>
        </p:spPr>
      </p:pic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B171F3CD-6907-B4EA-6498-9E4B5C41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9" y="1381732"/>
            <a:ext cx="4433206" cy="2770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5C8BA-17FA-7F2A-5594-43CEEA73FE46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1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8EF-E054-6053-8F5A-3F852EB6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4C4B0-4958-B37F-0575-7345D09294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 Heading for California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759D4-ECF2-1499-57FF-02D31D3FE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Bandpass: 100uHz - 50mHz</a:t>
            </a:r>
            <a:endParaRPr lang="en-US"/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D4E0C98-D2CD-FB5A-B95E-3D1CC67F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96" y="1105094"/>
            <a:ext cx="7761901" cy="3880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2671BF-3FB1-0C85-3A26-7BEA436C744A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46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0829-9473-686D-5140-DAA25CCA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yellow image of a earthquake&#10;&#10;AI-generated content may be incorrect.">
            <a:extLst>
              <a:ext uri="{FF2B5EF4-FFF2-40B4-BE49-F238E27FC236}">
                <a16:creationId xmlns:a16="http://schemas.microsoft.com/office/drawing/2014/main" id="{DA0E4847-5B0E-7709-F2CE-2DDA4E7B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64" y="865998"/>
            <a:ext cx="3156469" cy="1580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C8698F-A943-DBE7-A542-8ABDD162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58" y="2732120"/>
            <a:ext cx="3047029" cy="150747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50E08A-D0D1-C9DA-6312-5EAD9319D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Tsunami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E35D6-E934-190A-F73E-40F7E46F2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First Fiber-Optic Deep-Ocean Tracking</a:t>
            </a:r>
            <a:endParaRPr lang="en-US"/>
          </a:p>
        </p:txBody>
      </p:sp>
      <p:pic>
        <p:nvPicPr>
          <p:cNvPr id="15" name="Picture 14" descr="A map of the ocean&#10;&#10;AI-generated content may be incorrect.">
            <a:extLst>
              <a:ext uri="{FF2B5EF4-FFF2-40B4-BE49-F238E27FC236}">
                <a16:creationId xmlns:a16="http://schemas.microsoft.com/office/drawing/2014/main" id="{F365146E-8807-017D-6895-2CC9FD5A9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31" y="1640413"/>
            <a:ext cx="3932592" cy="302039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BDDE8A-DCA5-F3A9-34BA-6105A5E673F2}"/>
              </a:ext>
            </a:extLst>
          </p:cNvPr>
          <p:cNvCxnSpPr/>
          <p:nvPr/>
        </p:nvCxnSpPr>
        <p:spPr>
          <a:xfrm flipH="1">
            <a:off x="2771570" y="2200592"/>
            <a:ext cx="808382" cy="364987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57E58E-2E9F-15B7-50E7-429998235217}"/>
              </a:ext>
            </a:extLst>
          </p:cNvPr>
          <p:cNvCxnSpPr/>
          <p:nvPr/>
        </p:nvCxnSpPr>
        <p:spPr>
          <a:xfrm flipH="1" flipV="1">
            <a:off x="2965745" y="2492416"/>
            <a:ext cx="2600864" cy="12612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9C06DB6-3903-93DA-3678-6A801AFCEE49}"/>
              </a:ext>
            </a:extLst>
          </p:cNvPr>
          <p:cNvSpPr/>
          <p:nvPr/>
        </p:nvSpPr>
        <p:spPr>
          <a:xfrm>
            <a:off x="3544061" y="2170223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2E7CD4-04F5-631B-0C7A-393D962E001D}"/>
              </a:ext>
            </a:extLst>
          </p:cNvPr>
          <p:cNvSpPr/>
          <p:nvPr/>
        </p:nvSpPr>
        <p:spPr>
          <a:xfrm>
            <a:off x="2765496" y="2504288"/>
            <a:ext cx="75095" cy="75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41C94-080F-F944-BC26-F8DA328BFFCF}"/>
              </a:ext>
            </a:extLst>
          </p:cNvPr>
          <p:cNvSpPr/>
          <p:nvPr/>
        </p:nvSpPr>
        <p:spPr>
          <a:xfrm>
            <a:off x="2950474" y="2457353"/>
            <a:ext cx="39204" cy="447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BD2938-C9DD-F190-9B6B-AF3CC2835051}"/>
              </a:ext>
            </a:extLst>
          </p:cNvPr>
          <p:cNvSpPr/>
          <p:nvPr/>
        </p:nvSpPr>
        <p:spPr>
          <a:xfrm>
            <a:off x="3451370" y="2226231"/>
            <a:ext cx="39204" cy="447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99ADB-EE7B-4AEF-87FD-8F8098F11E2F}"/>
              </a:ext>
            </a:extLst>
          </p:cNvPr>
          <p:cNvCxnSpPr>
            <a:cxnSpLocks/>
          </p:cNvCxnSpPr>
          <p:nvPr/>
        </p:nvCxnSpPr>
        <p:spPr>
          <a:xfrm flipH="1">
            <a:off x="3481566" y="1304738"/>
            <a:ext cx="2069779" cy="9539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BD4F333-95BD-BE16-499A-5259C11558B1}"/>
              </a:ext>
            </a:extLst>
          </p:cNvPr>
          <p:cNvSpPr txBox="1"/>
          <p:nvPr/>
        </p:nvSpPr>
        <p:spPr>
          <a:xfrm>
            <a:off x="6440719" y="2640881"/>
            <a:ext cx="1658895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500km offshore Hawaii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77BE5-3523-FD33-049B-EDC94FBAB95E}"/>
              </a:ext>
            </a:extLst>
          </p:cNvPr>
          <p:cNvSpPr txBox="1"/>
          <p:nvPr/>
        </p:nvSpPr>
        <p:spPr>
          <a:xfrm>
            <a:off x="6306653" y="774853"/>
            <a:ext cx="2020330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500km offshore California</a:t>
            </a:r>
            <a:endParaRPr lang="en-US" err="1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447B5-3393-E3B3-7BBB-6B10FC4EE827}"/>
              </a:ext>
            </a:extLst>
          </p:cNvPr>
          <p:cNvSpPr txBox="1"/>
          <p:nvPr/>
        </p:nvSpPr>
        <p:spPr>
          <a:xfrm>
            <a:off x="13025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2B88E-2F08-0BBA-C8B6-572B69350F9B}"/>
              </a:ext>
            </a:extLst>
          </p:cNvPr>
          <p:cNvSpPr txBox="1"/>
          <p:nvPr/>
        </p:nvSpPr>
        <p:spPr>
          <a:xfrm>
            <a:off x="1565893" y="4647116"/>
            <a:ext cx="2997274" cy="15388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nctr.pmel.noaa.gov</a:t>
            </a:r>
            <a:r>
              <a:rPr lang="en-US" sz="1000">
                <a:ea typeface="+mn-lt"/>
                <a:cs typeface="+mn-lt"/>
              </a:rPr>
              <a:t>/kamchatka20250729/</a:t>
            </a:r>
            <a:endParaRPr lang="en-US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1313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8D16BB-C345-3CBB-4BCE-032C165EEC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Conclusions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28F55-C7A0-BE3B-57E7-FB0251A80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Earthquake and Tsunami observation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0CF8F-A21B-1B1F-B6A2-E01629E8D1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7" y="1272356"/>
            <a:ext cx="5059635" cy="3106624"/>
          </a:xfrm>
        </p:spPr>
        <p:txBody>
          <a:bodyPr lIns="0" tIns="0" rIns="0" bIns="0" anchor="t"/>
          <a:lstStyle/>
          <a:p>
            <a:pPr marL="179705" indent="-179705"/>
            <a:r>
              <a:rPr lang="en-US">
                <a:latin typeface="Nokia Pure Headline"/>
              </a:rPr>
              <a:t>Demonstrated high-resolution distributed acoustic sensing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~100m spatial resolution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44,000 measurement points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Largest coherent detection array to date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b="1">
                <a:latin typeface="Nokia Pure Headline"/>
              </a:rPr>
              <a:t>Compatible with all installed submarine cables</a:t>
            </a:r>
            <a:br>
              <a:rPr lang="en-US">
                <a:latin typeface="Nokia Pure Headline"/>
              </a:rPr>
            </a:br>
            <a:endParaRPr lang="en-US">
              <a:latin typeface="Nokia Pure Headline"/>
            </a:endParaRPr>
          </a:p>
          <a:p>
            <a:pPr marL="179705" indent="-179705"/>
            <a:r>
              <a:rPr lang="en-US">
                <a:latin typeface="Nokia Pure Headline"/>
              </a:rPr>
              <a:t>Detection of the M8.8 mega-trust earthquake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P-, S- and several other phases clearly visible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Unprecedented spatial resolution on the ocean floor</a:t>
            </a:r>
            <a:br>
              <a:rPr lang="en-US">
                <a:latin typeface="Nokia Pure Headline"/>
              </a:rPr>
            </a:br>
            <a:endParaRPr lang="en-US">
              <a:latin typeface="Nokia Pure Headline"/>
            </a:endParaRPr>
          </a:p>
          <a:p>
            <a:pPr marL="179705" indent="-179705"/>
            <a:r>
              <a:rPr lang="en-US">
                <a:latin typeface="Nokia Pure Headline"/>
              </a:rPr>
              <a:t>Demonstrated detection of a tsunami in the deep ocean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Continuous tracking along the entire cable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>
                <a:latin typeface="Nokia Pure Headline"/>
              </a:rPr>
              <a:t>Proves the ability for telecom cables to track tsunamis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48E93-1E74-BA27-E429-629AFA4DADCE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D1046-B254-6B2F-8F3B-9957AB34975D}"/>
              </a:ext>
            </a:extLst>
          </p:cNvPr>
          <p:cNvSpPr txBox="1"/>
          <p:nvPr/>
        </p:nvSpPr>
        <p:spPr>
          <a:xfrm>
            <a:off x="5619584" y="474312"/>
            <a:ext cx="3328969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/>
              <a:t>Tsunami 500km offshore Hawaii, &gt;4000m depth</a:t>
            </a:r>
          </a:p>
        </p:txBody>
      </p:sp>
      <p:pic>
        <p:nvPicPr>
          <p:cNvPr id="11" name="Picture 10" descr="A close-up of a blue and yellow image&#10;&#10;AI-generated content may be incorrect.">
            <a:extLst>
              <a:ext uri="{FF2B5EF4-FFF2-40B4-BE49-F238E27FC236}">
                <a16:creationId xmlns:a16="http://schemas.microsoft.com/office/drawing/2014/main" id="{100E8E59-AFB8-78F8-4A3F-DF1514C91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21" y="705628"/>
            <a:ext cx="3047029" cy="1507478"/>
          </a:xfrm>
          <a:prstGeom prst="rect">
            <a:avLst/>
          </a:prstGeom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D6D1C87-B0FA-411A-7A13-6836C3B6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344" y="2576122"/>
            <a:ext cx="3557296" cy="17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3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7303E5C1-CB5B-ACA1-2396-74C9E1C5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76" b="-68"/>
          <a:stretch>
            <a:fillRect/>
          </a:stretch>
        </p:blipFill>
        <p:spPr>
          <a:xfrm>
            <a:off x="0" y="1103368"/>
            <a:ext cx="9144000" cy="40455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D7C0F-B94C-70E3-A917-7310402CB5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Telecom Submarine Cables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13BF3-F8AF-7B9A-B3FF-60B8B3410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Internet Backbone network, ~1.5 million km globally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7CD1E-DD14-7731-5806-784FD8A22ED1}"/>
              </a:ext>
            </a:extLst>
          </p:cNvPr>
          <p:cNvSpPr txBox="1"/>
          <p:nvPr/>
        </p:nvSpPr>
        <p:spPr>
          <a:xfrm>
            <a:off x="2750343" y="4893469"/>
            <a:ext cx="4403611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buFont typeface="+mj-lt"/>
              <a:tabLst>
                <a:tab pos="180000" algn="l"/>
              </a:tabLst>
            </a:pPr>
            <a:r>
              <a:rPr lang="en-US" sz="1200">
                <a:latin typeface="Nokia Pure Text Light"/>
                <a:hlinkClick r:id="rId3"/>
              </a:rPr>
              <a:t>www.submarinecablemap.com</a:t>
            </a:r>
            <a:r>
              <a:rPr lang="en-US" sz="1200">
                <a:latin typeface="Nokia Pure Text Light"/>
              </a:rPr>
              <a:t> (19-10-2025)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10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C25D9-38EE-E34C-58AA-1DE259B115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Nokia Pure Headline Light"/>
              </a:rPr>
              <a:t>Tsunami Detection using Subsea Cables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F0C9-B20E-3144-B115-7B34079C4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27428-876E-3E4D-A6E4-74B9B29D37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74579"/>
            <a:ext cx="4420813" cy="3101486"/>
          </a:xfrm>
        </p:spPr>
        <p:txBody>
          <a:bodyPr lIns="0" tIns="0" rIns="0" bIns="0" anchor="t"/>
          <a:lstStyle/>
          <a:p>
            <a:pPr marL="179705" indent="-179705"/>
            <a:r>
              <a:rPr lang="en-US" dirty="0"/>
              <a:t>Dedicated cable-based observatories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Expensive, custom-made deployment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Point-based pressure and seismic sensors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S-Net, DONET 1&amp;2, scientific ocean monitoring cables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>
              <a:ea typeface="+mn-lt"/>
              <a:cs typeface="+mn-lt"/>
            </a:endParaRPr>
          </a:p>
          <a:p>
            <a:pPr marL="179705" indent="-179705"/>
            <a:r>
              <a:rPr lang="en-US" dirty="0">
                <a:ea typeface="+mn-lt"/>
                <a:cs typeface="+mn-lt"/>
              </a:rPr>
              <a:t>Science Monitoring and Reliable Telecommunications (SMART)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Hybrid cable: telecom and point-based sensors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First cable expected 2027 (Atlantic CAM in Portugal)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>
              <a:ea typeface="+mn-lt"/>
              <a:cs typeface="+mn-lt"/>
            </a:endParaRPr>
          </a:p>
          <a:p>
            <a:pPr marL="179705" indent="-179705"/>
            <a:r>
              <a:rPr lang="en-US" dirty="0">
                <a:ea typeface="+mn-lt"/>
                <a:cs typeface="+mn-lt"/>
              </a:rPr>
              <a:t>Fiber sensing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Existing and future telecom cables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Telecom fibers as distributed strain sensors 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Can be part of future SMART and dedicated cables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/>
          </a:p>
        </p:txBody>
      </p:sp>
      <p:pic>
        <p:nvPicPr>
          <p:cNvPr id="6" name="Picture 5" descr="A map of a sea&#10;&#10;AI-generated content may be incorrect.">
            <a:extLst>
              <a:ext uri="{FF2B5EF4-FFF2-40B4-BE49-F238E27FC236}">
                <a16:creationId xmlns:a16="http://schemas.microsoft.com/office/drawing/2014/main" id="{0991E3CF-D5FE-2E7F-DD78-D423D26C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467" y="457782"/>
            <a:ext cx="1429716" cy="2210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F223C-9C6A-A208-C6B5-885A2C2FA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282" y="440288"/>
            <a:ext cx="1593786" cy="793103"/>
          </a:xfrm>
          <a:prstGeom prst="rect">
            <a:avLst/>
          </a:prstGeom>
        </p:spPr>
      </p:pic>
      <p:pic>
        <p:nvPicPr>
          <p:cNvPr id="8" name="Picture 7" descr="A black and white screen with numbers&#10;&#10;AI-generated content may be incorrect.">
            <a:extLst>
              <a:ext uri="{FF2B5EF4-FFF2-40B4-BE49-F238E27FC236}">
                <a16:creationId xmlns:a16="http://schemas.microsoft.com/office/drawing/2014/main" id="{0D923701-CF0B-2478-8EE2-B96EF9F25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929" y="1233390"/>
            <a:ext cx="1658641" cy="1434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31573-1437-F354-2308-7F2F5D6D1C7F}"/>
              </a:ext>
            </a:extLst>
          </p:cNvPr>
          <p:cNvSpPr txBox="1"/>
          <p:nvPr/>
        </p:nvSpPr>
        <p:spPr>
          <a:xfrm>
            <a:off x="6249322" y="2668700"/>
            <a:ext cx="2729933" cy="1384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900">
                <a:latin typeface="Nokia Pure Text Light"/>
              </a:rPr>
              <a:t>M. Mochizuki et. al., S-net project:…, OCEANS, 2018</a:t>
            </a:r>
            <a:endParaRPr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Nokia Pure Text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4011E-70F8-757B-99AD-A41EE2872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338" y="2814638"/>
            <a:ext cx="3113315" cy="15640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C26866-62EA-C9D0-CDD8-3A2B58F6EFB7}"/>
              </a:ext>
            </a:extLst>
          </p:cNvPr>
          <p:cNvSpPr txBox="1"/>
          <p:nvPr/>
        </p:nvSpPr>
        <p:spPr>
          <a:xfrm>
            <a:off x="6083120" y="4377368"/>
            <a:ext cx="2834902" cy="14141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900">
                <a:latin typeface="Nokia Pure Text Light"/>
              </a:rPr>
              <a:t>Portugal Atlantic CAM project: </a:t>
            </a:r>
            <a:r>
              <a:rPr lang="en-US" sz="900">
                <a:ea typeface="+mn-lt"/>
                <a:cs typeface="+mn-lt"/>
              </a:rPr>
              <a:t>: 22-PT-DIG-Atlantic CAM</a:t>
            </a:r>
            <a:endParaRPr lang="en-US"/>
          </a:p>
        </p:txBody>
      </p:sp>
      <p:pic>
        <p:nvPicPr>
          <p:cNvPr id="9" name="Picture 8" descr="The SMART Cables Joint Task Force — SMART Cables">
            <a:extLst>
              <a:ext uri="{FF2B5EF4-FFF2-40B4-BE49-F238E27FC236}">
                <a16:creationId xmlns:a16="http://schemas.microsoft.com/office/drawing/2014/main" id="{F2CB39C2-023A-F5CE-32D8-8379BF5F5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478" y="3752794"/>
            <a:ext cx="518433" cy="539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0EFCE1-34A2-CE41-C6E8-F19A3A6197DA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7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CCB55E-6328-B3BF-BF32-0EC94956C1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Fiber Sensing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C4C2B-CFB7-DB4B-5C4C-E2498326D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D4AFF-D06B-0F94-F698-D0B947243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77882"/>
            <a:ext cx="5421966" cy="3120918"/>
          </a:xfrm>
        </p:spPr>
        <p:txBody>
          <a:bodyPr lIns="0" tIns="0" rIns="0" bIns="0" anchor="t"/>
          <a:lstStyle/>
          <a:p>
            <a:pPr marL="179705" indent="-179705"/>
            <a:r>
              <a:rPr lang="en-US" dirty="0"/>
              <a:t>Detecting tsunami waves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Change in water pressure changes cable length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Turn telecom fibers into distributed strain sensors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Can co-exist with telecom traffic (if properly engineered)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/>
          </a:p>
          <a:p>
            <a:pPr marL="179705" indent="-179705"/>
            <a:r>
              <a:rPr lang="en-US" dirty="0"/>
              <a:t>Distributed acoustic sensing (DAS)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High spatial resolution and sampling rate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Tsunami detection shown near shore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Limited reach up until first repeater (~50km)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 b="1" dirty="0"/>
          </a:p>
          <a:p>
            <a:pPr marL="179705" indent="-179705"/>
            <a:r>
              <a:rPr lang="en-US" b="1" dirty="0"/>
              <a:t>Fiber sensing as a compliment for tsunami detection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/>
              <a:t>Overcoming reach limitation foundational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0CE04-5C5A-00FC-40EC-A61536DB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" t="135" b="156"/>
          <a:stretch>
            <a:fillRect/>
          </a:stretch>
        </p:blipFill>
        <p:spPr>
          <a:xfrm>
            <a:off x="6255041" y="2395136"/>
            <a:ext cx="2387464" cy="186297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373C77D1-A576-1214-E3CC-BC312236944E}"/>
              </a:ext>
            </a:extLst>
          </p:cNvPr>
          <p:cNvSpPr txBox="1"/>
          <p:nvPr/>
        </p:nvSpPr>
        <p:spPr>
          <a:xfrm>
            <a:off x="6002482" y="4259127"/>
            <a:ext cx="2987233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T. </a:t>
            </a:r>
            <a:r>
              <a:rPr lang="en-US" sz="1200" err="1">
                <a:latin typeface="Nokia Pure Text Light"/>
              </a:rPr>
              <a:t>Tonegava</a:t>
            </a:r>
            <a:r>
              <a:rPr lang="en-US" sz="1200">
                <a:latin typeface="Nokia Pure Text Light"/>
              </a:rPr>
              <a:t> and E. Araki, GRL, 51 (11), 2024</a:t>
            </a:r>
            <a:endParaRPr lang="en-US"/>
          </a:p>
        </p:txBody>
      </p:sp>
      <p:pic>
        <p:nvPicPr>
          <p:cNvPr id="5" name="Picture 4" descr="A diagram of a cylinder&#10;&#10;AI-generated content may be incorrect.">
            <a:extLst>
              <a:ext uri="{FF2B5EF4-FFF2-40B4-BE49-F238E27FC236}">
                <a16:creationId xmlns:a16="http://schemas.microsoft.com/office/drawing/2014/main" id="{CC0B6A1D-D3C7-D7BC-E860-69B6BE31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1" y="1024016"/>
            <a:ext cx="2632983" cy="1095219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2D85FB0A-9EC7-64C0-1312-5E05A6B0A81C}"/>
              </a:ext>
            </a:extLst>
          </p:cNvPr>
          <p:cNvSpPr txBox="1"/>
          <p:nvPr/>
        </p:nvSpPr>
        <p:spPr>
          <a:xfrm>
            <a:off x="6187863" y="2118917"/>
            <a:ext cx="3999021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L. Moeller, </a:t>
            </a:r>
            <a:r>
              <a:rPr lang="en-US" sz="1200" err="1">
                <a:latin typeface="Nokia Pure Text Light"/>
              </a:rPr>
              <a:t>arXiv</a:t>
            </a:r>
            <a:r>
              <a:rPr lang="en-US" sz="1200">
                <a:latin typeface="Nokia Pure Text Light"/>
              </a:rPr>
              <a:t>: </a:t>
            </a:r>
            <a:r>
              <a:rPr lang="en-US" sz="1200">
                <a:ea typeface="+mn-lt"/>
                <a:cs typeface="+mn-lt"/>
              </a:rPr>
              <a:t>2304.06905, 2023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D9AE-DC90-1DE0-5327-3FF3506D3639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 dirty="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 dirty="0">
              <a:solidFill>
                <a:srgbClr val="0011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5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A24AF9-DE82-1C61-FB76-F37119EDF7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Experimental Setup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D273E-FCA8-212B-5E9E-35BECC086B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6A24D-125B-AE96-E2A7-755D598024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 tIns="0" rIns="0" bIns="0" anchor="t"/>
          <a:lstStyle/>
          <a:p>
            <a:pPr marL="179705" indent="-179705"/>
            <a:r>
              <a:rPr lang="en-US" sz="1100" dirty="0">
                <a:latin typeface="Nokia Pure Text Light"/>
              </a:rPr>
              <a:t>Submarine cable: </a:t>
            </a:r>
            <a:r>
              <a:rPr lang="en-US" sz="1100" dirty="0">
                <a:ea typeface="+mn-lt"/>
                <a:cs typeface="+mn-lt"/>
              </a:rPr>
              <a:t>California --- Hawaii</a:t>
            </a: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sz="1100" dirty="0">
                <a:latin typeface="Nokia Pure Text Light"/>
              </a:rPr>
              <a:t>About 4400km long, ~100 optical repeaters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sz="1100" dirty="0">
                <a:latin typeface="Nokia Pure Text Light"/>
              </a:rPr>
              <a:t>First repeater ~35km offshore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sz="1100">
                <a:latin typeface="Nokia Pure Text Light"/>
              </a:rPr>
              <a:t>High-loss loopback couplers ~40dB loss</a:t>
            </a:r>
            <a:endParaRPr lang="en-US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sz="1100" dirty="0">
                <a:latin typeface="Nokia Pure Text Light"/>
              </a:rPr>
              <a:t>&gt;4200km at water depths exceeding 4000m</a:t>
            </a:r>
            <a:br>
              <a:rPr lang="en-US" dirty="0">
                <a:latin typeface="Nokia Pure Text Light"/>
              </a:rPr>
            </a:br>
            <a:endParaRPr lang="en-US" sz="1100" dirty="0">
              <a:latin typeface="Nokia Pure Text Light"/>
            </a:endParaRPr>
          </a:p>
          <a:p>
            <a:pPr marL="179705" indent="-179705"/>
            <a:r>
              <a:rPr lang="en-US" sz="1100" dirty="0">
                <a:latin typeface="Nokia Pure Text Light"/>
                <a:cs typeface="Arial"/>
              </a:rPr>
              <a:t>Bell Labs Long-Reach Fiber Sensing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Supports distances exceeding 10000km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Compatible with live traffic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Based on optical frequency domain reflectometry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endParaRPr lang="en-US" sz="1100" dirty="0">
              <a:latin typeface="Nokia Pure Text Light"/>
              <a:cs typeface="Arial"/>
            </a:endParaRPr>
          </a:p>
          <a:p>
            <a:pPr marL="179705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Intensity measurement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Single trace, ~1s averaging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en-US" sz="1100" dirty="0">
                <a:latin typeface="Nokia Pure Text Light"/>
                <a:cs typeface="Arial"/>
              </a:rPr>
              <a:t>SNR varies between 15 and 5dB</a:t>
            </a:r>
            <a:endParaRPr lang="en-US" sz="1100" dirty="0">
              <a:latin typeface="Nokia Pure Text Light"/>
            </a:endParaRPr>
          </a:p>
        </p:txBody>
      </p:sp>
      <p:pic>
        <p:nvPicPr>
          <p:cNvPr id="6" name="Picture 5" descr="A diagram of a repeater&#10;&#10;AI-generated content may be incorrect.">
            <a:extLst>
              <a:ext uri="{FF2B5EF4-FFF2-40B4-BE49-F238E27FC236}">
                <a16:creationId xmlns:a16="http://schemas.microsoft.com/office/drawing/2014/main" id="{086B174E-D2F0-E124-C62C-53091A0C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23" y="2422373"/>
            <a:ext cx="4516080" cy="972630"/>
          </a:xfrm>
          <a:prstGeom prst="rect">
            <a:avLst/>
          </a:prstGeom>
        </p:spPr>
      </p:pic>
      <p:pic>
        <p:nvPicPr>
          <p:cNvPr id="7" name="Picture 6" descr="A graph with a line&#10;&#10;AI-generated content may be incorrect.">
            <a:extLst>
              <a:ext uri="{FF2B5EF4-FFF2-40B4-BE49-F238E27FC236}">
                <a16:creationId xmlns:a16="http://schemas.microsoft.com/office/drawing/2014/main" id="{13D11407-8B72-6D57-ECB2-F54ABB199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18" y="1172222"/>
            <a:ext cx="1984444" cy="975859"/>
          </a:xfrm>
          <a:prstGeom prst="rect">
            <a:avLst/>
          </a:prstGeom>
        </p:spPr>
      </p:pic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431BEDC5-BDDE-1C90-24AF-6BA992F1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114" y="3566436"/>
            <a:ext cx="4915930" cy="1033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4FD9E-F248-BE07-C946-390A74D26114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pic>
        <p:nvPicPr>
          <p:cNvPr id="8" name="Picture 7" descr="A map of the ocean&#10;&#10;AI-generated content may be incorrect.">
            <a:extLst>
              <a:ext uri="{FF2B5EF4-FFF2-40B4-BE49-F238E27FC236}">
                <a16:creationId xmlns:a16="http://schemas.microsoft.com/office/drawing/2014/main" id="{A9A25BDE-FB12-97BF-8207-7D3713ED5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643" y="1172338"/>
            <a:ext cx="2389323" cy="1035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7A72D7-979C-5F56-B906-BFA2255F700F}"/>
              </a:ext>
            </a:extLst>
          </p:cNvPr>
          <p:cNvSpPr txBox="1"/>
          <p:nvPr/>
        </p:nvSpPr>
        <p:spPr>
          <a:xfrm>
            <a:off x="4757656" y="1905000"/>
            <a:ext cx="47947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dirty="0">
                <a:solidFill>
                  <a:schemeClr val="bg1"/>
                </a:solidFill>
                <a:latin typeface="Nokia Pure Text Light"/>
              </a:rPr>
              <a:t>HI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6F19E-B538-C336-8E94-486AFD81CC90}"/>
              </a:ext>
            </a:extLst>
          </p:cNvPr>
          <p:cNvSpPr txBox="1"/>
          <p:nvPr/>
        </p:nvSpPr>
        <p:spPr>
          <a:xfrm>
            <a:off x="5664953" y="1814592"/>
            <a:ext cx="47947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200" dirty="0">
                <a:solidFill>
                  <a:schemeClr val="bg1"/>
                </a:solidFill>
                <a:latin typeface="Nokia Pure Text Light"/>
              </a:rPr>
              <a:t>CA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69FD7-ED33-104B-0A4F-AD2EEA4A7105}"/>
              </a:ext>
            </a:extLst>
          </p:cNvPr>
          <p:cNvSpPr txBox="1"/>
          <p:nvPr/>
        </p:nvSpPr>
        <p:spPr>
          <a:xfrm rot="20820000">
            <a:off x="5006013" y="1686970"/>
            <a:ext cx="731324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1200" dirty="0">
                <a:solidFill>
                  <a:schemeClr val="bg1"/>
                </a:solidFill>
                <a:latin typeface="Nokia Pure Text Light"/>
              </a:rPr>
              <a:t>~4400km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5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sign&#10;&#10;AI-generated content may be incorrect.">
            <a:extLst>
              <a:ext uri="{FF2B5EF4-FFF2-40B4-BE49-F238E27FC236}">
                <a16:creationId xmlns:a16="http://schemas.microsoft.com/office/drawing/2014/main" id="{F4884774-9B98-0B72-8CAD-E4448F0C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785" y="130776"/>
            <a:ext cx="2941308" cy="22583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DACFC7-8C61-4A80-FEE8-C9594E623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Megathrust Earthquake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CFDF0-E8D5-D571-0717-BA4ED6BC7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Nokia Pure Headline Light"/>
              </a:rPr>
              <a:t>July 29th 2025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46DAE-8988-3357-790C-C622C235C9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 tIns="0" rIns="0" bIns="0" anchor="t"/>
          <a:lstStyle/>
          <a:p>
            <a:pPr marL="179705" indent="-179705"/>
            <a:r>
              <a:rPr lang="en-US" dirty="0">
                <a:latin typeface="Nokia Pure Headline"/>
                <a:ea typeface="+mn-lt"/>
                <a:cs typeface="Arial"/>
              </a:rPr>
              <a:t>Kamchatka</a:t>
            </a:r>
            <a:r>
              <a:rPr lang="en-US" dirty="0">
                <a:latin typeface="Nokia Pure Headline"/>
                <a:cs typeface="Arial"/>
              </a:rPr>
              <a:t> Peninsula, Eastern Russia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Frequent fault for large-scale earthquakes and tsunamis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6th largest recorded earthquake to date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en-US" dirty="0">
                <a:latin typeface="Nokia Pure Headline"/>
              </a:rPr>
              <a:t>Tsunami-generating event </a:t>
            </a:r>
            <a:endParaRPr lang="en-US" dirty="0">
              <a:latin typeface="Nokia Pure Headline" panose="020B0504040602060303" pitchFamily="34" charset="0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>
              <a:latin typeface="Nokia Pure Headline" panose="020B0504040602060303" pitchFamily="34" charset="0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>
              <a:latin typeface="Nokia Pure Headline" panose="020B0504040602060303" pitchFamily="34" charset="0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en-US">
              <a:latin typeface="Nokia Pure Headline" panose="020B0504040602060303" pitchFamily="34" charset="0"/>
            </a:endParaRPr>
          </a:p>
        </p:txBody>
      </p:sp>
      <p:pic>
        <p:nvPicPr>
          <p:cNvPr id="7" name="Picture 6" descr="A map of a hurricane&#10;&#10;AI-generated content may be incorrect.">
            <a:extLst>
              <a:ext uri="{FF2B5EF4-FFF2-40B4-BE49-F238E27FC236}">
                <a16:creationId xmlns:a16="http://schemas.microsoft.com/office/drawing/2014/main" id="{EDEF32BB-D7FB-D920-12F2-704886DB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7" y="2547232"/>
            <a:ext cx="3532640" cy="20227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8636B6-30B8-27E6-5103-9ADD68EBDAEF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1A88D-27E2-09A5-41C9-9213382A21BC}"/>
              </a:ext>
            </a:extLst>
          </p:cNvPr>
          <p:cNvSpPr txBox="1"/>
          <p:nvPr/>
        </p:nvSpPr>
        <p:spPr>
          <a:xfrm>
            <a:off x="530477" y="4593669"/>
            <a:ext cx="3863997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000" algn="l"/>
              </a:tabLst>
            </a:pPr>
            <a:r>
              <a:rPr lang="en-US" sz="800">
                <a:ea typeface="+mn-lt"/>
                <a:cs typeface="+mn-lt"/>
              </a:rPr>
              <a:t>https://</a:t>
            </a:r>
            <a:r>
              <a:rPr lang="en-US" sz="800" err="1">
                <a:ea typeface="+mn-lt"/>
                <a:cs typeface="+mn-lt"/>
              </a:rPr>
              <a:t>earthquake.usgs.gov</a:t>
            </a:r>
            <a:r>
              <a:rPr lang="en-US" sz="800">
                <a:ea typeface="+mn-lt"/>
                <a:cs typeface="+mn-lt"/>
              </a:rPr>
              <a:t>/earthquakes/</a:t>
            </a:r>
            <a:r>
              <a:rPr lang="en-US" sz="800" err="1">
                <a:ea typeface="+mn-lt"/>
                <a:cs typeface="+mn-lt"/>
              </a:rPr>
              <a:t>eventpage</a:t>
            </a:r>
            <a:r>
              <a:rPr lang="en-US" sz="800">
                <a:ea typeface="+mn-lt"/>
                <a:cs typeface="+mn-lt"/>
              </a:rPr>
              <a:t>/us6000qw60/executive</a:t>
            </a:r>
            <a:endParaRPr lang="en-US" sz="800"/>
          </a:p>
        </p:txBody>
      </p:sp>
      <p:pic>
        <p:nvPicPr>
          <p:cNvPr id="6" name="Picture 5" descr="A map of the ocean&#10;&#10;AI-generated content may be incorrect.">
            <a:extLst>
              <a:ext uri="{FF2B5EF4-FFF2-40B4-BE49-F238E27FC236}">
                <a16:creationId xmlns:a16="http://schemas.microsoft.com/office/drawing/2014/main" id="{21AE8BCB-5796-3DBD-3023-27B6BC49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609" y="2340890"/>
            <a:ext cx="2329649" cy="2253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5A4A4C-BAC3-90EE-D1D9-7E4878DB7CBD}"/>
              </a:ext>
            </a:extLst>
          </p:cNvPr>
          <p:cNvSpPr txBox="1"/>
          <p:nvPr/>
        </p:nvSpPr>
        <p:spPr>
          <a:xfrm>
            <a:off x="6184793" y="4594602"/>
            <a:ext cx="246519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900" dirty="0">
                <a:latin typeface="Nokia Pure Text Light"/>
              </a:rPr>
              <a:t>A. Ruiz-Angulo et. al., </a:t>
            </a:r>
            <a:r>
              <a:rPr lang="en-US" sz="900" dirty="0">
                <a:ea typeface="+mn-lt"/>
                <a:cs typeface="+mn-lt"/>
              </a:rPr>
              <a:t>https://eartharxiv.org/repository/view/10335/</a:t>
            </a:r>
            <a:endParaRPr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kia Pur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070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2167-1190-759B-D4D9-346BD7A7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CEEB08-B281-0787-B455-E6B76982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403"/>
            <a:ext cx="8597214" cy="2520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7CEFB-B474-5CBB-35D1-DED58747E9DD}"/>
              </a:ext>
            </a:extLst>
          </p:cNvPr>
          <p:cNvSpPr/>
          <p:nvPr/>
        </p:nvSpPr>
        <p:spPr>
          <a:xfrm>
            <a:off x="1708" y="1173192"/>
            <a:ext cx="7715084" cy="252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1F9F8-930F-9D05-A76C-9DF6E6BA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63" y="1323460"/>
            <a:ext cx="5364893" cy="20949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2EA97C-F0C8-E7DE-A6D2-754991B4C7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3CC6C-FFC1-160A-4BEB-3C6FEE99B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First span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FFA6B0-A9A0-9941-83DF-09D40CB769AC}"/>
              </a:ext>
            </a:extLst>
          </p:cNvPr>
          <p:cNvCxnSpPr>
            <a:cxnSpLocks/>
          </p:cNvCxnSpPr>
          <p:nvPr/>
        </p:nvCxnSpPr>
        <p:spPr>
          <a:xfrm flipV="1">
            <a:off x="2058173" y="1887010"/>
            <a:ext cx="4556553" cy="185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9BA094-3B28-E73D-FC73-F0C0FD7EF567}"/>
              </a:ext>
            </a:extLst>
          </p:cNvPr>
          <p:cNvSpPr txBox="1"/>
          <p:nvPr/>
        </p:nvSpPr>
        <p:spPr>
          <a:xfrm>
            <a:off x="4648320" y="1079029"/>
            <a:ext cx="179790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Regular DAS reach limit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A1D642-426E-7CF7-B963-A513E27C128D}"/>
              </a:ext>
            </a:extLst>
          </p:cNvPr>
          <p:cNvCxnSpPr/>
          <p:nvPr/>
        </p:nvCxnSpPr>
        <p:spPr>
          <a:xfrm>
            <a:off x="6231667" y="1261670"/>
            <a:ext cx="378589" cy="5975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595E74-9385-CC7C-D7BE-08A3B63BD781}"/>
              </a:ext>
            </a:extLst>
          </p:cNvPr>
          <p:cNvSpPr txBox="1"/>
          <p:nvPr/>
        </p:nvSpPr>
        <p:spPr>
          <a:xfrm>
            <a:off x="3677225" y="1713573"/>
            <a:ext cx="620927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>
                <a:solidFill>
                  <a:schemeClr val="bg1"/>
                </a:solidFill>
                <a:latin typeface="Nokia Pure Text Light"/>
              </a:rPr>
              <a:t>P-wave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DEF68-B1D5-9FFD-3402-F9B4A0C2513C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6AED3-1688-975A-ABC7-7C565F0CE278}"/>
              </a:ext>
            </a:extLst>
          </p:cNvPr>
          <p:cNvSpPr txBox="1"/>
          <p:nvPr/>
        </p:nvSpPr>
        <p:spPr>
          <a:xfrm>
            <a:off x="3408138" y="3598739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First Span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9BA82-FC98-0D0E-3D1C-0A74A4DCC911}"/>
              </a:ext>
            </a:extLst>
          </p:cNvPr>
          <p:cNvSpPr txBox="1"/>
          <p:nvPr/>
        </p:nvSpPr>
        <p:spPr>
          <a:xfrm>
            <a:off x="5261862" y="3584839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100m resolution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0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898B3-567D-817C-E87C-86A341ED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B169AE-5BB3-611B-3131-7362BC041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403"/>
            <a:ext cx="8597214" cy="2520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BB5068-47E9-78BB-5A3A-F5009BAFEFD5}"/>
              </a:ext>
            </a:extLst>
          </p:cNvPr>
          <p:cNvSpPr/>
          <p:nvPr/>
        </p:nvSpPr>
        <p:spPr>
          <a:xfrm>
            <a:off x="583856" y="1261934"/>
            <a:ext cx="7132936" cy="244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4934C-5F84-0883-788E-2C6858B32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63" y="1323460"/>
            <a:ext cx="5364893" cy="20949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8BF7E-33BB-EC21-5802-0769CA5B7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>
                <a:latin typeface="Nokia Pure Headline Light"/>
              </a:rPr>
              <a:t>M8.8 Mega-Thrust Earthquake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BF1A60-00FA-7DFD-257C-AC08629B1309}"/>
              </a:ext>
            </a:extLst>
          </p:cNvPr>
          <p:cNvCxnSpPr>
            <a:cxnSpLocks/>
          </p:cNvCxnSpPr>
          <p:nvPr/>
        </p:nvCxnSpPr>
        <p:spPr>
          <a:xfrm flipV="1">
            <a:off x="2058173" y="1887010"/>
            <a:ext cx="4556553" cy="185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A52AC7-135D-FE61-C7E8-D6D0399EA05F}"/>
              </a:ext>
            </a:extLst>
          </p:cNvPr>
          <p:cNvSpPr txBox="1"/>
          <p:nvPr/>
        </p:nvSpPr>
        <p:spPr>
          <a:xfrm>
            <a:off x="3677225" y="1713573"/>
            <a:ext cx="620927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>
                <a:solidFill>
                  <a:schemeClr val="bg1"/>
                </a:solidFill>
                <a:latin typeface="Nokia Pure Text Light"/>
              </a:rPr>
              <a:t>P-wave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0120-F70E-FAC0-C434-33CA1DB136C0}"/>
              </a:ext>
            </a:extLst>
          </p:cNvPr>
          <p:cNvSpPr txBox="1"/>
          <p:nvPr/>
        </p:nvSpPr>
        <p:spPr>
          <a:xfrm>
            <a:off x="4648320" y="1079029"/>
            <a:ext cx="1797908" cy="1846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Regular DAS reach limit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EFB916-6307-BE8E-3467-A1EBB1829D8A}"/>
              </a:ext>
            </a:extLst>
          </p:cNvPr>
          <p:cNvCxnSpPr/>
          <p:nvPr/>
        </p:nvCxnSpPr>
        <p:spPr>
          <a:xfrm>
            <a:off x="6231667" y="1261670"/>
            <a:ext cx="378589" cy="5975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806B0-8C3E-874E-26E9-DF9AAD068E79}"/>
              </a:ext>
            </a:extLst>
          </p:cNvPr>
          <p:cNvSpPr/>
          <p:nvPr/>
        </p:nvSpPr>
        <p:spPr>
          <a:xfrm>
            <a:off x="531340" y="1258845"/>
            <a:ext cx="61785" cy="661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E74431-3912-1ECD-7A87-02B8A2101E5E}"/>
              </a:ext>
            </a:extLst>
          </p:cNvPr>
          <p:cNvCxnSpPr/>
          <p:nvPr/>
        </p:nvCxnSpPr>
        <p:spPr>
          <a:xfrm>
            <a:off x="591038" y="1906792"/>
            <a:ext cx="926258" cy="1526905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6373B4-1825-4BD6-1B46-5A8B7FE07176}"/>
              </a:ext>
            </a:extLst>
          </p:cNvPr>
          <p:cNvCxnSpPr>
            <a:cxnSpLocks/>
          </p:cNvCxnSpPr>
          <p:nvPr/>
        </p:nvCxnSpPr>
        <p:spPr>
          <a:xfrm>
            <a:off x="596575" y="1267757"/>
            <a:ext cx="936167" cy="43649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A0302B-F7D2-22E5-AB63-EA60BA8E73AA}"/>
              </a:ext>
            </a:extLst>
          </p:cNvPr>
          <p:cNvSpPr txBox="1"/>
          <p:nvPr/>
        </p:nvSpPr>
        <p:spPr>
          <a:xfrm>
            <a:off x="1495072" y="4940870"/>
            <a:ext cx="6521191" cy="1231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US" sz="800">
                <a:solidFill>
                  <a:srgbClr val="001135"/>
                </a:solidFill>
                <a:ea typeface="+mn-lt"/>
                <a:cs typeface="+mn-lt"/>
              </a:rPr>
              <a:t>M. Mazur et. al., Submarine Cable Deep-Ocean Observation of Mega-Thrust Earthquake and Tsunami with 44,000 100-m Spaced Sensors, 2025</a:t>
            </a:r>
            <a:endParaRPr lang="en-US" sz="800">
              <a:solidFill>
                <a:srgbClr val="00113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64F27-22FF-F6EF-601E-BF1CC6E6E36D}"/>
              </a:ext>
            </a:extLst>
          </p:cNvPr>
          <p:cNvSpPr txBox="1"/>
          <p:nvPr/>
        </p:nvSpPr>
        <p:spPr>
          <a:xfrm>
            <a:off x="252586" y="3619917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First Span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5DE85-184A-B35B-42B1-3F2E5E47C135}"/>
              </a:ext>
            </a:extLst>
          </p:cNvPr>
          <p:cNvSpPr txBox="1"/>
          <p:nvPr/>
        </p:nvSpPr>
        <p:spPr>
          <a:xfrm>
            <a:off x="250878" y="3982592"/>
            <a:ext cx="1159099" cy="3832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000">
                <a:latin typeface="Nokia Pure Text Light"/>
              </a:rPr>
              <a:t>100m resolution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89219"/>
      </p:ext>
    </p:extLst>
  </p:cSld>
  <p:clrMapOvr>
    <a:masterClrMapping/>
  </p:clrMapOvr>
</p:sld>
</file>

<file path=ppt/theme/theme1.xml><?xml version="1.0" encoding="utf-8"?>
<a:theme xmlns:a="http://schemas.openxmlformats.org/drawingml/2006/main" name="1. White">
  <a:themeElements>
    <a:clrScheme name="Nokia 2.0">
      <a:dk1>
        <a:srgbClr val="001135"/>
      </a:dk1>
      <a:lt1>
        <a:srgbClr val="FFFFFF"/>
      </a:lt1>
      <a:dk2>
        <a:srgbClr val="666666"/>
      </a:dk2>
      <a:lt2>
        <a:srgbClr val="EBEBEB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fonts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0"/>
          </a:spcAft>
          <a:buSzPct val="10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C2E3487-0D9D-2544-81F7-DBDE736E41B5}" vid="{04C9D959-BE88-F746-8872-EA86C9550D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aa2129-79ec-42c0-bfac-e5b7a0374572}" enabled="1" method="Privileged" siteId="{5d471751-9675-428d-917b-70f44f9630b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Application>Microsoft Office PowerPoint</Application>
  <PresentationFormat>On-screen Show (16:9)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1. White</vt:lpstr>
      <vt:lpstr>Tsunami Detection on Standard Telecommunication Cables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Fiber SEnsi</dc:title>
  <dc:creator>David Neilson (Nokia)</dc:creator>
  <cp:revision>83</cp:revision>
  <dcterms:created xsi:type="dcterms:W3CDTF">2024-07-03T15:10:50Z</dcterms:created>
  <dcterms:modified xsi:type="dcterms:W3CDTF">2025-11-09T06:39:39Z</dcterms:modified>
</cp:coreProperties>
</file>