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</p:sldIdLst>
  <p:sldSz cy="10287000" cx="18288000"/>
  <p:notesSz cx="6858000" cy="9144000"/>
  <p:embeddedFontLst>
    <p:embeddedFont>
      <p:font typeface="Roboto"/>
      <p:regular r:id="rId24"/>
      <p:bold r:id="rId25"/>
      <p:italic r:id="rId26"/>
      <p:boldItalic r:id="rId27"/>
    </p:embeddedFont>
    <p:embeddedFont>
      <p:font typeface="Lato"/>
      <p:regular r:id="rId28"/>
      <p:bold r:id="rId29"/>
      <p:italic r:id="rId30"/>
      <p:boldItalic r:id="rId31"/>
    </p:embeddedFont>
    <p:embeddedFont>
      <p:font typeface="Radley"/>
      <p:regular r:id="rId32"/>
      <p:italic r:id="rId3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:go="http://customooxmlschemas.google.com/" r:id="rId34" roundtripDataSignature="AMtx7mggMNawngHL2dK8HiFVBbuWT4X3h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font" Target="fonts/Roboto-regular.fntdata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Roboto-italic.fntdata"/><Relationship Id="rId25" Type="http://schemas.openxmlformats.org/officeDocument/2006/relationships/font" Target="fonts/Roboto-bold.fntdata"/><Relationship Id="rId28" Type="http://schemas.openxmlformats.org/officeDocument/2006/relationships/font" Target="fonts/Lato-regular.fntdata"/><Relationship Id="rId27" Type="http://schemas.openxmlformats.org/officeDocument/2006/relationships/font" Target="fonts/Roboto-bold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Lato-bold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Lato-boldItalic.fntdata"/><Relationship Id="rId30" Type="http://schemas.openxmlformats.org/officeDocument/2006/relationships/font" Target="fonts/Lato-italic.fntdata"/><Relationship Id="rId11" Type="http://schemas.openxmlformats.org/officeDocument/2006/relationships/slide" Target="slides/slide6.xml"/><Relationship Id="rId33" Type="http://schemas.openxmlformats.org/officeDocument/2006/relationships/font" Target="fonts/Radley-italic.fntdata"/><Relationship Id="rId10" Type="http://schemas.openxmlformats.org/officeDocument/2006/relationships/slide" Target="slides/slide5.xml"/><Relationship Id="rId32" Type="http://schemas.openxmlformats.org/officeDocument/2006/relationships/font" Target="fonts/Radley-regular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34" Type="http://customschemas.google.com/relationships/presentationmetadata" Target="metadata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3a144bc1c17_0_1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93" name="Google Shape;293;g3a144bc1c17_0_10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3a144bc1c17_0_1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07" name="Google Shape;307;g3a144bc1c17_0_15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3a144bc1c17_0_2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25" name="Google Shape;325;g3a144bc1c17_0_22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3a144bc1c17_0_2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44" name="Google Shape;344;g3a144bc1c17_0_24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3a144bc1c17_0_2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59" name="Google Shape;359;g3a144bc1c17_0_21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3a144bc1c17_0_2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78" name="Google Shape;378;g3a144bc1c17_0_27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g3a144bc1c17_0_1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98" name="Google Shape;398;g3a144bc1c17_0_12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3a144bc1c17_0_3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19" name="Google Shape;419;g3a144bc1c17_0_30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37" name="Google Shape;437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02" name="Google Shape;102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3a144bc1c17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19" name="Google Shape;119;g3a144bc1c17_0_1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3a144bc1c17_0_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72" name="Google Shape;172;g3a144bc1c17_0_7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3a144bc1c17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01" name="Google Shape;201;g3a144bc1c17_0_3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3a144bc1c17_0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26" name="Google Shape;226;g3a144bc1c17_0_4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3a144bc1c17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46" name="Google Shape;246;g3a144bc1c17_0_6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3a144bc1c17_0_1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62" name="Google Shape;262;g3a144bc1c17_0_13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3a144bc1c17_0_1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78" name="Google Shape;278;g3a144bc1c17_0_17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4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1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5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5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1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6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6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" name="Google Shape;18;p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7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8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8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9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9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6" name="Google Shape;36;p9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7" name="Google Shape;37;p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0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10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4" name="Google Shape;44;p10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10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6" name="Google Shape;46;p1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1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1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1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1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1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2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12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12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8" name="Google Shape;58;p1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1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1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3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3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3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5" name="Google Shape;65;p1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4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7.jpg"/><Relationship Id="rId4" Type="http://schemas.openxmlformats.org/officeDocument/2006/relationships/image" Target="../media/image5.png"/><Relationship Id="rId5" Type="http://schemas.openxmlformats.org/officeDocument/2006/relationships/image" Target="../media/image18.png"/><Relationship Id="rId6" Type="http://schemas.openxmlformats.org/officeDocument/2006/relationships/image" Target="../media/image3.png"/><Relationship Id="rId7" Type="http://schemas.openxmlformats.org/officeDocument/2006/relationships/image" Target="../media/image2.png"/><Relationship Id="rId8" Type="http://schemas.openxmlformats.org/officeDocument/2006/relationships/image" Target="../media/image1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5.jpg"/><Relationship Id="rId4" Type="http://schemas.openxmlformats.org/officeDocument/2006/relationships/image" Target="../media/image2.png"/><Relationship Id="rId5" Type="http://schemas.openxmlformats.org/officeDocument/2006/relationships/image" Target="../media/image11.png"/><Relationship Id="rId6" Type="http://schemas.openxmlformats.org/officeDocument/2006/relationships/hyperlink" Target="https://tsunamidata.org" TargetMode="External"/><Relationship Id="rId7" Type="http://schemas.openxmlformats.org/officeDocument/2006/relationships/image" Target="../media/image34.png"/><Relationship Id="rId8" Type="http://schemas.openxmlformats.org/officeDocument/2006/relationships/image" Target="../media/image1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5.jpg"/><Relationship Id="rId4" Type="http://schemas.openxmlformats.org/officeDocument/2006/relationships/image" Target="../media/image2.png"/><Relationship Id="rId9" Type="http://schemas.openxmlformats.org/officeDocument/2006/relationships/image" Target="../media/image56.png"/><Relationship Id="rId5" Type="http://schemas.openxmlformats.org/officeDocument/2006/relationships/image" Target="../media/image11.png"/><Relationship Id="rId6" Type="http://schemas.openxmlformats.org/officeDocument/2006/relationships/image" Target="../media/image18.png"/><Relationship Id="rId7" Type="http://schemas.openxmlformats.org/officeDocument/2006/relationships/hyperlink" Target="https://tsunamidata.org" TargetMode="External"/><Relationship Id="rId8" Type="http://schemas.openxmlformats.org/officeDocument/2006/relationships/image" Target="../media/image3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5.jpg"/><Relationship Id="rId4" Type="http://schemas.openxmlformats.org/officeDocument/2006/relationships/image" Target="../media/image2.png"/><Relationship Id="rId9" Type="http://schemas.openxmlformats.org/officeDocument/2006/relationships/image" Target="../media/image37.png"/><Relationship Id="rId5" Type="http://schemas.openxmlformats.org/officeDocument/2006/relationships/image" Target="../media/image11.png"/><Relationship Id="rId6" Type="http://schemas.openxmlformats.org/officeDocument/2006/relationships/image" Target="../media/image41.png"/><Relationship Id="rId7" Type="http://schemas.openxmlformats.org/officeDocument/2006/relationships/image" Target="../media/image18.png"/><Relationship Id="rId8" Type="http://schemas.openxmlformats.org/officeDocument/2006/relationships/hyperlink" Target="https://tsunamidata.org" TargetMode="Externa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5.jpg"/><Relationship Id="rId4" Type="http://schemas.openxmlformats.org/officeDocument/2006/relationships/image" Target="../media/image2.png"/><Relationship Id="rId5" Type="http://schemas.openxmlformats.org/officeDocument/2006/relationships/image" Target="../media/image11.png"/><Relationship Id="rId6" Type="http://schemas.openxmlformats.org/officeDocument/2006/relationships/image" Target="../media/image18.png"/><Relationship Id="rId7" Type="http://schemas.openxmlformats.org/officeDocument/2006/relationships/hyperlink" Target="https://tsunamidata.org" TargetMode="External"/><Relationship Id="rId8" Type="http://schemas.openxmlformats.org/officeDocument/2006/relationships/image" Target="../media/image3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5.jpg"/><Relationship Id="rId4" Type="http://schemas.openxmlformats.org/officeDocument/2006/relationships/image" Target="../media/image2.png"/><Relationship Id="rId9" Type="http://schemas.openxmlformats.org/officeDocument/2006/relationships/image" Target="../media/image55.png"/><Relationship Id="rId5" Type="http://schemas.openxmlformats.org/officeDocument/2006/relationships/image" Target="../media/image11.png"/><Relationship Id="rId6" Type="http://schemas.openxmlformats.org/officeDocument/2006/relationships/image" Target="../media/image18.png"/><Relationship Id="rId7" Type="http://schemas.openxmlformats.org/officeDocument/2006/relationships/hyperlink" Target="https://tsunamidata.org" TargetMode="External"/><Relationship Id="rId8" Type="http://schemas.openxmlformats.org/officeDocument/2006/relationships/image" Target="../media/image45.png"/></Relationships>
</file>

<file path=ppt/slides/_rels/slide15.xml.rels><?xml version="1.0" encoding="UTF-8" standalone="yes"?><Relationships xmlns="http://schemas.openxmlformats.org/package/2006/relationships"><Relationship Id="rId11" Type="http://schemas.openxmlformats.org/officeDocument/2006/relationships/image" Target="../media/image49.png"/><Relationship Id="rId10" Type="http://schemas.openxmlformats.org/officeDocument/2006/relationships/image" Target="../media/image43.png"/><Relationship Id="rId13" Type="http://schemas.openxmlformats.org/officeDocument/2006/relationships/image" Target="../media/image51.png"/><Relationship Id="rId12" Type="http://schemas.openxmlformats.org/officeDocument/2006/relationships/image" Target="../media/image5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5.jpg"/><Relationship Id="rId4" Type="http://schemas.openxmlformats.org/officeDocument/2006/relationships/image" Target="../media/image2.png"/><Relationship Id="rId9" Type="http://schemas.openxmlformats.org/officeDocument/2006/relationships/image" Target="../media/image39.png"/><Relationship Id="rId5" Type="http://schemas.openxmlformats.org/officeDocument/2006/relationships/image" Target="../media/image11.png"/><Relationship Id="rId6" Type="http://schemas.openxmlformats.org/officeDocument/2006/relationships/image" Target="../media/image18.png"/><Relationship Id="rId7" Type="http://schemas.openxmlformats.org/officeDocument/2006/relationships/hyperlink" Target="https://tsunamidata.org" TargetMode="External"/><Relationship Id="rId8" Type="http://schemas.openxmlformats.org/officeDocument/2006/relationships/image" Target="../media/image48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7.png"/><Relationship Id="rId4" Type="http://schemas.openxmlformats.org/officeDocument/2006/relationships/image" Target="../media/image15.jpg"/><Relationship Id="rId9" Type="http://schemas.openxmlformats.org/officeDocument/2006/relationships/hyperlink" Target="https://www.globaltsunamimodel.org/" TargetMode="External"/><Relationship Id="rId5" Type="http://schemas.openxmlformats.org/officeDocument/2006/relationships/image" Target="../media/image2.png"/><Relationship Id="rId6" Type="http://schemas.openxmlformats.org/officeDocument/2006/relationships/image" Target="../media/image11.png"/><Relationship Id="rId7" Type="http://schemas.openxmlformats.org/officeDocument/2006/relationships/image" Target="../media/image18.png"/><Relationship Id="rId8" Type="http://schemas.openxmlformats.org/officeDocument/2006/relationships/image" Target="../media/image54.png"/></Relationships>
</file>

<file path=ppt/slides/_rels/slide17.xml.rels><?xml version="1.0" encoding="UTF-8" standalone="yes"?><Relationships xmlns="http://schemas.openxmlformats.org/package/2006/relationships"><Relationship Id="rId11" Type="http://schemas.openxmlformats.org/officeDocument/2006/relationships/hyperlink" Target="https://www.epos-eu.org/tcs/tsunami" TargetMode="External"/><Relationship Id="rId10" Type="http://schemas.openxmlformats.org/officeDocument/2006/relationships/hyperlink" Target="https://tsunamidata.org" TargetMode="Externa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5.jpg"/><Relationship Id="rId4" Type="http://schemas.openxmlformats.org/officeDocument/2006/relationships/image" Target="../media/image2.png"/><Relationship Id="rId9" Type="http://schemas.openxmlformats.org/officeDocument/2006/relationships/image" Target="../media/image47.png"/><Relationship Id="rId5" Type="http://schemas.openxmlformats.org/officeDocument/2006/relationships/image" Target="../media/image11.png"/><Relationship Id="rId6" Type="http://schemas.openxmlformats.org/officeDocument/2006/relationships/image" Target="../media/image18.png"/><Relationship Id="rId7" Type="http://schemas.openxmlformats.org/officeDocument/2006/relationships/hyperlink" Target="https://youtu.be/loFW0vkRwY8?feature=shared" TargetMode="External"/><Relationship Id="rId8" Type="http://schemas.openxmlformats.org/officeDocument/2006/relationships/hyperlink" Target="https://youtu.be/loFW0vkRwY8?feature=shared" TargetMode="Externa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7.jpg"/><Relationship Id="rId4" Type="http://schemas.openxmlformats.org/officeDocument/2006/relationships/image" Target="../media/image52.png"/><Relationship Id="rId5" Type="http://schemas.openxmlformats.org/officeDocument/2006/relationships/image" Target="../media/image18.png"/><Relationship Id="rId6" Type="http://schemas.openxmlformats.org/officeDocument/2006/relationships/image" Target="../media/image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5.jpg"/><Relationship Id="rId4" Type="http://schemas.openxmlformats.org/officeDocument/2006/relationships/image" Target="../media/image18.png"/><Relationship Id="rId5" Type="http://schemas.openxmlformats.org/officeDocument/2006/relationships/image" Target="../media/image2.png"/><Relationship Id="rId6" Type="http://schemas.openxmlformats.org/officeDocument/2006/relationships/image" Target="../media/image11.png"/><Relationship Id="rId7" Type="http://schemas.openxmlformats.org/officeDocument/2006/relationships/image" Target="../media/image9.png"/><Relationship Id="rId8" Type="http://schemas.openxmlformats.org/officeDocument/2006/relationships/image" Target="../media/image8.png"/></Relationships>
</file>

<file path=ppt/slides/_rels/slide3.xml.rels><?xml version="1.0" encoding="UTF-8" standalone="yes"?><Relationships xmlns="http://schemas.openxmlformats.org/package/2006/relationships"><Relationship Id="rId11" Type="http://schemas.openxmlformats.org/officeDocument/2006/relationships/image" Target="../media/image13.png"/><Relationship Id="rId10" Type="http://schemas.openxmlformats.org/officeDocument/2006/relationships/image" Target="../media/image7.png"/><Relationship Id="rId13" Type="http://schemas.openxmlformats.org/officeDocument/2006/relationships/image" Target="../media/image20.png"/><Relationship Id="rId1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5.jpg"/><Relationship Id="rId4" Type="http://schemas.openxmlformats.org/officeDocument/2006/relationships/image" Target="../media/image2.png"/><Relationship Id="rId9" Type="http://schemas.openxmlformats.org/officeDocument/2006/relationships/image" Target="../media/image6.png"/><Relationship Id="rId15" Type="http://schemas.openxmlformats.org/officeDocument/2006/relationships/image" Target="../media/image14.png"/><Relationship Id="rId14" Type="http://schemas.openxmlformats.org/officeDocument/2006/relationships/image" Target="../media/image12.png"/><Relationship Id="rId17" Type="http://schemas.openxmlformats.org/officeDocument/2006/relationships/image" Target="../media/image21.png"/><Relationship Id="rId16" Type="http://schemas.openxmlformats.org/officeDocument/2006/relationships/image" Target="../media/image40.png"/><Relationship Id="rId5" Type="http://schemas.openxmlformats.org/officeDocument/2006/relationships/image" Target="../media/image11.png"/><Relationship Id="rId19" Type="http://schemas.openxmlformats.org/officeDocument/2006/relationships/image" Target="../media/image33.jpg"/><Relationship Id="rId6" Type="http://schemas.openxmlformats.org/officeDocument/2006/relationships/image" Target="../media/image18.png"/><Relationship Id="rId18" Type="http://schemas.openxmlformats.org/officeDocument/2006/relationships/image" Target="../media/image25.png"/><Relationship Id="rId7" Type="http://schemas.openxmlformats.org/officeDocument/2006/relationships/image" Target="../media/image19.png"/><Relationship Id="rId8" Type="http://schemas.openxmlformats.org/officeDocument/2006/relationships/image" Target="../media/image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5.jpg"/><Relationship Id="rId4" Type="http://schemas.openxmlformats.org/officeDocument/2006/relationships/image" Target="../media/image2.png"/><Relationship Id="rId9" Type="http://schemas.openxmlformats.org/officeDocument/2006/relationships/image" Target="../media/image23.png"/><Relationship Id="rId5" Type="http://schemas.openxmlformats.org/officeDocument/2006/relationships/image" Target="../media/image11.png"/><Relationship Id="rId6" Type="http://schemas.openxmlformats.org/officeDocument/2006/relationships/image" Target="../media/image9.png"/><Relationship Id="rId7" Type="http://schemas.openxmlformats.org/officeDocument/2006/relationships/image" Target="../media/image18.png"/><Relationship Id="rId8" Type="http://schemas.openxmlformats.org/officeDocument/2006/relationships/image" Target="../media/image26.png"/></Relationships>
</file>

<file path=ppt/slides/_rels/slide5.xml.rels><?xml version="1.0" encoding="UTF-8" standalone="yes"?><Relationships xmlns="http://schemas.openxmlformats.org/package/2006/relationships"><Relationship Id="rId11" Type="http://schemas.openxmlformats.org/officeDocument/2006/relationships/hyperlink" Target="https://tsunamidata.org" TargetMode="External"/><Relationship Id="rId10" Type="http://schemas.openxmlformats.org/officeDocument/2006/relationships/image" Target="../media/image47.png"/><Relationship Id="rId13" Type="http://schemas.openxmlformats.org/officeDocument/2006/relationships/image" Target="../media/image28.png"/><Relationship Id="rId12" Type="http://schemas.openxmlformats.org/officeDocument/2006/relationships/hyperlink" Target="https://www.epos-eu.org/tcs/tsunami" TargetMode="Externa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5.jpg"/><Relationship Id="rId4" Type="http://schemas.openxmlformats.org/officeDocument/2006/relationships/image" Target="../media/image2.png"/><Relationship Id="rId9" Type="http://schemas.openxmlformats.org/officeDocument/2006/relationships/hyperlink" Target="https://youtu.be/loFW0vkRwY8?feature=shared" TargetMode="External"/><Relationship Id="rId15" Type="http://schemas.openxmlformats.org/officeDocument/2006/relationships/image" Target="../media/image18.png"/><Relationship Id="rId14" Type="http://schemas.openxmlformats.org/officeDocument/2006/relationships/image" Target="../media/image30.png"/><Relationship Id="rId5" Type="http://schemas.openxmlformats.org/officeDocument/2006/relationships/image" Target="../media/image11.png"/><Relationship Id="rId6" Type="http://schemas.openxmlformats.org/officeDocument/2006/relationships/image" Target="../media/image29.png"/><Relationship Id="rId7" Type="http://schemas.openxmlformats.org/officeDocument/2006/relationships/image" Target="../media/image32.png"/><Relationship Id="rId8" Type="http://schemas.openxmlformats.org/officeDocument/2006/relationships/hyperlink" Target="https://youtu.be/loFW0vkRwY8?feature=shared" TargetMode="Externa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5.jpg"/><Relationship Id="rId4" Type="http://schemas.openxmlformats.org/officeDocument/2006/relationships/image" Target="../media/image2.png"/><Relationship Id="rId5" Type="http://schemas.openxmlformats.org/officeDocument/2006/relationships/image" Target="../media/image11.png"/><Relationship Id="rId6" Type="http://schemas.openxmlformats.org/officeDocument/2006/relationships/image" Target="../media/image36.png"/><Relationship Id="rId7" Type="http://schemas.openxmlformats.org/officeDocument/2006/relationships/image" Target="../media/image31.jpg"/><Relationship Id="rId8" Type="http://schemas.openxmlformats.org/officeDocument/2006/relationships/image" Target="../media/image1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5.jpg"/><Relationship Id="rId4" Type="http://schemas.openxmlformats.org/officeDocument/2006/relationships/image" Target="../media/image2.png"/><Relationship Id="rId5" Type="http://schemas.openxmlformats.org/officeDocument/2006/relationships/image" Target="../media/image11.png"/><Relationship Id="rId6" Type="http://schemas.openxmlformats.org/officeDocument/2006/relationships/hyperlink" Target="https://ics-c.epos-eu.org" TargetMode="External"/><Relationship Id="rId7" Type="http://schemas.openxmlformats.org/officeDocument/2006/relationships/image" Target="../media/image53.png"/><Relationship Id="rId8" Type="http://schemas.openxmlformats.org/officeDocument/2006/relationships/image" Target="../media/image1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5.jpg"/><Relationship Id="rId4" Type="http://schemas.openxmlformats.org/officeDocument/2006/relationships/image" Target="../media/image2.png"/><Relationship Id="rId5" Type="http://schemas.openxmlformats.org/officeDocument/2006/relationships/image" Target="../media/image11.png"/><Relationship Id="rId6" Type="http://schemas.openxmlformats.org/officeDocument/2006/relationships/image" Target="../media/image42.png"/><Relationship Id="rId7" Type="http://schemas.openxmlformats.org/officeDocument/2006/relationships/hyperlink" Target="https://ics-c.epos-eu.org" TargetMode="External"/><Relationship Id="rId8" Type="http://schemas.openxmlformats.org/officeDocument/2006/relationships/image" Target="../media/image1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8.png"/><Relationship Id="rId4" Type="http://schemas.openxmlformats.org/officeDocument/2006/relationships/image" Target="../media/image15.jpg"/><Relationship Id="rId5" Type="http://schemas.openxmlformats.org/officeDocument/2006/relationships/image" Target="../media/image2.png"/><Relationship Id="rId6" Type="http://schemas.openxmlformats.org/officeDocument/2006/relationships/image" Target="../media/image11.png"/><Relationship Id="rId7" Type="http://schemas.openxmlformats.org/officeDocument/2006/relationships/hyperlink" Target="https://ics-c.epos-eu.org" TargetMode="External"/><Relationship Id="rId8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/>
          <p:nvPr/>
        </p:nvSpPr>
        <p:spPr>
          <a:xfrm>
            <a:off x="0" y="-44775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28554" l="0" r="0" t="-4773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" name="Google Shape;85;p1"/>
          <p:cNvSpPr/>
          <p:nvPr/>
        </p:nvSpPr>
        <p:spPr>
          <a:xfrm>
            <a:off x="570832" y="4391696"/>
            <a:ext cx="6810192" cy="5618408"/>
          </a:xfrm>
          <a:custGeom>
            <a:rect b="b" l="l" r="r" t="t"/>
            <a:pathLst>
              <a:path extrusionOk="0" h="5618408" w="6810192">
                <a:moveTo>
                  <a:pt x="0" y="0"/>
                </a:moveTo>
                <a:lnTo>
                  <a:pt x="6810192" y="0"/>
                </a:lnTo>
                <a:lnTo>
                  <a:pt x="6810192" y="5618408"/>
                </a:lnTo>
                <a:lnTo>
                  <a:pt x="0" y="56184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21000"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6" name="Google Shape;86;p1"/>
          <p:cNvGrpSpPr/>
          <p:nvPr/>
        </p:nvGrpSpPr>
        <p:grpSpPr>
          <a:xfrm>
            <a:off x="4868025" y="3086101"/>
            <a:ext cx="8793209" cy="4114800"/>
            <a:chOff x="0" y="0"/>
            <a:chExt cx="11724279" cy="5486400"/>
          </a:xfrm>
        </p:grpSpPr>
        <p:sp>
          <p:nvSpPr>
            <p:cNvPr id="87" name="Google Shape;87;p1"/>
            <p:cNvSpPr/>
            <p:nvPr/>
          </p:nvSpPr>
          <p:spPr>
            <a:xfrm>
              <a:off x="0" y="0"/>
              <a:ext cx="11724279" cy="5486400"/>
            </a:xfrm>
            <a:prstGeom prst="rect">
              <a:avLst/>
            </a:prstGeom>
            <a:solidFill>
              <a:srgbClr val="FFFFFF">
                <a:alpha val="76470"/>
              </a:srgb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88" name="Google Shape;88;p1"/>
            <p:cNvCxnSpPr/>
            <p:nvPr/>
          </p:nvCxnSpPr>
          <p:spPr>
            <a:xfrm rot="10800000">
              <a:off x="520747" y="3713232"/>
              <a:ext cx="5235946" cy="0"/>
            </a:xfrm>
            <a:prstGeom prst="straightConnector1">
              <a:avLst/>
            </a:prstGeom>
            <a:noFill/>
            <a:ln cap="flat" cmpd="sng" w="84250">
              <a:solidFill>
                <a:srgbClr val="0E6565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89" name="Google Shape;89;p1"/>
            <p:cNvSpPr txBox="1"/>
            <p:nvPr/>
          </p:nvSpPr>
          <p:spPr>
            <a:xfrm>
              <a:off x="487994" y="4004628"/>
              <a:ext cx="3508800" cy="476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1007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322"/>
                <a:buFont typeface="Arial"/>
                <a:buNone/>
              </a:pPr>
              <a:r>
                <a:rPr b="1" i="0" lang="en-US" sz="2322" u="none" cap="none" strike="noStrike">
                  <a:solidFill>
                    <a:srgbClr val="0E6565"/>
                  </a:solidFill>
                  <a:latin typeface="Arial"/>
                  <a:ea typeface="Arial"/>
                  <a:cs typeface="Arial"/>
                  <a:sym typeface="Arial"/>
                </a:rPr>
                <a:t>Hyderabad, India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90;p1"/>
            <p:cNvSpPr txBox="1"/>
            <p:nvPr/>
          </p:nvSpPr>
          <p:spPr>
            <a:xfrm>
              <a:off x="480745" y="283162"/>
              <a:ext cx="10762800" cy="1894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615"/>
                <a:buFont typeface="Arial"/>
                <a:buNone/>
              </a:pPr>
              <a:r>
                <a:rPr b="0" i="0" lang="en-US" sz="4615" u="none" cap="none" strike="noStrike">
                  <a:solidFill>
                    <a:srgbClr val="0E6565"/>
                  </a:solidFill>
                  <a:latin typeface="Arial"/>
                  <a:ea typeface="Arial"/>
                  <a:cs typeface="Arial"/>
                  <a:sym typeface="Arial"/>
                </a:rPr>
                <a:t>EPOS Thematic Core Services TSUNAMI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91;p1"/>
            <p:cNvSpPr txBox="1"/>
            <p:nvPr/>
          </p:nvSpPr>
          <p:spPr>
            <a:xfrm>
              <a:off x="497245" y="4592173"/>
              <a:ext cx="4068000" cy="476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1007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322"/>
                <a:buFont typeface="Arial"/>
                <a:buNone/>
              </a:pPr>
              <a:r>
                <a:rPr b="1" i="0" lang="en-US" sz="2322" u="none" cap="none" strike="noStrike">
                  <a:solidFill>
                    <a:srgbClr val="0E6565"/>
                  </a:solidFill>
                  <a:latin typeface="Arial"/>
                  <a:ea typeface="Arial"/>
                  <a:cs typeface="Arial"/>
                  <a:sym typeface="Arial"/>
                </a:rPr>
                <a:t>10-11 November 2025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2" name="Google Shape;92;p1"/>
          <p:cNvGrpSpPr/>
          <p:nvPr/>
        </p:nvGrpSpPr>
        <p:grpSpPr>
          <a:xfrm>
            <a:off x="385584" y="262957"/>
            <a:ext cx="6468003" cy="1531485"/>
            <a:chOff x="0" y="0"/>
            <a:chExt cx="8624004" cy="2041981"/>
          </a:xfrm>
        </p:grpSpPr>
        <p:sp>
          <p:nvSpPr>
            <p:cNvPr id="93" name="Google Shape;93;p1"/>
            <p:cNvSpPr/>
            <p:nvPr/>
          </p:nvSpPr>
          <p:spPr>
            <a:xfrm>
              <a:off x="0" y="0"/>
              <a:ext cx="5227470" cy="2041981"/>
            </a:xfrm>
            <a:custGeom>
              <a:rect b="b" l="l" r="r" t="t"/>
              <a:pathLst>
                <a:path extrusionOk="0" h="2041981" w="5227470">
                  <a:moveTo>
                    <a:pt x="0" y="0"/>
                  </a:moveTo>
                  <a:lnTo>
                    <a:pt x="5227470" y="0"/>
                  </a:lnTo>
                  <a:lnTo>
                    <a:pt x="5227470" y="2041981"/>
                  </a:lnTo>
                  <a:lnTo>
                    <a:pt x="0" y="204198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94;p1"/>
            <p:cNvSpPr/>
            <p:nvPr/>
          </p:nvSpPr>
          <p:spPr>
            <a:xfrm>
              <a:off x="5409260" y="0"/>
              <a:ext cx="3214744" cy="1072921"/>
            </a:xfrm>
            <a:custGeom>
              <a:rect b="b" l="l" r="r" t="t"/>
              <a:pathLst>
                <a:path extrusionOk="0" h="1072921" w="3214744">
                  <a:moveTo>
                    <a:pt x="0" y="0"/>
                  </a:moveTo>
                  <a:lnTo>
                    <a:pt x="3214744" y="0"/>
                  </a:lnTo>
                  <a:lnTo>
                    <a:pt x="3214744" y="1072921"/>
                  </a:lnTo>
                  <a:lnTo>
                    <a:pt x="0" y="107292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5" name="Google Shape;95;p1"/>
          <p:cNvSpPr/>
          <p:nvPr/>
        </p:nvSpPr>
        <p:spPr>
          <a:xfrm>
            <a:off x="287664" y="2773587"/>
            <a:ext cx="4213200" cy="22431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6" name="Google Shape;96;p1" title="EPOS_logo.png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28646" y="2976968"/>
            <a:ext cx="3975675" cy="1703875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"/>
          <p:cNvSpPr/>
          <p:nvPr/>
        </p:nvSpPr>
        <p:spPr>
          <a:xfrm>
            <a:off x="14160942" y="2688360"/>
            <a:ext cx="3246300" cy="31119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8" name="Google Shape;98;p1" title="EPOS-TSU-Logo_wtext.png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4375993" y="2752796"/>
            <a:ext cx="2834725" cy="2834725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1"/>
          <p:cNvSpPr txBox="1"/>
          <p:nvPr/>
        </p:nvSpPr>
        <p:spPr>
          <a:xfrm>
            <a:off x="7076672" y="5066644"/>
            <a:ext cx="4543200" cy="35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100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22"/>
              <a:buFont typeface="Arial"/>
              <a:buNone/>
            </a:pPr>
            <a:r>
              <a:rPr b="1" i="0" lang="en-US" sz="2322" u="none" cap="none" strike="noStrike">
                <a:solidFill>
                  <a:srgbClr val="0E6565"/>
                </a:solidFill>
                <a:latin typeface="Arial"/>
                <a:ea typeface="Arial"/>
                <a:cs typeface="Arial"/>
                <a:sym typeface="Arial"/>
              </a:rPr>
              <a:t>A. Babeyko (GFZ Potsdam)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3a144bc1c17_0_109"/>
          <p:cNvSpPr/>
          <p:nvPr/>
        </p:nvSpPr>
        <p:spPr>
          <a:xfrm>
            <a:off x="1" y="8792275"/>
            <a:ext cx="18285299" cy="1495010"/>
          </a:xfrm>
          <a:custGeom>
            <a:rect b="b" l="l" r="r" t="t"/>
            <a:pathLst>
              <a:path extrusionOk="0" h="275705" w="2961182">
                <a:moveTo>
                  <a:pt x="0" y="0"/>
                </a:moveTo>
                <a:lnTo>
                  <a:pt x="2961182" y="0"/>
                </a:lnTo>
                <a:lnTo>
                  <a:pt x="2961182" y="275705"/>
                </a:lnTo>
                <a:lnTo>
                  <a:pt x="0" y="275705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352604" l="0" r="0" t="-352612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96" name="Google Shape;296;g3a144bc1c17_0_109"/>
          <p:cNvGrpSpPr/>
          <p:nvPr/>
        </p:nvGrpSpPr>
        <p:grpSpPr>
          <a:xfrm>
            <a:off x="340342" y="9055353"/>
            <a:ext cx="8212196" cy="849600"/>
            <a:chOff x="0" y="-47625"/>
            <a:chExt cx="10949595" cy="1132800"/>
          </a:xfrm>
        </p:grpSpPr>
        <p:sp>
          <p:nvSpPr>
            <p:cNvPr id="297" name="Google Shape;297;g3a144bc1c17_0_109"/>
            <p:cNvSpPr txBox="1"/>
            <p:nvPr/>
          </p:nvSpPr>
          <p:spPr>
            <a:xfrm>
              <a:off x="4372095" y="-47625"/>
              <a:ext cx="6577500" cy="1132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just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300"/>
                <a:buFont typeface="Arial"/>
                <a:buNone/>
              </a:pPr>
              <a:r>
                <a:rPr b="0" i="0" lang="en-US" sz="23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First Conference of the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just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300"/>
                <a:buFont typeface="Arial"/>
                <a:buNone/>
              </a:pPr>
              <a:r>
                <a:rPr b="0" i="0" lang="en-US" sz="23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Ocean Decade Tsunami Programme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98" name="Google Shape;298;g3a144bc1c17_0_109"/>
            <p:cNvCxnSpPr/>
            <p:nvPr/>
          </p:nvCxnSpPr>
          <p:spPr>
            <a:xfrm rot="10800000">
              <a:off x="4051540" y="69905"/>
              <a:ext cx="0" cy="849000"/>
            </a:xfrm>
            <a:prstGeom prst="straightConnector1">
              <a:avLst/>
            </a:prstGeom>
            <a:noFill/>
            <a:ln cap="flat" cmpd="sng" w="508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299" name="Google Shape;299;g3a144bc1c17_0_109"/>
            <p:cNvSpPr txBox="1"/>
            <p:nvPr/>
          </p:nvSpPr>
          <p:spPr>
            <a:xfrm>
              <a:off x="0" y="101768"/>
              <a:ext cx="3869700" cy="935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21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99"/>
                <a:buFont typeface="Arial"/>
                <a:buNone/>
              </a:pPr>
              <a:r>
                <a:rPr b="0" i="0" lang="en-US" sz="1899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10-11 November 2025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40021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99"/>
                <a:buFont typeface="Arial"/>
                <a:buNone/>
              </a:pPr>
              <a:r>
                <a:rPr b="0" i="0" lang="en-US" sz="1899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INCOIS, Hyderabad, India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00" name="Google Shape;300;g3a144bc1c17_0_109" title="EPOS_logo.pn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991625" y="536713"/>
            <a:ext cx="1623100" cy="695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g3a144bc1c17_0_109" title="EPOS-TSU-Logo_wtext.png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6614725" y="118779"/>
            <a:ext cx="1531500" cy="1531500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Google Shape;302;g3a144bc1c17_0_109"/>
          <p:cNvSpPr txBox="1"/>
          <p:nvPr/>
        </p:nvSpPr>
        <p:spPr>
          <a:xfrm>
            <a:off x="3459775" y="953325"/>
            <a:ext cx="11160000" cy="78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b="1" i="0" lang="en-US" sz="3700" u="none" cap="none" strike="noStrike">
                <a:solidFill>
                  <a:srgbClr val="0E6565"/>
                </a:solidFill>
                <a:latin typeface="Calibri"/>
                <a:ea typeface="Calibri"/>
                <a:cs typeface="Calibri"/>
                <a:sym typeface="Calibri"/>
              </a:rPr>
              <a:t>Services distribution channel: </a:t>
            </a:r>
            <a:br>
              <a:rPr b="1" i="0" lang="en-US" sz="3700" u="none" cap="none" strike="noStrike">
                <a:solidFill>
                  <a:srgbClr val="0E6565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en-US" sz="3700" u="none" cap="none" strike="noStrike">
                <a:solidFill>
                  <a:srgbClr val="0E6565"/>
                </a:solidFill>
                <a:latin typeface="Calibri"/>
                <a:ea typeface="Calibri"/>
                <a:cs typeface="Calibri"/>
                <a:sym typeface="Calibri"/>
              </a:rPr>
              <a:t>Community Portal</a:t>
            </a:r>
            <a:r>
              <a:rPr b="0" i="0" lang="en-US" sz="3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en-US" sz="3700" u="sng" cap="none" strike="noStrike">
                <a:solidFill>
                  <a:srgbClr val="3C78D8"/>
                </a:solidFill>
                <a:latin typeface="Calibri"/>
                <a:ea typeface="Calibri"/>
                <a:cs typeface="Calibri"/>
                <a:sym typeface="Calibri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https://tsunamidata.org</a:t>
            </a:r>
            <a:endParaRPr b="0" i="0" sz="3700" u="none" cap="none" strike="noStrike">
              <a:solidFill>
                <a:srgbClr val="3C78D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3" name="Google Shape;303;g3a144bc1c17_0_109"/>
          <p:cNvPicPr preferRelativeResize="0"/>
          <p:nvPr/>
        </p:nvPicPr>
        <p:blipFill rotWithShape="1">
          <a:blip r:embed="rId7">
            <a:alphaModFix/>
          </a:blip>
          <a:srcRect b="13708" l="0" r="0" t="6160"/>
          <a:stretch/>
        </p:blipFill>
        <p:spPr>
          <a:xfrm>
            <a:off x="1617126" y="2218225"/>
            <a:ext cx="14442373" cy="6509624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g3a144bc1c17_0_109"/>
          <p:cNvSpPr/>
          <p:nvPr/>
        </p:nvSpPr>
        <p:spPr>
          <a:xfrm>
            <a:off x="385584" y="262957"/>
            <a:ext cx="3920603" cy="1531486"/>
          </a:xfrm>
          <a:custGeom>
            <a:rect b="b" l="l" r="r" t="t"/>
            <a:pathLst>
              <a:path extrusionOk="0" h="2041981" w="5227470">
                <a:moveTo>
                  <a:pt x="0" y="0"/>
                </a:moveTo>
                <a:lnTo>
                  <a:pt x="5227470" y="0"/>
                </a:lnTo>
                <a:lnTo>
                  <a:pt x="5227470" y="2041981"/>
                </a:lnTo>
                <a:lnTo>
                  <a:pt x="0" y="204198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3a144bc1c17_0_154"/>
          <p:cNvSpPr/>
          <p:nvPr/>
        </p:nvSpPr>
        <p:spPr>
          <a:xfrm>
            <a:off x="1" y="8792275"/>
            <a:ext cx="18285299" cy="1495010"/>
          </a:xfrm>
          <a:custGeom>
            <a:rect b="b" l="l" r="r" t="t"/>
            <a:pathLst>
              <a:path extrusionOk="0" h="275705" w="2961182">
                <a:moveTo>
                  <a:pt x="0" y="0"/>
                </a:moveTo>
                <a:lnTo>
                  <a:pt x="2961182" y="0"/>
                </a:lnTo>
                <a:lnTo>
                  <a:pt x="2961182" y="275705"/>
                </a:lnTo>
                <a:lnTo>
                  <a:pt x="0" y="275705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352604" l="0" r="0" t="-352612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10" name="Google Shape;310;g3a144bc1c17_0_154"/>
          <p:cNvGrpSpPr/>
          <p:nvPr/>
        </p:nvGrpSpPr>
        <p:grpSpPr>
          <a:xfrm>
            <a:off x="340342" y="9055353"/>
            <a:ext cx="8212196" cy="849600"/>
            <a:chOff x="0" y="-47625"/>
            <a:chExt cx="10949595" cy="1132800"/>
          </a:xfrm>
        </p:grpSpPr>
        <p:sp>
          <p:nvSpPr>
            <p:cNvPr id="311" name="Google Shape;311;g3a144bc1c17_0_154"/>
            <p:cNvSpPr txBox="1"/>
            <p:nvPr/>
          </p:nvSpPr>
          <p:spPr>
            <a:xfrm>
              <a:off x="4372095" y="-47625"/>
              <a:ext cx="6577500" cy="1132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just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300"/>
                <a:buFont typeface="Arial"/>
                <a:buNone/>
              </a:pPr>
              <a:r>
                <a:rPr b="0" i="0" lang="en-US" sz="23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First Conference of the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just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300"/>
                <a:buFont typeface="Arial"/>
                <a:buNone/>
              </a:pPr>
              <a:r>
                <a:rPr b="0" i="0" lang="en-US" sz="23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Ocean Decade Tsunami Programme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12" name="Google Shape;312;g3a144bc1c17_0_154"/>
            <p:cNvCxnSpPr/>
            <p:nvPr/>
          </p:nvCxnSpPr>
          <p:spPr>
            <a:xfrm rot="10800000">
              <a:off x="4051540" y="69905"/>
              <a:ext cx="0" cy="849000"/>
            </a:xfrm>
            <a:prstGeom prst="straightConnector1">
              <a:avLst/>
            </a:prstGeom>
            <a:noFill/>
            <a:ln cap="flat" cmpd="sng" w="508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313" name="Google Shape;313;g3a144bc1c17_0_154"/>
            <p:cNvSpPr txBox="1"/>
            <p:nvPr/>
          </p:nvSpPr>
          <p:spPr>
            <a:xfrm>
              <a:off x="0" y="101768"/>
              <a:ext cx="3869700" cy="935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21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99"/>
                <a:buFont typeface="Arial"/>
                <a:buNone/>
              </a:pPr>
              <a:r>
                <a:rPr b="0" i="0" lang="en-US" sz="1899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10-11 November 2025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40021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99"/>
                <a:buFont typeface="Arial"/>
                <a:buNone/>
              </a:pPr>
              <a:r>
                <a:rPr b="0" i="0" lang="en-US" sz="1899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INCOIS, Hyderabad, India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14" name="Google Shape;314;g3a144bc1c17_0_154" title="EPOS_logo.pn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991625" y="536713"/>
            <a:ext cx="1623100" cy="695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g3a144bc1c17_0_154" title="EPOS-TSU-Logo_wtext.png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6614725" y="118779"/>
            <a:ext cx="1531500" cy="1531500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g3a144bc1c17_0_154"/>
          <p:cNvSpPr/>
          <p:nvPr/>
        </p:nvSpPr>
        <p:spPr>
          <a:xfrm>
            <a:off x="385584" y="262957"/>
            <a:ext cx="3920603" cy="1531486"/>
          </a:xfrm>
          <a:custGeom>
            <a:rect b="b" l="l" r="r" t="t"/>
            <a:pathLst>
              <a:path extrusionOk="0" h="2041981" w="5227470">
                <a:moveTo>
                  <a:pt x="0" y="0"/>
                </a:moveTo>
                <a:lnTo>
                  <a:pt x="5227470" y="0"/>
                </a:lnTo>
                <a:lnTo>
                  <a:pt x="5227470" y="2041981"/>
                </a:lnTo>
                <a:lnTo>
                  <a:pt x="0" y="204198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7" name="Google Shape;317;g3a144bc1c17_0_154"/>
          <p:cNvSpPr txBox="1"/>
          <p:nvPr/>
        </p:nvSpPr>
        <p:spPr>
          <a:xfrm>
            <a:off x="3459775" y="729451"/>
            <a:ext cx="11160000" cy="78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b="1" i="0" lang="en-US" sz="3700" u="none" cap="none" strike="noStrike">
                <a:solidFill>
                  <a:srgbClr val="0E6565"/>
                </a:solidFill>
                <a:latin typeface="Calibri"/>
                <a:ea typeface="Calibri"/>
                <a:cs typeface="Calibri"/>
                <a:sym typeface="Calibri"/>
              </a:rPr>
              <a:t>Services distribution channel: </a:t>
            </a:r>
            <a:br>
              <a:rPr b="1" i="0" lang="en-US" sz="3700" u="none" cap="none" strike="noStrike">
                <a:solidFill>
                  <a:srgbClr val="0E6565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en-US" sz="3700" u="none" cap="none" strike="noStrike">
                <a:solidFill>
                  <a:srgbClr val="0E6565"/>
                </a:solidFill>
                <a:latin typeface="Calibri"/>
                <a:ea typeface="Calibri"/>
                <a:cs typeface="Calibri"/>
                <a:sym typeface="Calibri"/>
              </a:rPr>
              <a:t>Community Portal</a:t>
            </a:r>
            <a:r>
              <a:rPr b="0" i="0" lang="en-US" sz="3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en-US" sz="3700" u="sng" cap="none" strike="noStrike">
                <a:solidFill>
                  <a:srgbClr val="3C78D8"/>
                </a:solidFill>
                <a:latin typeface="Calibri"/>
                <a:ea typeface="Calibri"/>
                <a:cs typeface="Calibri"/>
                <a:sym typeface="Calibri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https://tsunamidata.org</a:t>
            </a:r>
            <a:endParaRPr b="0" i="0" sz="3700" u="none" cap="none" strike="noStrike">
              <a:solidFill>
                <a:srgbClr val="3C78D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8" name="Google Shape;318;g3a144bc1c17_0_154"/>
          <p:cNvPicPr preferRelativeResize="0"/>
          <p:nvPr/>
        </p:nvPicPr>
        <p:blipFill rotWithShape="1">
          <a:blip r:embed="rId8">
            <a:alphaModFix/>
          </a:blip>
          <a:srcRect b="13188" l="20144" r="16861" t="6734"/>
          <a:stretch/>
        </p:blipFill>
        <p:spPr>
          <a:xfrm>
            <a:off x="1441593" y="2083901"/>
            <a:ext cx="9066900" cy="6483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g3a144bc1c17_0_154"/>
          <p:cNvPicPr preferRelativeResize="0"/>
          <p:nvPr/>
        </p:nvPicPr>
        <p:blipFill rotWithShape="1">
          <a:blip r:embed="rId9">
            <a:alphaModFix/>
          </a:blip>
          <a:srcRect b="3057" l="20729" r="20060" t="6997"/>
          <a:stretch/>
        </p:blipFill>
        <p:spPr>
          <a:xfrm>
            <a:off x="11328950" y="2542949"/>
            <a:ext cx="6268800" cy="535665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cxnSp>
        <p:nvCxnSpPr>
          <p:cNvPr id="320" name="Google Shape;320;g3a144bc1c17_0_154"/>
          <p:cNvCxnSpPr/>
          <p:nvPr/>
        </p:nvCxnSpPr>
        <p:spPr>
          <a:xfrm flipH="1" rot="10800000">
            <a:off x="8933500" y="2531775"/>
            <a:ext cx="2384400" cy="41751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21" name="Google Shape;321;g3a144bc1c17_0_154"/>
          <p:cNvCxnSpPr/>
          <p:nvPr/>
        </p:nvCxnSpPr>
        <p:spPr>
          <a:xfrm>
            <a:off x="8911100" y="6874800"/>
            <a:ext cx="2406600" cy="9963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22" name="Google Shape;322;g3a144bc1c17_0_154"/>
          <p:cNvSpPr/>
          <p:nvPr/>
        </p:nvSpPr>
        <p:spPr>
          <a:xfrm>
            <a:off x="3733575" y="5237626"/>
            <a:ext cx="5076900" cy="6075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3a144bc1c17_0_224"/>
          <p:cNvSpPr/>
          <p:nvPr/>
        </p:nvSpPr>
        <p:spPr>
          <a:xfrm>
            <a:off x="1" y="8792275"/>
            <a:ext cx="18285299" cy="1495010"/>
          </a:xfrm>
          <a:custGeom>
            <a:rect b="b" l="l" r="r" t="t"/>
            <a:pathLst>
              <a:path extrusionOk="0" h="275705" w="2961182">
                <a:moveTo>
                  <a:pt x="0" y="0"/>
                </a:moveTo>
                <a:lnTo>
                  <a:pt x="2961182" y="0"/>
                </a:lnTo>
                <a:lnTo>
                  <a:pt x="2961182" y="275705"/>
                </a:lnTo>
                <a:lnTo>
                  <a:pt x="0" y="275705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352604" l="0" r="0" t="-352612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28" name="Google Shape;328;g3a144bc1c17_0_224"/>
          <p:cNvGrpSpPr/>
          <p:nvPr/>
        </p:nvGrpSpPr>
        <p:grpSpPr>
          <a:xfrm>
            <a:off x="340342" y="9055353"/>
            <a:ext cx="8212196" cy="849600"/>
            <a:chOff x="0" y="-47625"/>
            <a:chExt cx="10949595" cy="1132800"/>
          </a:xfrm>
        </p:grpSpPr>
        <p:sp>
          <p:nvSpPr>
            <p:cNvPr id="329" name="Google Shape;329;g3a144bc1c17_0_224"/>
            <p:cNvSpPr txBox="1"/>
            <p:nvPr/>
          </p:nvSpPr>
          <p:spPr>
            <a:xfrm>
              <a:off x="4372095" y="-47625"/>
              <a:ext cx="6577500" cy="1132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just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300"/>
                <a:buFont typeface="Arial"/>
                <a:buNone/>
              </a:pPr>
              <a:r>
                <a:rPr b="0" i="0" lang="en-US" sz="23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First Conference of the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just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300"/>
                <a:buFont typeface="Arial"/>
                <a:buNone/>
              </a:pPr>
              <a:r>
                <a:rPr b="0" i="0" lang="en-US" sz="23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Ocean Decade Tsunami Programme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30" name="Google Shape;330;g3a144bc1c17_0_224"/>
            <p:cNvCxnSpPr/>
            <p:nvPr/>
          </p:nvCxnSpPr>
          <p:spPr>
            <a:xfrm rot="10800000">
              <a:off x="4051540" y="69905"/>
              <a:ext cx="0" cy="849000"/>
            </a:xfrm>
            <a:prstGeom prst="straightConnector1">
              <a:avLst/>
            </a:prstGeom>
            <a:noFill/>
            <a:ln cap="flat" cmpd="sng" w="508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331" name="Google Shape;331;g3a144bc1c17_0_224"/>
            <p:cNvSpPr txBox="1"/>
            <p:nvPr/>
          </p:nvSpPr>
          <p:spPr>
            <a:xfrm>
              <a:off x="0" y="101768"/>
              <a:ext cx="3869700" cy="935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21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99"/>
                <a:buFont typeface="Arial"/>
                <a:buNone/>
              </a:pPr>
              <a:r>
                <a:rPr b="0" i="0" lang="en-US" sz="1899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10-11 November 2025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40021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99"/>
                <a:buFont typeface="Arial"/>
                <a:buNone/>
              </a:pPr>
              <a:r>
                <a:rPr b="0" i="0" lang="en-US" sz="1899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INCOIS, Hyderabad, India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32" name="Google Shape;332;g3a144bc1c17_0_224" title="EPOS_logo.pn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991625" y="536713"/>
            <a:ext cx="1623100" cy="695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g3a144bc1c17_0_224" title="EPOS-TSU-Logo_wtext.png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6614725" y="118779"/>
            <a:ext cx="1531500" cy="153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g3a144bc1c17_0_224"/>
          <p:cNvPicPr preferRelativeResize="0"/>
          <p:nvPr/>
        </p:nvPicPr>
        <p:blipFill rotWithShape="1">
          <a:blip r:embed="rId6">
            <a:alphaModFix/>
          </a:blip>
          <a:srcRect b="2668" l="0" r="0" t="6205"/>
          <a:stretch/>
        </p:blipFill>
        <p:spPr>
          <a:xfrm>
            <a:off x="595773" y="2004849"/>
            <a:ext cx="12916275" cy="6620587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Google Shape;335;g3a144bc1c17_0_224"/>
          <p:cNvSpPr/>
          <p:nvPr/>
        </p:nvSpPr>
        <p:spPr>
          <a:xfrm>
            <a:off x="385584" y="262957"/>
            <a:ext cx="3920603" cy="1531486"/>
          </a:xfrm>
          <a:custGeom>
            <a:rect b="b" l="l" r="r" t="t"/>
            <a:pathLst>
              <a:path extrusionOk="0" h="2041981" w="5227470">
                <a:moveTo>
                  <a:pt x="0" y="0"/>
                </a:moveTo>
                <a:lnTo>
                  <a:pt x="5227470" y="0"/>
                </a:lnTo>
                <a:lnTo>
                  <a:pt x="5227470" y="2041981"/>
                </a:lnTo>
                <a:lnTo>
                  <a:pt x="0" y="204198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6" name="Google Shape;336;g3a144bc1c17_0_224"/>
          <p:cNvSpPr txBox="1"/>
          <p:nvPr/>
        </p:nvSpPr>
        <p:spPr>
          <a:xfrm>
            <a:off x="3459775" y="729451"/>
            <a:ext cx="11160000" cy="78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b="1" i="0" lang="en-US" sz="3700" u="none" cap="none" strike="noStrike">
                <a:solidFill>
                  <a:srgbClr val="0E6565"/>
                </a:solidFill>
                <a:latin typeface="Calibri"/>
                <a:ea typeface="Calibri"/>
                <a:cs typeface="Calibri"/>
                <a:sym typeface="Calibri"/>
              </a:rPr>
              <a:t>Services distribution channel: </a:t>
            </a:r>
            <a:br>
              <a:rPr b="1" i="0" lang="en-US" sz="3700" u="none" cap="none" strike="noStrike">
                <a:solidFill>
                  <a:srgbClr val="0E6565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en-US" sz="3700" u="none" cap="none" strike="noStrike">
                <a:solidFill>
                  <a:srgbClr val="0E6565"/>
                </a:solidFill>
                <a:latin typeface="Calibri"/>
                <a:ea typeface="Calibri"/>
                <a:cs typeface="Calibri"/>
                <a:sym typeface="Calibri"/>
              </a:rPr>
              <a:t>Community Portal</a:t>
            </a:r>
            <a:r>
              <a:rPr b="0" i="0" lang="en-US" sz="3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en-US" sz="3700" u="sng" cap="none" strike="noStrike">
                <a:solidFill>
                  <a:srgbClr val="3C78D8"/>
                </a:solidFill>
                <a:latin typeface="Calibri"/>
                <a:ea typeface="Calibri"/>
                <a:cs typeface="Calibri"/>
                <a:sym typeface="Calibri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https://tsunamidata.org</a:t>
            </a:r>
            <a:endParaRPr b="0" i="0" sz="3700" u="none" cap="none" strike="noStrike">
              <a:solidFill>
                <a:srgbClr val="3C78D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7" name="Google Shape;337;g3a144bc1c17_0_224"/>
          <p:cNvSpPr/>
          <p:nvPr/>
        </p:nvSpPr>
        <p:spPr>
          <a:xfrm>
            <a:off x="5143224" y="3737681"/>
            <a:ext cx="3548400" cy="4617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8" name="Google Shape;338;g3a144bc1c17_0_224"/>
          <p:cNvPicPr preferRelativeResize="0"/>
          <p:nvPr/>
        </p:nvPicPr>
        <p:blipFill rotWithShape="1">
          <a:blip r:embed="rId9">
            <a:alphaModFix/>
          </a:blip>
          <a:srcRect b="19642" l="36998" r="24477" t="10498"/>
          <a:stretch/>
        </p:blipFill>
        <p:spPr>
          <a:xfrm>
            <a:off x="12090126" y="2550338"/>
            <a:ext cx="5687424" cy="5801075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cxnSp>
        <p:nvCxnSpPr>
          <p:cNvPr id="339" name="Google Shape;339;g3a144bc1c17_0_224"/>
          <p:cNvCxnSpPr/>
          <p:nvPr/>
        </p:nvCxnSpPr>
        <p:spPr>
          <a:xfrm flipH="1" rot="10800000">
            <a:off x="9840175" y="2550475"/>
            <a:ext cx="2250000" cy="54213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40" name="Google Shape;340;g3a144bc1c17_0_224"/>
          <p:cNvCxnSpPr/>
          <p:nvPr/>
        </p:nvCxnSpPr>
        <p:spPr>
          <a:xfrm>
            <a:off x="9862575" y="8106100"/>
            <a:ext cx="2227500" cy="2241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41" name="Google Shape;341;g3a144bc1c17_0_224"/>
          <p:cNvSpPr/>
          <p:nvPr/>
        </p:nvSpPr>
        <p:spPr>
          <a:xfrm>
            <a:off x="12146146" y="4311432"/>
            <a:ext cx="1377000" cy="2823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3a144bc1c17_0_247"/>
          <p:cNvSpPr/>
          <p:nvPr/>
        </p:nvSpPr>
        <p:spPr>
          <a:xfrm>
            <a:off x="1" y="8792275"/>
            <a:ext cx="18285299" cy="1495010"/>
          </a:xfrm>
          <a:custGeom>
            <a:rect b="b" l="l" r="r" t="t"/>
            <a:pathLst>
              <a:path extrusionOk="0" h="275705" w="2961182">
                <a:moveTo>
                  <a:pt x="0" y="0"/>
                </a:moveTo>
                <a:lnTo>
                  <a:pt x="2961182" y="0"/>
                </a:lnTo>
                <a:lnTo>
                  <a:pt x="2961182" y="275705"/>
                </a:lnTo>
                <a:lnTo>
                  <a:pt x="0" y="275705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352604" l="0" r="0" t="-352612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47" name="Google Shape;347;g3a144bc1c17_0_247"/>
          <p:cNvGrpSpPr/>
          <p:nvPr/>
        </p:nvGrpSpPr>
        <p:grpSpPr>
          <a:xfrm>
            <a:off x="340342" y="9055353"/>
            <a:ext cx="8212196" cy="849600"/>
            <a:chOff x="0" y="-47625"/>
            <a:chExt cx="10949595" cy="1132800"/>
          </a:xfrm>
        </p:grpSpPr>
        <p:sp>
          <p:nvSpPr>
            <p:cNvPr id="348" name="Google Shape;348;g3a144bc1c17_0_247"/>
            <p:cNvSpPr txBox="1"/>
            <p:nvPr/>
          </p:nvSpPr>
          <p:spPr>
            <a:xfrm>
              <a:off x="4372095" y="-47625"/>
              <a:ext cx="6577500" cy="1132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just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300"/>
                <a:buFont typeface="Arial"/>
                <a:buNone/>
              </a:pPr>
              <a:r>
                <a:rPr b="0" i="0" lang="en-US" sz="23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First Conference of the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just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300"/>
                <a:buFont typeface="Arial"/>
                <a:buNone/>
              </a:pPr>
              <a:r>
                <a:rPr b="0" i="0" lang="en-US" sz="23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Ocean Decade Tsunami Programme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49" name="Google Shape;349;g3a144bc1c17_0_247"/>
            <p:cNvCxnSpPr/>
            <p:nvPr/>
          </p:nvCxnSpPr>
          <p:spPr>
            <a:xfrm rot="10800000">
              <a:off x="4051540" y="69905"/>
              <a:ext cx="0" cy="849000"/>
            </a:xfrm>
            <a:prstGeom prst="straightConnector1">
              <a:avLst/>
            </a:prstGeom>
            <a:noFill/>
            <a:ln cap="flat" cmpd="sng" w="508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350" name="Google Shape;350;g3a144bc1c17_0_247"/>
            <p:cNvSpPr txBox="1"/>
            <p:nvPr/>
          </p:nvSpPr>
          <p:spPr>
            <a:xfrm>
              <a:off x="0" y="101768"/>
              <a:ext cx="3869700" cy="935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21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99"/>
                <a:buFont typeface="Arial"/>
                <a:buNone/>
              </a:pPr>
              <a:r>
                <a:rPr b="0" i="0" lang="en-US" sz="1899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10-11 November 2025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40021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99"/>
                <a:buFont typeface="Arial"/>
                <a:buNone/>
              </a:pPr>
              <a:r>
                <a:rPr b="0" i="0" lang="en-US" sz="1899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INCOIS, Hyderabad, India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51" name="Google Shape;351;g3a144bc1c17_0_247" title="EPOS_logo.pn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991625" y="536713"/>
            <a:ext cx="1623100" cy="695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g3a144bc1c17_0_247" title="EPOS-TSU-Logo_wtext.png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6614725" y="118779"/>
            <a:ext cx="1531500" cy="1531500"/>
          </a:xfrm>
          <a:prstGeom prst="rect">
            <a:avLst/>
          </a:prstGeom>
          <a:noFill/>
          <a:ln>
            <a:noFill/>
          </a:ln>
        </p:spPr>
      </p:pic>
      <p:sp>
        <p:nvSpPr>
          <p:cNvPr id="353" name="Google Shape;353;g3a144bc1c17_0_247"/>
          <p:cNvSpPr/>
          <p:nvPr/>
        </p:nvSpPr>
        <p:spPr>
          <a:xfrm>
            <a:off x="385584" y="262957"/>
            <a:ext cx="3920603" cy="1531486"/>
          </a:xfrm>
          <a:custGeom>
            <a:rect b="b" l="l" r="r" t="t"/>
            <a:pathLst>
              <a:path extrusionOk="0" h="2041981" w="5227470">
                <a:moveTo>
                  <a:pt x="0" y="0"/>
                </a:moveTo>
                <a:lnTo>
                  <a:pt x="5227470" y="0"/>
                </a:lnTo>
                <a:lnTo>
                  <a:pt x="5227470" y="2041981"/>
                </a:lnTo>
                <a:lnTo>
                  <a:pt x="0" y="204198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4" name="Google Shape;354;g3a144bc1c17_0_247"/>
          <p:cNvSpPr txBox="1"/>
          <p:nvPr/>
        </p:nvSpPr>
        <p:spPr>
          <a:xfrm>
            <a:off x="3459775" y="729451"/>
            <a:ext cx="11160000" cy="78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b="1" i="0" lang="en-US" sz="3700" u="none" cap="none" strike="noStrike">
                <a:solidFill>
                  <a:srgbClr val="0E6565"/>
                </a:solidFill>
                <a:latin typeface="Calibri"/>
                <a:ea typeface="Calibri"/>
                <a:cs typeface="Calibri"/>
                <a:sym typeface="Calibri"/>
              </a:rPr>
              <a:t>Services distribution channel: </a:t>
            </a:r>
            <a:br>
              <a:rPr b="1" i="0" lang="en-US" sz="3700" u="none" cap="none" strike="noStrike">
                <a:solidFill>
                  <a:srgbClr val="0E6565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en-US" sz="3700" u="none" cap="none" strike="noStrike">
                <a:solidFill>
                  <a:srgbClr val="0E6565"/>
                </a:solidFill>
                <a:latin typeface="Calibri"/>
                <a:ea typeface="Calibri"/>
                <a:cs typeface="Calibri"/>
                <a:sym typeface="Calibri"/>
              </a:rPr>
              <a:t>Community Portal</a:t>
            </a:r>
            <a:r>
              <a:rPr b="0" i="0" lang="en-US" sz="3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en-US" sz="3700" u="sng" cap="none" strike="noStrike">
                <a:solidFill>
                  <a:srgbClr val="3C78D8"/>
                </a:solidFill>
                <a:latin typeface="Calibri"/>
                <a:ea typeface="Calibri"/>
                <a:cs typeface="Calibri"/>
                <a:sym typeface="Calibri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https://tsunamidata.org</a:t>
            </a:r>
            <a:endParaRPr b="0" i="0" sz="3700" u="none" cap="none" strike="noStrike">
              <a:solidFill>
                <a:srgbClr val="3C78D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5" name="Google Shape;355;g3a144bc1c17_0_247"/>
          <p:cNvPicPr preferRelativeResize="0"/>
          <p:nvPr/>
        </p:nvPicPr>
        <p:blipFill rotWithShape="1">
          <a:blip r:embed="rId8">
            <a:alphaModFix/>
          </a:blip>
          <a:srcRect b="1747" l="0" r="0" t="6735"/>
          <a:stretch/>
        </p:blipFill>
        <p:spPr>
          <a:xfrm>
            <a:off x="2650025" y="1994350"/>
            <a:ext cx="13026452" cy="6705876"/>
          </a:xfrm>
          <a:prstGeom prst="rect">
            <a:avLst/>
          </a:prstGeom>
          <a:noFill/>
          <a:ln>
            <a:noFill/>
          </a:ln>
        </p:spPr>
      </p:pic>
      <p:sp>
        <p:nvSpPr>
          <p:cNvPr id="356" name="Google Shape;356;g3a144bc1c17_0_247"/>
          <p:cNvSpPr txBox="1"/>
          <p:nvPr/>
        </p:nvSpPr>
        <p:spPr>
          <a:xfrm>
            <a:off x="2819822" y="6941946"/>
            <a:ext cx="6619200" cy="10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n-US" sz="3200" u="none" cap="none" strike="noStrike">
                <a:solidFill>
                  <a:srgbClr val="B45F06"/>
                </a:solidFill>
                <a:latin typeface="Calibri"/>
                <a:ea typeface="Calibri"/>
                <a:cs typeface="Calibri"/>
                <a:sym typeface="Calibri"/>
              </a:rPr>
              <a:t>Example: TS-GAUSS fast simulations (by INGV &amp; GFZ)</a:t>
            </a:r>
            <a:endParaRPr b="1" i="0" sz="3200" u="none" cap="none" strike="noStrike">
              <a:solidFill>
                <a:srgbClr val="B45F0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a144bc1c17_0_211"/>
          <p:cNvSpPr/>
          <p:nvPr/>
        </p:nvSpPr>
        <p:spPr>
          <a:xfrm>
            <a:off x="1" y="8792275"/>
            <a:ext cx="18285299" cy="1495010"/>
          </a:xfrm>
          <a:custGeom>
            <a:rect b="b" l="l" r="r" t="t"/>
            <a:pathLst>
              <a:path extrusionOk="0" h="275705" w="2961182">
                <a:moveTo>
                  <a:pt x="0" y="0"/>
                </a:moveTo>
                <a:lnTo>
                  <a:pt x="2961182" y="0"/>
                </a:lnTo>
                <a:lnTo>
                  <a:pt x="2961182" y="275705"/>
                </a:lnTo>
                <a:lnTo>
                  <a:pt x="0" y="275705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352604" l="0" r="0" t="-352612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62" name="Google Shape;362;g3a144bc1c17_0_211"/>
          <p:cNvGrpSpPr/>
          <p:nvPr/>
        </p:nvGrpSpPr>
        <p:grpSpPr>
          <a:xfrm>
            <a:off x="340342" y="9055353"/>
            <a:ext cx="8212196" cy="849600"/>
            <a:chOff x="0" y="-47625"/>
            <a:chExt cx="10949595" cy="1132800"/>
          </a:xfrm>
        </p:grpSpPr>
        <p:sp>
          <p:nvSpPr>
            <p:cNvPr id="363" name="Google Shape;363;g3a144bc1c17_0_211"/>
            <p:cNvSpPr txBox="1"/>
            <p:nvPr/>
          </p:nvSpPr>
          <p:spPr>
            <a:xfrm>
              <a:off x="4372095" y="-47625"/>
              <a:ext cx="6577500" cy="1132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just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300"/>
                <a:buFont typeface="Arial"/>
                <a:buNone/>
              </a:pPr>
              <a:r>
                <a:rPr b="0" i="0" lang="en-US" sz="23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First Conference of the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just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300"/>
                <a:buFont typeface="Arial"/>
                <a:buNone/>
              </a:pPr>
              <a:r>
                <a:rPr b="0" i="0" lang="en-US" sz="23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Ocean Decade Tsunami Programme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64" name="Google Shape;364;g3a144bc1c17_0_211"/>
            <p:cNvCxnSpPr/>
            <p:nvPr/>
          </p:nvCxnSpPr>
          <p:spPr>
            <a:xfrm rot="10800000">
              <a:off x="4051540" y="69905"/>
              <a:ext cx="0" cy="849000"/>
            </a:xfrm>
            <a:prstGeom prst="straightConnector1">
              <a:avLst/>
            </a:prstGeom>
            <a:noFill/>
            <a:ln cap="flat" cmpd="sng" w="508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365" name="Google Shape;365;g3a144bc1c17_0_211"/>
            <p:cNvSpPr txBox="1"/>
            <p:nvPr/>
          </p:nvSpPr>
          <p:spPr>
            <a:xfrm>
              <a:off x="0" y="101768"/>
              <a:ext cx="3869700" cy="935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21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99"/>
                <a:buFont typeface="Arial"/>
                <a:buNone/>
              </a:pPr>
              <a:r>
                <a:rPr b="0" i="0" lang="en-US" sz="1899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10-11 November 2025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40021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99"/>
                <a:buFont typeface="Arial"/>
                <a:buNone/>
              </a:pPr>
              <a:r>
                <a:rPr b="0" i="0" lang="en-US" sz="1899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INCOIS, Hyderabad, India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66" name="Google Shape;366;g3a144bc1c17_0_211" title="EPOS_logo.pn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991625" y="536713"/>
            <a:ext cx="1623100" cy="695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g3a144bc1c17_0_211" title="EPOS-TSU-Logo_wtext.png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6614725" y="118779"/>
            <a:ext cx="1531500" cy="1531500"/>
          </a:xfrm>
          <a:prstGeom prst="rect">
            <a:avLst/>
          </a:prstGeom>
          <a:noFill/>
          <a:ln>
            <a:noFill/>
          </a:ln>
        </p:spPr>
      </p:pic>
      <p:sp>
        <p:nvSpPr>
          <p:cNvPr id="368" name="Google Shape;368;g3a144bc1c17_0_211"/>
          <p:cNvSpPr/>
          <p:nvPr/>
        </p:nvSpPr>
        <p:spPr>
          <a:xfrm>
            <a:off x="385584" y="262957"/>
            <a:ext cx="3920603" cy="1531486"/>
          </a:xfrm>
          <a:custGeom>
            <a:rect b="b" l="l" r="r" t="t"/>
            <a:pathLst>
              <a:path extrusionOk="0" h="2041981" w="5227470">
                <a:moveTo>
                  <a:pt x="0" y="0"/>
                </a:moveTo>
                <a:lnTo>
                  <a:pt x="5227470" y="0"/>
                </a:lnTo>
                <a:lnTo>
                  <a:pt x="5227470" y="2041981"/>
                </a:lnTo>
                <a:lnTo>
                  <a:pt x="0" y="204198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9" name="Google Shape;369;g3a144bc1c17_0_211"/>
          <p:cNvSpPr txBox="1"/>
          <p:nvPr/>
        </p:nvSpPr>
        <p:spPr>
          <a:xfrm>
            <a:off x="3459775" y="729451"/>
            <a:ext cx="11160000" cy="78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b="1" i="0" lang="en-US" sz="3700" u="none" cap="none" strike="noStrike">
                <a:solidFill>
                  <a:srgbClr val="0E6565"/>
                </a:solidFill>
                <a:latin typeface="Calibri"/>
                <a:ea typeface="Calibri"/>
                <a:cs typeface="Calibri"/>
                <a:sym typeface="Calibri"/>
              </a:rPr>
              <a:t>Services distribution channel: </a:t>
            </a:r>
            <a:br>
              <a:rPr b="1" i="0" lang="en-US" sz="3700" u="none" cap="none" strike="noStrike">
                <a:solidFill>
                  <a:srgbClr val="0E6565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en-US" sz="3700" u="none" cap="none" strike="noStrike">
                <a:solidFill>
                  <a:srgbClr val="0E6565"/>
                </a:solidFill>
                <a:latin typeface="Calibri"/>
                <a:ea typeface="Calibri"/>
                <a:cs typeface="Calibri"/>
                <a:sym typeface="Calibri"/>
              </a:rPr>
              <a:t>Community Portal</a:t>
            </a:r>
            <a:r>
              <a:rPr b="0" i="0" lang="en-US" sz="3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en-US" sz="3700" u="sng" cap="none" strike="noStrike">
                <a:solidFill>
                  <a:srgbClr val="3C78D8"/>
                </a:solidFill>
                <a:latin typeface="Calibri"/>
                <a:ea typeface="Calibri"/>
                <a:cs typeface="Calibri"/>
                <a:sym typeface="Calibri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https://tsunamidata.org</a:t>
            </a:r>
            <a:endParaRPr b="0" i="0" sz="3700" u="none" cap="none" strike="noStrike">
              <a:solidFill>
                <a:srgbClr val="3C78D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0" name="Google Shape;370;g3a144bc1c17_0_211"/>
          <p:cNvPicPr preferRelativeResize="0"/>
          <p:nvPr/>
        </p:nvPicPr>
        <p:blipFill rotWithShape="1">
          <a:blip r:embed="rId8">
            <a:alphaModFix/>
          </a:blip>
          <a:srcRect b="2240" l="22263" r="0" t="11200"/>
          <a:stretch/>
        </p:blipFill>
        <p:spPr>
          <a:xfrm>
            <a:off x="1180400" y="2236462"/>
            <a:ext cx="10424223" cy="6529274"/>
          </a:xfrm>
          <a:prstGeom prst="rect">
            <a:avLst/>
          </a:prstGeom>
          <a:noFill/>
          <a:ln>
            <a:noFill/>
          </a:ln>
        </p:spPr>
      </p:pic>
      <p:sp>
        <p:nvSpPr>
          <p:cNvPr id="371" name="Google Shape;371;g3a144bc1c17_0_211"/>
          <p:cNvSpPr/>
          <p:nvPr/>
        </p:nvSpPr>
        <p:spPr>
          <a:xfrm>
            <a:off x="3139555" y="4803952"/>
            <a:ext cx="3555300" cy="5796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2" name="Google Shape;372;g3a144bc1c17_0_211"/>
          <p:cNvPicPr preferRelativeResize="0"/>
          <p:nvPr/>
        </p:nvPicPr>
        <p:blipFill rotWithShape="1">
          <a:blip r:embed="rId9">
            <a:alphaModFix/>
          </a:blip>
          <a:srcRect b="3492" l="27796" r="28654" t="11538"/>
          <a:stretch/>
        </p:blipFill>
        <p:spPr>
          <a:xfrm>
            <a:off x="10297316" y="2225256"/>
            <a:ext cx="5490627" cy="6026351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cxnSp>
        <p:nvCxnSpPr>
          <p:cNvPr id="373" name="Google Shape;373;g3a144bc1c17_0_211"/>
          <p:cNvCxnSpPr/>
          <p:nvPr/>
        </p:nvCxnSpPr>
        <p:spPr>
          <a:xfrm flipH="1" rot="10800000">
            <a:off x="7881300" y="2251700"/>
            <a:ext cx="2429100" cy="37164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74" name="Google Shape;374;g3a144bc1c17_0_211"/>
          <p:cNvCxnSpPr/>
          <p:nvPr/>
        </p:nvCxnSpPr>
        <p:spPr>
          <a:xfrm>
            <a:off x="7870100" y="6102425"/>
            <a:ext cx="2440200" cy="21603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75" name="Google Shape;375;g3a144bc1c17_0_211"/>
          <p:cNvSpPr txBox="1"/>
          <p:nvPr/>
        </p:nvSpPr>
        <p:spPr>
          <a:xfrm>
            <a:off x="13563600" y="190500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https://eurotsunamirisk.org/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3a144bc1c17_0_275"/>
          <p:cNvSpPr/>
          <p:nvPr/>
        </p:nvSpPr>
        <p:spPr>
          <a:xfrm>
            <a:off x="1" y="8792275"/>
            <a:ext cx="18285299" cy="1495010"/>
          </a:xfrm>
          <a:custGeom>
            <a:rect b="b" l="l" r="r" t="t"/>
            <a:pathLst>
              <a:path extrusionOk="0" h="275705" w="2961182">
                <a:moveTo>
                  <a:pt x="0" y="0"/>
                </a:moveTo>
                <a:lnTo>
                  <a:pt x="2961182" y="0"/>
                </a:lnTo>
                <a:lnTo>
                  <a:pt x="2961182" y="275705"/>
                </a:lnTo>
                <a:lnTo>
                  <a:pt x="0" y="275705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352604" l="0" r="0" t="-352612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81" name="Google Shape;381;g3a144bc1c17_0_275"/>
          <p:cNvGrpSpPr/>
          <p:nvPr/>
        </p:nvGrpSpPr>
        <p:grpSpPr>
          <a:xfrm>
            <a:off x="340342" y="9055353"/>
            <a:ext cx="8212196" cy="849600"/>
            <a:chOff x="0" y="-47625"/>
            <a:chExt cx="10949595" cy="1132800"/>
          </a:xfrm>
        </p:grpSpPr>
        <p:sp>
          <p:nvSpPr>
            <p:cNvPr id="382" name="Google Shape;382;g3a144bc1c17_0_275"/>
            <p:cNvSpPr txBox="1"/>
            <p:nvPr/>
          </p:nvSpPr>
          <p:spPr>
            <a:xfrm>
              <a:off x="4372095" y="-47625"/>
              <a:ext cx="6577500" cy="1132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just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300"/>
                <a:buFont typeface="Arial"/>
                <a:buNone/>
              </a:pPr>
              <a:r>
                <a:rPr b="0" i="0" lang="en-US" sz="23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First Conference of the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just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300"/>
                <a:buFont typeface="Arial"/>
                <a:buNone/>
              </a:pPr>
              <a:r>
                <a:rPr b="0" i="0" lang="en-US" sz="23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Ocean Decade Tsunami Programme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83" name="Google Shape;383;g3a144bc1c17_0_275"/>
            <p:cNvCxnSpPr/>
            <p:nvPr/>
          </p:nvCxnSpPr>
          <p:spPr>
            <a:xfrm rot="10800000">
              <a:off x="4051540" y="69905"/>
              <a:ext cx="0" cy="849000"/>
            </a:xfrm>
            <a:prstGeom prst="straightConnector1">
              <a:avLst/>
            </a:prstGeom>
            <a:noFill/>
            <a:ln cap="flat" cmpd="sng" w="508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384" name="Google Shape;384;g3a144bc1c17_0_275"/>
            <p:cNvSpPr txBox="1"/>
            <p:nvPr/>
          </p:nvSpPr>
          <p:spPr>
            <a:xfrm>
              <a:off x="0" y="101768"/>
              <a:ext cx="3869700" cy="935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21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99"/>
                <a:buFont typeface="Arial"/>
                <a:buNone/>
              </a:pPr>
              <a:r>
                <a:rPr b="0" i="0" lang="en-US" sz="1899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10-11 November 2025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40021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99"/>
                <a:buFont typeface="Arial"/>
                <a:buNone/>
              </a:pPr>
              <a:r>
                <a:rPr b="0" i="0" lang="en-US" sz="1899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INCOIS, Hyderabad, India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85" name="Google Shape;385;g3a144bc1c17_0_275" title="EPOS_logo.pn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991625" y="536713"/>
            <a:ext cx="1623100" cy="695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" name="Google Shape;386;g3a144bc1c17_0_275" title="EPOS-TSU-Logo_wtext.png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6614725" y="118779"/>
            <a:ext cx="1531500" cy="1531500"/>
          </a:xfrm>
          <a:prstGeom prst="rect">
            <a:avLst/>
          </a:prstGeom>
          <a:noFill/>
          <a:ln>
            <a:noFill/>
          </a:ln>
        </p:spPr>
      </p:pic>
      <p:sp>
        <p:nvSpPr>
          <p:cNvPr id="387" name="Google Shape;387;g3a144bc1c17_0_275"/>
          <p:cNvSpPr/>
          <p:nvPr/>
        </p:nvSpPr>
        <p:spPr>
          <a:xfrm>
            <a:off x="385584" y="262957"/>
            <a:ext cx="3920603" cy="1531486"/>
          </a:xfrm>
          <a:custGeom>
            <a:rect b="b" l="l" r="r" t="t"/>
            <a:pathLst>
              <a:path extrusionOk="0" h="2041981" w="5227470">
                <a:moveTo>
                  <a:pt x="0" y="0"/>
                </a:moveTo>
                <a:lnTo>
                  <a:pt x="5227470" y="0"/>
                </a:lnTo>
                <a:lnTo>
                  <a:pt x="5227470" y="2041981"/>
                </a:lnTo>
                <a:lnTo>
                  <a:pt x="0" y="204198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8" name="Google Shape;388;g3a144bc1c17_0_275"/>
          <p:cNvSpPr txBox="1"/>
          <p:nvPr/>
        </p:nvSpPr>
        <p:spPr>
          <a:xfrm>
            <a:off x="3459775" y="729451"/>
            <a:ext cx="11160000" cy="78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b="1" i="0" lang="en-US" sz="3700" u="none" cap="none" strike="noStrike">
                <a:solidFill>
                  <a:srgbClr val="0E6565"/>
                </a:solidFill>
                <a:latin typeface="Calibri"/>
                <a:ea typeface="Calibri"/>
                <a:cs typeface="Calibri"/>
                <a:sym typeface="Calibri"/>
              </a:rPr>
              <a:t>Services distribution channel: </a:t>
            </a:r>
            <a:br>
              <a:rPr b="1" i="0" lang="en-US" sz="3700" u="none" cap="none" strike="noStrike">
                <a:solidFill>
                  <a:srgbClr val="0E6565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en-US" sz="3700" u="none" cap="none" strike="noStrike">
                <a:solidFill>
                  <a:srgbClr val="0E6565"/>
                </a:solidFill>
                <a:latin typeface="Calibri"/>
                <a:ea typeface="Calibri"/>
                <a:cs typeface="Calibri"/>
                <a:sym typeface="Calibri"/>
              </a:rPr>
              <a:t>Community Portal</a:t>
            </a:r>
            <a:r>
              <a:rPr b="0" i="0" lang="en-US" sz="3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en-US" sz="3700" u="sng" cap="none" strike="noStrike">
                <a:solidFill>
                  <a:srgbClr val="3C78D8"/>
                </a:solidFill>
                <a:latin typeface="Calibri"/>
                <a:ea typeface="Calibri"/>
                <a:cs typeface="Calibri"/>
                <a:sym typeface="Calibri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https://tsunamidata.org</a:t>
            </a:r>
            <a:endParaRPr b="0" i="0" sz="3700" u="none" cap="none" strike="noStrike">
              <a:solidFill>
                <a:srgbClr val="3C78D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9" name="Google Shape;389;g3a144bc1c17_0_275"/>
          <p:cNvSpPr txBox="1"/>
          <p:nvPr/>
        </p:nvSpPr>
        <p:spPr>
          <a:xfrm>
            <a:off x="467094" y="1966243"/>
            <a:ext cx="7958700" cy="10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n-US" sz="3200" u="none" cap="none" strike="noStrike">
                <a:solidFill>
                  <a:srgbClr val="B45F06"/>
                </a:solidFill>
                <a:latin typeface="Calibri"/>
                <a:ea typeface="Calibri"/>
                <a:cs typeface="Calibri"/>
                <a:sym typeface="Calibri"/>
              </a:rPr>
              <a:t>Example: ETRIS Risk Services (by UCL, UK)</a:t>
            </a:r>
            <a:endParaRPr b="1" i="0" sz="3200" u="none" cap="none" strike="noStrike">
              <a:solidFill>
                <a:srgbClr val="B45F0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0" name="Google Shape;390;g3a144bc1c17_0_275"/>
          <p:cNvPicPr preferRelativeResize="0"/>
          <p:nvPr/>
        </p:nvPicPr>
        <p:blipFill rotWithShape="1">
          <a:blip r:embed="rId8">
            <a:alphaModFix/>
          </a:blip>
          <a:srcRect b="3247" l="34660" r="34343" t="15543"/>
          <a:stretch/>
        </p:blipFill>
        <p:spPr>
          <a:xfrm>
            <a:off x="135845" y="3201550"/>
            <a:ext cx="3442181" cy="5073474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91" name="Google Shape;391;g3a144bc1c17_0_275"/>
          <p:cNvPicPr preferRelativeResize="0"/>
          <p:nvPr/>
        </p:nvPicPr>
        <p:blipFill rotWithShape="1">
          <a:blip r:embed="rId9">
            <a:alphaModFix/>
          </a:blip>
          <a:srcRect b="37104" l="35655" r="34968" t="28816"/>
          <a:stretch/>
        </p:blipFill>
        <p:spPr>
          <a:xfrm>
            <a:off x="3757362" y="6105475"/>
            <a:ext cx="3324749" cy="216955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92" name="Google Shape;392;g3a144bc1c17_0_275"/>
          <p:cNvPicPr preferRelativeResize="0"/>
          <p:nvPr/>
        </p:nvPicPr>
        <p:blipFill rotWithShape="1">
          <a:blip r:embed="rId10">
            <a:alphaModFix/>
          </a:blip>
          <a:srcRect b="2363" l="33533" r="33357" t="11330"/>
          <a:stretch/>
        </p:blipFill>
        <p:spPr>
          <a:xfrm>
            <a:off x="6856340" y="2593510"/>
            <a:ext cx="4151752" cy="608715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g3a144bc1c17_0_275"/>
          <p:cNvPicPr preferRelativeResize="0"/>
          <p:nvPr/>
        </p:nvPicPr>
        <p:blipFill rotWithShape="1">
          <a:blip r:embed="rId11">
            <a:alphaModFix/>
          </a:blip>
          <a:srcRect b="1949" l="37336" r="36954" t="11761"/>
          <a:stretch/>
        </p:blipFill>
        <p:spPr>
          <a:xfrm>
            <a:off x="14515849" y="1871366"/>
            <a:ext cx="3618852" cy="683271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" name="Google Shape;394;g3a144bc1c17_0_275"/>
          <p:cNvPicPr preferRelativeResize="0"/>
          <p:nvPr/>
        </p:nvPicPr>
        <p:blipFill rotWithShape="1">
          <a:blip r:embed="rId12">
            <a:alphaModFix/>
          </a:blip>
          <a:srcRect b="64760" l="29709" r="28999" t="13844"/>
          <a:stretch/>
        </p:blipFill>
        <p:spPr>
          <a:xfrm>
            <a:off x="3578024" y="3811045"/>
            <a:ext cx="4349527" cy="1267750"/>
          </a:xfrm>
          <a:prstGeom prst="rect">
            <a:avLst/>
          </a:prstGeom>
          <a:noFill/>
          <a:ln cap="flat" cmpd="sng" w="190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95" name="Google Shape;395;g3a144bc1c17_0_275" title="Screenshot 2025-11-09 at 23.47.57.png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10839875" y="2548725"/>
            <a:ext cx="4151749" cy="61553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0" name="Google Shape;400;g3a144bc1c17_0_1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375705" y="3064006"/>
            <a:ext cx="8536399" cy="4698571"/>
          </a:xfrm>
          <a:prstGeom prst="rect">
            <a:avLst/>
          </a:prstGeom>
          <a:noFill/>
          <a:ln>
            <a:noFill/>
          </a:ln>
        </p:spPr>
      </p:pic>
      <p:sp>
        <p:nvSpPr>
          <p:cNvPr id="401" name="Google Shape;401;g3a144bc1c17_0_123"/>
          <p:cNvSpPr/>
          <p:nvPr/>
        </p:nvSpPr>
        <p:spPr>
          <a:xfrm>
            <a:off x="1" y="8792275"/>
            <a:ext cx="18285299" cy="1495010"/>
          </a:xfrm>
          <a:custGeom>
            <a:rect b="b" l="l" r="r" t="t"/>
            <a:pathLst>
              <a:path extrusionOk="0" h="275705" w="2961182">
                <a:moveTo>
                  <a:pt x="0" y="0"/>
                </a:moveTo>
                <a:lnTo>
                  <a:pt x="2961182" y="0"/>
                </a:lnTo>
                <a:lnTo>
                  <a:pt x="2961182" y="275705"/>
                </a:lnTo>
                <a:lnTo>
                  <a:pt x="0" y="275705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352604" l="0" r="0" t="-352612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02" name="Google Shape;402;g3a144bc1c17_0_123"/>
          <p:cNvGrpSpPr/>
          <p:nvPr/>
        </p:nvGrpSpPr>
        <p:grpSpPr>
          <a:xfrm>
            <a:off x="340342" y="9055353"/>
            <a:ext cx="8212196" cy="849600"/>
            <a:chOff x="0" y="-47625"/>
            <a:chExt cx="10949595" cy="1132800"/>
          </a:xfrm>
        </p:grpSpPr>
        <p:sp>
          <p:nvSpPr>
            <p:cNvPr id="403" name="Google Shape;403;g3a144bc1c17_0_123"/>
            <p:cNvSpPr txBox="1"/>
            <p:nvPr/>
          </p:nvSpPr>
          <p:spPr>
            <a:xfrm>
              <a:off x="4372095" y="-47625"/>
              <a:ext cx="6577500" cy="1132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just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300"/>
                <a:buFont typeface="Arial"/>
                <a:buNone/>
              </a:pPr>
              <a:r>
                <a:rPr b="0" i="0" lang="en-US" sz="23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First Conference of the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just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300"/>
                <a:buFont typeface="Arial"/>
                <a:buNone/>
              </a:pPr>
              <a:r>
                <a:rPr b="0" i="0" lang="en-US" sz="23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Ocean Decade Tsunami Programme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404" name="Google Shape;404;g3a144bc1c17_0_123"/>
            <p:cNvCxnSpPr/>
            <p:nvPr/>
          </p:nvCxnSpPr>
          <p:spPr>
            <a:xfrm rot="10800000">
              <a:off x="4051540" y="69905"/>
              <a:ext cx="0" cy="849000"/>
            </a:xfrm>
            <a:prstGeom prst="straightConnector1">
              <a:avLst/>
            </a:prstGeom>
            <a:noFill/>
            <a:ln cap="flat" cmpd="sng" w="508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405" name="Google Shape;405;g3a144bc1c17_0_123"/>
            <p:cNvSpPr txBox="1"/>
            <p:nvPr/>
          </p:nvSpPr>
          <p:spPr>
            <a:xfrm>
              <a:off x="0" y="101768"/>
              <a:ext cx="3869700" cy="935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21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99"/>
                <a:buFont typeface="Arial"/>
                <a:buNone/>
              </a:pPr>
              <a:r>
                <a:rPr b="0" i="0" lang="en-US" sz="1899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10-11 November 2025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40021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99"/>
                <a:buFont typeface="Arial"/>
                <a:buNone/>
              </a:pPr>
              <a:r>
                <a:rPr b="0" i="0" lang="en-US" sz="1899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INCOIS, Hyderabad, India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406" name="Google Shape;406;g3a144bc1c17_0_123" title="EPOS_logo.png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4991625" y="536713"/>
            <a:ext cx="1623100" cy="695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g3a144bc1c17_0_123" title="EPOS-TSU-Logo_wtext.png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6614725" y="118779"/>
            <a:ext cx="1531500" cy="1531500"/>
          </a:xfrm>
          <a:prstGeom prst="rect">
            <a:avLst/>
          </a:prstGeom>
          <a:noFill/>
          <a:ln>
            <a:noFill/>
          </a:ln>
        </p:spPr>
      </p:pic>
      <p:sp>
        <p:nvSpPr>
          <p:cNvPr id="408" name="Google Shape;408;g3a144bc1c17_0_123"/>
          <p:cNvSpPr txBox="1"/>
          <p:nvPr/>
        </p:nvSpPr>
        <p:spPr>
          <a:xfrm>
            <a:off x="2724474" y="1955201"/>
            <a:ext cx="12962400" cy="43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b="1" i="0" lang="en-US" sz="3700" u="none" cap="none" strike="noStrike">
                <a:solidFill>
                  <a:srgbClr val="0E6565"/>
                </a:solidFill>
                <a:latin typeface="Calibri"/>
                <a:ea typeface="Calibri"/>
                <a:cs typeface="Calibri"/>
                <a:sym typeface="Calibri"/>
              </a:rPr>
              <a:t>EPOS TCS TSUNAMI liaison with GTM (Global Tsunami Model)</a:t>
            </a:r>
            <a:endParaRPr b="1" i="0" sz="3700" u="none" cap="none" strike="noStrike">
              <a:solidFill>
                <a:srgbClr val="0E656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9" name="Google Shape;409;g3a144bc1c17_0_123"/>
          <p:cNvSpPr/>
          <p:nvPr/>
        </p:nvSpPr>
        <p:spPr>
          <a:xfrm>
            <a:off x="385584" y="262957"/>
            <a:ext cx="3920603" cy="1531486"/>
          </a:xfrm>
          <a:custGeom>
            <a:rect b="b" l="l" r="r" t="t"/>
            <a:pathLst>
              <a:path extrusionOk="0" h="2041981" w="5227470">
                <a:moveTo>
                  <a:pt x="0" y="0"/>
                </a:moveTo>
                <a:lnTo>
                  <a:pt x="5227470" y="0"/>
                </a:lnTo>
                <a:lnTo>
                  <a:pt x="5227470" y="2041981"/>
                </a:lnTo>
                <a:lnTo>
                  <a:pt x="0" y="204198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10" name="Google Shape;410;g3a144bc1c17_0_123" title="EPOS-TSU-Logo_wtext.png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426201" y="3568927"/>
            <a:ext cx="3322500" cy="332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" name="Google Shape;411;g3a144bc1c17_0_123" title="EPOS_logo.png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541827" y="3506151"/>
            <a:ext cx="1215241" cy="520825"/>
          </a:xfrm>
          <a:prstGeom prst="rect">
            <a:avLst/>
          </a:prstGeom>
          <a:noFill/>
          <a:ln>
            <a:noFill/>
          </a:ln>
        </p:spPr>
      </p:pic>
      <p:sp>
        <p:nvSpPr>
          <p:cNvPr id="412" name="Google Shape;412;g3a144bc1c17_0_123"/>
          <p:cNvSpPr/>
          <p:nvPr/>
        </p:nvSpPr>
        <p:spPr>
          <a:xfrm>
            <a:off x="5596624" y="3617425"/>
            <a:ext cx="2876700" cy="5934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CFE2F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3" name="Google Shape;413;g3a144bc1c17_0_123"/>
          <p:cNvSpPr/>
          <p:nvPr/>
        </p:nvSpPr>
        <p:spPr>
          <a:xfrm flipH="1">
            <a:off x="5581119" y="6210049"/>
            <a:ext cx="2876700" cy="5934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CFE2F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4" name="Google Shape;414;g3a144bc1c17_0_123"/>
          <p:cNvSpPr txBox="1"/>
          <p:nvPr/>
        </p:nvSpPr>
        <p:spPr>
          <a:xfrm>
            <a:off x="5995524" y="4170150"/>
            <a:ext cx="2386500" cy="215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n-US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Experts</a:t>
            </a:r>
            <a:br>
              <a:rPr b="0" i="0" lang="en-US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en-US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Products</a:t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n-US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Services</a:t>
            </a:r>
            <a:br>
              <a:rPr b="0" i="0" lang="en-US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en-US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(Pillars 2,3,4)</a:t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map of the world&#10;&#10;Description automatically generated" id="415" name="Google Shape;415;g3a144bc1c17_0_12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4984772" y="3680075"/>
            <a:ext cx="2962222" cy="1571034"/>
          </a:xfrm>
          <a:prstGeom prst="rect">
            <a:avLst/>
          </a:prstGeom>
          <a:noFill/>
          <a:ln>
            <a:noFill/>
          </a:ln>
        </p:spPr>
      </p:pic>
      <p:sp>
        <p:nvSpPr>
          <p:cNvPr id="416" name="Google Shape;416;g3a144bc1c17_0_123"/>
          <p:cNvSpPr txBox="1"/>
          <p:nvPr/>
        </p:nvSpPr>
        <p:spPr>
          <a:xfrm>
            <a:off x="9375700" y="789380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9"/>
              </a:rPr>
              <a:t>ttps://www.globaltsunamimodel.org/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g3a144bc1c17_0_301"/>
          <p:cNvSpPr/>
          <p:nvPr/>
        </p:nvSpPr>
        <p:spPr>
          <a:xfrm>
            <a:off x="1" y="8792275"/>
            <a:ext cx="18285299" cy="1495010"/>
          </a:xfrm>
          <a:custGeom>
            <a:rect b="b" l="l" r="r" t="t"/>
            <a:pathLst>
              <a:path extrusionOk="0" h="275705" w="2961182">
                <a:moveTo>
                  <a:pt x="0" y="0"/>
                </a:moveTo>
                <a:lnTo>
                  <a:pt x="2961182" y="0"/>
                </a:lnTo>
                <a:lnTo>
                  <a:pt x="2961182" y="275705"/>
                </a:lnTo>
                <a:lnTo>
                  <a:pt x="0" y="275705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352604" l="0" r="0" t="-352612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22" name="Google Shape;422;g3a144bc1c17_0_301"/>
          <p:cNvGrpSpPr/>
          <p:nvPr/>
        </p:nvGrpSpPr>
        <p:grpSpPr>
          <a:xfrm>
            <a:off x="340342" y="9055353"/>
            <a:ext cx="8212196" cy="849600"/>
            <a:chOff x="0" y="-47625"/>
            <a:chExt cx="10949595" cy="1132800"/>
          </a:xfrm>
        </p:grpSpPr>
        <p:sp>
          <p:nvSpPr>
            <p:cNvPr id="423" name="Google Shape;423;g3a144bc1c17_0_301"/>
            <p:cNvSpPr txBox="1"/>
            <p:nvPr/>
          </p:nvSpPr>
          <p:spPr>
            <a:xfrm>
              <a:off x="4372095" y="-47625"/>
              <a:ext cx="6577500" cy="1132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just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300"/>
                <a:buFont typeface="Arial"/>
                <a:buNone/>
              </a:pPr>
              <a:r>
                <a:rPr b="0" i="0" lang="en-US" sz="23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First Conference of the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just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300"/>
                <a:buFont typeface="Arial"/>
                <a:buNone/>
              </a:pPr>
              <a:r>
                <a:rPr b="0" i="0" lang="en-US" sz="23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Ocean Decade Tsunami Programme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424" name="Google Shape;424;g3a144bc1c17_0_301"/>
            <p:cNvCxnSpPr/>
            <p:nvPr/>
          </p:nvCxnSpPr>
          <p:spPr>
            <a:xfrm rot="10800000">
              <a:off x="4051540" y="69905"/>
              <a:ext cx="0" cy="849000"/>
            </a:xfrm>
            <a:prstGeom prst="straightConnector1">
              <a:avLst/>
            </a:prstGeom>
            <a:noFill/>
            <a:ln cap="flat" cmpd="sng" w="508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425" name="Google Shape;425;g3a144bc1c17_0_301"/>
            <p:cNvSpPr txBox="1"/>
            <p:nvPr/>
          </p:nvSpPr>
          <p:spPr>
            <a:xfrm>
              <a:off x="0" y="101768"/>
              <a:ext cx="3869700" cy="935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21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99"/>
                <a:buFont typeface="Arial"/>
                <a:buNone/>
              </a:pPr>
              <a:r>
                <a:rPr b="0" i="0" lang="en-US" sz="1899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10-11 November 2025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40021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99"/>
                <a:buFont typeface="Arial"/>
                <a:buNone/>
              </a:pPr>
              <a:r>
                <a:rPr b="0" i="0" lang="en-US" sz="1899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INCOIS, Hyderabad, India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426" name="Google Shape;426;g3a144bc1c17_0_301" title="EPOS_logo.pn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991625" y="536713"/>
            <a:ext cx="1623100" cy="695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" name="Google Shape;427;g3a144bc1c17_0_301" title="EPOS-TSU-Logo_wtext.png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6614725" y="118779"/>
            <a:ext cx="1531500" cy="1531500"/>
          </a:xfrm>
          <a:prstGeom prst="rect">
            <a:avLst/>
          </a:prstGeom>
          <a:noFill/>
          <a:ln>
            <a:noFill/>
          </a:ln>
        </p:spPr>
      </p:pic>
      <p:sp>
        <p:nvSpPr>
          <p:cNvPr id="428" name="Google Shape;428;g3a144bc1c17_0_301"/>
          <p:cNvSpPr txBox="1"/>
          <p:nvPr/>
        </p:nvSpPr>
        <p:spPr>
          <a:xfrm>
            <a:off x="2534182" y="3231278"/>
            <a:ext cx="12962400" cy="189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900"/>
              <a:buFont typeface="Arial"/>
              <a:buNone/>
            </a:pPr>
            <a:r>
              <a:rPr b="1" i="0" lang="en-US" sz="4900" u="none" cap="none" strike="noStrike">
                <a:solidFill>
                  <a:srgbClr val="0E6565"/>
                </a:solidFill>
                <a:latin typeface="Calibri"/>
                <a:ea typeface="Calibri"/>
                <a:cs typeface="Calibri"/>
                <a:sym typeface="Calibri"/>
              </a:rPr>
              <a:t>Thank you!</a:t>
            </a:r>
            <a:endParaRPr b="1" i="0" sz="4900" u="none" cap="none" strike="noStrike">
              <a:solidFill>
                <a:srgbClr val="0E656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9" name="Google Shape;429;g3a144bc1c17_0_301"/>
          <p:cNvSpPr/>
          <p:nvPr/>
        </p:nvSpPr>
        <p:spPr>
          <a:xfrm>
            <a:off x="385584" y="262957"/>
            <a:ext cx="3920603" cy="1531486"/>
          </a:xfrm>
          <a:custGeom>
            <a:rect b="b" l="l" r="r" t="t"/>
            <a:pathLst>
              <a:path extrusionOk="0" h="2041981" w="5227470">
                <a:moveTo>
                  <a:pt x="0" y="0"/>
                </a:moveTo>
                <a:lnTo>
                  <a:pt x="5227470" y="0"/>
                </a:lnTo>
                <a:lnTo>
                  <a:pt x="5227470" y="2041981"/>
                </a:lnTo>
                <a:lnTo>
                  <a:pt x="0" y="204198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30" name="Google Shape;430;g3a144bc1c17_0_301"/>
          <p:cNvGrpSpPr/>
          <p:nvPr/>
        </p:nvGrpSpPr>
        <p:grpSpPr>
          <a:xfrm>
            <a:off x="12627868" y="6621966"/>
            <a:ext cx="4255356" cy="1008522"/>
            <a:chOff x="8723425" y="5701325"/>
            <a:chExt cx="3353050" cy="794675"/>
          </a:xfrm>
        </p:grpSpPr>
        <p:sp>
          <p:nvSpPr>
            <p:cNvPr id="431" name="Google Shape;431;g3a144bc1c17_0_301"/>
            <p:cNvSpPr txBox="1"/>
            <p:nvPr/>
          </p:nvSpPr>
          <p:spPr>
            <a:xfrm>
              <a:off x="9133775" y="5909250"/>
              <a:ext cx="2942700" cy="35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16025" lIns="116025" spcFirstLastPara="1" rIns="116025" wrap="square" tIns="1160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95"/>
                <a:buFont typeface="Arial"/>
                <a:buNone/>
              </a:pPr>
              <a:r>
                <a:rPr b="0" i="0" lang="en-US" sz="1395" u="sng" cap="none" strike="noStrike">
                  <a:solidFill>
                    <a:srgbClr val="0097A7"/>
                  </a:solidFill>
                  <a:latin typeface="Calibri"/>
                  <a:ea typeface="Calibri"/>
                  <a:cs typeface="Calibri"/>
                  <a:sym typeface="Calibri"/>
                  <a:hlinkClick r:id="rId7">
                    <a:extLst>
                      <a:ext uri="{A12FA001-AC4F-418D-AE19-62706E023703}">
                        <ahyp:hlinkClr val="tx"/>
                      </a:ext>
                    </a:extLst>
                  </a:hlinkClick>
                </a:rPr>
                <a:t>https://youtu.be/loFW0vkRwY8?feature=shared</a:t>
              </a:r>
              <a:endParaRPr b="0" i="0" sz="1395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32" name="Google Shape;432;g3a144bc1c17_0_301">
              <a:hlinkClick r:id="rId8"/>
            </p:cNvPr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8723425" y="5897525"/>
              <a:ext cx="429350" cy="4293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33" name="Google Shape;433;g3a144bc1c17_0_301"/>
            <p:cNvSpPr txBox="1"/>
            <p:nvPr/>
          </p:nvSpPr>
          <p:spPr>
            <a:xfrm>
              <a:off x="9743375" y="6126700"/>
              <a:ext cx="17304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16025" lIns="116025" spcFirstLastPara="1" rIns="116025" wrap="square" tIns="1160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22"/>
                <a:buFont typeface="Arial"/>
                <a:buNone/>
              </a:pPr>
              <a:r>
                <a:rPr b="0" i="0" lang="en-US" sz="1522" u="sng" cap="none" strike="noStrike">
                  <a:solidFill>
                    <a:srgbClr val="0097A7"/>
                  </a:solidFill>
                  <a:latin typeface="Calibri"/>
                  <a:ea typeface="Calibri"/>
                  <a:cs typeface="Calibri"/>
                  <a:sym typeface="Calibri"/>
                  <a:hlinkClick r:id="rId10">
                    <a:extLst>
                      <a:ext uri="{A12FA001-AC4F-418D-AE19-62706E023703}">
                        <ahyp:hlinkClr val="tx"/>
                      </a:ext>
                    </a:extLst>
                  </a:hlinkClick>
                </a:rPr>
                <a:t>https://tsunamidata.org</a:t>
              </a:r>
              <a:endParaRPr b="0" i="0" sz="1522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4" name="Google Shape;434;g3a144bc1c17_0_301"/>
            <p:cNvSpPr txBox="1"/>
            <p:nvPr/>
          </p:nvSpPr>
          <p:spPr>
            <a:xfrm>
              <a:off x="9386225" y="5701325"/>
              <a:ext cx="2444700" cy="35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16025" lIns="116025" spcFirstLastPara="1" rIns="116025" wrap="square" tIns="1160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95"/>
                <a:buFont typeface="Arial"/>
                <a:buNone/>
              </a:pPr>
              <a:r>
                <a:rPr b="0" i="0" lang="en-US" sz="1395" u="sng" cap="none" strike="noStrike">
                  <a:solidFill>
                    <a:srgbClr val="0097A7"/>
                  </a:solidFill>
                  <a:latin typeface="Calibri"/>
                  <a:ea typeface="Calibri"/>
                  <a:cs typeface="Calibri"/>
                  <a:sym typeface="Calibri"/>
                  <a:hlinkClick r:id="rId11">
                    <a:extLst>
                      <a:ext uri="{A12FA001-AC4F-418D-AE19-62706E023703}">
                        <ahyp:hlinkClr val="tx"/>
                      </a:ext>
                    </a:extLst>
                  </a:hlinkClick>
                </a:rPr>
                <a:t>https://www.epos-eu.org/tcs/tsunami</a:t>
              </a:r>
              <a:endParaRPr b="0" i="0" sz="1395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2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28554" l="0" r="0" t="-4773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0" name="Google Shape;440;p2"/>
          <p:cNvSpPr/>
          <p:nvPr/>
        </p:nvSpPr>
        <p:spPr>
          <a:xfrm flipH="1">
            <a:off x="-539089" y="8808068"/>
            <a:ext cx="18448295" cy="1477671"/>
          </a:xfrm>
          <a:custGeom>
            <a:rect b="b" l="l" r="r" t="t"/>
            <a:pathLst>
              <a:path extrusionOk="0" h="2392990" w="18448295">
                <a:moveTo>
                  <a:pt x="18448294" y="0"/>
                </a:moveTo>
                <a:lnTo>
                  <a:pt x="0" y="0"/>
                </a:lnTo>
                <a:lnTo>
                  <a:pt x="0" y="2392991"/>
                </a:lnTo>
                <a:lnTo>
                  <a:pt x="18448294" y="2392991"/>
                </a:lnTo>
                <a:lnTo>
                  <a:pt x="18448294" y="0"/>
                </a:lnTo>
                <a:close/>
              </a:path>
            </a:pathLst>
          </a:custGeom>
          <a:blipFill rotWithShape="1">
            <a:blip r:embed="rId4">
              <a:alphaModFix amt="46000"/>
            </a:blip>
            <a:stretch>
              <a:fillRect b="-211683" l="0" r="0" t="-271338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41" name="Google Shape;441;p2"/>
          <p:cNvGrpSpPr/>
          <p:nvPr/>
        </p:nvGrpSpPr>
        <p:grpSpPr>
          <a:xfrm>
            <a:off x="340342" y="9055353"/>
            <a:ext cx="8212269" cy="777398"/>
            <a:chOff x="0" y="-47625"/>
            <a:chExt cx="10949692" cy="1036531"/>
          </a:xfrm>
        </p:grpSpPr>
        <p:sp>
          <p:nvSpPr>
            <p:cNvPr id="442" name="Google Shape;442;p2"/>
            <p:cNvSpPr txBox="1"/>
            <p:nvPr/>
          </p:nvSpPr>
          <p:spPr>
            <a:xfrm>
              <a:off x="4372095" y="-47625"/>
              <a:ext cx="6577597" cy="10365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just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300"/>
                <a:buFont typeface="Arial"/>
                <a:buNone/>
              </a:pPr>
              <a:r>
                <a:rPr b="0" i="0" lang="en-US" sz="23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First Conference of the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just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300"/>
                <a:buFont typeface="Arial"/>
                <a:buNone/>
              </a:pPr>
              <a:r>
                <a:rPr b="0" i="0" lang="en-US" sz="23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Ocean Decade Tsunami Programme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443" name="Google Shape;443;p2"/>
            <p:cNvCxnSpPr/>
            <p:nvPr/>
          </p:nvCxnSpPr>
          <p:spPr>
            <a:xfrm rot="10800000">
              <a:off x="4051540" y="70002"/>
              <a:ext cx="0" cy="848903"/>
            </a:xfrm>
            <a:prstGeom prst="straightConnector1">
              <a:avLst/>
            </a:prstGeom>
            <a:noFill/>
            <a:ln cap="flat" cmpd="sng" w="508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444" name="Google Shape;444;p2"/>
            <p:cNvSpPr txBox="1"/>
            <p:nvPr/>
          </p:nvSpPr>
          <p:spPr>
            <a:xfrm>
              <a:off x="0" y="101768"/>
              <a:ext cx="3869616" cy="86275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21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99"/>
                <a:buFont typeface="Arial"/>
                <a:buNone/>
              </a:pPr>
              <a:r>
                <a:rPr b="0" i="0" lang="en-US" sz="1899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10-11 November 2025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40021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99"/>
                <a:buFont typeface="Arial"/>
                <a:buNone/>
              </a:pPr>
              <a:r>
                <a:rPr b="0" i="0" lang="en-US" sz="1899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INCOIS, Hyderabad, India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45" name="Google Shape;445;p2"/>
          <p:cNvGrpSpPr/>
          <p:nvPr/>
        </p:nvGrpSpPr>
        <p:grpSpPr>
          <a:xfrm>
            <a:off x="385584" y="262957"/>
            <a:ext cx="6468003" cy="1531485"/>
            <a:chOff x="0" y="0"/>
            <a:chExt cx="8624004" cy="2041981"/>
          </a:xfrm>
        </p:grpSpPr>
        <p:sp>
          <p:nvSpPr>
            <p:cNvPr id="446" name="Google Shape;446;p2"/>
            <p:cNvSpPr/>
            <p:nvPr/>
          </p:nvSpPr>
          <p:spPr>
            <a:xfrm>
              <a:off x="0" y="0"/>
              <a:ext cx="5227470" cy="2041981"/>
            </a:xfrm>
            <a:custGeom>
              <a:rect b="b" l="l" r="r" t="t"/>
              <a:pathLst>
                <a:path extrusionOk="0" h="2041981" w="5227470">
                  <a:moveTo>
                    <a:pt x="0" y="0"/>
                  </a:moveTo>
                  <a:lnTo>
                    <a:pt x="5227470" y="0"/>
                  </a:lnTo>
                  <a:lnTo>
                    <a:pt x="5227470" y="2041981"/>
                  </a:lnTo>
                  <a:lnTo>
                    <a:pt x="0" y="204198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7" name="Google Shape;447;p2"/>
            <p:cNvSpPr/>
            <p:nvPr/>
          </p:nvSpPr>
          <p:spPr>
            <a:xfrm>
              <a:off x="5409260" y="0"/>
              <a:ext cx="3214744" cy="1072921"/>
            </a:xfrm>
            <a:custGeom>
              <a:rect b="b" l="l" r="r" t="t"/>
              <a:pathLst>
                <a:path extrusionOk="0" h="1072921" w="3214744">
                  <a:moveTo>
                    <a:pt x="0" y="0"/>
                  </a:moveTo>
                  <a:lnTo>
                    <a:pt x="3214744" y="0"/>
                  </a:lnTo>
                  <a:lnTo>
                    <a:pt x="3214744" y="1072921"/>
                  </a:lnTo>
                  <a:lnTo>
                    <a:pt x="0" y="107292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"/>
          <p:cNvSpPr/>
          <p:nvPr/>
        </p:nvSpPr>
        <p:spPr>
          <a:xfrm>
            <a:off x="1" y="8792275"/>
            <a:ext cx="18288000" cy="1494726"/>
          </a:xfrm>
          <a:custGeom>
            <a:rect b="b" l="l" r="r" t="t"/>
            <a:pathLst>
              <a:path extrusionOk="0" h="275705" w="2961182">
                <a:moveTo>
                  <a:pt x="0" y="0"/>
                </a:moveTo>
                <a:lnTo>
                  <a:pt x="2961182" y="0"/>
                </a:lnTo>
                <a:lnTo>
                  <a:pt x="2961182" y="275705"/>
                </a:lnTo>
                <a:lnTo>
                  <a:pt x="0" y="275705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352604" l="0" r="0" t="-352612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05" name="Google Shape;105;p3"/>
          <p:cNvGrpSpPr/>
          <p:nvPr/>
        </p:nvGrpSpPr>
        <p:grpSpPr>
          <a:xfrm>
            <a:off x="340342" y="9055353"/>
            <a:ext cx="8212269" cy="777398"/>
            <a:chOff x="0" y="-47625"/>
            <a:chExt cx="10949692" cy="1036531"/>
          </a:xfrm>
        </p:grpSpPr>
        <p:sp>
          <p:nvSpPr>
            <p:cNvPr id="106" name="Google Shape;106;p3"/>
            <p:cNvSpPr txBox="1"/>
            <p:nvPr/>
          </p:nvSpPr>
          <p:spPr>
            <a:xfrm>
              <a:off x="4372095" y="-47625"/>
              <a:ext cx="6577597" cy="10365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just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300"/>
                <a:buFont typeface="Arial"/>
                <a:buNone/>
              </a:pPr>
              <a:r>
                <a:rPr b="0" i="0" lang="en-US" sz="23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First Conference of the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just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300"/>
                <a:buFont typeface="Arial"/>
                <a:buNone/>
              </a:pPr>
              <a:r>
                <a:rPr b="0" i="0" lang="en-US" sz="23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Ocean Decade Tsunami Programme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07" name="Google Shape;107;p3"/>
            <p:cNvCxnSpPr/>
            <p:nvPr/>
          </p:nvCxnSpPr>
          <p:spPr>
            <a:xfrm rot="10800000">
              <a:off x="4051540" y="70002"/>
              <a:ext cx="0" cy="848903"/>
            </a:xfrm>
            <a:prstGeom prst="straightConnector1">
              <a:avLst/>
            </a:prstGeom>
            <a:noFill/>
            <a:ln cap="flat" cmpd="sng" w="508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108" name="Google Shape;108;p3"/>
            <p:cNvSpPr txBox="1"/>
            <p:nvPr/>
          </p:nvSpPr>
          <p:spPr>
            <a:xfrm>
              <a:off x="0" y="101768"/>
              <a:ext cx="3869616" cy="86275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21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99"/>
                <a:buFont typeface="Arial"/>
                <a:buNone/>
              </a:pPr>
              <a:r>
                <a:rPr b="0" i="0" lang="en-US" sz="1899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10-11 November 2025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40021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99"/>
                <a:buFont typeface="Arial"/>
                <a:buNone/>
              </a:pPr>
              <a:r>
                <a:rPr b="0" i="0" lang="en-US" sz="1899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INCOIS, Hyderabad, India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9" name="Google Shape;109;p3"/>
          <p:cNvSpPr/>
          <p:nvPr/>
        </p:nvSpPr>
        <p:spPr>
          <a:xfrm>
            <a:off x="385584" y="262957"/>
            <a:ext cx="3920603" cy="1531485"/>
          </a:xfrm>
          <a:custGeom>
            <a:rect b="b" l="l" r="r" t="t"/>
            <a:pathLst>
              <a:path extrusionOk="0" h="2041981" w="5227470">
                <a:moveTo>
                  <a:pt x="0" y="0"/>
                </a:moveTo>
                <a:lnTo>
                  <a:pt x="5227470" y="0"/>
                </a:lnTo>
                <a:lnTo>
                  <a:pt x="5227470" y="2041981"/>
                </a:lnTo>
                <a:lnTo>
                  <a:pt x="0" y="204198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0" name="Google Shape;110;p3" title="EPOS_logo.png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4991625" y="536713"/>
            <a:ext cx="1623100" cy="695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3" title="EPOS-TSU-Logo_wtext.png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6614725" y="118779"/>
            <a:ext cx="1531500" cy="153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383642" y="991733"/>
            <a:ext cx="14150375" cy="1594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311168" y="2220100"/>
            <a:ext cx="6088700" cy="6621700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3"/>
          <p:cNvSpPr txBox="1"/>
          <p:nvPr/>
        </p:nvSpPr>
        <p:spPr>
          <a:xfrm>
            <a:off x="10727290" y="3676410"/>
            <a:ext cx="5259900" cy="3044100"/>
          </a:xfrm>
          <a:prstGeom prst="rect">
            <a:avLst/>
          </a:prstGeom>
          <a:noFill/>
          <a:ln>
            <a:noFill/>
          </a:ln>
        </p:spPr>
        <p:txBody>
          <a:bodyPr anchorCtr="0" anchor="t" bIns="160300" lIns="160300" spcFirstLastPara="1" rIns="160300" wrap="square" tIns="160300">
            <a:spAutoFit/>
          </a:bodyPr>
          <a:lstStyle/>
          <a:p>
            <a:pPr indent="0" lvl="0" marL="133601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55"/>
              <a:buFont typeface="Arial"/>
              <a:buNone/>
            </a:pPr>
            <a:r>
              <a:rPr b="1" i="0" lang="en-US" sz="3155" u="none" cap="none" strike="noStrike">
                <a:solidFill>
                  <a:srgbClr val="A10000"/>
                </a:solidFill>
                <a:latin typeface="Calibri"/>
                <a:ea typeface="Calibri"/>
                <a:cs typeface="Calibri"/>
                <a:sym typeface="Calibri"/>
              </a:rPr>
              <a:t>EPOS is a European Research Infrastructure Consortium (ERIC)</a:t>
            </a:r>
            <a:endParaRPr b="1" i="0" sz="3155" u="none" cap="none" strike="noStrike">
              <a:solidFill>
                <a:srgbClr val="A1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22266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55"/>
              <a:buFont typeface="Arial"/>
              <a:buNone/>
            </a:pPr>
            <a:r>
              <a:rPr b="1" i="0" lang="en-US" sz="3155" u="none" cap="none" strike="noStrike">
                <a:solidFill>
                  <a:srgbClr val="A10000"/>
                </a:solidFill>
                <a:latin typeface="Calibri"/>
                <a:ea typeface="Calibri"/>
                <a:cs typeface="Calibri"/>
                <a:sym typeface="Calibri"/>
              </a:rPr>
              <a:t>a legal entity recognized in all EU Member States</a:t>
            </a:r>
            <a:endParaRPr b="1" i="0" sz="3155" u="none" cap="none" strike="noStrike">
              <a:solidFill>
                <a:srgbClr val="A1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Google Shape;115;p3"/>
          <p:cNvSpPr txBox="1"/>
          <p:nvPr/>
        </p:nvSpPr>
        <p:spPr>
          <a:xfrm>
            <a:off x="347245" y="6021984"/>
            <a:ext cx="3877500" cy="1723800"/>
          </a:xfrm>
          <a:prstGeom prst="rect">
            <a:avLst/>
          </a:prstGeom>
          <a:solidFill>
            <a:srgbClr val="1C4927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2000"/>
              <a:buFont typeface="Calibri"/>
              <a:buNone/>
            </a:pPr>
            <a:r>
              <a:rPr b="1" i="0" lang="en-US" sz="2000" u="none" cap="none" strike="noStrike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515 Data and Service Providers</a:t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2000"/>
              <a:buFont typeface="Calibri"/>
              <a:buNone/>
            </a:pPr>
            <a:r>
              <a:rPr b="1" i="0" lang="en-US" sz="2000" u="none" cap="none" strike="noStrike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172 Research Organisations </a:t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-US" sz="2000" u="none" cap="none" strike="noStrike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26 European Countries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-US" sz="2000" u="none" cap="none" strike="noStrike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10+ Scientific communities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2000"/>
              <a:buFont typeface="Calibri"/>
              <a:buNone/>
            </a:pPr>
            <a:r>
              <a:rPr b="1" i="0" lang="en-US" sz="2000" u="none" cap="none" strike="noStrike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5 International Organizations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" name="Google Shape;116;p3"/>
          <p:cNvSpPr txBox="1"/>
          <p:nvPr/>
        </p:nvSpPr>
        <p:spPr>
          <a:xfrm>
            <a:off x="347243" y="7766016"/>
            <a:ext cx="3877500" cy="400200"/>
          </a:xfrm>
          <a:prstGeom prst="rect">
            <a:avLst/>
          </a:prstGeom>
          <a:solidFill>
            <a:srgbClr val="107538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1" lang="en-US" sz="2000" u="none" cap="none" strike="noStrike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ORFEUS, EMSC, EGS, ESA, EUREF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3a144bc1c17_0_18"/>
          <p:cNvSpPr/>
          <p:nvPr/>
        </p:nvSpPr>
        <p:spPr>
          <a:xfrm>
            <a:off x="1" y="8792275"/>
            <a:ext cx="18285299" cy="1495010"/>
          </a:xfrm>
          <a:custGeom>
            <a:rect b="b" l="l" r="r" t="t"/>
            <a:pathLst>
              <a:path extrusionOk="0" h="275705" w="2961182">
                <a:moveTo>
                  <a:pt x="0" y="0"/>
                </a:moveTo>
                <a:lnTo>
                  <a:pt x="2961182" y="0"/>
                </a:lnTo>
                <a:lnTo>
                  <a:pt x="2961182" y="275705"/>
                </a:lnTo>
                <a:lnTo>
                  <a:pt x="0" y="275705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352604" l="0" r="0" t="-352612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22" name="Google Shape;122;g3a144bc1c17_0_18"/>
          <p:cNvGrpSpPr/>
          <p:nvPr/>
        </p:nvGrpSpPr>
        <p:grpSpPr>
          <a:xfrm>
            <a:off x="340342" y="9055353"/>
            <a:ext cx="8212196" cy="849600"/>
            <a:chOff x="0" y="-47625"/>
            <a:chExt cx="10949595" cy="1132800"/>
          </a:xfrm>
        </p:grpSpPr>
        <p:sp>
          <p:nvSpPr>
            <p:cNvPr id="123" name="Google Shape;123;g3a144bc1c17_0_18"/>
            <p:cNvSpPr txBox="1"/>
            <p:nvPr/>
          </p:nvSpPr>
          <p:spPr>
            <a:xfrm>
              <a:off x="4372095" y="-47625"/>
              <a:ext cx="6577500" cy="1132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just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300"/>
                <a:buFont typeface="Arial"/>
                <a:buNone/>
              </a:pPr>
              <a:r>
                <a:rPr b="0" i="0" lang="en-US" sz="23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First Conference of the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just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300"/>
                <a:buFont typeface="Arial"/>
                <a:buNone/>
              </a:pPr>
              <a:r>
                <a:rPr b="0" i="0" lang="en-US" sz="23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Ocean Decade Tsunami Programme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24" name="Google Shape;124;g3a144bc1c17_0_18"/>
            <p:cNvCxnSpPr/>
            <p:nvPr/>
          </p:nvCxnSpPr>
          <p:spPr>
            <a:xfrm rot="10800000">
              <a:off x="4051540" y="69905"/>
              <a:ext cx="0" cy="849000"/>
            </a:xfrm>
            <a:prstGeom prst="straightConnector1">
              <a:avLst/>
            </a:prstGeom>
            <a:noFill/>
            <a:ln cap="flat" cmpd="sng" w="508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125" name="Google Shape;125;g3a144bc1c17_0_18"/>
            <p:cNvSpPr txBox="1"/>
            <p:nvPr/>
          </p:nvSpPr>
          <p:spPr>
            <a:xfrm>
              <a:off x="0" y="101768"/>
              <a:ext cx="3869700" cy="935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21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99"/>
                <a:buFont typeface="Arial"/>
                <a:buNone/>
              </a:pPr>
              <a:r>
                <a:rPr b="0" i="0" lang="en-US" sz="1899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10-11 November 2025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40021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99"/>
                <a:buFont typeface="Arial"/>
                <a:buNone/>
              </a:pPr>
              <a:r>
                <a:rPr b="0" i="0" lang="en-US" sz="1899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INCOIS, Hyderabad, India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26" name="Google Shape;126;g3a144bc1c17_0_18" title="EPOS_logo.pn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991625" y="536713"/>
            <a:ext cx="1623100" cy="695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g3a144bc1c17_0_18" title="EPOS-TSU-Logo_wtext.png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6614725" y="118779"/>
            <a:ext cx="1531500" cy="1531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g3a144bc1c17_0_18"/>
          <p:cNvSpPr/>
          <p:nvPr/>
        </p:nvSpPr>
        <p:spPr>
          <a:xfrm>
            <a:off x="385584" y="262957"/>
            <a:ext cx="3920603" cy="1531486"/>
          </a:xfrm>
          <a:custGeom>
            <a:rect b="b" l="l" r="r" t="t"/>
            <a:pathLst>
              <a:path extrusionOk="0" h="2041981" w="5227470">
                <a:moveTo>
                  <a:pt x="0" y="0"/>
                </a:moveTo>
                <a:lnTo>
                  <a:pt x="5227470" y="0"/>
                </a:lnTo>
                <a:lnTo>
                  <a:pt x="5227470" y="2041981"/>
                </a:lnTo>
                <a:lnTo>
                  <a:pt x="0" y="204198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green and blue planet" id="129" name="Google Shape;129;g3a144bc1c17_0_18"/>
          <p:cNvPicPr preferRelativeResize="0"/>
          <p:nvPr/>
        </p:nvPicPr>
        <p:blipFill rotWithShape="1">
          <a:blip r:embed="rId7">
            <a:alphaModFix amt="22000"/>
          </a:blip>
          <a:srcRect b="0" l="0" r="0" t="0"/>
          <a:stretch/>
        </p:blipFill>
        <p:spPr>
          <a:xfrm>
            <a:off x="2155987" y="1182969"/>
            <a:ext cx="3241720" cy="756472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0" name="Google Shape;130;g3a144bc1c17_0_18"/>
          <p:cNvCxnSpPr/>
          <p:nvPr/>
        </p:nvCxnSpPr>
        <p:spPr>
          <a:xfrm>
            <a:off x="3743040" y="1886214"/>
            <a:ext cx="764092" cy="0"/>
          </a:xfrm>
          <a:prstGeom prst="straightConnector1">
            <a:avLst/>
          </a:prstGeom>
          <a:noFill/>
          <a:ln cap="flat" cmpd="sng" w="15625">
            <a:solidFill>
              <a:srgbClr val="27543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31" name="Google Shape;131;g3a144bc1c17_0_1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349310" y="1421734"/>
            <a:ext cx="928961" cy="928961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g3a144bc1c17_0_18"/>
          <p:cNvSpPr txBox="1"/>
          <p:nvPr/>
        </p:nvSpPr>
        <p:spPr>
          <a:xfrm>
            <a:off x="5181569" y="1685214"/>
            <a:ext cx="4082281" cy="416421"/>
          </a:xfrm>
          <a:prstGeom prst="rect">
            <a:avLst/>
          </a:prstGeom>
          <a:noFill/>
          <a:ln>
            <a:noFill/>
          </a:ln>
        </p:spPr>
        <p:txBody>
          <a:bodyPr anchorCtr="0" anchor="t" bIns="56200" lIns="112425" spcFirstLastPara="1" rIns="112425" wrap="square" tIns="562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070"/>
              </a:buClr>
              <a:buSzPts val="1967"/>
              <a:buFont typeface="Calibri"/>
              <a:buNone/>
            </a:pPr>
            <a:r>
              <a:rPr b="1" i="0" lang="en-US" sz="1967" u="none" cap="none" strike="noStrike">
                <a:solidFill>
                  <a:srgbClr val="757070"/>
                </a:solidFill>
                <a:latin typeface="Calibri"/>
                <a:ea typeface="Calibri"/>
                <a:cs typeface="Calibri"/>
                <a:sym typeface="Calibri"/>
              </a:rPr>
              <a:t>Seismology</a:t>
            </a:r>
            <a:endParaRPr b="0" i="0" sz="172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3" name="Google Shape;133;g3a144bc1c17_0_18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4920948" y="2051399"/>
            <a:ext cx="928961" cy="92896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4" name="Google Shape;134;g3a144bc1c17_0_18"/>
          <p:cNvCxnSpPr/>
          <p:nvPr/>
        </p:nvCxnSpPr>
        <p:spPr>
          <a:xfrm>
            <a:off x="4501076" y="2515879"/>
            <a:ext cx="539317" cy="0"/>
          </a:xfrm>
          <a:prstGeom prst="straightConnector1">
            <a:avLst/>
          </a:prstGeom>
          <a:noFill/>
          <a:ln cap="flat" cmpd="sng" w="15625">
            <a:solidFill>
              <a:srgbClr val="275436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35" name="Google Shape;135;g3a144bc1c17_0_18"/>
          <p:cNvSpPr/>
          <p:nvPr/>
        </p:nvSpPr>
        <p:spPr>
          <a:xfrm>
            <a:off x="5734007" y="2225330"/>
            <a:ext cx="2828100" cy="402300"/>
          </a:xfrm>
          <a:prstGeom prst="rect">
            <a:avLst/>
          </a:prstGeom>
          <a:noFill/>
          <a:ln>
            <a:noFill/>
          </a:ln>
        </p:spPr>
        <p:txBody>
          <a:bodyPr anchorCtr="0" anchor="t" bIns="56200" lIns="112425" spcFirstLastPara="1" rIns="112425" wrap="square" tIns="562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070"/>
              </a:buClr>
              <a:buSzPts val="1967"/>
              <a:buFont typeface="Calibri"/>
              <a:buNone/>
            </a:pPr>
            <a:r>
              <a:rPr b="1" i="0" lang="en-US" sz="1967" u="none" cap="none" strike="noStrike">
                <a:solidFill>
                  <a:srgbClr val="757070"/>
                </a:solidFill>
                <a:latin typeface="Calibri"/>
                <a:ea typeface="Calibri"/>
                <a:cs typeface="Calibri"/>
                <a:sym typeface="Calibri"/>
              </a:rPr>
              <a:t>Near Faults Observatories</a:t>
            </a:r>
            <a:endParaRPr b="0" i="0" sz="172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36" name="Google Shape;136;g3a144bc1c17_0_18"/>
          <p:cNvCxnSpPr/>
          <p:nvPr/>
        </p:nvCxnSpPr>
        <p:spPr>
          <a:xfrm>
            <a:off x="4956283" y="3176261"/>
            <a:ext cx="490515" cy="0"/>
          </a:xfrm>
          <a:prstGeom prst="straightConnector1">
            <a:avLst/>
          </a:prstGeom>
          <a:noFill/>
          <a:ln cap="flat" cmpd="sng" w="15625">
            <a:solidFill>
              <a:srgbClr val="27543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37" name="Google Shape;137;g3a144bc1c17_0_18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5256018" y="2711781"/>
            <a:ext cx="928961" cy="928961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g3a144bc1c17_0_18"/>
          <p:cNvSpPr/>
          <p:nvPr/>
        </p:nvSpPr>
        <p:spPr>
          <a:xfrm>
            <a:off x="6020124" y="2908099"/>
            <a:ext cx="2680200" cy="402300"/>
          </a:xfrm>
          <a:prstGeom prst="rect">
            <a:avLst/>
          </a:prstGeom>
          <a:noFill/>
          <a:ln>
            <a:noFill/>
          </a:ln>
        </p:spPr>
        <p:txBody>
          <a:bodyPr anchorCtr="0" anchor="t" bIns="56200" lIns="112425" spcFirstLastPara="1" rIns="112425" wrap="square" tIns="562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070"/>
              </a:buClr>
              <a:buSzPts val="1967"/>
              <a:buFont typeface="Calibri"/>
              <a:buNone/>
            </a:pPr>
            <a:r>
              <a:rPr b="1" i="0" lang="en-US" sz="1967" u="none" cap="none" strike="noStrike">
                <a:solidFill>
                  <a:srgbClr val="757070"/>
                </a:solidFill>
                <a:latin typeface="Calibri"/>
                <a:ea typeface="Calibri"/>
                <a:cs typeface="Calibri"/>
                <a:sym typeface="Calibri"/>
              </a:rPr>
              <a:t>GNSS Data and Products</a:t>
            </a:r>
            <a:endParaRPr b="0" i="0" sz="172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39" name="Google Shape;139;g3a144bc1c17_0_18"/>
          <p:cNvCxnSpPr/>
          <p:nvPr/>
        </p:nvCxnSpPr>
        <p:spPr>
          <a:xfrm>
            <a:off x="5256018" y="3933692"/>
            <a:ext cx="478403" cy="0"/>
          </a:xfrm>
          <a:prstGeom prst="straightConnector1">
            <a:avLst/>
          </a:prstGeom>
          <a:noFill/>
          <a:ln cap="flat" cmpd="sng" w="15625">
            <a:solidFill>
              <a:srgbClr val="27543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40" name="Google Shape;140;g3a144bc1c17_0_18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5547493" y="3469212"/>
            <a:ext cx="928961" cy="928961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g3a144bc1c17_0_18"/>
          <p:cNvSpPr/>
          <p:nvPr/>
        </p:nvSpPr>
        <p:spPr>
          <a:xfrm>
            <a:off x="6317259" y="3654336"/>
            <a:ext cx="2419200" cy="402300"/>
          </a:xfrm>
          <a:prstGeom prst="rect">
            <a:avLst/>
          </a:prstGeom>
          <a:noFill/>
          <a:ln>
            <a:noFill/>
          </a:ln>
        </p:spPr>
        <p:txBody>
          <a:bodyPr anchorCtr="0" anchor="t" bIns="56200" lIns="112425" spcFirstLastPara="1" rIns="112425" wrap="square" tIns="562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070"/>
              </a:buClr>
              <a:buSzPts val="1967"/>
              <a:buFont typeface="Calibri"/>
              <a:buNone/>
            </a:pPr>
            <a:r>
              <a:rPr b="1" i="0" lang="en-US" sz="1967" u="none" cap="none" strike="noStrike">
                <a:solidFill>
                  <a:srgbClr val="757070"/>
                </a:solidFill>
                <a:latin typeface="Calibri"/>
                <a:ea typeface="Calibri"/>
                <a:cs typeface="Calibri"/>
                <a:sym typeface="Calibri"/>
              </a:rPr>
              <a:t>Volcano Observations</a:t>
            </a:r>
            <a:endParaRPr b="0" i="0" sz="172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2" name="Google Shape;142;g3a144bc1c17_0_18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5663856" y="4229422"/>
            <a:ext cx="928961" cy="92896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3" name="Google Shape;143;g3a144bc1c17_0_18"/>
          <p:cNvCxnSpPr/>
          <p:nvPr/>
        </p:nvCxnSpPr>
        <p:spPr>
          <a:xfrm>
            <a:off x="5398783" y="4693902"/>
            <a:ext cx="383649" cy="0"/>
          </a:xfrm>
          <a:prstGeom prst="straightConnector1">
            <a:avLst/>
          </a:prstGeom>
          <a:noFill/>
          <a:ln cap="flat" cmpd="sng" w="15625">
            <a:solidFill>
              <a:srgbClr val="275436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44" name="Google Shape;144;g3a144bc1c17_0_18"/>
          <p:cNvSpPr/>
          <p:nvPr/>
        </p:nvSpPr>
        <p:spPr>
          <a:xfrm>
            <a:off x="6434476" y="4448128"/>
            <a:ext cx="1563300" cy="402300"/>
          </a:xfrm>
          <a:prstGeom prst="rect">
            <a:avLst/>
          </a:prstGeom>
          <a:noFill/>
          <a:ln>
            <a:noFill/>
          </a:ln>
        </p:spPr>
        <p:txBody>
          <a:bodyPr anchorCtr="0" anchor="t" bIns="56200" lIns="112425" spcFirstLastPara="1" rIns="112425" wrap="square" tIns="562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070"/>
              </a:buClr>
              <a:buSzPts val="1967"/>
              <a:buFont typeface="Calibri"/>
              <a:buNone/>
            </a:pPr>
            <a:r>
              <a:rPr b="1" i="0" lang="en-US" sz="1967" u="none" cap="none" strike="noStrike">
                <a:solidFill>
                  <a:srgbClr val="757070"/>
                </a:solidFill>
                <a:latin typeface="Calibri"/>
                <a:ea typeface="Calibri"/>
                <a:cs typeface="Calibri"/>
                <a:sym typeface="Calibri"/>
              </a:rPr>
              <a:t>Satellite Data</a:t>
            </a:r>
            <a:endParaRPr b="0" i="0" sz="172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45" name="Google Shape;145;g3a144bc1c17_0_18"/>
          <p:cNvCxnSpPr/>
          <p:nvPr/>
        </p:nvCxnSpPr>
        <p:spPr>
          <a:xfrm>
            <a:off x="5256334" y="6189277"/>
            <a:ext cx="528274" cy="0"/>
          </a:xfrm>
          <a:prstGeom prst="straightConnector1">
            <a:avLst/>
          </a:prstGeom>
          <a:noFill/>
          <a:ln cap="flat" cmpd="sng" w="15625">
            <a:solidFill>
              <a:srgbClr val="27543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46" name="Google Shape;146;g3a144bc1c17_0_18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5535905" y="5724797"/>
            <a:ext cx="928961" cy="928961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g3a144bc1c17_0_18"/>
          <p:cNvSpPr/>
          <p:nvPr/>
        </p:nvSpPr>
        <p:spPr>
          <a:xfrm>
            <a:off x="6307525" y="5943502"/>
            <a:ext cx="2575200" cy="402300"/>
          </a:xfrm>
          <a:prstGeom prst="rect">
            <a:avLst/>
          </a:prstGeom>
          <a:noFill/>
          <a:ln>
            <a:noFill/>
          </a:ln>
        </p:spPr>
        <p:txBody>
          <a:bodyPr anchorCtr="0" anchor="t" bIns="56200" lIns="112425" spcFirstLastPara="1" rIns="112425" wrap="square" tIns="562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070"/>
              </a:buClr>
              <a:buSzPts val="1967"/>
              <a:buFont typeface="Calibri"/>
              <a:buNone/>
            </a:pPr>
            <a:r>
              <a:rPr b="1" i="0" lang="en-US" sz="1967" u="none" cap="none" strike="noStrike">
                <a:solidFill>
                  <a:srgbClr val="757070"/>
                </a:solidFill>
                <a:latin typeface="Calibri"/>
                <a:ea typeface="Calibri"/>
                <a:cs typeface="Calibri"/>
                <a:sym typeface="Calibri"/>
              </a:rPr>
              <a:t>Anthropogenic Hazards</a:t>
            </a:r>
            <a:endParaRPr b="0" i="0" sz="172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48" name="Google Shape;148;g3a144bc1c17_0_18"/>
          <p:cNvCxnSpPr/>
          <p:nvPr/>
        </p:nvCxnSpPr>
        <p:spPr>
          <a:xfrm>
            <a:off x="5370253" y="5429813"/>
            <a:ext cx="493008" cy="0"/>
          </a:xfrm>
          <a:prstGeom prst="straightConnector1">
            <a:avLst/>
          </a:prstGeom>
          <a:noFill/>
          <a:ln cap="flat" cmpd="sng" w="15625">
            <a:solidFill>
              <a:srgbClr val="27543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49" name="Google Shape;149;g3a144bc1c17_0_18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5624348" y="4965333"/>
            <a:ext cx="928961" cy="928961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g3a144bc1c17_0_18"/>
          <p:cNvSpPr/>
          <p:nvPr/>
        </p:nvSpPr>
        <p:spPr>
          <a:xfrm>
            <a:off x="6434507" y="5228814"/>
            <a:ext cx="2951639" cy="402172"/>
          </a:xfrm>
          <a:prstGeom prst="rect">
            <a:avLst/>
          </a:prstGeom>
          <a:noFill/>
          <a:ln>
            <a:noFill/>
          </a:ln>
        </p:spPr>
        <p:txBody>
          <a:bodyPr anchorCtr="0" anchor="t" bIns="56200" lIns="112425" spcFirstLastPara="1" rIns="112425" wrap="square" tIns="562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070"/>
              </a:buClr>
              <a:buSzPts val="1967"/>
              <a:buFont typeface="Calibri"/>
              <a:buNone/>
            </a:pPr>
            <a:r>
              <a:rPr b="1" i="0" lang="en-US" sz="1967" u="none" cap="none" strike="noStrike">
                <a:solidFill>
                  <a:srgbClr val="757070"/>
                </a:solidFill>
                <a:latin typeface="Calibri"/>
                <a:ea typeface="Calibri"/>
                <a:cs typeface="Calibri"/>
                <a:sym typeface="Calibri"/>
              </a:rPr>
              <a:t>Geomagnetic Observations</a:t>
            </a:r>
            <a:endParaRPr b="0" i="0" sz="172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51" name="Google Shape;151;g3a144bc1c17_0_18"/>
          <p:cNvCxnSpPr/>
          <p:nvPr/>
        </p:nvCxnSpPr>
        <p:spPr>
          <a:xfrm>
            <a:off x="4911981" y="6927049"/>
            <a:ext cx="557484" cy="0"/>
          </a:xfrm>
          <a:prstGeom prst="straightConnector1">
            <a:avLst/>
          </a:prstGeom>
          <a:noFill/>
          <a:ln cap="flat" cmpd="sng" w="15625">
            <a:solidFill>
              <a:srgbClr val="27543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52" name="Google Shape;152;g3a144bc1c17_0_18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5256334" y="6462569"/>
            <a:ext cx="928961" cy="928961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g3a144bc1c17_0_18"/>
          <p:cNvSpPr/>
          <p:nvPr/>
        </p:nvSpPr>
        <p:spPr>
          <a:xfrm>
            <a:off x="6050217" y="6579868"/>
            <a:ext cx="2593638" cy="694273"/>
          </a:xfrm>
          <a:prstGeom prst="rect">
            <a:avLst/>
          </a:prstGeom>
          <a:noFill/>
          <a:ln>
            <a:noFill/>
          </a:ln>
        </p:spPr>
        <p:txBody>
          <a:bodyPr anchorCtr="0" anchor="t" bIns="56200" lIns="112425" spcFirstLastPara="1" rIns="112425" wrap="square" tIns="562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070"/>
              </a:buClr>
              <a:buSzPts val="1967"/>
              <a:buFont typeface="Calibri"/>
              <a:buNone/>
            </a:pPr>
            <a:r>
              <a:rPr b="1" i="0" lang="en-US" sz="1967" u="none" cap="none" strike="noStrike">
                <a:solidFill>
                  <a:srgbClr val="757070"/>
                </a:solidFill>
                <a:latin typeface="Calibri"/>
                <a:ea typeface="Calibri"/>
                <a:cs typeface="Calibri"/>
                <a:sym typeface="Calibri"/>
              </a:rPr>
              <a:t>Geological Information </a:t>
            </a:r>
            <a:endParaRPr b="0" i="0" sz="172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070"/>
              </a:buClr>
              <a:buSzPts val="1967"/>
              <a:buFont typeface="Calibri"/>
              <a:buNone/>
            </a:pPr>
            <a:r>
              <a:rPr b="1" i="0" lang="en-US" sz="1967" u="none" cap="none" strike="noStrike">
                <a:solidFill>
                  <a:srgbClr val="757070"/>
                </a:solidFill>
                <a:latin typeface="Calibri"/>
                <a:ea typeface="Calibri"/>
                <a:cs typeface="Calibri"/>
                <a:sym typeface="Calibri"/>
              </a:rPr>
              <a:t>and Modeling</a:t>
            </a:r>
            <a:endParaRPr b="0" i="0" sz="172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54" name="Google Shape;154;g3a144bc1c17_0_18"/>
          <p:cNvCxnSpPr/>
          <p:nvPr/>
        </p:nvCxnSpPr>
        <p:spPr>
          <a:xfrm>
            <a:off x="4253010" y="7701193"/>
            <a:ext cx="678599" cy="0"/>
          </a:xfrm>
          <a:prstGeom prst="straightConnector1">
            <a:avLst/>
          </a:prstGeom>
          <a:noFill/>
          <a:ln cap="flat" cmpd="sng" w="15625">
            <a:solidFill>
              <a:srgbClr val="27543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55" name="Google Shape;155;g3a144bc1c17_0_18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4711002" y="7236713"/>
            <a:ext cx="928961" cy="928961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g3a144bc1c17_0_18"/>
          <p:cNvSpPr/>
          <p:nvPr/>
        </p:nvSpPr>
        <p:spPr>
          <a:xfrm>
            <a:off x="5474932" y="7500194"/>
            <a:ext cx="2657401" cy="402172"/>
          </a:xfrm>
          <a:prstGeom prst="rect">
            <a:avLst/>
          </a:prstGeom>
          <a:noFill/>
          <a:ln>
            <a:noFill/>
          </a:ln>
        </p:spPr>
        <p:txBody>
          <a:bodyPr anchorCtr="0" anchor="t" bIns="56200" lIns="112425" spcFirstLastPara="1" rIns="112425" wrap="square" tIns="562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070"/>
              </a:buClr>
              <a:buSzPts val="1967"/>
              <a:buFont typeface="Calibri"/>
              <a:buNone/>
            </a:pPr>
            <a:r>
              <a:rPr b="1" i="0" lang="en-US" sz="1967" u="none" cap="none" strike="noStrike">
                <a:solidFill>
                  <a:srgbClr val="757070"/>
                </a:solidFill>
                <a:latin typeface="Calibri"/>
                <a:ea typeface="Calibri"/>
                <a:cs typeface="Calibri"/>
                <a:sym typeface="Calibri"/>
              </a:rPr>
              <a:t>Multi-scale Laboratories</a:t>
            </a:r>
            <a:endParaRPr b="0" i="0" sz="172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57" name="Google Shape;157;g3a144bc1c17_0_18"/>
          <p:cNvCxnSpPr/>
          <p:nvPr/>
        </p:nvCxnSpPr>
        <p:spPr>
          <a:xfrm>
            <a:off x="3343374" y="8368157"/>
            <a:ext cx="841748" cy="0"/>
          </a:xfrm>
          <a:prstGeom prst="straightConnector1">
            <a:avLst/>
          </a:prstGeom>
          <a:noFill/>
          <a:ln cap="flat" cmpd="sng" w="15625">
            <a:solidFill>
              <a:srgbClr val="27543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58" name="Google Shape;158;g3a144bc1c17_0_18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4165791" y="8001859"/>
            <a:ext cx="740147" cy="732595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g3a144bc1c17_0_18"/>
          <p:cNvSpPr/>
          <p:nvPr/>
        </p:nvSpPr>
        <p:spPr>
          <a:xfrm>
            <a:off x="4839950" y="8167150"/>
            <a:ext cx="1345200" cy="402300"/>
          </a:xfrm>
          <a:prstGeom prst="rect">
            <a:avLst/>
          </a:prstGeom>
          <a:noFill/>
          <a:ln>
            <a:noFill/>
          </a:ln>
        </p:spPr>
        <p:txBody>
          <a:bodyPr anchorCtr="0" anchor="t" bIns="56200" lIns="112425" spcFirstLastPara="1" rIns="112425" wrap="square" tIns="562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070"/>
              </a:buClr>
              <a:buSzPts val="1967"/>
              <a:buFont typeface="Calibri"/>
              <a:buNone/>
            </a:pPr>
            <a:r>
              <a:rPr b="1" i="0" lang="en-US" sz="1967" u="none" cap="none" strike="noStrike">
                <a:solidFill>
                  <a:srgbClr val="757070"/>
                </a:solidFill>
                <a:latin typeface="Calibri"/>
                <a:ea typeface="Calibri"/>
                <a:cs typeface="Calibri"/>
                <a:sym typeface="Calibri"/>
              </a:rPr>
              <a:t>Tsunami</a:t>
            </a:r>
            <a:endParaRPr b="0" i="0" sz="172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g3a144bc1c17_0_18"/>
          <p:cNvSpPr/>
          <p:nvPr/>
        </p:nvSpPr>
        <p:spPr>
          <a:xfrm>
            <a:off x="3184229" y="628906"/>
            <a:ext cx="14422200" cy="1324500"/>
          </a:xfrm>
          <a:prstGeom prst="rect">
            <a:avLst/>
          </a:prstGeom>
          <a:noFill/>
          <a:ln>
            <a:noFill/>
          </a:ln>
        </p:spPr>
        <p:txBody>
          <a:bodyPr anchorCtr="0" anchor="t" bIns="56200" lIns="112425" spcFirstLastPara="1" rIns="112425" wrap="square" tIns="562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34"/>
              <a:buFont typeface="Arial"/>
              <a:buNone/>
            </a:pPr>
            <a:r>
              <a:rPr b="1" i="0" lang="en-US" sz="3934" u="none" cap="none" strike="noStrike">
                <a:solidFill>
                  <a:srgbClr val="385623"/>
                </a:solidFill>
                <a:latin typeface="Calibri"/>
                <a:ea typeface="Calibri"/>
                <a:cs typeface="Calibri"/>
                <a:sym typeface="Calibri"/>
              </a:rPr>
              <a:t>The reference RI </a:t>
            </a:r>
            <a:endParaRPr b="0" i="0" sz="172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34"/>
              <a:buFont typeface="Arial"/>
              <a:buNone/>
            </a:pPr>
            <a:r>
              <a:rPr b="1" i="0" lang="en-US" sz="3934" u="none" cap="none" strike="noStrike">
                <a:solidFill>
                  <a:srgbClr val="385623"/>
                </a:solidFill>
                <a:latin typeface="Calibri"/>
                <a:ea typeface="Calibri"/>
                <a:cs typeface="Calibri"/>
                <a:sym typeface="Calibri"/>
              </a:rPr>
              <a:t>for solid Earth science in Europe</a:t>
            </a:r>
            <a:endParaRPr b="0" i="0" sz="172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epos platform screenshot" id="161" name="Google Shape;161;g3a144bc1c17_0_18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9518260" y="4688830"/>
            <a:ext cx="6866100" cy="3358200"/>
          </a:xfrm>
          <a:prstGeom prst="roundRect">
            <a:avLst>
              <a:gd fmla="val 8594" name="adj"/>
            </a:avLst>
          </a:prstGeom>
          <a:solidFill>
            <a:srgbClr val="ECECEC"/>
          </a:solidFill>
          <a:ln>
            <a:noFill/>
          </a:ln>
          <a:effectLst>
            <a:reflection blurRad="0" dir="5400000" dist="6148" endA="0" endPos="28000" fadeDir="5400012" kx="0" rotWithShape="0" algn="bl" stA="38000" stPos="0" sy="-100000" ky="0"/>
          </a:effectLst>
        </p:spPr>
      </p:pic>
      <p:grpSp>
        <p:nvGrpSpPr>
          <p:cNvPr id="162" name="Google Shape;162;g3a144bc1c17_0_18"/>
          <p:cNvGrpSpPr/>
          <p:nvPr/>
        </p:nvGrpSpPr>
        <p:grpSpPr>
          <a:xfrm rot="622296">
            <a:off x="14382917" y="4121232"/>
            <a:ext cx="2438182" cy="1586752"/>
            <a:chOff x="8427831" y="3765510"/>
            <a:chExt cx="2603500" cy="1691964"/>
          </a:xfrm>
        </p:grpSpPr>
        <p:pic>
          <p:nvPicPr>
            <p:cNvPr id="163" name="Google Shape;163;g3a144bc1c17_0_18"/>
            <p:cNvPicPr preferRelativeResize="0"/>
            <p:nvPr/>
          </p:nvPicPr>
          <p:blipFill rotWithShape="1">
            <a:blip r:embed="rId19">
              <a:alphaModFix/>
            </a:blip>
            <a:srcRect b="0" l="0" r="0" t="0"/>
            <a:stretch/>
          </p:blipFill>
          <p:spPr>
            <a:xfrm>
              <a:off x="8427831" y="3765510"/>
              <a:ext cx="2603500" cy="636962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64" name="Google Shape;164;g3a144bc1c17_0_18"/>
            <p:cNvGrpSpPr/>
            <p:nvPr/>
          </p:nvGrpSpPr>
          <p:grpSpPr>
            <a:xfrm>
              <a:off x="8750151" y="4356174"/>
              <a:ext cx="1957200" cy="1101300"/>
              <a:chOff x="8750151" y="4356174"/>
              <a:chExt cx="1957200" cy="1101300"/>
            </a:xfrm>
          </p:grpSpPr>
          <p:sp>
            <p:nvSpPr>
              <p:cNvPr id="165" name="Google Shape;165;g3a144bc1c17_0_18"/>
              <p:cNvSpPr/>
              <p:nvPr/>
            </p:nvSpPr>
            <p:spPr>
              <a:xfrm>
                <a:off x="8750151" y="4356174"/>
                <a:ext cx="1957200" cy="1101300"/>
              </a:xfrm>
              <a:prstGeom prst="roundRect">
                <a:avLst>
                  <a:gd fmla="val 16667" name="adj"/>
                </a:avLst>
              </a:prstGeom>
              <a:solidFill>
                <a:srgbClr val="FFFFFF"/>
              </a:solidFill>
              <a:ln cap="flat" cmpd="sng" w="15625">
                <a:solidFill>
                  <a:srgbClr val="D0CECE"/>
                </a:solidFill>
                <a:prstDash val="solid"/>
                <a:miter lim="800000"/>
                <a:headEnd len="sm" w="sm" type="none"/>
                <a:tailEnd len="sm" w="sm" type="none"/>
              </a:ln>
              <a:effectLst>
                <a:outerShdw blurRad="62465" rotWithShape="0" algn="t" dir="5400000" dist="46849">
                  <a:srgbClr val="000000">
                    <a:alpha val="40000"/>
                  </a:srgbClr>
                </a:outerShdw>
              </a:effectLst>
            </p:spPr>
            <p:txBody>
              <a:bodyPr anchorCtr="0" anchor="ctr" bIns="56200" lIns="112425" spcFirstLastPara="1" rIns="112425" wrap="square" tIns="562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2213"/>
                  <a:buFont typeface="Calibri"/>
                  <a:buNone/>
                </a:pPr>
                <a:r>
                  <a:t/>
                </a:r>
                <a:endParaRPr b="0" i="1" sz="2213" u="none" cap="none" strike="noStrike">
                  <a:solidFill>
                    <a:srgbClr val="FFFFFF"/>
                  </a:solidFill>
                  <a:latin typeface="Radley"/>
                  <a:ea typeface="Radley"/>
                  <a:cs typeface="Radley"/>
                  <a:sym typeface="Radley"/>
                </a:endParaRPr>
              </a:p>
            </p:txBody>
          </p:sp>
          <p:sp>
            <p:nvSpPr>
              <p:cNvPr id="166" name="Google Shape;166;g3a144bc1c17_0_18"/>
              <p:cNvSpPr/>
              <p:nvPr/>
            </p:nvSpPr>
            <p:spPr>
              <a:xfrm>
                <a:off x="8868699" y="4448768"/>
                <a:ext cx="1730400" cy="914400"/>
              </a:xfrm>
              <a:prstGeom prst="roundRect">
                <a:avLst>
                  <a:gd fmla="val 16667" name="adj"/>
                </a:avLst>
              </a:prstGeom>
              <a:solidFill>
                <a:srgbClr val="A8D08C"/>
              </a:solidFill>
              <a:ln>
                <a:noFill/>
              </a:ln>
            </p:spPr>
            <p:txBody>
              <a:bodyPr anchorCtr="0" anchor="ctr" bIns="56200" lIns="112425" spcFirstLastPara="1" rIns="112425" wrap="square" tIns="562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951"/>
                  <a:buFont typeface="Arial"/>
                  <a:buNone/>
                </a:pPr>
                <a:r>
                  <a:rPr b="1" i="1" lang="en-US" sz="2951" u="none" cap="none" strike="noStrike">
                    <a:solidFill>
                      <a:srgbClr val="000000"/>
                    </a:solidFill>
                    <a:latin typeface="Radley"/>
                    <a:ea typeface="Radley"/>
                    <a:cs typeface="Radley"/>
                    <a:sym typeface="Radley"/>
                  </a:rPr>
                  <a:t>We are Open</a:t>
                </a:r>
                <a:endParaRPr b="1" i="1" sz="2213" u="none" cap="none" strike="noStrike">
                  <a:solidFill>
                    <a:srgbClr val="000000"/>
                  </a:solidFill>
                  <a:latin typeface="Radley"/>
                  <a:ea typeface="Radley"/>
                  <a:cs typeface="Radley"/>
                  <a:sym typeface="Radley"/>
                </a:endParaRPr>
              </a:p>
            </p:txBody>
          </p:sp>
        </p:grpSp>
      </p:grpSp>
      <p:sp>
        <p:nvSpPr>
          <p:cNvPr id="167" name="Google Shape;167;g3a144bc1c17_0_18"/>
          <p:cNvSpPr txBox="1"/>
          <p:nvPr/>
        </p:nvSpPr>
        <p:spPr>
          <a:xfrm>
            <a:off x="9449804" y="2148867"/>
            <a:ext cx="6685800" cy="209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6200" lIns="112425" spcFirstLastPara="1" rIns="112425" wrap="square" tIns="562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43"/>
              <a:buFont typeface="Arial"/>
              <a:buNone/>
            </a:pPr>
            <a:r>
              <a:t/>
            </a:r>
            <a:endParaRPr b="1" i="0" sz="2213" u="none" cap="none" strike="noStrike">
              <a:solidFill>
                <a:srgbClr val="38562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59"/>
              <a:buFont typeface="Calibri"/>
              <a:buNone/>
            </a:pPr>
            <a:r>
              <a:rPr b="0" i="0" lang="en-US" sz="2459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EPOS </a:t>
            </a:r>
            <a:r>
              <a:rPr b="1" i="0" lang="en-US" sz="2459" u="none" cap="none" strike="noStrike">
                <a:solidFill>
                  <a:srgbClr val="70AD47"/>
                </a:solidFill>
                <a:latin typeface="Calibri"/>
                <a:ea typeface="Calibri"/>
                <a:cs typeface="Calibri"/>
                <a:sym typeface="Calibri"/>
              </a:rPr>
              <a:t>harmonizes and integrates </a:t>
            </a:r>
            <a:endParaRPr b="0" i="0" sz="172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59"/>
              <a:buFont typeface="Calibri"/>
              <a:buNone/>
            </a:pPr>
            <a:r>
              <a:rPr b="0" i="0" lang="en-US" sz="2459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multidisciplinary solid Earth data </a:t>
            </a:r>
            <a:endParaRPr b="0" i="0" sz="172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59"/>
              <a:buFont typeface="Calibri"/>
              <a:buNone/>
            </a:pPr>
            <a:r>
              <a:rPr b="0" i="0" lang="en-US" sz="2459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acquired through diverse scientific systems and disciplines and ensures</a:t>
            </a:r>
            <a:r>
              <a:rPr b="1" i="0" lang="en-US" sz="2459" u="none" cap="none" strike="noStrike">
                <a:solidFill>
                  <a:srgbClr val="70AD47"/>
                </a:solidFill>
                <a:latin typeface="Calibri"/>
                <a:ea typeface="Calibri"/>
                <a:cs typeface="Calibri"/>
                <a:sym typeface="Calibri"/>
              </a:rPr>
              <a:t> open and FAIR access </a:t>
            </a:r>
            <a:r>
              <a:rPr b="0" i="0" lang="en-US" sz="2459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to them</a:t>
            </a:r>
            <a:r>
              <a:rPr b="1" i="0" lang="en-US" sz="2459" u="none" cap="none" strike="noStrike">
                <a:solidFill>
                  <a:srgbClr val="70AD47"/>
                </a:solidFill>
                <a:latin typeface="Calibri"/>
                <a:ea typeface="Calibri"/>
                <a:cs typeface="Calibri"/>
                <a:sym typeface="Calibri"/>
              </a:rPr>
              <a:t> through its digital platform, </a:t>
            </a:r>
            <a:r>
              <a:rPr b="0" i="0" lang="en-US" sz="2459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supporting multidisciplinary research.</a:t>
            </a:r>
            <a:endParaRPr b="1" i="0" sz="2459" u="none" cap="none" strike="noStrike">
              <a:solidFill>
                <a:srgbClr val="70AD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" name="Google Shape;168;g3a144bc1c17_0_18"/>
          <p:cNvSpPr/>
          <p:nvPr/>
        </p:nvSpPr>
        <p:spPr>
          <a:xfrm>
            <a:off x="9449800" y="8220325"/>
            <a:ext cx="3241800" cy="307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5536"/>
              </a:buClr>
              <a:buSzPts val="1400"/>
              <a:buFont typeface="Calibri"/>
              <a:buNone/>
            </a:pPr>
            <a:r>
              <a:rPr b="1" i="0" lang="en-US" sz="1500" u="none" cap="none" strike="noStrike">
                <a:solidFill>
                  <a:srgbClr val="275536"/>
                </a:solidFill>
                <a:latin typeface="Calibri"/>
                <a:ea typeface="Calibri"/>
                <a:cs typeface="Calibri"/>
                <a:sym typeface="Calibri"/>
              </a:rPr>
              <a:t>https://www.epos-eu.org/dataportal</a:t>
            </a:r>
            <a:endParaRPr b="1" i="0" sz="1500" u="none" cap="none" strike="noStrike">
              <a:solidFill>
                <a:srgbClr val="27553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" name="Google Shape;169;g3a144bc1c17_0_18"/>
          <p:cNvSpPr txBox="1"/>
          <p:nvPr/>
        </p:nvSpPr>
        <p:spPr>
          <a:xfrm>
            <a:off x="14043375" y="8118425"/>
            <a:ext cx="3450600" cy="585000"/>
          </a:xfrm>
          <a:prstGeom prst="rect">
            <a:avLst/>
          </a:prstGeom>
          <a:solidFill>
            <a:srgbClr val="D8E2F3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-US" sz="1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33,976</a:t>
            </a:r>
            <a:r>
              <a:rPr b="0" i="0" lang="en-US" sz="1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r>
              <a:rPr b="1" i="0" lang="en-US" sz="1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visitors from 124 Countries</a:t>
            </a:r>
            <a:endParaRPr b="0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1" lang="en-US" sz="1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(last updated: 22/09/2025)</a:t>
            </a:r>
            <a:r>
              <a:rPr b="1" i="0" lang="en-US" sz="1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3a144bc1c17_0_73"/>
          <p:cNvSpPr/>
          <p:nvPr/>
        </p:nvSpPr>
        <p:spPr>
          <a:xfrm>
            <a:off x="1" y="8792275"/>
            <a:ext cx="18285299" cy="1495010"/>
          </a:xfrm>
          <a:custGeom>
            <a:rect b="b" l="l" r="r" t="t"/>
            <a:pathLst>
              <a:path extrusionOk="0" h="275705" w="2961182">
                <a:moveTo>
                  <a:pt x="0" y="0"/>
                </a:moveTo>
                <a:lnTo>
                  <a:pt x="2961182" y="0"/>
                </a:lnTo>
                <a:lnTo>
                  <a:pt x="2961182" y="275705"/>
                </a:lnTo>
                <a:lnTo>
                  <a:pt x="0" y="275705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352604" l="0" r="0" t="-352612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75" name="Google Shape;175;g3a144bc1c17_0_73"/>
          <p:cNvGrpSpPr/>
          <p:nvPr/>
        </p:nvGrpSpPr>
        <p:grpSpPr>
          <a:xfrm>
            <a:off x="340342" y="9055353"/>
            <a:ext cx="8212196" cy="849600"/>
            <a:chOff x="0" y="-47625"/>
            <a:chExt cx="10949595" cy="1132800"/>
          </a:xfrm>
        </p:grpSpPr>
        <p:sp>
          <p:nvSpPr>
            <p:cNvPr id="176" name="Google Shape;176;g3a144bc1c17_0_73"/>
            <p:cNvSpPr txBox="1"/>
            <p:nvPr/>
          </p:nvSpPr>
          <p:spPr>
            <a:xfrm>
              <a:off x="4372095" y="-47625"/>
              <a:ext cx="6577500" cy="1132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just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300"/>
                <a:buFont typeface="Arial"/>
                <a:buNone/>
              </a:pPr>
              <a:r>
                <a:rPr b="0" i="0" lang="en-US" sz="23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First Conference of the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just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300"/>
                <a:buFont typeface="Arial"/>
                <a:buNone/>
              </a:pPr>
              <a:r>
                <a:rPr b="0" i="0" lang="en-US" sz="23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Ocean Decade Tsunami Programme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77" name="Google Shape;177;g3a144bc1c17_0_73"/>
            <p:cNvCxnSpPr/>
            <p:nvPr/>
          </p:nvCxnSpPr>
          <p:spPr>
            <a:xfrm rot="10800000">
              <a:off x="4051540" y="69905"/>
              <a:ext cx="0" cy="849000"/>
            </a:xfrm>
            <a:prstGeom prst="straightConnector1">
              <a:avLst/>
            </a:prstGeom>
            <a:noFill/>
            <a:ln cap="flat" cmpd="sng" w="508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178" name="Google Shape;178;g3a144bc1c17_0_73"/>
            <p:cNvSpPr txBox="1"/>
            <p:nvPr/>
          </p:nvSpPr>
          <p:spPr>
            <a:xfrm>
              <a:off x="0" y="101768"/>
              <a:ext cx="3869700" cy="935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21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99"/>
                <a:buFont typeface="Arial"/>
                <a:buNone/>
              </a:pPr>
              <a:r>
                <a:rPr b="0" i="0" lang="en-US" sz="1899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10-11 November 2025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40021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99"/>
                <a:buFont typeface="Arial"/>
                <a:buNone/>
              </a:pPr>
              <a:r>
                <a:rPr b="0" i="0" lang="en-US" sz="1899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INCOIS, Hyderabad, India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79" name="Google Shape;179;g3a144bc1c17_0_73" title="EPOS_logo.pn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991625" y="536713"/>
            <a:ext cx="1623100" cy="695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g3a144bc1c17_0_73" title="EPOS-TSU-Logo_wtext.png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6614725" y="118779"/>
            <a:ext cx="1531500" cy="153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g3a144bc1c17_0_7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383642" y="857409"/>
            <a:ext cx="14150375" cy="1594719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g3a144bc1c17_0_73"/>
          <p:cNvSpPr/>
          <p:nvPr/>
        </p:nvSpPr>
        <p:spPr>
          <a:xfrm>
            <a:off x="385584" y="262957"/>
            <a:ext cx="3920603" cy="1531486"/>
          </a:xfrm>
          <a:custGeom>
            <a:rect b="b" l="l" r="r" t="t"/>
            <a:pathLst>
              <a:path extrusionOk="0" h="2041981" w="5227470">
                <a:moveTo>
                  <a:pt x="0" y="0"/>
                </a:moveTo>
                <a:lnTo>
                  <a:pt x="5227470" y="0"/>
                </a:lnTo>
                <a:lnTo>
                  <a:pt x="5227470" y="2041981"/>
                </a:lnTo>
                <a:lnTo>
                  <a:pt x="0" y="204198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3" name="Google Shape;183;g3a144bc1c17_0_73"/>
          <p:cNvPicPr preferRelativeResize="0"/>
          <p:nvPr/>
        </p:nvPicPr>
        <p:blipFill rotWithShape="1">
          <a:blip r:embed="rId8">
            <a:alphaModFix/>
          </a:blip>
          <a:srcRect b="0" l="-11148" r="0" t="0"/>
          <a:stretch/>
        </p:blipFill>
        <p:spPr>
          <a:xfrm rot="5400000">
            <a:off x="3578338" y="3133682"/>
            <a:ext cx="1128967" cy="3408844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g3a144bc1c17_0_73"/>
          <p:cNvSpPr/>
          <p:nvPr/>
        </p:nvSpPr>
        <p:spPr>
          <a:xfrm>
            <a:off x="13227085" y="3661486"/>
            <a:ext cx="2798400" cy="1256100"/>
          </a:xfrm>
          <a:prstGeom prst="rect">
            <a:avLst/>
          </a:prstGeom>
          <a:noFill/>
          <a:ln>
            <a:noFill/>
          </a:ln>
        </p:spPr>
        <p:txBody>
          <a:bodyPr anchorCtr="0" anchor="t" bIns="53275" lIns="106600" spcFirstLastPara="1" rIns="106600" wrap="square" tIns="53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5"/>
              <a:buFont typeface="Arial"/>
              <a:buNone/>
            </a:pPr>
            <a:r>
              <a:rPr b="1" i="0" lang="en-US" sz="1865" u="none" cap="none" strike="noStrike">
                <a:solidFill>
                  <a:srgbClr val="275536"/>
                </a:solidFill>
                <a:latin typeface="Calibri"/>
                <a:ea typeface="Calibri"/>
                <a:cs typeface="Calibri"/>
                <a:sym typeface="Calibri"/>
              </a:rPr>
              <a:t>ICS integrate data and services and make them FAIRly accessible through a single-access point</a:t>
            </a:r>
            <a:endParaRPr b="0" i="0" sz="1632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g3a144bc1c17_0_73"/>
          <p:cNvSpPr/>
          <p:nvPr/>
        </p:nvSpPr>
        <p:spPr>
          <a:xfrm>
            <a:off x="13289806" y="3661487"/>
            <a:ext cx="2735400" cy="1256100"/>
          </a:xfrm>
          <a:prstGeom prst="rect">
            <a:avLst/>
          </a:prstGeom>
          <a:noFill/>
          <a:ln cap="flat" cmpd="sng" w="44425">
            <a:solidFill>
              <a:srgbClr val="98C7C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53275" lIns="106600" spcFirstLastPara="1" rIns="106600" wrap="square" tIns="53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98"/>
              <a:buFont typeface="Arial"/>
              <a:buNone/>
            </a:pPr>
            <a:r>
              <a:t/>
            </a:r>
            <a:endParaRPr b="0" i="0" sz="2098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86" name="Google Shape;186;g3a144bc1c17_0_73"/>
          <p:cNvGrpSpPr/>
          <p:nvPr/>
        </p:nvGrpSpPr>
        <p:grpSpPr>
          <a:xfrm>
            <a:off x="2772645" y="7811968"/>
            <a:ext cx="7796347" cy="973574"/>
            <a:chOff x="1928255" y="5354299"/>
            <a:chExt cx="5558100" cy="835041"/>
          </a:xfrm>
        </p:grpSpPr>
        <p:sp>
          <p:nvSpPr>
            <p:cNvPr id="187" name="Google Shape;187;g3a144bc1c17_0_73"/>
            <p:cNvSpPr/>
            <p:nvPr/>
          </p:nvSpPr>
          <p:spPr>
            <a:xfrm>
              <a:off x="1928255" y="5358340"/>
              <a:ext cx="5558100" cy="83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53275" lIns="106600" spcFirstLastPara="1" rIns="106600" wrap="square" tIns="53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5"/>
                <a:buFont typeface="Arial"/>
                <a:buNone/>
              </a:pPr>
              <a:r>
                <a:rPr b="1" i="0" lang="en-US" sz="1865" u="none" cap="none" strike="noStrike">
                  <a:solidFill>
                    <a:srgbClr val="275536"/>
                  </a:solidFill>
                  <a:latin typeface="Calibri"/>
                  <a:ea typeface="Calibri"/>
                  <a:cs typeface="Calibri"/>
                  <a:sym typeface="Calibri"/>
                </a:rPr>
                <a:t>TCS provide the governance framework necessary to ensure </a:t>
              </a:r>
              <a:endParaRPr b="0" i="0" sz="1632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5"/>
                <a:buFont typeface="Arial"/>
                <a:buNone/>
              </a:pPr>
              <a:r>
                <a:rPr b="1" i="0" lang="en-US" sz="1865" u="none" cap="none" strike="noStrike">
                  <a:solidFill>
                    <a:srgbClr val="275536"/>
                  </a:solidFill>
                  <a:latin typeface="Calibri"/>
                  <a:ea typeface="Calibri"/>
                  <a:cs typeface="Calibri"/>
                  <a:sym typeface="Calibri"/>
                </a:rPr>
                <a:t>that data and metadata, from different sources and in different formats, </a:t>
              </a:r>
              <a:endParaRPr b="0" i="0" sz="1632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5"/>
                <a:buFont typeface="Arial"/>
                <a:buNone/>
              </a:pPr>
              <a:r>
                <a:rPr b="1" i="0" lang="en-US" sz="1865" u="none" cap="none" strike="noStrike">
                  <a:solidFill>
                    <a:srgbClr val="275536"/>
                  </a:solidFill>
                  <a:latin typeface="Calibri"/>
                  <a:ea typeface="Calibri"/>
                  <a:cs typeface="Calibri"/>
                  <a:sym typeface="Calibri"/>
                </a:rPr>
                <a:t>are harmonised and made accessible through services on the Platform</a:t>
              </a:r>
              <a:endParaRPr b="0" i="0" sz="1632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" name="Google Shape;188;g3a144bc1c17_0_73"/>
            <p:cNvSpPr/>
            <p:nvPr/>
          </p:nvSpPr>
          <p:spPr>
            <a:xfrm>
              <a:off x="2005024" y="5354299"/>
              <a:ext cx="5373900" cy="831000"/>
            </a:xfrm>
            <a:prstGeom prst="rect">
              <a:avLst/>
            </a:prstGeom>
            <a:noFill/>
            <a:ln cap="flat" cmpd="sng" w="44425">
              <a:solidFill>
                <a:srgbClr val="A2C037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53275" lIns="106600" spcFirstLastPara="1" rIns="106600" wrap="square" tIns="53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98"/>
                <a:buFont typeface="Arial"/>
                <a:buNone/>
              </a:pPr>
              <a:r>
                <a:t/>
              </a:r>
              <a:endParaRPr b="0" i="0" sz="2098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9" name="Google Shape;189;g3a144bc1c17_0_73"/>
          <p:cNvSpPr txBox="1"/>
          <p:nvPr/>
        </p:nvSpPr>
        <p:spPr>
          <a:xfrm>
            <a:off x="3220293" y="2284174"/>
            <a:ext cx="12678000" cy="753600"/>
          </a:xfrm>
          <a:prstGeom prst="rect">
            <a:avLst/>
          </a:prstGeom>
          <a:noFill/>
          <a:ln>
            <a:noFill/>
          </a:ln>
        </p:spPr>
        <p:txBody>
          <a:bodyPr anchorCtr="0" anchor="t" bIns="53275" lIns="106600" spcFirstLastPara="1" rIns="106600" wrap="square" tIns="53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98"/>
              <a:buFont typeface="Arial"/>
              <a:buNone/>
            </a:pPr>
            <a:r>
              <a:rPr b="1" i="0" lang="en-US" sz="2098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EPOS has been built by assembling key elements </a:t>
            </a:r>
            <a:endParaRPr b="0" i="0" sz="1632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98"/>
              <a:buFont typeface="Arial"/>
              <a:buNone/>
            </a:pPr>
            <a:r>
              <a:rPr b="1" i="0" lang="en-US" sz="2098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to allow the whole system to work as a single, but distributed, sustainable research infrastructure</a:t>
            </a:r>
            <a:endParaRPr b="0" i="0" sz="2098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90" name="Google Shape;190;g3a144bc1c17_0_73"/>
          <p:cNvGrpSpPr/>
          <p:nvPr/>
        </p:nvGrpSpPr>
        <p:grpSpPr>
          <a:xfrm>
            <a:off x="5654284" y="2924931"/>
            <a:ext cx="7764894" cy="5037944"/>
            <a:chOff x="3287692" y="1146575"/>
            <a:chExt cx="6660000" cy="4321078"/>
          </a:xfrm>
        </p:grpSpPr>
        <p:pic>
          <p:nvPicPr>
            <p:cNvPr id="191" name="Google Shape;191;g3a144bc1c17_0_73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3287692" y="1146575"/>
              <a:ext cx="6660000" cy="432107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2" name="Google Shape;192;g3a144bc1c17_0_73"/>
            <p:cNvSpPr txBox="1"/>
            <p:nvPr/>
          </p:nvSpPr>
          <p:spPr>
            <a:xfrm>
              <a:off x="6735429" y="1862249"/>
              <a:ext cx="2683200" cy="400200"/>
            </a:xfrm>
            <a:prstGeom prst="rect">
              <a:avLst/>
            </a:prstGeom>
            <a:solidFill>
              <a:srgbClr val="CDDAD2"/>
            </a:solidFill>
            <a:ln>
              <a:noFill/>
            </a:ln>
          </p:spPr>
          <p:txBody>
            <a:bodyPr anchorCtr="0" anchor="t" bIns="53275" lIns="106600" spcFirstLastPara="1" rIns="106600" wrap="square" tIns="53275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332FF"/>
                </a:buClr>
                <a:buSzPts val="2332"/>
                <a:buFont typeface="Calibri"/>
                <a:buNone/>
              </a:pPr>
              <a:r>
                <a:rPr b="1" i="0" lang="en-US" sz="2331" u="none" cap="none" strike="noStrike">
                  <a:solidFill>
                    <a:srgbClr val="0332FF"/>
                  </a:solidFill>
                  <a:latin typeface="Calibri"/>
                  <a:ea typeface="Calibri"/>
                  <a:cs typeface="Calibri"/>
                  <a:sym typeface="Calibri"/>
                </a:rPr>
                <a:t>DATA Access </a:t>
              </a:r>
              <a:endParaRPr b="0" i="0" sz="2331" u="none" cap="none" strike="noStrike">
                <a:solidFill>
                  <a:srgbClr val="0332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" name="Google Shape;193;g3a144bc1c17_0_73"/>
            <p:cNvSpPr txBox="1"/>
            <p:nvPr/>
          </p:nvSpPr>
          <p:spPr>
            <a:xfrm>
              <a:off x="3639112" y="1855472"/>
              <a:ext cx="26832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53275" lIns="106600" spcFirstLastPara="1" rIns="106600" wrap="square" tIns="53275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332FF"/>
                </a:buClr>
                <a:buSzPts val="2332"/>
                <a:buFont typeface="Calibri"/>
                <a:buNone/>
              </a:pPr>
              <a:r>
                <a:rPr b="1" i="0" lang="en-US" sz="2331" u="none" cap="none" strike="noStrike">
                  <a:solidFill>
                    <a:srgbClr val="0332FF"/>
                  </a:solidFill>
                  <a:latin typeface="Calibri"/>
                  <a:ea typeface="Calibri"/>
                  <a:cs typeface="Calibri"/>
                  <a:sym typeface="Calibri"/>
                </a:rPr>
                <a:t>DATA Integration </a:t>
              </a:r>
              <a:endParaRPr b="0" i="0" sz="2331" u="none" cap="none" strike="noStrike">
                <a:solidFill>
                  <a:srgbClr val="0332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4" name="Google Shape;194;g3a144bc1c17_0_73"/>
          <p:cNvSpPr/>
          <p:nvPr/>
        </p:nvSpPr>
        <p:spPr>
          <a:xfrm>
            <a:off x="13634012" y="6765510"/>
            <a:ext cx="2726700" cy="1830000"/>
          </a:xfrm>
          <a:prstGeom prst="rect">
            <a:avLst/>
          </a:prstGeom>
          <a:noFill/>
          <a:ln>
            <a:noFill/>
          </a:ln>
        </p:spPr>
        <p:txBody>
          <a:bodyPr anchorCtr="0" anchor="t" bIns="53275" lIns="106600" spcFirstLastPara="1" rIns="106600" wrap="square" tIns="53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5"/>
              <a:buFont typeface="Arial"/>
              <a:buNone/>
            </a:pPr>
            <a:r>
              <a:rPr b="1" i="0" lang="en-US" sz="1865" u="none" cap="none" strike="noStrike">
                <a:solidFill>
                  <a:srgbClr val="202124"/>
                </a:solidFill>
                <a:latin typeface="Calibri"/>
                <a:ea typeface="Calibri"/>
                <a:cs typeface="Calibri"/>
                <a:sym typeface="Calibri"/>
              </a:rPr>
              <a:t>users exploit the EPOS Platform to</a:t>
            </a:r>
            <a:endParaRPr b="0" i="0" sz="1632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5"/>
              <a:buFont typeface="Arial"/>
              <a:buNone/>
            </a:pPr>
            <a:r>
              <a:rPr b="1" i="0" lang="en-US" sz="1865" u="none" cap="none" strike="noStrike">
                <a:solidFill>
                  <a:srgbClr val="202124"/>
                </a:solidFill>
                <a:latin typeface="Calibri"/>
                <a:ea typeface="Calibri"/>
                <a:cs typeface="Calibri"/>
                <a:sym typeface="Calibri"/>
              </a:rPr>
              <a:t>access, visualise, combine, download data from different scientific domains</a:t>
            </a:r>
            <a:endParaRPr b="1" i="0" sz="1865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" name="Google Shape;195;g3a144bc1c17_0_73"/>
          <p:cNvSpPr/>
          <p:nvPr/>
        </p:nvSpPr>
        <p:spPr>
          <a:xfrm>
            <a:off x="13703015" y="6770636"/>
            <a:ext cx="2633100" cy="1936200"/>
          </a:xfrm>
          <a:prstGeom prst="rect">
            <a:avLst/>
          </a:prstGeom>
          <a:noFill/>
          <a:ln cap="flat" cmpd="sng" w="44425">
            <a:solidFill>
              <a:srgbClr val="F6D75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53275" lIns="106600" spcFirstLastPara="1" rIns="106600" wrap="square" tIns="53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98"/>
              <a:buFont typeface="Arial"/>
              <a:buNone/>
            </a:pPr>
            <a:r>
              <a:t/>
            </a:r>
            <a:endParaRPr b="0" i="0" sz="2098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6" name="Google Shape;196;g3a144bc1c17_0_73"/>
          <p:cNvSpPr txBox="1"/>
          <p:nvPr/>
        </p:nvSpPr>
        <p:spPr>
          <a:xfrm>
            <a:off x="2716016" y="4032081"/>
            <a:ext cx="3019800" cy="466500"/>
          </a:xfrm>
          <a:prstGeom prst="rect">
            <a:avLst/>
          </a:prstGeom>
          <a:noFill/>
          <a:ln>
            <a:noFill/>
          </a:ln>
        </p:spPr>
        <p:txBody>
          <a:bodyPr anchorCtr="0" anchor="t" bIns="53275" lIns="106600" spcFirstLastPara="1" rIns="106600" wrap="square" tIns="53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D009B"/>
              </a:buClr>
              <a:buSzPts val="2332"/>
              <a:buFont typeface="Calibri"/>
              <a:buNone/>
            </a:pPr>
            <a:r>
              <a:rPr b="1" i="0" lang="en-US" sz="2331" u="none" cap="none" strike="noStrike">
                <a:solidFill>
                  <a:srgbClr val="CD009B"/>
                </a:solidFill>
                <a:latin typeface="Calibri"/>
                <a:ea typeface="Calibri"/>
                <a:cs typeface="Calibri"/>
                <a:sym typeface="Calibri"/>
              </a:rPr>
              <a:t>DATA Generation</a:t>
            </a:r>
            <a:endParaRPr b="0" i="0" sz="2331" u="none" cap="none" strike="noStrike">
              <a:solidFill>
                <a:srgbClr val="CD009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7" name="Google Shape;197;g3a144bc1c17_0_73"/>
          <p:cNvSpPr/>
          <p:nvPr/>
        </p:nvSpPr>
        <p:spPr>
          <a:xfrm>
            <a:off x="2682928" y="5494970"/>
            <a:ext cx="2771700" cy="1256100"/>
          </a:xfrm>
          <a:prstGeom prst="rect">
            <a:avLst/>
          </a:prstGeom>
          <a:noFill/>
          <a:ln cap="flat" cmpd="sng" w="11100">
            <a:solidFill>
              <a:srgbClr val="CD009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53275" lIns="106600" spcFirstLastPara="1" rIns="106600" wrap="square" tIns="53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5"/>
              <a:buFont typeface="Arial"/>
              <a:buNone/>
            </a:pPr>
            <a:r>
              <a:rPr b="1" i="0" lang="en-US" sz="1865" u="none" cap="none" strike="noStrike">
                <a:solidFill>
                  <a:srgbClr val="CD009B"/>
                </a:solidFill>
                <a:latin typeface="Calibri"/>
                <a:ea typeface="Calibri"/>
                <a:cs typeface="Calibri"/>
                <a:sym typeface="Calibri"/>
              </a:rPr>
              <a:t>NRIs and other organisations generate and manage data for science and society</a:t>
            </a:r>
            <a:endParaRPr b="0" i="0" sz="1632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" name="Google Shape;198;g3a144bc1c17_0_73"/>
          <p:cNvSpPr/>
          <p:nvPr/>
        </p:nvSpPr>
        <p:spPr>
          <a:xfrm>
            <a:off x="2704937" y="5480942"/>
            <a:ext cx="2749500" cy="1289700"/>
          </a:xfrm>
          <a:prstGeom prst="rect">
            <a:avLst/>
          </a:prstGeom>
          <a:noFill/>
          <a:ln cap="flat" cmpd="sng" w="44425">
            <a:solidFill>
              <a:srgbClr val="CD00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53275" lIns="106600" spcFirstLastPara="1" rIns="106600" wrap="square" tIns="53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98"/>
              <a:buFont typeface="Arial"/>
              <a:buNone/>
            </a:pPr>
            <a:r>
              <a:t/>
            </a:r>
            <a:endParaRPr b="0" i="0" sz="2098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3a144bc1c17_0_34"/>
          <p:cNvSpPr/>
          <p:nvPr/>
        </p:nvSpPr>
        <p:spPr>
          <a:xfrm>
            <a:off x="1" y="8792275"/>
            <a:ext cx="18285299" cy="1495010"/>
          </a:xfrm>
          <a:custGeom>
            <a:rect b="b" l="l" r="r" t="t"/>
            <a:pathLst>
              <a:path extrusionOk="0" h="275705" w="2961182">
                <a:moveTo>
                  <a:pt x="0" y="0"/>
                </a:moveTo>
                <a:lnTo>
                  <a:pt x="2961182" y="0"/>
                </a:lnTo>
                <a:lnTo>
                  <a:pt x="2961182" y="275705"/>
                </a:lnTo>
                <a:lnTo>
                  <a:pt x="0" y="275705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352604" l="0" r="0" t="-352612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04" name="Google Shape;204;g3a144bc1c17_0_34"/>
          <p:cNvGrpSpPr/>
          <p:nvPr/>
        </p:nvGrpSpPr>
        <p:grpSpPr>
          <a:xfrm>
            <a:off x="340342" y="9055353"/>
            <a:ext cx="8212196" cy="849600"/>
            <a:chOff x="0" y="-47625"/>
            <a:chExt cx="10949595" cy="1132800"/>
          </a:xfrm>
        </p:grpSpPr>
        <p:sp>
          <p:nvSpPr>
            <p:cNvPr id="205" name="Google Shape;205;g3a144bc1c17_0_34"/>
            <p:cNvSpPr txBox="1"/>
            <p:nvPr/>
          </p:nvSpPr>
          <p:spPr>
            <a:xfrm>
              <a:off x="4372095" y="-47625"/>
              <a:ext cx="6577500" cy="1132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just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300"/>
                <a:buFont typeface="Arial"/>
                <a:buNone/>
              </a:pPr>
              <a:r>
                <a:rPr b="0" i="0" lang="en-US" sz="23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First Conference of the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just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300"/>
                <a:buFont typeface="Arial"/>
                <a:buNone/>
              </a:pPr>
              <a:r>
                <a:rPr b="0" i="0" lang="en-US" sz="23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Ocean Decade Tsunami Programme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6" name="Google Shape;206;g3a144bc1c17_0_34"/>
            <p:cNvCxnSpPr/>
            <p:nvPr/>
          </p:nvCxnSpPr>
          <p:spPr>
            <a:xfrm rot="10800000">
              <a:off x="4051540" y="69905"/>
              <a:ext cx="0" cy="849000"/>
            </a:xfrm>
            <a:prstGeom prst="straightConnector1">
              <a:avLst/>
            </a:prstGeom>
            <a:noFill/>
            <a:ln cap="flat" cmpd="sng" w="508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207" name="Google Shape;207;g3a144bc1c17_0_34"/>
            <p:cNvSpPr txBox="1"/>
            <p:nvPr/>
          </p:nvSpPr>
          <p:spPr>
            <a:xfrm>
              <a:off x="0" y="101768"/>
              <a:ext cx="3869700" cy="935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21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99"/>
                <a:buFont typeface="Arial"/>
                <a:buNone/>
              </a:pPr>
              <a:r>
                <a:rPr b="0" i="0" lang="en-US" sz="1899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10-11 November 2025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40021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99"/>
                <a:buFont typeface="Arial"/>
                <a:buNone/>
              </a:pPr>
              <a:r>
                <a:rPr b="0" i="0" lang="en-US" sz="1899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INCOIS, Hyderabad, India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08" name="Google Shape;208;g3a144bc1c17_0_34" title="EPOS_logo.pn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991625" y="536713"/>
            <a:ext cx="1623100" cy="695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g3a144bc1c17_0_34" title="EPOS-TSU-Logo_wtext.png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6614725" y="118779"/>
            <a:ext cx="1531500" cy="1531500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g3a144bc1c17_0_34"/>
          <p:cNvSpPr/>
          <p:nvPr/>
        </p:nvSpPr>
        <p:spPr>
          <a:xfrm>
            <a:off x="738109" y="2289816"/>
            <a:ext cx="1061100" cy="353400"/>
          </a:xfrm>
          <a:prstGeom prst="rect">
            <a:avLst/>
          </a:prstGeom>
          <a:solidFill>
            <a:srgbClr val="FFFFFF"/>
          </a:solidFill>
          <a:ln cap="flat" cmpd="sng" w="127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2025" lIns="122025" spcFirstLastPara="1" rIns="122025" wrap="square" tIns="1220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8"/>
              <a:buFont typeface="Arial"/>
              <a:buNone/>
            </a:pPr>
            <a:r>
              <a:t/>
            </a:r>
            <a:endParaRPr b="0" i="0" sz="1868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1" name="Google Shape;211;g3a144bc1c17_0_3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353501" y="2231100"/>
            <a:ext cx="5943487" cy="5961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g3a144bc1c17_0_34"/>
          <p:cNvPicPr preferRelativeResize="0"/>
          <p:nvPr/>
        </p:nvPicPr>
        <p:blipFill rotWithShape="1">
          <a:blip r:embed="rId7">
            <a:alphaModFix/>
          </a:blip>
          <a:srcRect b="0" l="15547" r="15104" t="0"/>
          <a:stretch/>
        </p:blipFill>
        <p:spPr>
          <a:xfrm>
            <a:off x="12341587" y="2397304"/>
            <a:ext cx="5792826" cy="4698751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g3a144bc1c17_0_34"/>
          <p:cNvSpPr txBox="1"/>
          <p:nvPr/>
        </p:nvSpPr>
        <p:spPr>
          <a:xfrm>
            <a:off x="6058221" y="684682"/>
            <a:ext cx="6462000" cy="1429800"/>
          </a:xfrm>
          <a:prstGeom prst="rect">
            <a:avLst/>
          </a:prstGeom>
          <a:noFill/>
          <a:ln>
            <a:noFill/>
          </a:ln>
        </p:spPr>
        <p:txBody>
          <a:bodyPr anchorCtr="0" anchor="t" bIns="116025" lIns="116025" spcFirstLastPara="1" rIns="116025" wrap="square" tIns="116025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14"/>
              <a:buFont typeface="Arial"/>
              <a:buNone/>
            </a:pPr>
            <a:r>
              <a:rPr b="1" i="0" lang="en-US" sz="4314" u="none" cap="none" strike="noStrike">
                <a:solidFill>
                  <a:srgbClr val="275536"/>
                </a:solidFill>
                <a:latin typeface="Lato"/>
                <a:ea typeface="Lato"/>
                <a:cs typeface="Lato"/>
                <a:sym typeface="Lato"/>
              </a:rPr>
              <a:t>Thematic Core Services TSUNAMI</a:t>
            </a:r>
            <a:endParaRPr b="0" i="0" sz="1522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214" name="Google Shape;214;g3a144bc1c17_0_34"/>
          <p:cNvGrpSpPr/>
          <p:nvPr/>
        </p:nvGrpSpPr>
        <p:grpSpPr>
          <a:xfrm>
            <a:off x="13120390" y="7539849"/>
            <a:ext cx="4255356" cy="1008522"/>
            <a:chOff x="8723425" y="5701325"/>
            <a:chExt cx="3353050" cy="794675"/>
          </a:xfrm>
        </p:grpSpPr>
        <p:sp>
          <p:nvSpPr>
            <p:cNvPr id="215" name="Google Shape;215;g3a144bc1c17_0_34"/>
            <p:cNvSpPr txBox="1"/>
            <p:nvPr/>
          </p:nvSpPr>
          <p:spPr>
            <a:xfrm>
              <a:off x="9133775" y="5909250"/>
              <a:ext cx="2942700" cy="35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16025" lIns="116025" spcFirstLastPara="1" rIns="116025" wrap="square" tIns="1160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95"/>
                <a:buFont typeface="Arial"/>
                <a:buNone/>
              </a:pPr>
              <a:r>
                <a:rPr b="0" i="0" lang="en-US" sz="1395" u="sng" cap="none" strike="noStrike">
                  <a:solidFill>
                    <a:srgbClr val="0097A7"/>
                  </a:solidFill>
                  <a:latin typeface="Calibri"/>
                  <a:ea typeface="Calibri"/>
                  <a:cs typeface="Calibri"/>
                  <a:sym typeface="Calibri"/>
                  <a:hlinkClick r:id="rId8">
                    <a:extLst>
                      <a:ext uri="{A12FA001-AC4F-418D-AE19-62706E023703}">
                        <ahyp:hlinkClr val="tx"/>
                      </a:ext>
                    </a:extLst>
                  </a:hlinkClick>
                </a:rPr>
                <a:t>https://youtu.be/loFW0vkRwY8?feature=shared</a:t>
              </a:r>
              <a:endParaRPr b="0" i="0" sz="1395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16" name="Google Shape;216;g3a144bc1c17_0_34">
              <a:hlinkClick r:id="rId9"/>
            </p:cNvPr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8723425" y="5897525"/>
              <a:ext cx="429350" cy="4293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7" name="Google Shape;217;g3a144bc1c17_0_34"/>
            <p:cNvSpPr txBox="1"/>
            <p:nvPr/>
          </p:nvSpPr>
          <p:spPr>
            <a:xfrm>
              <a:off x="9743375" y="6126700"/>
              <a:ext cx="17304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16025" lIns="116025" spcFirstLastPara="1" rIns="116025" wrap="square" tIns="1160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22"/>
                <a:buFont typeface="Arial"/>
                <a:buNone/>
              </a:pPr>
              <a:r>
                <a:rPr b="0" i="0" lang="en-US" sz="1522" u="sng" cap="none" strike="noStrike">
                  <a:solidFill>
                    <a:srgbClr val="0097A7"/>
                  </a:solidFill>
                  <a:latin typeface="Calibri"/>
                  <a:ea typeface="Calibri"/>
                  <a:cs typeface="Calibri"/>
                  <a:sym typeface="Calibri"/>
                  <a:hlinkClick r:id="rId11">
                    <a:extLst>
                      <a:ext uri="{A12FA001-AC4F-418D-AE19-62706E023703}">
                        <ahyp:hlinkClr val="tx"/>
                      </a:ext>
                    </a:extLst>
                  </a:hlinkClick>
                </a:rPr>
                <a:t>https://tsunamidata.org</a:t>
              </a:r>
              <a:endParaRPr b="0" i="0" sz="1522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" name="Google Shape;218;g3a144bc1c17_0_34"/>
            <p:cNvSpPr txBox="1"/>
            <p:nvPr/>
          </p:nvSpPr>
          <p:spPr>
            <a:xfrm>
              <a:off x="9386225" y="5701325"/>
              <a:ext cx="2444700" cy="35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16025" lIns="116025" spcFirstLastPara="1" rIns="116025" wrap="square" tIns="1160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95"/>
                <a:buFont typeface="Arial"/>
                <a:buNone/>
              </a:pPr>
              <a:r>
                <a:rPr b="0" i="0" lang="en-US" sz="1395" u="sng" cap="none" strike="noStrike">
                  <a:solidFill>
                    <a:srgbClr val="0097A7"/>
                  </a:solidFill>
                  <a:latin typeface="Calibri"/>
                  <a:ea typeface="Calibri"/>
                  <a:cs typeface="Calibri"/>
                  <a:sym typeface="Calibri"/>
                  <a:hlinkClick r:id="rId12">
                    <a:extLst>
                      <a:ext uri="{A12FA001-AC4F-418D-AE19-62706E023703}">
                        <ahyp:hlinkClr val="tx"/>
                      </a:ext>
                    </a:extLst>
                  </a:hlinkClick>
                </a:rPr>
                <a:t>https://www.epos-eu.org/tcs/tsunami</a:t>
              </a:r>
              <a:endParaRPr b="0" i="0" sz="1395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19" name="Google Shape;219;g3a144bc1c17_0_34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560650" y="2241501"/>
            <a:ext cx="5792850" cy="32027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g3a144bc1c17_0_34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1043577" y="6066638"/>
            <a:ext cx="4951725" cy="2539079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g3a144bc1c17_0_34"/>
          <p:cNvSpPr txBox="1"/>
          <p:nvPr/>
        </p:nvSpPr>
        <p:spPr>
          <a:xfrm>
            <a:off x="1829461" y="2040275"/>
            <a:ext cx="2907000" cy="492900"/>
          </a:xfrm>
          <a:prstGeom prst="rect">
            <a:avLst/>
          </a:prstGeom>
          <a:noFill/>
          <a:ln>
            <a:noFill/>
          </a:ln>
        </p:spPr>
        <p:txBody>
          <a:bodyPr anchorCtr="0" anchor="t" bIns="61000" lIns="122000" spcFirstLastPara="1" rIns="122000" wrap="square" tIns="610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2"/>
              <a:buFont typeface="Arial"/>
              <a:buNone/>
            </a:pPr>
            <a:r>
              <a:rPr b="0" i="1" lang="en-US" sz="2402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Governance</a:t>
            </a:r>
            <a:endParaRPr b="0" i="1" sz="2402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22" name="Google Shape;222;g3a144bc1c17_0_34"/>
          <p:cNvSpPr txBox="1"/>
          <p:nvPr/>
        </p:nvSpPr>
        <p:spPr>
          <a:xfrm>
            <a:off x="1703579" y="5730839"/>
            <a:ext cx="3783600" cy="3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58000" lIns="116000" spcFirstLastPara="1" rIns="116000" wrap="square" tIns="58000">
            <a:spAutoFit/>
          </a:bodyPr>
          <a:lstStyle/>
          <a:p>
            <a:pPr indent="0" lvl="0" marL="0" marR="0" rt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84"/>
              <a:buFont typeface="Arial"/>
              <a:buNone/>
            </a:pPr>
            <a:r>
              <a:rPr b="0" i="1" lang="en-US" sz="2284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Executive Board &amp; functions</a:t>
            </a:r>
            <a:endParaRPr b="0" i="1" sz="2284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23" name="Google Shape;223;g3a144bc1c17_0_34"/>
          <p:cNvSpPr/>
          <p:nvPr/>
        </p:nvSpPr>
        <p:spPr>
          <a:xfrm>
            <a:off x="385584" y="262957"/>
            <a:ext cx="3920603" cy="1531486"/>
          </a:xfrm>
          <a:custGeom>
            <a:rect b="b" l="l" r="r" t="t"/>
            <a:pathLst>
              <a:path extrusionOk="0" h="2041981" w="5227470">
                <a:moveTo>
                  <a:pt x="0" y="0"/>
                </a:moveTo>
                <a:lnTo>
                  <a:pt x="5227470" y="0"/>
                </a:lnTo>
                <a:lnTo>
                  <a:pt x="5227470" y="2041981"/>
                </a:lnTo>
                <a:lnTo>
                  <a:pt x="0" y="204198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3a144bc1c17_0_47"/>
          <p:cNvSpPr/>
          <p:nvPr/>
        </p:nvSpPr>
        <p:spPr>
          <a:xfrm>
            <a:off x="1" y="8792275"/>
            <a:ext cx="18285299" cy="1495010"/>
          </a:xfrm>
          <a:custGeom>
            <a:rect b="b" l="l" r="r" t="t"/>
            <a:pathLst>
              <a:path extrusionOk="0" h="275705" w="2961182">
                <a:moveTo>
                  <a:pt x="0" y="0"/>
                </a:moveTo>
                <a:lnTo>
                  <a:pt x="2961182" y="0"/>
                </a:lnTo>
                <a:lnTo>
                  <a:pt x="2961182" y="275705"/>
                </a:lnTo>
                <a:lnTo>
                  <a:pt x="0" y="275705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352604" l="0" r="0" t="-352612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29" name="Google Shape;229;g3a144bc1c17_0_47"/>
          <p:cNvGrpSpPr/>
          <p:nvPr/>
        </p:nvGrpSpPr>
        <p:grpSpPr>
          <a:xfrm>
            <a:off x="340342" y="9055353"/>
            <a:ext cx="8212196" cy="849600"/>
            <a:chOff x="0" y="-47625"/>
            <a:chExt cx="10949595" cy="1132800"/>
          </a:xfrm>
        </p:grpSpPr>
        <p:sp>
          <p:nvSpPr>
            <p:cNvPr id="230" name="Google Shape;230;g3a144bc1c17_0_47"/>
            <p:cNvSpPr txBox="1"/>
            <p:nvPr/>
          </p:nvSpPr>
          <p:spPr>
            <a:xfrm>
              <a:off x="4372095" y="-47625"/>
              <a:ext cx="6577500" cy="1132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just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300"/>
                <a:buFont typeface="Arial"/>
                <a:buNone/>
              </a:pPr>
              <a:r>
                <a:rPr b="0" i="0" lang="en-US" sz="23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First Conference of the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just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300"/>
                <a:buFont typeface="Arial"/>
                <a:buNone/>
              </a:pPr>
              <a:r>
                <a:rPr b="0" i="0" lang="en-US" sz="23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Ocean Decade Tsunami Programme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31" name="Google Shape;231;g3a144bc1c17_0_47"/>
            <p:cNvCxnSpPr/>
            <p:nvPr/>
          </p:nvCxnSpPr>
          <p:spPr>
            <a:xfrm rot="10800000">
              <a:off x="4051540" y="69905"/>
              <a:ext cx="0" cy="849000"/>
            </a:xfrm>
            <a:prstGeom prst="straightConnector1">
              <a:avLst/>
            </a:prstGeom>
            <a:noFill/>
            <a:ln cap="flat" cmpd="sng" w="508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232" name="Google Shape;232;g3a144bc1c17_0_47"/>
            <p:cNvSpPr txBox="1"/>
            <p:nvPr/>
          </p:nvSpPr>
          <p:spPr>
            <a:xfrm>
              <a:off x="0" y="101768"/>
              <a:ext cx="3869700" cy="935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21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99"/>
                <a:buFont typeface="Arial"/>
                <a:buNone/>
              </a:pPr>
              <a:r>
                <a:rPr b="0" i="0" lang="en-US" sz="1899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10-11 November 2025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40021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99"/>
                <a:buFont typeface="Arial"/>
                <a:buNone/>
              </a:pPr>
              <a:r>
                <a:rPr b="0" i="0" lang="en-US" sz="1899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INCOIS, Hyderabad, India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33" name="Google Shape;233;g3a144bc1c17_0_47" title="EPOS_logo.pn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991625" y="536713"/>
            <a:ext cx="1623100" cy="695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g3a144bc1c17_0_47" title="EPOS-TSU-Logo_wtext.png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6614725" y="118779"/>
            <a:ext cx="1531500" cy="153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g3a144bc1c17_0_4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304098" y="2896452"/>
            <a:ext cx="6842800" cy="5507950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g3a144bc1c17_0_47"/>
          <p:cNvSpPr txBox="1"/>
          <p:nvPr/>
        </p:nvSpPr>
        <p:spPr>
          <a:xfrm>
            <a:off x="846097" y="3672498"/>
            <a:ext cx="2020500" cy="116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n-US" sz="3200" u="none" cap="none" strike="noStrike">
                <a:solidFill>
                  <a:srgbClr val="A10000"/>
                </a:solidFill>
                <a:latin typeface="Calibri"/>
                <a:ea typeface="Calibri"/>
                <a:cs typeface="Calibri"/>
                <a:sym typeface="Calibri"/>
              </a:rPr>
              <a:t>ODTP </a:t>
            </a:r>
            <a:br>
              <a:rPr b="0" i="0" lang="en-US" sz="3200" u="none" cap="none" strike="noStrike">
                <a:solidFill>
                  <a:srgbClr val="A1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en-US" sz="3200" u="none" cap="none" strike="noStrike">
                <a:solidFill>
                  <a:srgbClr val="A10000"/>
                </a:solidFill>
                <a:latin typeface="Calibri"/>
                <a:ea typeface="Calibri"/>
                <a:cs typeface="Calibri"/>
                <a:sym typeface="Calibri"/>
              </a:rPr>
              <a:t>HLO-1</a:t>
            </a:r>
            <a:endParaRPr b="0" i="0" sz="3200" u="none" cap="none" strike="noStrike">
              <a:solidFill>
                <a:srgbClr val="A1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7" name="Google Shape;237;g3a144bc1c17_0_4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1715712" y="3184926"/>
            <a:ext cx="5261226" cy="2727200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g3a144bc1c17_0_47"/>
          <p:cNvSpPr txBox="1"/>
          <p:nvPr/>
        </p:nvSpPr>
        <p:spPr>
          <a:xfrm>
            <a:off x="6058221" y="942137"/>
            <a:ext cx="6462000" cy="1429800"/>
          </a:xfrm>
          <a:prstGeom prst="rect">
            <a:avLst/>
          </a:prstGeom>
          <a:noFill/>
          <a:ln>
            <a:noFill/>
          </a:ln>
        </p:spPr>
        <p:txBody>
          <a:bodyPr anchorCtr="0" anchor="t" bIns="116025" lIns="116025" spcFirstLastPara="1" rIns="116025" wrap="square" tIns="116025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14"/>
              <a:buFont typeface="Arial"/>
              <a:buNone/>
            </a:pPr>
            <a:r>
              <a:rPr b="1" i="0" lang="en-US" sz="4314" u="none" cap="none" strike="noStrike">
                <a:solidFill>
                  <a:srgbClr val="275536"/>
                </a:solidFill>
                <a:latin typeface="Lato"/>
                <a:ea typeface="Lato"/>
                <a:cs typeface="Lato"/>
                <a:sym typeface="Lato"/>
              </a:rPr>
              <a:t>Thematic Core Services TSUNAMI</a:t>
            </a:r>
            <a:endParaRPr b="0" i="0" sz="1522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39" name="Google Shape;239;g3a144bc1c17_0_47"/>
          <p:cNvSpPr txBox="1"/>
          <p:nvPr/>
        </p:nvSpPr>
        <p:spPr>
          <a:xfrm>
            <a:off x="10769260" y="2488688"/>
            <a:ext cx="7063200" cy="78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US" sz="3600" u="none" cap="none" strike="noStrike">
                <a:solidFill>
                  <a:srgbClr val="0E6565"/>
                </a:solidFill>
                <a:latin typeface="Calibri"/>
                <a:ea typeface="Calibri"/>
                <a:cs typeface="Calibri"/>
                <a:sym typeface="Calibri"/>
              </a:rPr>
              <a:t>Services organized by 4 Pillars</a:t>
            </a:r>
            <a:endParaRPr b="0" i="0" sz="3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" name="Google Shape;240;g3a144bc1c17_0_47"/>
          <p:cNvSpPr/>
          <p:nvPr/>
        </p:nvSpPr>
        <p:spPr>
          <a:xfrm>
            <a:off x="385584" y="262957"/>
            <a:ext cx="3920603" cy="1531486"/>
          </a:xfrm>
          <a:custGeom>
            <a:rect b="b" l="l" r="r" t="t"/>
            <a:pathLst>
              <a:path extrusionOk="0" h="2041981" w="5227470">
                <a:moveTo>
                  <a:pt x="0" y="0"/>
                </a:moveTo>
                <a:lnTo>
                  <a:pt x="5227470" y="0"/>
                </a:lnTo>
                <a:lnTo>
                  <a:pt x="5227470" y="2041981"/>
                </a:lnTo>
                <a:lnTo>
                  <a:pt x="0" y="204198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1" name="Google Shape;241;g3a144bc1c17_0_47"/>
          <p:cNvSpPr/>
          <p:nvPr/>
        </p:nvSpPr>
        <p:spPr>
          <a:xfrm>
            <a:off x="2519502" y="4065175"/>
            <a:ext cx="1119300" cy="481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E0666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2" name="Google Shape;242;g3a144bc1c17_0_47"/>
          <p:cNvSpPr txBox="1"/>
          <p:nvPr/>
        </p:nvSpPr>
        <p:spPr>
          <a:xfrm>
            <a:off x="10521341" y="6644298"/>
            <a:ext cx="2020500" cy="116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n-US" sz="3200" u="none" cap="none" strike="noStrike">
                <a:solidFill>
                  <a:srgbClr val="A10000"/>
                </a:solidFill>
                <a:latin typeface="Calibri"/>
                <a:ea typeface="Calibri"/>
                <a:cs typeface="Calibri"/>
                <a:sym typeface="Calibri"/>
              </a:rPr>
              <a:t>ODTP </a:t>
            </a:r>
            <a:br>
              <a:rPr b="0" i="0" lang="en-US" sz="3200" u="none" cap="none" strike="noStrike">
                <a:solidFill>
                  <a:srgbClr val="A1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en-US" sz="3200" u="none" cap="none" strike="noStrike">
                <a:solidFill>
                  <a:srgbClr val="A10000"/>
                </a:solidFill>
                <a:latin typeface="Calibri"/>
                <a:ea typeface="Calibri"/>
                <a:cs typeface="Calibri"/>
                <a:sym typeface="Calibri"/>
              </a:rPr>
              <a:t>HLO-2</a:t>
            </a:r>
            <a:endParaRPr b="0" i="0" sz="3200" u="none" cap="none" strike="noStrike">
              <a:solidFill>
                <a:srgbClr val="A1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3" name="Google Shape;243;g3a144bc1c17_0_47"/>
          <p:cNvSpPr/>
          <p:nvPr/>
        </p:nvSpPr>
        <p:spPr>
          <a:xfrm flipH="1">
            <a:off x="9776909" y="7036975"/>
            <a:ext cx="1119300" cy="481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E0666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3a144bc1c17_0_60"/>
          <p:cNvSpPr/>
          <p:nvPr/>
        </p:nvSpPr>
        <p:spPr>
          <a:xfrm>
            <a:off x="1" y="8792275"/>
            <a:ext cx="18285299" cy="1495010"/>
          </a:xfrm>
          <a:custGeom>
            <a:rect b="b" l="l" r="r" t="t"/>
            <a:pathLst>
              <a:path extrusionOk="0" h="275705" w="2961182">
                <a:moveTo>
                  <a:pt x="0" y="0"/>
                </a:moveTo>
                <a:lnTo>
                  <a:pt x="2961182" y="0"/>
                </a:lnTo>
                <a:lnTo>
                  <a:pt x="2961182" y="275705"/>
                </a:lnTo>
                <a:lnTo>
                  <a:pt x="0" y="275705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352604" l="0" r="0" t="-352612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49" name="Google Shape;249;g3a144bc1c17_0_60"/>
          <p:cNvGrpSpPr/>
          <p:nvPr/>
        </p:nvGrpSpPr>
        <p:grpSpPr>
          <a:xfrm>
            <a:off x="340342" y="9055353"/>
            <a:ext cx="8212196" cy="849600"/>
            <a:chOff x="0" y="-47625"/>
            <a:chExt cx="10949595" cy="1132800"/>
          </a:xfrm>
        </p:grpSpPr>
        <p:sp>
          <p:nvSpPr>
            <p:cNvPr id="250" name="Google Shape;250;g3a144bc1c17_0_60"/>
            <p:cNvSpPr txBox="1"/>
            <p:nvPr/>
          </p:nvSpPr>
          <p:spPr>
            <a:xfrm>
              <a:off x="4372095" y="-47625"/>
              <a:ext cx="6577500" cy="1132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just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300"/>
                <a:buFont typeface="Arial"/>
                <a:buNone/>
              </a:pPr>
              <a:r>
                <a:rPr b="0" i="0" lang="en-US" sz="23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First Conference of the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just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300"/>
                <a:buFont typeface="Arial"/>
                <a:buNone/>
              </a:pPr>
              <a:r>
                <a:rPr b="0" i="0" lang="en-US" sz="23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Ocean Decade Tsunami Programme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51" name="Google Shape;251;g3a144bc1c17_0_60"/>
            <p:cNvCxnSpPr/>
            <p:nvPr/>
          </p:nvCxnSpPr>
          <p:spPr>
            <a:xfrm rot="10800000">
              <a:off x="4051540" y="69905"/>
              <a:ext cx="0" cy="849000"/>
            </a:xfrm>
            <a:prstGeom prst="straightConnector1">
              <a:avLst/>
            </a:prstGeom>
            <a:noFill/>
            <a:ln cap="flat" cmpd="sng" w="508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252" name="Google Shape;252;g3a144bc1c17_0_60"/>
            <p:cNvSpPr txBox="1"/>
            <p:nvPr/>
          </p:nvSpPr>
          <p:spPr>
            <a:xfrm>
              <a:off x="0" y="101768"/>
              <a:ext cx="3869700" cy="935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21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99"/>
                <a:buFont typeface="Arial"/>
                <a:buNone/>
              </a:pPr>
              <a:r>
                <a:rPr b="0" i="0" lang="en-US" sz="1899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10-11 November 2025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40021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99"/>
                <a:buFont typeface="Arial"/>
                <a:buNone/>
              </a:pPr>
              <a:r>
                <a:rPr b="0" i="0" lang="en-US" sz="1899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INCOIS, Hyderabad, India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53" name="Google Shape;253;g3a144bc1c17_0_60" title="EPOS_logo.pn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991625" y="536713"/>
            <a:ext cx="1623100" cy="695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g3a144bc1c17_0_60" title="EPOS-TSU-Logo_wtext.png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6614725" y="118779"/>
            <a:ext cx="1531500" cy="1531500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g3a144bc1c17_0_60"/>
          <p:cNvSpPr txBox="1"/>
          <p:nvPr/>
        </p:nvSpPr>
        <p:spPr>
          <a:xfrm>
            <a:off x="8369978" y="3319382"/>
            <a:ext cx="6619200" cy="1074600"/>
          </a:xfrm>
          <a:prstGeom prst="rect">
            <a:avLst/>
          </a:prstGeom>
          <a:noFill/>
          <a:ln>
            <a:noFill/>
          </a:ln>
        </p:spPr>
        <p:txBody>
          <a:bodyPr anchorCtr="0" anchor="t" bIns="118175" lIns="236375" spcFirstLastPara="1" rIns="236375" wrap="square" tIns="1181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30"/>
              <a:buFont typeface="Arial"/>
              <a:buNone/>
            </a:pPr>
            <a:r>
              <a:rPr b="1" i="1" lang="en-US" sz="543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ICS-C Data Portal</a:t>
            </a:r>
            <a:endParaRPr b="1" i="1" sz="543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6" name="Google Shape;256;g3a144bc1c17_0_60"/>
          <p:cNvSpPr txBox="1"/>
          <p:nvPr/>
        </p:nvSpPr>
        <p:spPr>
          <a:xfrm>
            <a:off x="3459775" y="930937"/>
            <a:ext cx="11160000" cy="78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b="1" i="0" lang="en-US" sz="3700" u="none" cap="none" strike="noStrike">
                <a:solidFill>
                  <a:srgbClr val="0E6565"/>
                </a:solidFill>
                <a:latin typeface="Calibri"/>
                <a:ea typeface="Calibri"/>
                <a:cs typeface="Calibri"/>
                <a:sym typeface="Calibri"/>
              </a:rPr>
              <a:t>Services distribution channel: </a:t>
            </a:r>
            <a:br>
              <a:rPr b="1" i="0" lang="en-US" sz="3700" u="none" cap="none" strike="noStrike">
                <a:solidFill>
                  <a:srgbClr val="0E6565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en-US" sz="3700" u="none" cap="none" strike="noStrike">
                <a:solidFill>
                  <a:srgbClr val="0E6565"/>
                </a:solidFill>
                <a:latin typeface="Calibri"/>
                <a:ea typeface="Calibri"/>
                <a:cs typeface="Calibri"/>
                <a:sym typeface="Calibri"/>
              </a:rPr>
              <a:t>EPOS Data Portal</a:t>
            </a:r>
            <a:r>
              <a:rPr b="0" i="0" lang="en-US" sz="3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en-US" sz="37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6"/>
              </a:rPr>
              <a:t>https://ics-c.epos-eu.org</a:t>
            </a:r>
            <a:endParaRPr b="0" i="0" sz="37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7" name="Google Shape;257;g3a144bc1c17_0_60"/>
          <p:cNvPicPr preferRelativeResize="0"/>
          <p:nvPr/>
        </p:nvPicPr>
        <p:blipFill rotWithShape="1">
          <a:blip r:embed="rId7">
            <a:alphaModFix/>
          </a:blip>
          <a:srcRect b="2191" l="0" r="0" t="6509"/>
          <a:stretch/>
        </p:blipFill>
        <p:spPr>
          <a:xfrm>
            <a:off x="3112119" y="2425500"/>
            <a:ext cx="12099430" cy="6213574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g3a144bc1c17_0_60"/>
          <p:cNvSpPr/>
          <p:nvPr/>
        </p:nvSpPr>
        <p:spPr>
          <a:xfrm>
            <a:off x="3123976" y="7904619"/>
            <a:ext cx="3234900" cy="5037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9" name="Google Shape;259;g3a144bc1c17_0_60"/>
          <p:cNvSpPr/>
          <p:nvPr/>
        </p:nvSpPr>
        <p:spPr>
          <a:xfrm>
            <a:off x="385584" y="262957"/>
            <a:ext cx="3920603" cy="1531486"/>
          </a:xfrm>
          <a:custGeom>
            <a:rect b="b" l="l" r="r" t="t"/>
            <a:pathLst>
              <a:path extrusionOk="0" h="2041981" w="5227470">
                <a:moveTo>
                  <a:pt x="0" y="0"/>
                </a:moveTo>
                <a:lnTo>
                  <a:pt x="5227470" y="0"/>
                </a:lnTo>
                <a:lnTo>
                  <a:pt x="5227470" y="2041981"/>
                </a:lnTo>
                <a:lnTo>
                  <a:pt x="0" y="204198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3a144bc1c17_0_139"/>
          <p:cNvSpPr/>
          <p:nvPr/>
        </p:nvSpPr>
        <p:spPr>
          <a:xfrm>
            <a:off x="1" y="8792275"/>
            <a:ext cx="18285299" cy="1495010"/>
          </a:xfrm>
          <a:custGeom>
            <a:rect b="b" l="l" r="r" t="t"/>
            <a:pathLst>
              <a:path extrusionOk="0" h="275705" w="2961182">
                <a:moveTo>
                  <a:pt x="0" y="0"/>
                </a:moveTo>
                <a:lnTo>
                  <a:pt x="2961182" y="0"/>
                </a:lnTo>
                <a:lnTo>
                  <a:pt x="2961182" y="275705"/>
                </a:lnTo>
                <a:lnTo>
                  <a:pt x="0" y="275705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352604" l="0" r="0" t="-352612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65" name="Google Shape;265;g3a144bc1c17_0_139"/>
          <p:cNvGrpSpPr/>
          <p:nvPr/>
        </p:nvGrpSpPr>
        <p:grpSpPr>
          <a:xfrm>
            <a:off x="340342" y="9055353"/>
            <a:ext cx="8212196" cy="849600"/>
            <a:chOff x="0" y="-47625"/>
            <a:chExt cx="10949595" cy="1132800"/>
          </a:xfrm>
        </p:grpSpPr>
        <p:sp>
          <p:nvSpPr>
            <p:cNvPr id="266" name="Google Shape;266;g3a144bc1c17_0_139"/>
            <p:cNvSpPr txBox="1"/>
            <p:nvPr/>
          </p:nvSpPr>
          <p:spPr>
            <a:xfrm>
              <a:off x="4372095" y="-47625"/>
              <a:ext cx="6577500" cy="1132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just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300"/>
                <a:buFont typeface="Arial"/>
                <a:buNone/>
              </a:pPr>
              <a:r>
                <a:rPr b="0" i="0" lang="en-US" sz="23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First Conference of the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just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300"/>
                <a:buFont typeface="Arial"/>
                <a:buNone/>
              </a:pPr>
              <a:r>
                <a:rPr b="0" i="0" lang="en-US" sz="23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Ocean Decade Tsunami Programme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67" name="Google Shape;267;g3a144bc1c17_0_139"/>
            <p:cNvCxnSpPr/>
            <p:nvPr/>
          </p:nvCxnSpPr>
          <p:spPr>
            <a:xfrm rot="10800000">
              <a:off x="4051540" y="69905"/>
              <a:ext cx="0" cy="849000"/>
            </a:xfrm>
            <a:prstGeom prst="straightConnector1">
              <a:avLst/>
            </a:prstGeom>
            <a:noFill/>
            <a:ln cap="flat" cmpd="sng" w="508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268" name="Google Shape;268;g3a144bc1c17_0_139"/>
            <p:cNvSpPr txBox="1"/>
            <p:nvPr/>
          </p:nvSpPr>
          <p:spPr>
            <a:xfrm>
              <a:off x="0" y="101768"/>
              <a:ext cx="3869700" cy="935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21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99"/>
                <a:buFont typeface="Arial"/>
                <a:buNone/>
              </a:pPr>
              <a:r>
                <a:rPr b="0" i="0" lang="en-US" sz="1899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10-11 November 2025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40021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99"/>
                <a:buFont typeface="Arial"/>
                <a:buNone/>
              </a:pPr>
              <a:r>
                <a:rPr b="0" i="0" lang="en-US" sz="1899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INCOIS, Hyderabad, India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69" name="Google Shape;269;g3a144bc1c17_0_139" title="EPOS_logo.pn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991625" y="536713"/>
            <a:ext cx="1623100" cy="695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g3a144bc1c17_0_139" title="EPOS-TSU-Logo_wtext.png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6614725" y="118779"/>
            <a:ext cx="1531500" cy="1531500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g3a144bc1c17_0_139"/>
          <p:cNvSpPr txBox="1"/>
          <p:nvPr/>
        </p:nvSpPr>
        <p:spPr>
          <a:xfrm>
            <a:off x="8369978" y="3319382"/>
            <a:ext cx="6619200" cy="1074600"/>
          </a:xfrm>
          <a:prstGeom prst="rect">
            <a:avLst/>
          </a:prstGeom>
          <a:noFill/>
          <a:ln>
            <a:noFill/>
          </a:ln>
        </p:spPr>
        <p:txBody>
          <a:bodyPr anchorCtr="0" anchor="t" bIns="118175" lIns="236375" spcFirstLastPara="1" rIns="236375" wrap="square" tIns="1181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30"/>
              <a:buFont typeface="Arial"/>
              <a:buNone/>
            </a:pPr>
            <a:r>
              <a:rPr b="1" i="1" lang="en-US" sz="543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ICS-C Data Portal</a:t>
            </a:r>
            <a:endParaRPr b="1" i="1" sz="543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2" name="Google Shape;272;g3a144bc1c17_0_139"/>
          <p:cNvPicPr preferRelativeResize="0"/>
          <p:nvPr/>
        </p:nvPicPr>
        <p:blipFill rotWithShape="1">
          <a:blip r:embed="rId6">
            <a:alphaModFix/>
          </a:blip>
          <a:srcRect b="1962" l="0" r="0" t="6720"/>
          <a:stretch/>
        </p:blipFill>
        <p:spPr>
          <a:xfrm>
            <a:off x="2993763" y="2399799"/>
            <a:ext cx="12198968" cy="6265999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g3a144bc1c17_0_139"/>
          <p:cNvSpPr txBox="1"/>
          <p:nvPr/>
        </p:nvSpPr>
        <p:spPr>
          <a:xfrm>
            <a:off x="3459775" y="930937"/>
            <a:ext cx="11160000" cy="78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b="1" i="0" lang="en-US" sz="3700" u="none" cap="none" strike="noStrike">
                <a:solidFill>
                  <a:srgbClr val="0E6565"/>
                </a:solidFill>
                <a:latin typeface="Calibri"/>
                <a:ea typeface="Calibri"/>
                <a:cs typeface="Calibri"/>
                <a:sym typeface="Calibri"/>
              </a:rPr>
              <a:t>Services distribution channel: </a:t>
            </a:r>
            <a:br>
              <a:rPr b="1" i="0" lang="en-US" sz="3700" u="none" cap="none" strike="noStrike">
                <a:solidFill>
                  <a:srgbClr val="0E6565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en-US" sz="3700" u="none" cap="none" strike="noStrike">
                <a:solidFill>
                  <a:srgbClr val="0E6565"/>
                </a:solidFill>
                <a:latin typeface="Calibri"/>
                <a:ea typeface="Calibri"/>
                <a:cs typeface="Calibri"/>
                <a:sym typeface="Calibri"/>
              </a:rPr>
              <a:t>EPOS Data Portal</a:t>
            </a:r>
            <a:r>
              <a:rPr b="0" i="0" lang="en-US" sz="3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en-US" sz="37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7"/>
              </a:rPr>
              <a:t>https://ics-c.epos-eu.org</a:t>
            </a:r>
            <a:endParaRPr b="0" i="0" sz="37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4" name="Google Shape;274;g3a144bc1c17_0_139"/>
          <p:cNvSpPr txBox="1"/>
          <p:nvPr/>
        </p:nvSpPr>
        <p:spPr>
          <a:xfrm>
            <a:off x="7677872" y="3046544"/>
            <a:ext cx="6619200" cy="10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n-US" sz="3200" u="none" cap="none" strike="noStrik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Example: Submarine landslide database (by CSIC, Spain)</a:t>
            </a:r>
            <a:endParaRPr b="1" i="0" sz="3200" u="none" cap="none" strike="noStrike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5" name="Google Shape;275;g3a144bc1c17_0_139"/>
          <p:cNvSpPr/>
          <p:nvPr/>
        </p:nvSpPr>
        <p:spPr>
          <a:xfrm>
            <a:off x="385584" y="262957"/>
            <a:ext cx="3920603" cy="1531486"/>
          </a:xfrm>
          <a:custGeom>
            <a:rect b="b" l="l" r="r" t="t"/>
            <a:pathLst>
              <a:path extrusionOk="0" h="2041981" w="5227470">
                <a:moveTo>
                  <a:pt x="0" y="0"/>
                </a:moveTo>
                <a:lnTo>
                  <a:pt x="5227470" y="0"/>
                </a:lnTo>
                <a:lnTo>
                  <a:pt x="5227470" y="2041981"/>
                </a:lnTo>
                <a:lnTo>
                  <a:pt x="0" y="204198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Google Shape;280;g3a144bc1c17_0_177"/>
          <p:cNvPicPr preferRelativeResize="0"/>
          <p:nvPr/>
        </p:nvPicPr>
        <p:blipFill rotWithShape="1">
          <a:blip r:embed="rId3">
            <a:alphaModFix/>
          </a:blip>
          <a:srcRect b="1702" l="0" r="0" t="6771"/>
          <a:stretch/>
        </p:blipFill>
        <p:spPr>
          <a:xfrm>
            <a:off x="2677377" y="2263000"/>
            <a:ext cx="12471373" cy="6420851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g3a144bc1c17_0_177"/>
          <p:cNvSpPr/>
          <p:nvPr/>
        </p:nvSpPr>
        <p:spPr>
          <a:xfrm>
            <a:off x="1" y="8792275"/>
            <a:ext cx="18285299" cy="1495010"/>
          </a:xfrm>
          <a:custGeom>
            <a:rect b="b" l="l" r="r" t="t"/>
            <a:pathLst>
              <a:path extrusionOk="0" h="275705" w="2961182">
                <a:moveTo>
                  <a:pt x="0" y="0"/>
                </a:moveTo>
                <a:lnTo>
                  <a:pt x="2961182" y="0"/>
                </a:lnTo>
                <a:lnTo>
                  <a:pt x="2961182" y="275705"/>
                </a:lnTo>
                <a:lnTo>
                  <a:pt x="0" y="275705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352604" l="0" r="0" t="-352612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82" name="Google Shape;282;g3a144bc1c17_0_177"/>
          <p:cNvGrpSpPr/>
          <p:nvPr/>
        </p:nvGrpSpPr>
        <p:grpSpPr>
          <a:xfrm>
            <a:off x="340342" y="9055353"/>
            <a:ext cx="8212196" cy="849600"/>
            <a:chOff x="0" y="-47625"/>
            <a:chExt cx="10949595" cy="1132800"/>
          </a:xfrm>
        </p:grpSpPr>
        <p:sp>
          <p:nvSpPr>
            <p:cNvPr id="283" name="Google Shape;283;g3a144bc1c17_0_177"/>
            <p:cNvSpPr txBox="1"/>
            <p:nvPr/>
          </p:nvSpPr>
          <p:spPr>
            <a:xfrm>
              <a:off x="4372095" y="-47625"/>
              <a:ext cx="6577500" cy="1132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just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300"/>
                <a:buFont typeface="Arial"/>
                <a:buNone/>
              </a:pPr>
              <a:r>
                <a:rPr b="0" i="0" lang="en-US" sz="23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First Conference of the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just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300"/>
                <a:buFont typeface="Arial"/>
                <a:buNone/>
              </a:pPr>
              <a:r>
                <a:rPr b="0" i="0" lang="en-US" sz="23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Ocean Decade Tsunami Programme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84" name="Google Shape;284;g3a144bc1c17_0_177"/>
            <p:cNvCxnSpPr/>
            <p:nvPr/>
          </p:nvCxnSpPr>
          <p:spPr>
            <a:xfrm rot="10800000">
              <a:off x="4051540" y="69905"/>
              <a:ext cx="0" cy="849000"/>
            </a:xfrm>
            <a:prstGeom prst="straightConnector1">
              <a:avLst/>
            </a:prstGeom>
            <a:noFill/>
            <a:ln cap="flat" cmpd="sng" w="508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285" name="Google Shape;285;g3a144bc1c17_0_177"/>
            <p:cNvSpPr txBox="1"/>
            <p:nvPr/>
          </p:nvSpPr>
          <p:spPr>
            <a:xfrm>
              <a:off x="0" y="101768"/>
              <a:ext cx="3869700" cy="935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21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99"/>
                <a:buFont typeface="Arial"/>
                <a:buNone/>
              </a:pPr>
              <a:r>
                <a:rPr b="0" i="0" lang="en-US" sz="1899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10-11 November 2025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40021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99"/>
                <a:buFont typeface="Arial"/>
                <a:buNone/>
              </a:pPr>
              <a:r>
                <a:rPr b="0" i="0" lang="en-US" sz="1899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INCOIS, Hyderabad, India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86" name="Google Shape;286;g3a144bc1c17_0_177" title="EPOS_logo.png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4991625" y="536713"/>
            <a:ext cx="1623100" cy="695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g3a144bc1c17_0_177" title="EPOS-TSU-Logo_wtext.png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6614725" y="118779"/>
            <a:ext cx="1531500" cy="1531500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g3a144bc1c17_0_177"/>
          <p:cNvSpPr txBox="1"/>
          <p:nvPr/>
        </p:nvSpPr>
        <p:spPr>
          <a:xfrm>
            <a:off x="3459775" y="930937"/>
            <a:ext cx="11160000" cy="78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b="1" i="0" lang="en-US" sz="3700" u="none" cap="none" strike="noStrike">
                <a:solidFill>
                  <a:srgbClr val="0E6565"/>
                </a:solidFill>
                <a:latin typeface="Calibri"/>
                <a:ea typeface="Calibri"/>
                <a:cs typeface="Calibri"/>
                <a:sym typeface="Calibri"/>
              </a:rPr>
              <a:t>Services distribution channel: </a:t>
            </a:r>
            <a:br>
              <a:rPr b="1" i="0" lang="en-US" sz="3700" u="none" cap="none" strike="noStrike">
                <a:solidFill>
                  <a:srgbClr val="0E6565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en-US" sz="3700" u="none" cap="none" strike="noStrike">
                <a:solidFill>
                  <a:srgbClr val="0E6565"/>
                </a:solidFill>
                <a:latin typeface="Calibri"/>
                <a:ea typeface="Calibri"/>
                <a:cs typeface="Calibri"/>
                <a:sym typeface="Calibri"/>
              </a:rPr>
              <a:t>EPOS Data Portal</a:t>
            </a:r>
            <a:r>
              <a:rPr b="0" i="0" lang="en-US" sz="3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en-US" sz="37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7"/>
              </a:rPr>
              <a:t>https://ics-c.epos-eu.org</a:t>
            </a:r>
            <a:endParaRPr b="0" i="0" sz="37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9" name="Google Shape;289;g3a144bc1c17_0_177"/>
          <p:cNvSpPr txBox="1"/>
          <p:nvPr/>
        </p:nvSpPr>
        <p:spPr>
          <a:xfrm>
            <a:off x="9077083" y="3796521"/>
            <a:ext cx="6619200" cy="10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n-US" sz="3200" u="none" cap="none" strike="noStrik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Example: NEAM Hazard Map </a:t>
            </a:r>
            <a:br>
              <a:rPr b="1" i="0" lang="en-US" sz="3200" u="none" cap="none" strike="noStrik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en-US" sz="3200" u="none" cap="none" strike="noStrik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APR 2475yr (by INGV, Italy)</a:t>
            </a:r>
            <a:endParaRPr b="1" i="0" sz="3200" u="none" cap="none" strike="noStrike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0" name="Google Shape;290;g3a144bc1c17_0_177"/>
          <p:cNvSpPr/>
          <p:nvPr/>
        </p:nvSpPr>
        <p:spPr>
          <a:xfrm>
            <a:off x="385584" y="262957"/>
            <a:ext cx="3920603" cy="1531486"/>
          </a:xfrm>
          <a:custGeom>
            <a:rect b="b" l="l" r="r" t="t"/>
            <a:pathLst>
              <a:path extrusionOk="0" h="2041981" w="5227470">
                <a:moveTo>
                  <a:pt x="0" y="0"/>
                </a:moveTo>
                <a:lnTo>
                  <a:pt x="5227470" y="0"/>
                </a:lnTo>
                <a:lnTo>
                  <a:pt x="5227470" y="2041981"/>
                </a:lnTo>
                <a:lnTo>
                  <a:pt x="0" y="204198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2006-08-16T00:00:00Z</dcterms:created>
</cp:coreProperties>
</file>