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8" r:id="rId3"/>
    <p:sldId id="2089" r:id="rId4"/>
    <p:sldId id="2087" r:id="rId5"/>
    <p:sldId id="2083" r:id="rId6"/>
    <p:sldId id="2086" r:id="rId7"/>
    <p:sldId id="2088" r:id="rId8"/>
    <p:sldId id="257" r:id="rId9"/>
    <p:sldId id="259" r:id="rId10"/>
    <p:sldId id="2091" r:id="rId11"/>
    <p:sldId id="2084" r:id="rId12"/>
    <p:sldId id="2070" r:id="rId13"/>
    <p:sldId id="2071" r:id="rId14"/>
    <p:sldId id="2092" r:id="rId15"/>
    <p:sldId id="2093" r:id="rId16"/>
  </p:sldIdLst>
  <p:sldSz cx="18288000" cy="10287000"/>
  <p:notesSz cx="6858000" cy="9144000"/>
  <p:embeddedFontLst>
    <p:embeddedFont>
      <p:font typeface="Arial Nova" panose="020B0504020202020204" pitchFamily="34" charset="0"/>
      <p:regular r:id="rId18"/>
      <p:bold r:id="rId19"/>
      <p:italic r:id="rId20"/>
      <p:boldItalic r:id="rId21"/>
    </p:embeddedFont>
    <p:embeddedFont>
      <p:font typeface="Bahnschrift" panose="020B0502040204020203" pitchFamily="34" charset="0"/>
      <p:regular r:id="rId22"/>
      <p:bold r:id="rId23"/>
    </p:embeddedFont>
    <p:embeddedFont>
      <p:font typeface="Barlow" panose="00000500000000000000" pitchFamily="2" charset="0"/>
      <p:regular r:id="rId24"/>
      <p:bold r:id="rId25"/>
      <p:italic r:id="rId26"/>
      <p:boldItalic r:id="rId27"/>
    </p:embeddedFont>
    <p:embeddedFont>
      <p:font typeface="DIN Pro 1" panose="020B0604020202020204" charset="0"/>
      <p:regular r:id="rId28"/>
    </p:embeddedFont>
    <p:embeddedFont>
      <p:font typeface="DIN Pro 1 Bold" panose="020B0604020202020204" charset="0"/>
      <p:regular r:id="rId29"/>
    </p:embeddedFont>
    <p:embeddedFont>
      <p:font typeface="DIN Pro 2" panose="020B0604020202020204" charset="0"/>
      <p:regular r:id="rId30"/>
    </p:embeddedFont>
    <p:embeddedFont>
      <p:font typeface="DIN Pro 3" panose="020B0604020202020204" charset="0"/>
      <p:regular r:id="rId31"/>
    </p:embeddedFont>
    <p:embeddedFont>
      <p:font typeface="Fira Sans Extra Condensed Medium" panose="020B0604020202020204" charset="0"/>
      <p:regular r:id="rId32"/>
      <p:bold r:id="rId33"/>
      <p:italic r:id="rId34"/>
      <p:boldItalic r:id="rId35"/>
    </p:embeddedFont>
    <p:embeddedFont>
      <p:font typeface="Roboto" panose="02000000000000000000" pitchFamily="2" charset="0"/>
      <p:regular r:id="rId3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7" d="100"/>
          <a:sy n="37" d="100"/>
        </p:scale>
        <p:origin x="988"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9" Type="http://schemas.openxmlformats.org/officeDocument/2006/relationships/theme" Target="theme/theme1.xml"/><Relationship Id="rId21" Type="http://schemas.openxmlformats.org/officeDocument/2006/relationships/font" Target="fonts/font4.fntdata"/><Relationship Id="rId34" Type="http://schemas.openxmlformats.org/officeDocument/2006/relationships/font" Target="fonts/font1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font" Target="fonts/font8.fntdata"/><Relationship Id="rId33" Type="http://schemas.openxmlformats.org/officeDocument/2006/relationships/font" Target="fonts/font16.fntdata"/><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font" Target="fonts/font1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36" Type="http://schemas.openxmlformats.org/officeDocument/2006/relationships/font" Target="fonts/font19.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font" Target="fonts/font1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font" Target="fonts/font13.fntdata"/><Relationship Id="rId35" Type="http://schemas.openxmlformats.org/officeDocument/2006/relationships/font" Target="fonts/font18.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D"/>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1204F-1C70-4D26-BABB-6ACF01EF76FA}" type="datetimeFigureOut">
              <a:rPr lang="en-ID" smtClean="0"/>
              <a:t>11/11/2025</a:t>
            </a:fld>
            <a:endParaRPr lang="en-ID"/>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D"/>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D"/>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8B9707-DBA2-4AA9-8038-569A3946D696}" type="slidenum">
              <a:rPr lang="en-ID" smtClean="0"/>
              <a:t>‹#›</a:t>
            </a:fld>
            <a:endParaRPr lang="en-ID"/>
          </a:p>
        </p:txBody>
      </p:sp>
    </p:spTree>
    <p:extLst>
      <p:ext uri="{BB962C8B-B14F-4D97-AF65-F5344CB8AC3E}">
        <p14:creationId xmlns:p14="http://schemas.microsoft.com/office/powerpoint/2010/main" val="61999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178B9707-DBA2-4AA9-8038-569A3946D696}" type="slidenum">
              <a:rPr lang="en-ID" smtClean="0"/>
              <a:t>5</a:t>
            </a:fld>
            <a:endParaRPr lang="en-ID"/>
          </a:p>
        </p:txBody>
      </p:sp>
    </p:spTree>
    <p:extLst>
      <p:ext uri="{BB962C8B-B14F-4D97-AF65-F5344CB8AC3E}">
        <p14:creationId xmlns:p14="http://schemas.microsoft.com/office/powerpoint/2010/main" val="3341249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59"/>
        <p:cNvGrpSpPr/>
        <p:nvPr/>
      </p:nvGrpSpPr>
      <p:grpSpPr>
        <a:xfrm>
          <a:off x="0" y="0"/>
          <a:ext cx="0" cy="0"/>
          <a:chOff x="0" y="0"/>
          <a:chExt cx="0" cy="0"/>
        </a:xfrm>
      </p:grpSpPr>
      <p:sp>
        <p:nvSpPr>
          <p:cNvPr id="2" name="TextBox 1">
            <a:extLst>
              <a:ext uri="{FF2B5EF4-FFF2-40B4-BE49-F238E27FC236}">
                <a16:creationId xmlns:a16="http://schemas.microsoft.com/office/drawing/2014/main" id="{7346BE04-64D2-CF03-A07B-3ABB47853896}"/>
              </a:ext>
            </a:extLst>
          </p:cNvPr>
          <p:cNvSpPr txBox="1"/>
          <p:nvPr userDrawn="1"/>
        </p:nvSpPr>
        <p:spPr>
          <a:xfrm>
            <a:off x="0" y="9708775"/>
            <a:ext cx="18288000" cy="507831"/>
          </a:xfrm>
          <a:prstGeom prst="rect">
            <a:avLst/>
          </a:prstGeom>
          <a:solidFill>
            <a:srgbClr val="0070C0"/>
          </a:solidFill>
        </p:spPr>
        <p:txBody>
          <a:bodyPr wrap="square" rtlCol="0">
            <a:spAutoFit/>
          </a:bodyPr>
          <a:lstStyle/>
          <a:p>
            <a:pPr algn="ctr"/>
            <a:endParaRPr lang="en-US" sz="2700" dirty="0">
              <a:solidFill>
                <a:schemeClr val="bg1"/>
              </a:solidFill>
            </a:endParaRPr>
          </a:p>
        </p:txBody>
      </p:sp>
    </p:spTree>
    <p:extLst>
      <p:ext uri="{BB962C8B-B14F-4D97-AF65-F5344CB8AC3E}">
        <p14:creationId xmlns:p14="http://schemas.microsoft.com/office/powerpoint/2010/main" val="1134997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3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7.jpeg"/><Relationship Id="rId7" Type="http://schemas.openxmlformats.org/officeDocument/2006/relationships/image" Target="../media/image34.png"/><Relationship Id="rId2" Type="http://schemas.openxmlformats.org/officeDocument/2006/relationships/slideLayout" Target="../slideLayouts/slideLayout7.xml"/><Relationship Id="rId1" Type="http://schemas.openxmlformats.org/officeDocument/2006/relationships/themeOverride" Target="../theme/themeOverride1.xml"/><Relationship Id="rId6" Type="http://schemas.openxmlformats.org/officeDocument/2006/relationships/image" Target="../media/image33.png"/><Relationship Id="rId5" Type="http://schemas.openxmlformats.org/officeDocument/2006/relationships/image" Target="../media/image5.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7.xml"/><Relationship Id="rId1" Type="http://schemas.openxmlformats.org/officeDocument/2006/relationships/themeOverride" Target="../theme/themeOverride2.xml"/><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7.jpe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4.png"/><Relationship Id="rId7" Type="http://schemas.openxmlformats.org/officeDocument/2006/relationships/image" Target="../media/image17.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9.jpeg"/></Relationships>
</file>

<file path=ppt/slides/_rels/slide7.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5.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755" y="30112"/>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sp>
        <p:nvSpPr>
          <p:cNvPr id="3" name="Freeform 3"/>
          <p:cNvSpPr/>
          <p:nvPr/>
        </p:nvSpPr>
        <p:spPr>
          <a:xfrm>
            <a:off x="711350" y="2760542"/>
            <a:ext cx="6810192" cy="5618408"/>
          </a:xfrm>
          <a:custGeom>
            <a:avLst/>
            <a:gdLst/>
            <a:ahLst/>
            <a:cxnLst/>
            <a:rect l="l" t="t" r="r" b="b"/>
            <a:pathLst>
              <a:path w="6810192" h="5618408">
                <a:moveTo>
                  <a:pt x="0" y="0"/>
                </a:moveTo>
                <a:lnTo>
                  <a:pt x="6810192" y="0"/>
                </a:lnTo>
                <a:lnTo>
                  <a:pt x="6810192" y="5618408"/>
                </a:lnTo>
                <a:lnTo>
                  <a:pt x="0" y="5618408"/>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r>
              <a:rPr lang="en-US" sz="5400" b="1" dirty="0">
                <a:solidFill>
                  <a:schemeClr val="bg1"/>
                </a:solidFill>
              </a:rPr>
              <a:t>TSUNAMI READY IN INDIAN OCEAN</a:t>
            </a:r>
          </a:p>
          <a:p>
            <a:endParaRPr lang="en-US" sz="3600" dirty="0">
              <a:solidFill>
                <a:schemeClr val="bg1"/>
              </a:solidFill>
            </a:endParaRPr>
          </a:p>
          <a:p>
            <a:r>
              <a:rPr lang="en-US" sz="3600" dirty="0">
                <a:solidFill>
                  <a:schemeClr val="bg1"/>
                </a:solidFill>
              </a:rPr>
              <a:t>Suci Dewi Anugrah:</a:t>
            </a:r>
          </a:p>
          <a:p>
            <a:pPr marL="361950" indent="-361950">
              <a:buFont typeface="Arial" panose="020B0604020202020204" pitchFamily="34" charset="0"/>
              <a:buChar char="•"/>
            </a:pPr>
            <a:r>
              <a:rPr lang="en-US" sz="2800" dirty="0">
                <a:solidFill>
                  <a:schemeClr val="bg1"/>
                </a:solidFill>
              </a:rPr>
              <a:t>Chair of Tsunami Ready Implementation of the ICG/IOTWMS</a:t>
            </a:r>
          </a:p>
          <a:p>
            <a:pPr marL="361950" indent="-361950">
              <a:buFont typeface="Arial" panose="020B0604020202020204" pitchFamily="34" charset="0"/>
              <a:buChar char="•"/>
            </a:pPr>
            <a:r>
              <a:rPr lang="en-US" sz="2800" dirty="0">
                <a:solidFill>
                  <a:schemeClr val="bg1"/>
                </a:solidFill>
              </a:rPr>
              <a:t>Chair of South China Sea Working Group ICG/PTWS</a:t>
            </a:r>
          </a:p>
          <a:p>
            <a:pPr marL="361950" indent="-361950">
              <a:buFont typeface="Arial" panose="020B0604020202020204" pitchFamily="34" charset="0"/>
              <a:buChar char="•"/>
            </a:pPr>
            <a:r>
              <a:rPr lang="en-US" sz="2800" dirty="0" err="1">
                <a:solidFill>
                  <a:schemeClr val="bg1"/>
                </a:solidFill>
              </a:rPr>
              <a:t>Coordinatror</a:t>
            </a:r>
            <a:r>
              <a:rPr lang="en-US" sz="2800" dirty="0">
                <a:solidFill>
                  <a:schemeClr val="bg1"/>
                </a:solidFill>
              </a:rPr>
              <a:t>/ Deputy Director of Tsunami Mitigation </a:t>
            </a:r>
            <a:r>
              <a:rPr lang="en-US" sz="2800" dirty="0" err="1">
                <a:solidFill>
                  <a:schemeClr val="bg1"/>
                </a:solidFill>
              </a:rPr>
              <a:t>fo</a:t>
            </a:r>
            <a:r>
              <a:rPr lang="en-US" sz="2800" dirty="0">
                <a:solidFill>
                  <a:schemeClr val="bg1"/>
                </a:solidFill>
              </a:rPr>
              <a:t> Indo-Pacific </a:t>
            </a:r>
            <a:r>
              <a:rPr lang="en-US" sz="2800" dirty="0" err="1">
                <a:solidFill>
                  <a:schemeClr val="bg1"/>
                </a:solidFill>
              </a:rPr>
              <a:t>fo</a:t>
            </a:r>
            <a:r>
              <a:rPr lang="en-US" sz="2800" dirty="0">
                <a:solidFill>
                  <a:schemeClr val="bg1"/>
                </a:solidFill>
              </a:rPr>
              <a:t> BMKG</a:t>
            </a:r>
          </a:p>
        </p:txBody>
      </p:sp>
      <p:grpSp>
        <p:nvGrpSpPr>
          <p:cNvPr id="4" name="Group 4"/>
          <p:cNvGrpSpPr/>
          <p:nvPr/>
        </p:nvGrpSpPr>
        <p:grpSpPr>
          <a:xfrm>
            <a:off x="9144000" y="5594026"/>
            <a:ext cx="8793209" cy="4114800"/>
            <a:chOff x="0" y="0"/>
            <a:chExt cx="11724279" cy="5486400"/>
          </a:xfrm>
        </p:grpSpPr>
        <p:sp>
          <p:nvSpPr>
            <p:cNvPr id="5" name="AutoShape 5"/>
            <p:cNvSpPr/>
            <p:nvPr/>
          </p:nvSpPr>
          <p:spPr>
            <a:xfrm>
              <a:off x="0" y="0"/>
              <a:ext cx="11724279" cy="5486400"/>
            </a:xfrm>
            <a:prstGeom prst="rect">
              <a:avLst/>
            </a:prstGeom>
            <a:solidFill>
              <a:srgbClr val="FFFFFF">
                <a:alpha val="76863"/>
              </a:srgbClr>
            </a:solidFill>
          </p:spPr>
          <p:txBody>
            <a:bodyPr/>
            <a:lstStyle/>
            <a:p>
              <a:endParaRPr lang="en-US"/>
            </a:p>
          </p:txBody>
        </p:sp>
        <p:sp>
          <p:nvSpPr>
            <p:cNvPr id="6" name="AutoShape 6"/>
            <p:cNvSpPr/>
            <p:nvPr/>
          </p:nvSpPr>
          <p:spPr>
            <a:xfrm flipH="1">
              <a:off x="520747" y="3713232"/>
              <a:ext cx="5235946" cy="0"/>
            </a:xfrm>
            <a:prstGeom prst="line">
              <a:avLst/>
            </a:prstGeom>
            <a:ln w="84269" cap="flat">
              <a:solidFill>
                <a:srgbClr val="0E6565"/>
              </a:solidFill>
              <a:prstDash val="solid"/>
              <a:headEnd type="none" w="sm" len="sm"/>
              <a:tailEnd type="none" w="sm" len="sm"/>
            </a:ln>
          </p:spPr>
          <p:txBody>
            <a:bodyPr/>
            <a:lstStyle/>
            <a:p>
              <a:endParaRPr lang="en-US"/>
            </a:p>
          </p:txBody>
        </p:sp>
        <p:sp>
          <p:nvSpPr>
            <p:cNvPr id="7" name="TextBox 7"/>
            <p:cNvSpPr txBox="1"/>
            <p:nvPr/>
          </p:nvSpPr>
          <p:spPr>
            <a:xfrm>
              <a:off x="487994" y="4004628"/>
              <a:ext cx="3508835" cy="515779"/>
            </a:xfrm>
            <a:prstGeom prst="rect">
              <a:avLst/>
            </a:prstGeom>
          </p:spPr>
          <p:txBody>
            <a:bodyPr lIns="0" tIns="0" rIns="0" bIns="0" rtlCol="0" anchor="t">
              <a:spAutoFit/>
            </a:bodyPr>
            <a:lstStyle/>
            <a:p>
              <a:pPr algn="l">
                <a:lnSpc>
                  <a:spcPts val="3042"/>
                </a:lnSpc>
                <a:spcBef>
                  <a:spcPct val="0"/>
                </a:spcBef>
              </a:pPr>
              <a:r>
                <a:rPr lang="en-US" sz="2322" b="1">
                  <a:solidFill>
                    <a:srgbClr val="0E6565"/>
                  </a:solidFill>
                  <a:latin typeface="DIN Pro 1 Bold"/>
                  <a:ea typeface="DIN Pro 1 Bold"/>
                  <a:cs typeface="DIN Pro 1 Bold"/>
                  <a:sym typeface="DIN Pro 1 Bold"/>
                </a:rPr>
                <a:t>Hyderabad, India</a:t>
              </a:r>
            </a:p>
          </p:txBody>
        </p:sp>
        <p:sp>
          <p:nvSpPr>
            <p:cNvPr id="8" name="TextBox 8"/>
            <p:cNvSpPr txBox="1"/>
            <p:nvPr/>
          </p:nvSpPr>
          <p:spPr>
            <a:xfrm>
              <a:off x="480745" y="283162"/>
              <a:ext cx="10762788" cy="3171773"/>
            </a:xfrm>
            <a:prstGeom prst="rect">
              <a:avLst/>
            </a:prstGeom>
          </p:spPr>
          <p:txBody>
            <a:bodyPr lIns="0" tIns="0" rIns="0" bIns="0" rtlCol="0" anchor="t">
              <a:spAutoFit/>
            </a:bodyPr>
            <a:lstStyle/>
            <a:p>
              <a:pPr marL="0" lvl="0" indent="0" algn="l">
                <a:lnSpc>
                  <a:spcPts val="6461"/>
                </a:lnSpc>
                <a:spcBef>
                  <a:spcPct val="0"/>
                </a:spcBef>
              </a:pPr>
              <a:r>
                <a:rPr lang="en-US" sz="4615">
                  <a:solidFill>
                    <a:srgbClr val="0E6565"/>
                  </a:solidFill>
                  <a:latin typeface="DIN Pro 2"/>
                  <a:ea typeface="DIN Pro 2"/>
                  <a:cs typeface="DIN Pro 2"/>
                  <a:sym typeface="DIN Pro 2"/>
                </a:rPr>
                <a:t>FIRST CONFERENCE OF THE </a:t>
              </a:r>
              <a:r>
                <a:rPr lang="en-US" sz="4615" u="none" strike="noStrike">
                  <a:solidFill>
                    <a:srgbClr val="0E6565"/>
                  </a:solidFill>
                  <a:latin typeface="DIN Pro 2"/>
                  <a:ea typeface="DIN Pro 2"/>
                  <a:cs typeface="DIN Pro 2"/>
                  <a:sym typeface="DIN Pro 2"/>
                </a:rPr>
                <a:t>OCEAN DECADE TSUNAMI PROGRAMME </a:t>
              </a:r>
            </a:p>
          </p:txBody>
        </p:sp>
        <p:sp>
          <p:nvSpPr>
            <p:cNvPr id="9" name="TextBox 9"/>
            <p:cNvSpPr txBox="1"/>
            <p:nvPr/>
          </p:nvSpPr>
          <p:spPr>
            <a:xfrm>
              <a:off x="497245" y="4592173"/>
              <a:ext cx="4067966" cy="515779"/>
            </a:xfrm>
            <a:prstGeom prst="rect">
              <a:avLst/>
            </a:prstGeom>
          </p:spPr>
          <p:txBody>
            <a:bodyPr lIns="0" tIns="0" rIns="0" bIns="0" rtlCol="0" anchor="t">
              <a:spAutoFit/>
            </a:bodyPr>
            <a:lstStyle/>
            <a:p>
              <a:pPr marL="0" lvl="0" indent="0" algn="l">
                <a:lnSpc>
                  <a:spcPts val="3042"/>
                </a:lnSpc>
                <a:spcBef>
                  <a:spcPct val="0"/>
                </a:spcBef>
              </a:pPr>
              <a:r>
                <a:rPr lang="en-US" sz="2322" b="1">
                  <a:solidFill>
                    <a:srgbClr val="0E6565"/>
                  </a:solidFill>
                  <a:latin typeface="DIN Pro 1 Bold"/>
                  <a:ea typeface="DIN Pro 1 Bold"/>
                  <a:cs typeface="DIN Pro 1 Bold"/>
                  <a:sym typeface="DIN Pro 1 Bold"/>
                </a:rPr>
                <a:t>10-11 </a:t>
              </a:r>
              <a:r>
                <a:rPr lang="en-US" sz="2322" b="1" u="none" strike="noStrike">
                  <a:solidFill>
                    <a:srgbClr val="0E6565"/>
                  </a:solidFill>
                  <a:latin typeface="DIN Pro 1 Bold"/>
                  <a:ea typeface="DIN Pro 1 Bold"/>
                  <a:cs typeface="DIN Pro 1 Bold"/>
                  <a:sym typeface="DIN Pro 1 Bold"/>
                </a:rPr>
                <a:t>November 2025</a:t>
              </a:r>
            </a:p>
          </p:txBody>
        </p:sp>
      </p:grpSp>
      <p:grpSp>
        <p:nvGrpSpPr>
          <p:cNvPr id="10" name="Group 10"/>
          <p:cNvGrpSpPr/>
          <p:nvPr/>
        </p:nvGrpSpPr>
        <p:grpSpPr>
          <a:xfrm>
            <a:off x="385584" y="262957"/>
            <a:ext cx="6468003" cy="1531485"/>
            <a:chOff x="0" y="0"/>
            <a:chExt cx="8624004" cy="2041981"/>
          </a:xfrm>
        </p:grpSpPr>
        <p:sp>
          <p:nvSpPr>
            <p:cNvPr id="11" name="Freeform 11"/>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5"/>
              <a:stretch>
                <a:fillRect/>
              </a:stretch>
            </a:blipFill>
          </p:spPr>
          <p:txBody>
            <a:bodyPr/>
            <a:lstStyle/>
            <a:p>
              <a:endParaRPr lang="en-US"/>
            </a:p>
          </p:txBody>
        </p:sp>
        <p:sp>
          <p:nvSpPr>
            <p:cNvPr id="12" name="Freeform 12"/>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6"/>
              <a:stretch>
                <a:fillRect/>
              </a:stretch>
            </a:blipFill>
          </p:spPr>
          <p:txBody>
            <a:bodyPr/>
            <a:lstStyle/>
            <a:p>
              <a:endParaRPr lang="en-US"/>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50D706-D921-9962-9E37-F24D663D9E8B}"/>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39EA90C6-8FFB-B39A-B8F3-09F44825A4B2}"/>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567BD2B7-AB3C-BCBF-61A1-51C79FDEAE0F}"/>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F6948322-F228-0F9A-82AB-0094E89541B7}"/>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6B955E87-ACB1-6C69-67FF-A9D5FF17603A}"/>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1E00C261-9727-AD9A-0F4E-99297B9CE34B}"/>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650B6B8A-F6CA-B905-9FA8-CB671B964685}"/>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118D8C06-96E1-CFDF-3B47-320747C84CA8}"/>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FB833801-5B84-6EBD-F2D3-9C461BC7EB55}"/>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6921AF53-CAF5-8969-8FCB-0C91F880A66F}"/>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26" name="Title 1">
            <a:extLst>
              <a:ext uri="{FF2B5EF4-FFF2-40B4-BE49-F238E27FC236}">
                <a16:creationId xmlns:a16="http://schemas.microsoft.com/office/drawing/2014/main" id="{A88DF2F0-82D4-146C-9A40-73981B95B48C}"/>
              </a:ext>
            </a:extLst>
          </p:cNvPr>
          <p:cNvSpPr txBox="1"/>
          <p:nvPr/>
        </p:nvSpPr>
        <p:spPr>
          <a:xfrm>
            <a:off x="7162800" y="337121"/>
            <a:ext cx="11125200" cy="1122986"/>
          </a:xfrm>
          <a:prstGeom prst="rect">
            <a:avLst/>
          </a:prstGeom>
          <a:solidFill>
            <a:schemeClr val="bg1"/>
          </a:solidFill>
        </p:spPr>
        <p:txBody>
          <a:bodyPr vert="horz" lIns="137160" tIns="68580" rIns="137160" bIns="68580" rtlCol="0" anchor="ctr">
            <a:noAutofit/>
          </a:bodyPr>
          <a:lstStyle>
            <a:defPPr>
              <a:defRPr lang="en-US"/>
            </a:defPPr>
            <a:lvl1pPr algn="ctr">
              <a:lnSpc>
                <a:spcPct val="90000"/>
              </a:lnSpc>
              <a:spcBef>
                <a:spcPct val="0"/>
              </a:spcBef>
              <a:buNone/>
              <a:defRPr sz="3900" b="1">
                <a:latin typeface="Arial Nova" panose="020B0504020202020204" pitchFamily="34" charset="0"/>
                <a:ea typeface="+mj-ea"/>
                <a:cs typeface="+mj-cs"/>
              </a:defRPr>
            </a:lvl1pPr>
          </a:lstStyle>
          <a:p>
            <a:r>
              <a:rPr lang="en-US" sz="3200" dirty="0"/>
              <a:t>NATIONAL TSUNAMI READY BOARD </a:t>
            </a:r>
          </a:p>
          <a:p>
            <a:r>
              <a:rPr lang="en-US" sz="3200" dirty="0"/>
              <a:t>IN THE INDIAN OCEAN </a:t>
            </a:r>
            <a:endParaRPr lang="en-ID" sz="3200" dirty="0"/>
          </a:p>
        </p:txBody>
      </p:sp>
      <p:sp>
        <p:nvSpPr>
          <p:cNvPr id="27" name="TextBox 26">
            <a:extLst>
              <a:ext uri="{FF2B5EF4-FFF2-40B4-BE49-F238E27FC236}">
                <a16:creationId xmlns:a16="http://schemas.microsoft.com/office/drawing/2014/main" id="{C2E83D06-4CEB-D4C6-F1EE-CDD39EE55EDD}"/>
              </a:ext>
            </a:extLst>
          </p:cNvPr>
          <p:cNvSpPr txBox="1"/>
          <p:nvPr/>
        </p:nvSpPr>
        <p:spPr>
          <a:xfrm>
            <a:off x="8222411" y="1533036"/>
            <a:ext cx="8915400" cy="1815882"/>
          </a:xfrm>
          <a:prstGeom prst="rect">
            <a:avLst/>
          </a:prstGeom>
          <a:noFill/>
        </p:spPr>
        <p:txBody>
          <a:bodyPr wrap="square" rtlCol="0">
            <a:spAutoFit/>
          </a:bodyPr>
          <a:lstStyle/>
          <a:p>
            <a:pPr>
              <a:lnSpc>
                <a:spcPct val="100000"/>
              </a:lnSpc>
              <a:spcBef>
                <a:spcPts val="0"/>
              </a:spcBef>
            </a:pPr>
            <a:r>
              <a:rPr lang="en-US" sz="2800" b="1" dirty="0">
                <a:latin typeface="Arial" panose="020B0604020202020204" pitchFamily="34" charset="0"/>
                <a:cs typeface="Arial" panose="020B0604020202020204" pitchFamily="34" charset="0"/>
              </a:rPr>
              <a:t>Role of NTRB</a:t>
            </a:r>
            <a:r>
              <a:rPr lang="en-US" sz="2800" dirty="0">
                <a:latin typeface="Arial" panose="020B0604020202020204" pitchFamily="34" charset="0"/>
                <a:cs typeface="Arial" panose="020B0604020202020204" pitchFamily="34" charset="0"/>
              </a:rPr>
              <a:t>: Coordinating, advocacy, </a:t>
            </a:r>
            <a:r>
              <a:rPr lang="en-US" sz="2800" dirty="0" err="1">
                <a:latin typeface="Arial" panose="020B0604020202020204" pitchFamily="34" charset="0"/>
                <a:cs typeface="Arial" panose="020B0604020202020204" pitchFamily="34" charset="0"/>
              </a:rPr>
              <a:t>promotion,and</a:t>
            </a:r>
            <a:r>
              <a:rPr lang="en-US" sz="2800" dirty="0">
                <a:latin typeface="Arial" panose="020B0604020202020204" pitchFamily="34" charset="0"/>
                <a:cs typeface="Arial" panose="020B0604020202020204" pitchFamily="34" charset="0"/>
              </a:rPr>
              <a:t> socialization TRC, </a:t>
            </a:r>
            <a:r>
              <a:rPr lang="en-ID" sz="2800" dirty="0">
                <a:latin typeface="Arial" panose="020B0604020202020204" pitchFamily="34" charset="0"/>
                <a:cs typeface="Arial" panose="020B0604020202020204" pitchFamily="34" charset="0"/>
              </a:rPr>
              <a:t>Recommend the Tsunami Ready Community to gain UNESCO-IOC Tsunami Ready Recognition,</a:t>
            </a:r>
          </a:p>
        </p:txBody>
      </p:sp>
      <p:pic>
        <p:nvPicPr>
          <p:cNvPr id="28" name="Picture 27">
            <a:extLst>
              <a:ext uri="{FF2B5EF4-FFF2-40B4-BE49-F238E27FC236}">
                <a16:creationId xmlns:a16="http://schemas.microsoft.com/office/drawing/2014/main" id="{CD6C122A-2B48-081E-91A4-5183A6214E9A}"/>
              </a:ext>
            </a:extLst>
          </p:cNvPr>
          <p:cNvPicPr>
            <a:picLocks noChangeAspect="1"/>
          </p:cNvPicPr>
          <p:nvPr/>
        </p:nvPicPr>
        <p:blipFill>
          <a:blip r:embed="rId5"/>
          <a:stretch>
            <a:fillRect/>
          </a:stretch>
        </p:blipFill>
        <p:spPr>
          <a:xfrm>
            <a:off x="143936" y="800101"/>
            <a:ext cx="7813058" cy="9403608"/>
          </a:xfrm>
          <a:prstGeom prst="rect">
            <a:avLst/>
          </a:prstGeom>
          <a:ln>
            <a:solidFill>
              <a:schemeClr val="tx1"/>
            </a:solidFill>
          </a:ln>
        </p:spPr>
      </p:pic>
      <p:pic>
        <p:nvPicPr>
          <p:cNvPr id="29" name="Picture 28">
            <a:extLst>
              <a:ext uri="{FF2B5EF4-FFF2-40B4-BE49-F238E27FC236}">
                <a16:creationId xmlns:a16="http://schemas.microsoft.com/office/drawing/2014/main" id="{1E81A28D-94F8-9FDA-B614-7DFDAD8FEAA1}"/>
              </a:ext>
            </a:extLst>
          </p:cNvPr>
          <p:cNvPicPr>
            <a:picLocks noChangeAspect="1"/>
          </p:cNvPicPr>
          <p:nvPr/>
        </p:nvPicPr>
        <p:blipFill rotWithShape="1">
          <a:blip r:embed="rId6"/>
          <a:srcRect b="8912"/>
          <a:stretch/>
        </p:blipFill>
        <p:spPr>
          <a:xfrm>
            <a:off x="8412544" y="3638725"/>
            <a:ext cx="6446456" cy="3032279"/>
          </a:xfrm>
          <a:prstGeom prst="rect">
            <a:avLst/>
          </a:prstGeom>
          <a:ln>
            <a:solidFill>
              <a:schemeClr val="tx1"/>
            </a:solidFill>
          </a:ln>
        </p:spPr>
      </p:pic>
      <p:sp>
        <p:nvSpPr>
          <p:cNvPr id="30" name="TextBox 29">
            <a:extLst>
              <a:ext uri="{FF2B5EF4-FFF2-40B4-BE49-F238E27FC236}">
                <a16:creationId xmlns:a16="http://schemas.microsoft.com/office/drawing/2014/main" id="{A280F9BC-27AD-D0F0-BD9F-4262905AF54D}"/>
              </a:ext>
            </a:extLst>
          </p:cNvPr>
          <p:cNvSpPr txBox="1"/>
          <p:nvPr/>
        </p:nvSpPr>
        <p:spPr>
          <a:xfrm>
            <a:off x="8129684" y="7159333"/>
            <a:ext cx="6781799" cy="1231106"/>
          </a:xfrm>
          <a:prstGeom prst="rect">
            <a:avLst/>
          </a:prstGeom>
          <a:noFill/>
        </p:spPr>
        <p:txBody>
          <a:bodyPr wrap="square" rtlCol="0">
            <a:spAutoFit/>
          </a:bodyPr>
          <a:lstStyle/>
          <a:p>
            <a:pPr marL="265113" lvl="3"/>
            <a:r>
              <a:rPr lang="en-US" sz="2800" dirty="0">
                <a:latin typeface="Arial" panose="020B0604020202020204" pitchFamily="34" charset="0"/>
                <a:cs typeface="Arial" panose="020B0604020202020204" pitchFamily="34" charset="0"/>
              </a:rPr>
              <a:t>New NTRB in Seychelles has been established in 2025</a:t>
            </a:r>
          </a:p>
          <a:p>
            <a:pPr marL="285750" indent="-285750">
              <a:buFont typeface="Arial" panose="020B0604020202020204" pitchFamily="34" charset="0"/>
              <a:buChar char="•"/>
            </a:pPr>
            <a:endParaRPr lang="en-ID" dirty="0"/>
          </a:p>
        </p:txBody>
      </p:sp>
    </p:spTree>
    <p:extLst>
      <p:ext uri="{BB962C8B-B14F-4D97-AF65-F5344CB8AC3E}">
        <p14:creationId xmlns:p14="http://schemas.microsoft.com/office/powerpoint/2010/main" val="4640472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0987E8-A7B3-CFF2-3FF0-A9AF591A28EB}"/>
            </a:ext>
          </a:extLst>
        </p:cNvPr>
        <p:cNvGrpSpPr/>
        <p:nvPr/>
      </p:nvGrpSpPr>
      <p:grpSpPr>
        <a:xfrm>
          <a:off x="0" y="0"/>
          <a:ext cx="0" cy="0"/>
          <a:chOff x="0" y="0"/>
          <a:chExt cx="0" cy="0"/>
        </a:xfrm>
      </p:grpSpPr>
      <p:sp>
        <p:nvSpPr>
          <p:cNvPr id="11" name="Freeform 2">
            <a:extLst>
              <a:ext uri="{FF2B5EF4-FFF2-40B4-BE49-F238E27FC236}">
                <a16:creationId xmlns:a16="http://schemas.microsoft.com/office/drawing/2014/main" id="{8D638D1C-76D0-325D-459C-CE22F198CD3F}"/>
              </a:ext>
            </a:extLst>
          </p:cNvPr>
          <p:cNvSpPr/>
          <p:nvPr/>
        </p:nvSpPr>
        <p:spPr>
          <a:xfrm>
            <a:off x="-17253" y="1029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sp>
        <p:nvSpPr>
          <p:cNvPr id="3" name="Freeform 3">
            <a:extLst>
              <a:ext uri="{FF2B5EF4-FFF2-40B4-BE49-F238E27FC236}">
                <a16:creationId xmlns:a16="http://schemas.microsoft.com/office/drawing/2014/main" id="{E74D2251-8732-5C03-2A7A-D6C64F13948F}"/>
              </a:ext>
            </a:extLst>
          </p:cNvPr>
          <p:cNvSpPr/>
          <p:nvPr/>
        </p:nvSpPr>
        <p:spPr>
          <a:xfrm flipH="1">
            <a:off x="-80148" y="8808068"/>
            <a:ext cx="18448295" cy="1478932"/>
          </a:xfrm>
          <a:custGeom>
            <a:avLst/>
            <a:gdLst/>
            <a:ahLst/>
            <a:cxnLst/>
            <a:rect l="l" t="t" r="r" b="b"/>
            <a:pathLst>
              <a:path w="18448295" h="2392990">
                <a:moveTo>
                  <a:pt x="18448294" y="0"/>
                </a:moveTo>
                <a:lnTo>
                  <a:pt x="0" y="0"/>
                </a:lnTo>
                <a:lnTo>
                  <a:pt x="0" y="2392991"/>
                </a:lnTo>
                <a:lnTo>
                  <a:pt x="18448294" y="2392991"/>
                </a:lnTo>
                <a:lnTo>
                  <a:pt x="18448294" y="0"/>
                </a:lnTo>
                <a:close/>
              </a:path>
            </a:pathLst>
          </a:custGeom>
          <a:blipFill>
            <a:blip r:embed="rId3">
              <a:alphaModFix amt="46000"/>
            </a:blip>
            <a:stretch>
              <a:fillRect t="-271379" b="-211724"/>
            </a:stretch>
          </a:blipFill>
        </p:spPr>
        <p:txBody>
          <a:bodyPr/>
          <a:lstStyle/>
          <a:p>
            <a:endParaRPr lang="en-US"/>
          </a:p>
        </p:txBody>
      </p:sp>
      <p:grpSp>
        <p:nvGrpSpPr>
          <p:cNvPr id="4" name="Group 4">
            <a:extLst>
              <a:ext uri="{FF2B5EF4-FFF2-40B4-BE49-F238E27FC236}">
                <a16:creationId xmlns:a16="http://schemas.microsoft.com/office/drawing/2014/main" id="{1B7E2961-DF63-D767-8837-2CC2A5428787}"/>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1EB78E77-3A34-F50E-D12A-E4ACCD0BFF0B}"/>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F68F3614-C5AA-6E81-AA2E-105498AA3BFB}"/>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8030645A-D50B-99F6-4011-8BB68FC09997}"/>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D3035DF9-09DA-6642-4CF1-6C83F319B8B6}"/>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E9AD7561-35FD-5E7D-59E8-098A5C187D74}"/>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a:extLst>
                <a:ext uri="{FF2B5EF4-FFF2-40B4-BE49-F238E27FC236}">
                  <a16:creationId xmlns:a16="http://schemas.microsoft.com/office/drawing/2014/main" id="{1A782AD0-6C4E-7601-6396-F19AECBD597D}"/>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pic>
        <p:nvPicPr>
          <p:cNvPr id="2" name="Picture 2">
            <a:extLst>
              <a:ext uri="{FF2B5EF4-FFF2-40B4-BE49-F238E27FC236}">
                <a16:creationId xmlns:a16="http://schemas.microsoft.com/office/drawing/2014/main" id="{A30C9E2A-9E46-3A94-ACD1-BB9B38376F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8400" y="-7351"/>
            <a:ext cx="6742076" cy="4914784"/>
          </a:xfrm>
          <a:prstGeom prst="rect">
            <a:avLst/>
          </a:prstGeom>
          <a:noFill/>
          <a:extLst>
            <a:ext uri="{909E8E84-426E-40DD-AFC4-6F175D3DCCD1}">
              <a14:hiddenFill xmlns:a14="http://schemas.microsoft.com/office/drawing/2010/main">
                <a:solidFill>
                  <a:srgbClr val="FFFFFF"/>
                </a:solidFill>
              </a14:hiddenFill>
            </a:ext>
          </a:extLst>
        </p:spPr>
      </p:pic>
      <p:pic>
        <p:nvPicPr>
          <p:cNvPr id="12" name="Google Shape;274;p13">
            <a:extLst>
              <a:ext uri="{FF2B5EF4-FFF2-40B4-BE49-F238E27FC236}">
                <a16:creationId xmlns:a16="http://schemas.microsoft.com/office/drawing/2014/main" id="{A3CA4CDC-AD36-80A1-BF8A-6B053A3E1417}"/>
              </a:ext>
            </a:extLst>
          </p:cNvPr>
          <p:cNvPicPr preferRelativeResize="0"/>
          <p:nvPr/>
        </p:nvPicPr>
        <p:blipFill rotWithShape="1">
          <a:blip r:embed="rId7">
            <a:alphaModFix/>
          </a:blip>
          <a:srcRect/>
          <a:stretch/>
        </p:blipFill>
        <p:spPr>
          <a:xfrm>
            <a:off x="10069902" y="5690519"/>
            <a:ext cx="6923022" cy="3800411"/>
          </a:xfrm>
          <a:prstGeom prst="rect">
            <a:avLst/>
          </a:prstGeom>
          <a:noFill/>
          <a:ln>
            <a:noFill/>
          </a:ln>
        </p:spPr>
      </p:pic>
      <p:sp>
        <p:nvSpPr>
          <p:cNvPr id="13" name="TextBox 12">
            <a:extLst>
              <a:ext uri="{FF2B5EF4-FFF2-40B4-BE49-F238E27FC236}">
                <a16:creationId xmlns:a16="http://schemas.microsoft.com/office/drawing/2014/main" id="{0ADDAC10-2D64-B561-B8EF-519039E5C28C}"/>
              </a:ext>
            </a:extLst>
          </p:cNvPr>
          <p:cNvSpPr txBox="1"/>
          <p:nvPr/>
        </p:nvSpPr>
        <p:spPr>
          <a:xfrm>
            <a:off x="8588192" y="5045756"/>
            <a:ext cx="9242607" cy="461665"/>
          </a:xfrm>
          <a:prstGeom prst="rect">
            <a:avLst/>
          </a:prstGeom>
          <a:solidFill>
            <a:schemeClr val="bg1"/>
          </a:solidFill>
        </p:spPr>
        <p:txBody>
          <a:bodyPr wrap="square" rtlCol="0">
            <a:spAutoFit/>
          </a:bodyPr>
          <a:lstStyle/>
          <a:p>
            <a:pPr algn="ctr"/>
            <a:r>
              <a:rPr lang="en-US" sz="2400" dirty="0">
                <a:solidFill>
                  <a:srgbClr val="000000"/>
                </a:solidFill>
                <a:latin typeface="Arial" panose="020B0604020202020204" pitchFamily="34" charset="0"/>
              </a:rPr>
              <a:t>Meeting of National  Tsunami Ready Board India</a:t>
            </a:r>
            <a:r>
              <a:rPr lang="en-US" sz="2400" dirty="0">
                <a:solidFill>
                  <a:srgbClr val="000000"/>
                </a:solidFill>
                <a:highlight>
                  <a:srgbClr val="FFFFFF"/>
                </a:highlight>
                <a:latin typeface="Arial" panose="020B0604020202020204" pitchFamily="34" charset="0"/>
              </a:rPr>
              <a:t>, 7 </a:t>
            </a:r>
            <a:r>
              <a:rPr lang="en-US" sz="2400" dirty="0" err="1">
                <a:solidFill>
                  <a:srgbClr val="000000"/>
                </a:solidFill>
                <a:highlight>
                  <a:srgbClr val="FFFFFF"/>
                </a:highlight>
                <a:latin typeface="Arial" panose="020B0604020202020204" pitchFamily="34" charset="0"/>
              </a:rPr>
              <a:t>Februari</a:t>
            </a:r>
            <a:r>
              <a:rPr lang="en-US" sz="2400" dirty="0">
                <a:solidFill>
                  <a:srgbClr val="000000"/>
                </a:solidFill>
                <a:highlight>
                  <a:srgbClr val="FFFFFF"/>
                </a:highlight>
                <a:latin typeface="Arial" panose="020B0604020202020204" pitchFamily="34" charset="0"/>
              </a:rPr>
              <a:t> 2024</a:t>
            </a:r>
            <a:endParaRPr lang="en-ID" sz="2400" dirty="0"/>
          </a:p>
        </p:txBody>
      </p:sp>
      <p:sp>
        <p:nvSpPr>
          <p:cNvPr id="14" name="TextBox 13">
            <a:extLst>
              <a:ext uri="{FF2B5EF4-FFF2-40B4-BE49-F238E27FC236}">
                <a16:creationId xmlns:a16="http://schemas.microsoft.com/office/drawing/2014/main" id="{64BBF1FD-55D2-2CD3-CBBF-BA0EB707FAC4}"/>
              </a:ext>
            </a:extLst>
          </p:cNvPr>
          <p:cNvSpPr txBox="1"/>
          <p:nvPr/>
        </p:nvSpPr>
        <p:spPr>
          <a:xfrm>
            <a:off x="8801841" y="9722356"/>
            <a:ext cx="9236928" cy="461665"/>
          </a:xfrm>
          <a:prstGeom prst="rect">
            <a:avLst/>
          </a:prstGeom>
          <a:solidFill>
            <a:schemeClr val="bg1"/>
          </a:solidFill>
        </p:spPr>
        <p:txBody>
          <a:bodyPr wrap="square" rtlCol="0">
            <a:spAutoFit/>
          </a:bodyPr>
          <a:lstStyle/>
          <a:p>
            <a:pPr algn="ctr"/>
            <a:r>
              <a:rPr lang="en-US" sz="2400" dirty="0">
                <a:solidFill>
                  <a:srgbClr val="000000"/>
                </a:solidFill>
                <a:latin typeface="Arial" panose="020B0604020202020204" pitchFamily="34" charset="0"/>
              </a:rPr>
              <a:t>Online Meeting of National  Tsunami Ready Board Indonesia</a:t>
            </a:r>
            <a:endParaRPr lang="en-ID" sz="2400" dirty="0"/>
          </a:p>
        </p:txBody>
      </p:sp>
      <p:sp>
        <p:nvSpPr>
          <p:cNvPr id="15" name="TextBox 14">
            <a:extLst>
              <a:ext uri="{FF2B5EF4-FFF2-40B4-BE49-F238E27FC236}">
                <a16:creationId xmlns:a16="http://schemas.microsoft.com/office/drawing/2014/main" id="{AE844AFA-9D74-E861-ABF0-6A93F6E64328}"/>
              </a:ext>
            </a:extLst>
          </p:cNvPr>
          <p:cNvSpPr txBox="1"/>
          <p:nvPr/>
        </p:nvSpPr>
        <p:spPr>
          <a:xfrm>
            <a:off x="218537" y="2955829"/>
            <a:ext cx="8137677" cy="7109639"/>
          </a:xfrm>
          <a:prstGeom prst="rect">
            <a:avLst/>
          </a:prstGeom>
          <a:noFill/>
        </p:spPr>
        <p:txBody>
          <a:bodyPr wrap="square" rtlCol="0">
            <a:spAutoFit/>
          </a:bodyPr>
          <a:lstStyle/>
          <a:p>
            <a:pPr marL="428625" indent="-428625">
              <a:buFont typeface="Arial" panose="020B0604020202020204" pitchFamily="34" charset="0"/>
              <a:buChar char="•"/>
            </a:pPr>
            <a:r>
              <a:rPr lang="en-US" sz="3600" dirty="0">
                <a:solidFill>
                  <a:schemeClr val="bg1"/>
                </a:solidFill>
              </a:rPr>
              <a:t>Regular meeting of the NTRB to share the progress, challenge, and planning the implementation of tsunami Ready</a:t>
            </a:r>
          </a:p>
          <a:p>
            <a:pPr marL="428625" indent="-428625">
              <a:buFont typeface="Arial" panose="020B0604020202020204" pitchFamily="34" charset="0"/>
              <a:buChar char="•"/>
            </a:pPr>
            <a:r>
              <a:rPr lang="en-US" sz="3600" dirty="0">
                <a:solidFill>
                  <a:schemeClr val="bg1"/>
                </a:solidFill>
              </a:rPr>
              <a:t>NTRB Evaluate and gives input to improve the implementation</a:t>
            </a:r>
          </a:p>
          <a:p>
            <a:pPr marL="428625" indent="-428625">
              <a:buFont typeface="Arial" panose="020B0604020202020204" pitchFamily="34" charset="0"/>
              <a:buChar char="•"/>
            </a:pPr>
            <a:r>
              <a:rPr lang="en-US" sz="3600" dirty="0">
                <a:solidFill>
                  <a:schemeClr val="bg1"/>
                </a:solidFill>
              </a:rPr>
              <a:t>Tsunami Ready Field Verification</a:t>
            </a:r>
          </a:p>
          <a:p>
            <a:pPr marL="428625" indent="-428625">
              <a:buFont typeface="Arial" panose="020B0604020202020204" pitchFamily="34" charset="0"/>
              <a:buChar char="•"/>
            </a:pPr>
            <a:r>
              <a:rPr lang="en-US" sz="3600" dirty="0" err="1">
                <a:solidFill>
                  <a:schemeClr val="bg1"/>
                </a:solidFill>
              </a:rPr>
              <a:t>Verificator</a:t>
            </a:r>
            <a:r>
              <a:rPr lang="en-US" sz="3600" dirty="0">
                <a:solidFill>
                  <a:schemeClr val="bg1"/>
                </a:solidFill>
              </a:rPr>
              <a:t> Workshop for NTRB in Indonesia</a:t>
            </a:r>
          </a:p>
          <a:p>
            <a:pPr marL="428625" indent="-428625">
              <a:buFont typeface="Arial" panose="020B0604020202020204" pitchFamily="34" charset="0"/>
              <a:buChar char="•"/>
            </a:pPr>
            <a:endParaRPr lang="en-US" sz="3600" dirty="0">
              <a:solidFill>
                <a:schemeClr val="bg1"/>
              </a:solidFill>
            </a:endParaRPr>
          </a:p>
          <a:p>
            <a:pPr marL="428625" indent="-428625">
              <a:buFont typeface="Arial" panose="020B0604020202020204" pitchFamily="34" charset="0"/>
              <a:buChar char="•"/>
            </a:pPr>
            <a:endParaRPr lang="en-US" sz="3600" dirty="0">
              <a:solidFill>
                <a:schemeClr val="bg1"/>
              </a:solidFill>
            </a:endParaRPr>
          </a:p>
          <a:p>
            <a:pPr marL="428625" indent="-428625">
              <a:buFont typeface="Arial" panose="020B0604020202020204" pitchFamily="34" charset="0"/>
              <a:buChar char="•"/>
            </a:pPr>
            <a:endParaRPr lang="en-US" sz="3200" dirty="0">
              <a:solidFill>
                <a:schemeClr val="bg1"/>
              </a:solidFill>
            </a:endParaRPr>
          </a:p>
          <a:p>
            <a:pPr marL="428625" indent="-428625">
              <a:buFont typeface="Arial" panose="020B0604020202020204" pitchFamily="34" charset="0"/>
              <a:buChar char="•"/>
            </a:pPr>
            <a:endParaRPr lang="en-US" sz="3200" dirty="0">
              <a:solidFill>
                <a:schemeClr val="bg1"/>
              </a:solidFill>
            </a:endParaRPr>
          </a:p>
          <a:p>
            <a:pPr marL="428625" indent="-428625">
              <a:buFont typeface="Arial" panose="020B0604020202020204" pitchFamily="34" charset="0"/>
              <a:buChar char="•"/>
            </a:pPr>
            <a:endParaRPr lang="en-US" sz="3200" dirty="0">
              <a:solidFill>
                <a:schemeClr val="bg1"/>
              </a:solidFill>
            </a:endParaRPr>
          </a:p>
        </p:txBody>
      </p:sp>
      <p:sp>
        <p:nvSpPr>
          <p:cNvPr id="17" name="TextBox 16">
            <a:extLst>
              <a:ext uri="{FF2B5EF4-FFF2-40B4-BE49-F238E27FC236}">
                <a16:creationId xmlns:a16="http://schemas.microsoft.com/office/drawing/2014/main" id="{F505AB69-4746-D574-D25B-D70B0DA86B73}"/>
              </a:ext>
            </a:extLst>
          </p:cNvPr>
          <p:cNvSpPr txBox="1"/>
          <p:nvPr/>
        </p:nvSpPr>
        <p:spPr>
          <a:xfrm>
            <a:off x="454354" y="2123955"/>
            <a:ext cx="9230264" cy="707886"/>
          </a:xfrm>
          <a:prstGeom prst="rect">
            <a:avLst/>
          </a:prstGeom>
          <a:noFill/>
        </p:spPr>
        <p:txBody>
          <a:bodyPr wrap="square">
            <a:spAutoFit/>
          </a:bodyPr>
          <a:lstStyle/>
          <a:p>
            <a:r>
              <a:rPr lang="en-US" sz="4000" b="1" dirty="0">
                <a:solidFill>
                  <a:schemeClr val="bg1"/>
                </a:solidFill>
              </a:rPr>
              <a:t>NTRB ACTIVITIES</a:t>
            </a:r>
            <a:endParaRPr lang="en-ID" sz="4000" b="1" dirty="0">
              <a:solidFill>
                <a:schemeClr val="bg1"/>
              </a:solidFill>
            </a:endParaRPr>
          </a:p>
        </p:txBody>
      </p:sp>
    </p:spTree>
    <p:extLst>
      <p:ext uri="{BB962C8B-B14F-4D97-AF65-F5344CB8AC3E}">
        <p14:creationId xmlns:p14="http://schemas.microsoft.com/office/powerpoint/2010/main" val="1967826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86481-F099-C4D4-F482-E3B8C464DAFF}"/>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9365F0E-BDFD-0CFE-A7B0-D55772973F7B}"/>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69BB0EF8-2EAA-9F9A-B515-8DF4382F06C4}"/>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50D3AB90-2F45-80DC-BCA9-1D72704A8DFE}"/>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CEE4C7C7-A08A-FD3C-A482-1F0F175EF8E1}"/>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A39F0C41-ECB6-C3B6-4609-1EDFBDA5B5C3}"/>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2CE08DB7-F120-C276-9488-F8462A981B51}"/>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141E151A-CCFC-EC78-DA42-BD9E6FB17E3E}"/>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7D4CCE7C-4CF0-7C0A-FD96-018D7EB5DB9F}"/>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AD4DD69A-0DDB-09FA-E7AA-28B3CEBF23B4}"/>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26" name="Title 1">
            <a:extLst>
              <a:ext uri="{FF2B5EF4-FFF2-40B4-BE49-F238E27FC236}">
                <a16:creationId xmlns:a16="http://schemas.microsoft.com/office/drawing/2014/main" id="{0C5A0204-9D14-267C-E6EC-E4CB435F05C4}"/>
              </a:ext>
            </a:extLst>
          </p:cNvPr>
          <p:cNvSpPr txBox="1"/>
          <p:nvPr/>
        </p:nvSpPr>
        <p:spPr>
          <a:xfrm>
            <a:off x="7315200" y="231615"/>
            <a:ext cx="10587216" cy="1105668"/>
          </a:xfrm>
          <a:prstGeom prst="rect">
            <a:avLst/>
          </a:prstGeom>
          <a:noFill/>
        </p:spPr>
        <p:txBody>
          <a:bodyPr vert="horz" lIns="137160" tIns="68580" rIns="137160" bIns="68580" rtlCol="0" anchor="ctr">
            <a:noAutofit/>
          </a:bodyPr>
          <a:lstStyle>
            <a:defPPr>
              <a:defRPr lang="en-US"/>
            </a:defPPr>
            <a:lvl1pPr algn="ctr">
              <a:lnSpc>
                <a:spcPct val="90000"/>
              </a:lnSpc>
              <a:spcBef>
                <a:spcPct val="0"/>
              </a:spcBef>
              <a:buNone/>
              <a:defRPr sz="3900" b="1">
                <a:latin typeface="Arial Nova" panose="020B0504020202020204" pitchFamily="34" charset="0"/>
                <a:ea typeface="+mj-ea"/>
                <a:cs typeface="+mj-cs"/>
              </a:defRPr>
            </a:lvl1pPr>
          </a:lstStyle>
          <a:p>
            <a:r>
              <a:rPr lang="en-US" sz="4000" dirty="0"/>
              <a:t>ICG/IOTWMS TSUNAMI READY FOCAL POINT (TRFP)</a:t>
            </a:r>
            <a:endParaRPr lang="en-ID" sz="4000" dirty="0"/>
          </a:p>
        </p:txBody>
      </p:sp>
      <p:sp>
        <p:nvSpPr>
          <p:cNvPr id="11" name="Content Placeholder 2">
            <a:extLst>
              <a:ext uri="{FF2B5EF4-FFF2-40B4-BE49-F238E27FC236}">
                <a16:creationId xmlns:a16="http://schemas.microsoft.com/office/drawing/2014/main" id="{2BFAAD76-7A8C-585E-9620-D6CDDAAA4B58}"/>
              </a:ext>
            </a:extLst>
          </p:cNvPr>
          <p:cNvSpPr txBox="1">
            <a:spLocks/>
          </p:cNvSpPr>
          <p:nvPr/>
        </p:nvSpPr>
        <p:spPr>
          <a:xfrm>
            <a:off x="637952" y="1768463"/>
            <a:ext cx="17309704" cy="7816788"/>
          </a:xfr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spcBef>
                <a:spcPts val="0"/>
              </a:spcBef>
              <a:spcAft>
                <a:spcPts val="600"/>
              </a:spcAft>
              <a:buNone/>
            </a:pPr>
            <a:r>
              <a:rPr lang="en-US" sz="2700" b="1" dirty="0">
                <a:latin typeface="Arial" panose="020B0604020202020204" pitchFamily="34" charset="0"/>
                <a:ea typeface="Arial" panose="020B0604020202020204" pitchFamily="34" charset="0"/>
              </a:rPr>
              <a:t>Definition</a:t>
            </a:r>
            <a:r>
              <a:rPr lang="en-US" sz="2700" dirty="0">
                <a:latin typeface="Arial" panose="020B0604020202020204" pitchFamily="34" charset="0"/>
                <a:ea typeface="Arial" panose="020B0604020202020204" pitchFamily="34" charset="0"/>
              </a:rPr>
              <a:t>: </a:t>
            </a:r>
            <a:r>
              <a:rPr lang="en-US" sz="2700" dirty="0">
                <a:solidFill>
                  <a:srgbClr val="333333"/>
                </a:solidFill>
                <a:latin typeface="Arial" panose="020B0604020202020204" pitchFamily="34" charset="0"/>
                <a:ea typeface="Arial" panose="020B0604020202020204" pitchFamily="34" charset="0"/>
              </a:rPr>
              <a:t>The Tsunami Ready Focal Point (TRFP) is a Member State point of contact (person) officially designated by the Tsunami National Contact (TNC) to liaise with UNESCO-IOC Intergovernmental Coordination Group for the Indian Ocean Tsunami Warning and Mitigation System (ICG/IOTWMS) through the UNESCO-IOC Secretariat on the implementation of the UNESCO-IOC Tsunami Recognition </a:t>
            </a:r>
            <a:r>
              <a:rPr lang="en-US" sz="2700" dirty="0" err="1">
                <a:solidFill>
                  <a:srgbClr val="333333"/>
                </a:solidFill>
                <a:latin typeface="Arial" panose="020B0604020202020204" pitchFamily="34" charset="0"/>
                <a:ea typeface="Arial" panose="020B0604020202020204" pitchFamily="34" charset="0"/>
              </a:rPr>
              <a:t>Programme</a:t>
            </a:r>
            <a:r>
              <a:rPr lang="en-US" sz="2700" dirty="0">
                <a:solidFill>
                  <a:srgbClr val="333333"/>
                </a:solidFill>
                <a:latin typeface="Arial" panose="020B0604020202020204" pitchFamily="34" charset="0"/>
                <a:ea typeface="Arial" panose="020B0604020202020204" pitchFamily="34" charset="0"/>
              </a:rPr>
              <a:t> (TRRP), or a recognized similar national initiative, to help make at-risk communities prepared and resilient to any tsunami threat within their Member State</a:t>
            </a:r>
          </a:p>
          <a:p>
            <a:pPr marL="0" indent="0">
              <a:lnSpc>
                <a:spcPct val="110000"/>
              </a:lnSpc>
              <a:spcBef>
                <a:spcPts val="0"/>
              </a:spcBef>
              <a:spcAft>
                <a:spcPts val="600"/>
              </a:spcAft>
              <a:buNone/>
            </a:pPr>
            <a:endParaRPr lang="en-US" sz="2700" dirty="0">
              <a:latin typeface="Arial" panose="020B0604020202020204" pitchFamily="34" charset="0"/>
              <a:ea typeface="Arial" panose="020B0604020202020204" pitchFamily="34" charset="0"/>
            </a:endParaRPr>
          </a:p>
          <a:p>
            <a:pPr marL="0" indent="0">
              <a:lnSpc>
                <a:spcPct val="110000"/>
              </a:lnSpc>
              <a:spcBef>
                <a:spcPts val="0"/>
              </a:spcBef>
              <a:spcAft>
                <a:spcPts val="600"/>
              </a:spcAft>
              <a:buNone/>
            </a:pPr>
            <a:r>
              <a:rPr lang="en-US" sz="2700" b="1" dirty="0">
                <a:latin typeface="Arial" panose="020B0604020202020204" pitchFamily="34" charset="0"/>
                <a:ea typeface="Arial" panose="020B0604020202020204" pitchFamily="34" charset="0"/>
              </a:rPr>
              <a:t>The Role of Tsunami Ready</a:t>
            </a:r>
            <a:r>
              <a:rPr lang="en-US" sz="2700" dirty="0">
                <a:latin typeface="Arial" panose="020B0604020202020204" pitchFamily="34" charset="0"/>
                <a:ea typeface="Arial" panose="020B0604020202020204" pitchFamily="34" charset="0"/>
              </a:rPr>
              <a:t>:</a:t>
            </a:r>
          </a:p>
          <a:p>
            <a:pPr marL="514350" indent="-514350" algn="just">
              <a:lnSpc>
                <a:spcPct val="110000"/>
              </a:lnSpc>
              <a:spcBef>
                <a:spcPts val="0"/>
              </a:spcBef>
              <a:spcAft>
                <a:spcPts val="600"/>
              </a:spcAft>
              <a:buFont typeface="+mj-lt"/>
              <a:buAutoNum type="alphaLcParenR"/>
            </a:pPr>
            <a:r>
              <a:rPr lang="en-US" sz="2700" dirty="0">
                <a:solidFill>
                  <a:srgbClr val="333333"/>
                </a:solidFill>
                <a:latin typeface="Arial" panose="020B0604020202020204" pitchFamily="34" charset="0"/>
                <a:ea typeface="Times New Roman" panose="02020603050405020304" pitchFamily="18" charset="0"/>
              </a:rPr>
              <a:t>Act as a national advocate for national implementation of the TRRP or a recognized similar initiative to help make at-risk communities prepared and resilient to any tsunami threat within their Member State.</a:t>
            </a:r>
            <a:endParaRPr lang="en-ID" sz="2700" dirty="0">
              <a:latin typeface="Times New Roman" panose="02020603050405020304" pitchFamily="18" charset="0"/>
              <a:ea typeface="Times New Roman" panose="02020603050405020304" pitchFamily="18" charset="0"/>
            </a:endParaRPr>
          </a:p>
          <a:p>
            <a:pPr marL="514350" indent="-514350" algn="just">
              <a:lnSpc>
                <a:spcPct val="110000"/>
              </a:lnSpc>
              <a:spcBef>
                <a:spcPts val="0"/>
              </a:spcBef>
              <a:spcAft>
                <a:spcPts val="600"/>
              </a:spcAft>
              <a:buFont typeface="+mj-lt"/>
              <a:buAutoNum type="alphaLcParenR"/>
            </a:pPr>
            <a:r>
              <a:rPr lang="en-US" sz="2700" dirty="0">
                <a:solidFill>
                  <a:srgbClr val="333333"/>
                </a:solidFill>
                <a:latin typeface="Arial" panose="020B0604020202020204" pitchFamily="34" charset="0"/>
                <a:ea typeface="Times New Roman" panose="02020603050405020304" pitchFamily="18" charset="0"/>
              </a:rPr>
              <a:t>Actively contribute to the national implementation of the TRRP or a recognized similar initiative. </a:t>
            </a:r>
            <a:endParaRPr lang="en-ID" sz="2700" dirty="0">
              <a:latin typeface="Times New Roman" panose="02020603050405020304" pitchFamily="18" charset="0"/>
              <a:ea typeface="Times New Roman" panose="02020603050405020304" pitchFamily="18" charset="0"/>
            </a:endParaRPr>
          </a:p>
          <a:p>
            <a:pPr marL="514350" indent="-514350" algn="just">
              <a:lnSpc>
                <a:spcPct val="110000"/>
              </a:lnSpc>
              <a:spcBef>
                <a:spcPts val="0"/>
              </a:spcBef>
              <a:spcAft>
                <a:spcPts val="600"/>
              </a:spcAft>
              <a:buFont typeface="+mj-lt"/>
              <a:buAutoNum type="alphaLcParenR"/>
            </a:pPr>
            <a:r>
              <a:rPr lang="en-US" sz="2700" dirty="0">
                <a:solidFill>
                  <a:srgbClr val="333333"/>
                </a:solidFill>
                <a:latin typeface="Arial" panose="020B0604020202020204" pitchFamily="34" charset="0"/>
                <a:ea typeface="Times New Roman" panose="02020603050405020304" pitchFamily="18" charset="0"/>
              </a:rPr>
              <a:t>Routinely update the UNESCO-IOC ICG/IOTWMS on the status of the national implementation of the TRRP or a recognized similar initiative.</a:t>
            </a:r>
            <a:endParaRPr lang="en-ID" sz="2700" dirty="0">
              <a:latin typeface="Times New Roman" panose="02020603050405020304" pitchFamily="18" charset="0"/>
              <a:ea typeface="Times New Roman" panose="02020603050405020304" pitchFamily="18" charset="0"/>
            </a:endParaRPr>
          </a:p>
          <a:p>
            <a:pPr marL="514350" indent="-514350" algn="just">
              <a:lnSpc>
                <a:spcPct val="110000"/>
              </a:lnSpc>
              <a:spcBef>
                <a:spcPts val="0"/>
              </a:spcBef>
              <a:spcAft>
                <a:spcPts val="600"/>
              </a:spcAft>
              <a:buFont typeface="+mj-lt"/>
              <a:buAutoNum type="alphaLcParenR"/>
            </a:pPr>
            <a:r>
              <a:rPr lang="en-US" sz="2700" dirty="0">
                <a:solidFill>
                  <a:srgbClr val="333333"/>
                </a:solidFill>
                <a:latin typeface="Arial" panose="020B0604020202020204" pitchFamily="34" charset="0"/>
                <a:ea typeface="Arial" panose="020B0604020202020204" pitchFamily="34" charset="0"/>
              </a:rPr>
              <a:t>Inform relevant national authorities and </a:t>
            </a:r>
            <a:r>
              <a:rPr lang="en-US" sz="2700" dirty="0" err="1">
                <a:solidFill>
                  <a:srgbClr val="333333"/>
                </a:solidFill>
                <a:latin typeface="Arial" panose="020B0604020202020204" pitchFamily="34" charset="0"/>
                <a:ea typeface="Arial" panose="020B0604020202020204" pitchFamily="34" charset="0"/>
              </a:rPr>
              <a:t>organisations</a:t>
            </a:r>
            <a:r>
              <a:rPr lang="en-US" sz="2700" dirty="0">
                <a:solidFill>
                  <a:srgbClr val="333333"/>
                </a:solidFill>
                <a:latin typeface="Arial" panose="020B0604020202020204" pitchFamily="34" charset="0"/>
                <a:ea typeface="Arial" panose="020B0604020202020204" pitchFamily="34" charset="0"/>
              </a:rPr>
              <a:t> involved in the implementation of the TRRP or a </a:t>
            </a:r>
            <a:r>
              <a:rPr lang="en-US" sz="2700" dirty="0" err="1">
                <a:solidFill>
                  <a:srgbClr val="333333"/>
                </a:solidFill>
                <a:latin typeface="Arial" panose="020B0604020202020204" pitchFamily="34" charset="0"/>
                <a:ea typeface="Arial" panose="020B0604020202020204" pitchFamily="34" charset="0"/>
              </a:rPr>
              <a:t>recognised</a:t>
            </a:r>
            <a:r>
              <a:rPr lang="en-US" sz="2700" dirty="0">
                <a:solidFill>
                  <a:srgbClr val="333333"/>
                </a:solidFill>
                <a:latin typeface="Arial" panose="020B0604020202020204" pitchFamily="34" charset="0"/>
                <a:ea typeface="Arial" panose="020B0604020202020204" pitchFamily="34" charset="0"/>
              </a:rPr>
              <a:t> similar initiative on any information and/or updates provided by UNESCO-IOC on activities related to making at-risk communities Tsunami Ready.</a:t>
            </a:r>
            <a:endParaRPr lang="en-ID" sz="3600" dirty="0"/>
          </a:p>
          <a:p>
            <a:pPr marL="0" indent="0">
              <a:lnSpc>
                <a:spcPct val="110000"/>
              </a:lnSpc>
              <a:spcBef>
                <a:spcPts val="0"/>
              </a:spcBef>
              <a:spcAft>
                <a:spcPts val="600"/>
              </a:spcAft>
              <a:buNone/>
            </a:pPr>
            <a:endParaRPr lang="en-US" sz="2700" dirty="0">
              <a:latin typeface="Arial" panose="020B0604020202020204" pitchFamily="34" charset="0"/>
              <a:ea typeface="Arial" panose="020B0604020202020204" pitchFamily="34" charset="0"/>
            </a:endParaRPr>
          </a:p>
        </p:txBody>
      </p:sp>
    </p:spTree>
    <p:extLst>
      <p:ext uri="{BB962C8B-B14F-4D97-AF65-F5344CB8AC3E}">
        <p14:creationId xmlns:p14="http://schemas.microsoft.com/office/powerpoint/2010/main" val="600557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859C956F-9258-EC6A-E34F-A4C47ECEB8C2}"/>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BF269A38-8A9A-B540-B57A-CE70E681C37B}"/>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0A21AF90-4FC1-A7A4-FC86-EA2895D4B2E1}"/>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3"/>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3F8AADA8-C3AA-FF5C-1AE1-1EB539E0F040}"/>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0314B39D-E6C6-BF5F-6B70-068BBD09CC40}"/>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10EDD258-494A-6351-72F8-FCA2074F8E6A}"/>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D5DDFF03-96F5-15BE-7762-34EC0E1BECE8}"/>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CDF1BC3E-929A-86D0-BBDA-D41F7FFBB43A}"/>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15B16B17-2FA8-76C9-5E65-E09001CD1963}"/>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a:extLst>
                <a:ext uri="{FF2B5EF4-FFF2-40B4-BE49-F238E27FC236}">
                  <a16:creationId xmlns:a16="http://schemas.microsoft.com/office/drawing/2014/main" id="{BF220683-3DD2-6475-4DE2-73D0F03C69D9}"/>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sp>
        <p:nvSpPr>
          <p:cNvPr id="12" name="TextBox 11">
            <a:extLst>
              <a:ext uri="{FF2B5EF4-FFF2-40B4-BE49-F238E27FC236}">
                <a16:creationId xmlns:a16="http://schemas.microsoft.com/office/drawing/2014/main" id="{4DA30F19-2F12-D2AA-0DA1-5D4470C0DA64}"/>
              </a:ext>
            </a:extLst>
          </p:cNvPr>
          <p:cNvSpPr txBox="1"/>
          <p:nvPr/>
        </p:nvSpPr>
        <p:spPr>
          <a:xfrm>
            <a:off x="7011495" y="147034"/>
            <a:ext cx="11602871" cy="927498"/>
          </a:xfrm>
          <a:prstGeom prst="rect">
            <a:avLst/>
          </a:prstGeom>
          <a:no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pPr>
              <a:spcAft>
                <a:spcPts val="800"/>
              </a:spcAft>
            </a:pPr>
            <a:r>
              <a:rPr lang="en-GB" sz="3600" dirty="0">
                <a:solidFill>
                  <a:schemeClr val="tx1"/>
                </a:solidFill>
                <a:latin typeface="Arial Nova" panose="020B0504020202020204" pitchFamily="34" charset="0"/>
                <a:ea typeface="+mj-ea"/>
                <a:cs typeface="+mj-cs"/>
              </a:rPr>
              <a:t>NTRFP COORDINATION MEETING, </a:t>
            </a:r>
          </a:p>
          <a:p>
            <a:pPr>
              <a:spcAft>
                <a:spcPts val="800"/>
              </a:spcAft>
            </a:pPr>
            <a:r>
              <a:rPr lang="en-AU" sz="3600" dirty="0">
                <a:solidFill>
                  <a:schemeClr val="tx1"/>
                </a:solidFill>
                <a:latin typeface="Arial Nova" panose="020B0504020202020204" pitchFamily="34" charset="0"/>
                <a:ea typeface="+mj-ea"/>
                <a:cs typeface="+mj-cs"/>
              </a:rPr>
              <a:t>14 OCTOBER 2025</a:t>
            </a:r>
            <a:endParaRPr lang="en-GB" sz="3600" dirty="0">
              <a:solidFill>
                <a:schemeClr val="tx1"/>
              </a:solidFill>
              <a:latin typeface="Arial Nova" panose="020B0504020202020204" pitchFamily="34" charset="0"/>
              <a:ea typeface="+mj-ea"/>
              <a:cs typeface="+mj-cs"/>
            </a:endParaRPr>
          </a:p>
        </p:txBody>
      </p:sp>
      <p:pic>
        <p:nvPicPr>
          <p:cNvPr id="13" name="Picture 12">
            <a:extLst>
              <a:ext uri="{FF2B5EF4-FFF2-40B4-BE49-F238E27FC236}">
                <a16:creationId xmlns:a16="http://schemas.microsoft.com/office/drawing/2014/main" id="{C9165F28-B136-DC76-946C-0195B046C3CC}"/>
              </a:ext>
            </a:extLst>
          </p:cNvPr>
          <p:cNvPicPr>
            <a:picLocks noChangeAspect="1"/>
          </p:cNvPicPr>
          <p:nvPr/>
        </p:nvPicPr>
        <p:blipFill rotWithShape="1">
          <a:blip r:embed="rId6"/>
          <a:srcRect l="1715" t="3010" r="3966" b="3001"/>
          <a:stretch>
            <a:fillRect/>
          </a:stretch>
        </p:blipFill>
        <p:spPr bwMode="auto">
          <a:xfrm>
            <a:off x="615477" y="1262598"/>
            <a:ext cx="5527040" cy="3137535"/>
          </a:xfrm>
          <a:prstGeom prst="rect">
            <a:avLst/>
          </a:prstGeom>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6576569B-9A36-EA30-441A-9BDC5DD7F4F7}"/>
              </a:ext>
            </a:extLst>
          </p:cNvPr>
          <p:cNvSpPr txBox="1"/>
          <p:nvPr/>
        </p:nvSpPr>
        <p:spPr>
          <a:xfrm>
            <a:off x="12566986" y="621588"/>
            <a:ext cx="5680626" cy="8402300"/>
          </a:xfrm>
          <a:prstGeom prst="rect">
            <a:avLst/>
          </a:prstGeom>
          <a:solidFill>
            <a:schemeClr val="bg1"/>
          </a:solidFill>
        </p:spPr>
        <p:txBody>
          <a:bodyPr wrap="square" rtlCol="0">
            <a:spAutoFit/>
          </a:bodyPr>
          <a:lstStyle/>
          <a:p>
            <a:r>
              <a:rPr lang="en-ID" sz="2700" dirty="0"/>
              <a:t>Participants:</a:t>
            </a:r>
          </a:p>
          <a:p>
            <a:r>
              <a:rPr lang="en-ID" sz="2700" dirty="0"/>
              <a:t>Chair  and Vice </a:t>
            </a:r>
            <a:r>
              <a:rPr lang="en-ID" sz="2700" dirty="0" err="1"/>
              <a:t>Vhair</a:t>
            </a:r>
            <a:r>
              <a:rPr lang="en-ID" sz="2700" dirty="0"/>
              <a:t> of: WG3, WG-2 Expert, Observer, ICG/IOTWMS Secretariat, NTRFPs from:</a:t>
            </a:r>
          </a:p>
          <a:p>
            <a:pPr marL="514350" indent="-514350">
              <a:buFont typeface="+mj-lt"/>
              <a:buAutoNum type="arabicPeriod"/>
            </a:pPr>
            <a:r>
              <a:rPr lang="en-ID" sz="2700" dirty="0"/>
              <a:t>Bangladesh</a:t>
            </a:r>
          </a:p>
          <a:p>
            <a:pPr marL="514350" indent="-514350">
              <a:buFont typeface="+mj-lt"/>
              <a:buAutoNum type="arabicPeriod"/>
            </a:pPr>
            <a:r>
              <a:rPr lang="en-ID" sz="2700" dirty="0"/>
              <a:t>Madagascar</a:t>
            </a:r>
          </a:p>
          <a:p>
            <a:pPr marL="514350" indent="-514350">
              <a:buFont typeface="+mj-lt"/>
              <a:buAutoNum type="arabicPeriod"/>
            </a:pPr>
            <a:r>
              <a:rPr lang="en-ID" sz="2700" dirty="0"/>
              <a:t>Maldives</a:t>
            </a:r>
          </a:p>
          <a:p>
            <a:pPr marL="514350" indent="-514350">
              <a:buFont typeface="+mj-lt"/>
              <a:buAutoNum type="arabicPeriod"/>
            </a:pPr>
            <a:r>
              <a:rPr lang="en-ID" sz="2700" dirty="0"/>
              <a:t>Mozambique</a:t>
            </a:r>
          </a:p>
          <a:p>
            <a:pPr marL="514350" indent="-514350">
              <a:buFont typeface="+mj-lt"/>
              <a:buAutoNum type="arabicPeriod"/>
            </a:pPr>
            <a:r>
              <a:rPr lang="en-ID" sz="2700" dirty="0"/>
              <a:t>Myanmar</a:t>
            </a:r>
          </a:p>
          <a:p>
            <a:pPr marL="514350" indent="-514350">
              <a:buFont typeface="+mj-lt"/>
              <a:buAutoNum type="arabicPeriod"/>
            </a:pPr>
            <a:r>
              <a:rPr lang="en-ID" sz="2700" dirty="0"/>
              <a:t>Pakistan</a:t>
            </a:r>
          </a:p>
          <a:p>
            <a:pPr marL="514350" indent="-514350">
              <a:buFont typeface="+mj-lt"/>
              <a:buAutoNum type="arabicPeriod"/>
            </a:pPr>
            <a:r>
              <a:rPr lang="en-ID" sz="2700" dirty="0"/>
              <a:t>South Africa</a:t>
            </a:r>
          </a:p>
          <a:p>
            <a:pPr marL="514350" indent="-514350">
              <a:buFont typeface="+mj-lt"/>
              <a:buAutoNum type="arabicPeriod"/>
            </a:pPr>
            <a:r>
              <a:rPr lang="en-ID" sz="2700" dirty="0"/>
              <a:t>Sri Lanka </a:t>
            </a:r>
          </a:p>
          <a:p>
            <a:pPr marL="514350" indent="-514350">
              <a:buFont typeface="+mj-lt"/>
              <a:buAutoNum type="arabicPeriod"/>
            </a:pPr>
            <a:r>
              <a:rPr lang="en-ID" sz="2700" dirty="0"/>
              <a:t>India </a:t>
            </a:r>
          </a:p>
          <a:p>
            <a:pPr marL="514350" indent="-514350">
              <a:buFont typeface="+mj-lt"/>
              <a:buAutoNum type="arabicPeriod"/>
            </a:pPr>
            <a:r>
              <a:rPr lang="en-ID" sz="2700" dirty="0"/>
              <a:t>Indonesia</a:t>
            </a:r>
          </a:p>
          <a:p>
            <a:pPr marL="514350" indent="-514350">
              <a:buFont typeface="+mj-lt"/>
              <a:buAutoNum type="arabicPeriod"/>
            </a:pPr>
            <a:r>
              <a:rPr lang="en-ID" sz="2700" dirty="0"/>
              <a:t>India</a:t>
            </a:r>
          </a:p>
          <a:p>
            <a:pPr marL="514350" indent="-514350">
              <a:buFont typeface="+mj-lt"/>
              <a:buAutoNum type="arabicPeriod"/>
            </a:pPr>
            <a:r>
              <a:rPr lang="en-ID" sz="2700" dirty="0"/>
              <a:t>Timor Leste</a:t>
            </a:r>
          </a:p>
          <a:p>
            <a:pPr marL="514350" indent="-514350">
              <a:spcAft>
                <a:spcPts val="600"/>
              </a:spcAft>
              <a:buFont typeface="+mj-lt"/>
              <a:buAutoNum type="arabicPeriod"/>
            </a:pPr>
            <a:r>
              <a:rPr lang="en-ID" sz="2700" dirty="0"/>
              <a:t>UEA</a:t>
            </a:r>
          </a:p>
          <a:p>
            <a:r>
              <a:rPr lang="en-ID" sz="2700" dirty="0"/>
              <a:t>Currently there are 19 NTRFPs</a:t>
            </a:r>
          </a:p>
          <a:p>
            <a:r>
              <a:rPr lang="en-ID" sz="2700" dirty="0"/>
              <a:t>(Australia, Comoros, Malaysia,  Mauritius,  Seychelles)</a:t>
            </a:r>
          </a:p>
        </p:txBody>
      </p:sp>
      <p:pic>
        <p:nvPicPr>
          <p:cNvPr id="15" name="Picture 14">
            <a:extLst>
              <a:ext uri="{FF2B5EF4-FFF2-40B4-BE49-F238E27FC236}">
                <a16:creationId xmlns:a16="http://schemas.microsoft.com/office/drawing/2014/main" id="{26130405-66B7-70EF-67DF-7B7BF0CAC92A}"/>
              </a:ext>
            </a:extLst>
          </p:cNvPr>
          <p:cNvPicPr>
            <a:picLocks noChangeAspect="1"/>
          </p:cNvPicPr>
          <p:nvPr/>
        </p:nvPicPr>
        <p:blipFill rotWithShape="1">
          <a:blip r:embed="rId7"/>
          <a:srcRect l="1102" r="2384" b="1429"/>
          <a:stretch>
            <a:fillRect/>
          </a:stretch>
        </p:blipFill>
        <p:spPr bwMode="auto">
          <a:xfrm>
            <a:off x="598799" y="4632852"/>
            <a:ext cx="5542280" cy="3123565"/>
          </a:xfrm>
          <a:prstGeom prst="rect">
            <a:avLst/>
          </a:prstGeom>
          <a:ln>
            <a:noFill/>
          </a:ln>
          <a:extLst>
            <a:ext uri="{53640926-AAD7-44D8-BBD7-CCE9431645EC}">
              <a14:shadowObscured xmlns:a14="http://schemas.microsoft.com/office/drawing/2010/main"/>
            </a:ext>
          </a:extLst>
        </p:spPr>
      </p:pic>
      <p:pic>
        <p:nvPicPr>
          <p:cNvPr id="16" name="Picture 15" descr="A collage of people with headsets&#10;&#10;AI-generated content may be incorrect.">
            <a:extLst>
              <a:ext uri="{FF2B5EF4-FFF2-40B4-BE49-F238E27FC236}">
                <a16:creationId xmlns:a16="http://schemas.microsoft.com/office/drawing/2014/main" id="{232E00EB-AAFD-CBDC-76D1-D012738D3F95}"/>
              </a:ext>
            </a:extLst>
          </p:cNvPr>
          <p:cNvPicPr>
            <a:picLocks noChangeAspect="1"/>
          </p:cNvPicPr>
          <p:nvPr/>
        </p:nvPicPr>
        <p:blipFill rotWithShape="1">
          <a:blip r:embed="rId8"/>
          <a:srcRect l="3677" t="6403" r="5802" b="48466"/>
          <a:stretch>
            <a:fillRect/>
          </a:stretch>
        </p:blipFill>
        <p:spPr bwMode="auto">
          <a:xfrm>
            <a:off x="2163694" y="7999125"/>
            <a:ext cx="2929890" cy="818515"/>
          </a:xfrm>
          <a:prstGeom prst="rect">
            <a:avLst/>
          </a:prstGeom>
          <a:ln>
            <a:noFill/>
          </a:ln>
          <a:extLst>
            <a:ext uri="{53640926-AAD7-44D8-BBD7-CCE9431645EC}">
              <a14:shadowObscured xmlns:a14="http://schemas.microsoft.com/office/drawing/2010/main"/>
            </a:ext>
          </a:extLst>
        </p:spPr>
      </p:pic>
      <p:pic>
        <p:nvPicPr>
          <p:cNvPr id="17" name="Picture 16" descr="A collage of people with headsets&#10;&#10;AI-generated content may be incorrect.">
            <a:extLst>
              <a:ext uri="{FF2B5EF4-FFF2-40B4-BE49-F238E27FC236}">
                <a16:creationId xmlns:a16="http://schemas.microsoft.com/office/drawing/2014/main" id="{232E00EB-AAFD-CBDC-76D1-D012738D3F95}"/>
              </a:ext>
            </a:extLst>
          </p:cNvPr>
          <p:cNvPicPr>
            <a:picLocks noChangeAspect="1"/>
          </p:cNvPicPr>
          <p:nvPr/>
        </p:nvPicPr>
        <p:blipFill rotWithShape="1">
          <a:blip r:embed="rId8"/>
          <a:srcRect l="26938" t="53150" r="28108" b="2395"/>
          <a:stretch>
            <a:fillRect/>
          </a:stretch>
        </p:blipFill>
        <p:spPr bwMode="auto">
          <a:xfrm>
            <a:off x="598799" y="7925991"/>
            <a:ext cx="1424940" cy="789940"/>
          </a:xfrm>
          <a:prstGeom prst="rect">
            <a:avLst/>
          </a:prstGeom>
          <a:ln>
            <a:noFill/>
          </a:ln>
          <a:extLst>
            <a:ext uri="{53640926-AAD7-44D8-BBD7-CCE9431645EC}">
              <a14:shadowObscured xmlns:a14="http://schemas.microsoft.com/office/drawing/2010/main"/>
            </a:ext>
          </a:extLst>
        </p:spPr>
      </p:pic>
      <p:sp>
        <p:nvSpPr>
          <p:cNvPr id="20" name="Rectangle 1">
            <a:extLst>
              <a:ext uri="{FF2B5EF4-FFF2-40B4-BE49-F238E27FC236}">
                <a16:creationId xmlns:a16="http://schemas.microsoft.com/office/drawing/2014/main" id="{6B9B089C-E4F7-0336-22FD-12584E2F6078}"/>
              </a:ext>
            </a:extLst>
          </p:cNvPr>
          <p:cNvSpPr>
            <a:spLocks noChangeArrowheads="1"/>
          </p:cNvSpPr>
          <p:nvPr/>
        </p:nvSpPr>
        <p:spPr bwMode="auto">
          <a:xfrm>
            <a:off x="6419116" y="2274190"/>
            <a:ext cx="6147870" cy="4893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76225" marR="0" lvl="0" indent="-27622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Sharing activities  (training, progress, plan)</a:t>
            </a:r>
          </a:p>
          <a:p>
            <a:pPr marL="276225" marR="0" lvl="0" indent="-276225" algn="l" defTabSz="914400" rtl="0" eaLnBrk="0" fontAlgn="base" latinLnBrk="0" hangingPunct="0">
              <a:lnSpc>
                <a:spcPct val="100000"/>
              </a:lnSpc>
              <a:spcBef>
                <a:spcPct val="0"/>
              </a:spcBef>
              <a:spcAft>
                <a:spcPct val="0"/>
              </a:spcAft>
              <a:buClrTx/>
              <a:buSzTx/>
              <a:buFontTx/>
              <a:buChar char="•"/>
              <a:tabLst/>
            </a:pPr>
            <a:r>
              <a:rPr lang="en-US" altLang="en-US" sz="2400" dirty="0">
                <a:latin typeface="Arial" panose="020B0604020202020204" pitchFamily="34" charset="0"/>
              </a:rPr>
              <a:t>Drafting </a:t>
            </a:r>
            <a:r>
              <a:rPr kumimoji="0" lang="en-US" altLang="en-US" sz="2400" b="0" i="0" u="none" strike="noStrike" cap="none" normalizeH="0" baseline="0" dirty="0">
                <a:ln>
                  <a:noFill/>
                </a:ln>
                <a:solidFill>
                  <a:schemeClr val="tx1"/>
                </a:solidFill>
                <a:effectLst/>
                <a:latin typeface="Arial" panose="020B0604020202020204" pitchFamily="34" charset="0"/>
              </a:rPr>
              <a:t>Tsunami Ready–Critical Infrastructure guidelines and share to the member for feedback.</a:t>
            </a:r>
          </a:p>
          <a:p>
            <a:pPr marL="276225" marR="0" lvl="0" indent="-27622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Send updated guidelines to TT-DMP for technical review.</a:t>
            </a:r>
          </a:p>
          <a:p>
            <a:pPr marL="276225" marR="0" lvl="0" indent="-276225" algn="l" defTabSz="914400" rtl="0" eaLnBrk="0" fontAlgn="base" latinLnBrk="0" hangingPunct="0">
              <a:lnSpc>
                <a:spcPct val="100000"/>
              </a:lnSpc>
              <a:spcBef>
                <a:spcPct val="0"/>
              </a:spcBef>
              <a:spcAft>
                <a:spcPct val="0"/>
              </a:spcAft>
              <a:buClrTx/>
              <a:buSzTx/>
              <a:buFontTx/>
              <a:buChar char="•"/>
              <a:tabLst>
                <a:tab pos="1708150" algn="l"/>
              </a:tabLst>
            </a:pPr>
            <a:r>
              <a:rPr kumimoji="0" lang="en-US" altLang="en-US" sz="2400" b="0" i="0" u="none" strike="noStrike" cap="none" normalizeH="0" baseline="0" dirty="0">
                <a:ln>
                  <a:noFill/>
                </a:ln>
                <a:solidFill>
                  <a:schemeClr val="tx1"/>
                </a:solidFill>
                <a:effectLst/>
                <a:latin typeface="Arial" panose="020B0604020202020204" pitchFamily="34" charset="0"/>
              </a:rPr>
              <a:t>Review PTWS equivalency draft for IOTWMS relevance.</a:t>
            </a:r>
          </a:p>
          <a:p>
            <a:pPr marL="276225" marR="0" lvl="0" indent="-27622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Consider PCTWIN Toolkit integration into WG-3 activities.</a:t>
            </a:r>
          </a:p>
          <a:p>
            <a:pPr marL="276225" marR="0" lvl="0" indent="-276225" algn="l" defTabSz="914400" rtl="0" eaLnBrk="0" fontAlgn="base" latinLnBrk="0" hangingPunct="0">
              <a:lnSpc>
                <a:spcPct val="100000"/>
              </a:lnSpc>
              <a:spcBef>
                <a:spcPct val="0"/>
              </a:spcBef>
              <a:spcAft>
                <a:spcPct val="0"/>
              </a:spcAft>
              <a:buClrTx/>
              <a:buSzTx/>
              <a:buFontTx/>
              <a:buChar char="•"/>
              <a:tabLst/>
            </a:pPr>
            <a:r>
              <a:rPr kumimoji="0" lang="en-US" altLang="en-US" sz="2400" b="0" i="0" u="none" strike="noStrike" cap="none" normalizeH="0" baseline="0" dirty="0">
                <a:ln>
                  <a:noFill/>
                </a:ln>
                <a:solidFill>
                  <a:schemeClr val="tx1"/>
                </a:solidFill>
                <a:effectLst/>
                <a:latin typeface="Arial" panose="020B0604020202020204" pitchFamily="34" charset="0"/>
              </a:rPr>
              <a:t>Support TRRP pilots and NTRB setup under UNESCAP/FUST.</a:t>
            </a:r>
          </a:p>
        </p:txBody>
      </p:sp>
      <p:sp>
        <p:nvSpPr>
          <p:cNvPr id="21" name="TextBox 20">
            <a:extLst>
              <a:ext uri="{FF2B5EF4-FFF2-40B4-BE49-F238E27FC236}">
                <a16:creationId xmlns:a16="http://schemas.microsoft.com/office/drawing/2014/main" id="{25A9A7DC-F896-624C-E9AA-CB7B24FFDA58}"/>
              </a:ext>
            </a:extLst>
          </p:cNvPr>
          <p:cNvSpPr txBox="1"/>
          <p:nvPr/>
        </p:nvSpPr>
        <p:spPr>
          <a:xfrm>
            <a:off x="6340911" y="1527836"/>
            <a:ext cx="5312434" cy="584775"/>
          </a:xfrm>
          <a:prstGeom prst="rect">
            <a:avLst/>
          </a:prstGeom>
          <a:noFill/>
        </p:spPr>
        <p:txBody>
          <a:bodyPr wrap="square" rtlCol="0">
            <a:spAutoFit/>
          </a:bodyPr>
          <a:lstStyle/>
          <a:p>
            <a:r>
              <a:rPr lang="en-US" sz="3200" b="1" dirty="0"/>
              <a:t>Outcomes</a:t>
            </a:r>
            <a:endParaRPr lang="en-ID" sz="3200" b="1" dirty="0"/>
          </a:p>
        </p:txBody>
      </p:sp>
    </p:spTree>
    <p:extLst>
      <p:ext uri="{BB962C8B-B14F-4D97-AF65-F5344CB8AC3E}">
        <p14:creationId xmlns:p14="http://schemas.microsoft.com/office/powerpoint/2010/main" val="2193136906"/>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3B62AB68-E1D6-1663-B1C8-69CA29CCCC90}"/>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594069FC-71EC-CA28-819D-66D8676CA9DC}"/>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04F73A9C-3016-3AD6-D1BD-046A17F1F6C2}"/>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3"/>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E08CAE35-D5D5-0AAB-F44E-6CECF750C890}"/>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6529CF1B-F9FC-8792-7B07-7ECA0FB379EE}"/>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F2E0F6EA-AB70-3813-8B58-AFFF47D5BC62}"/>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BD78C7F8-0352-4616-8A3D-1513E7508D5F}"/>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B4ECEA3D-7491-91B9-66F2-9EE72A271F7E}"/>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F8CD88EC-6E5B-BAEC-31A4-549206376D66}"/>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a:extLst>
                <a:ext uri="{FF2B5EF4-FFF2-40B4-BE49-F238E27FC236}">
                  <a16:creationId xmlns:a16="http://schemas.microsoft.com/office/drawing/2014/main" id="{75E8A9E4-ED16-D9DE-9035-B428E4F8F9C6}"/>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sp>
        <p:nvSpPr>
          <p:cNvPr id="11" name="TextBox 10">
            <a:extLst>
              <a:ext uri="{FF2B5EF4-FFF2-40B4-BE49-F238E27FC236}">
                <a16:creationId xmlns:a16="http://schemas.microsoft.com/office/drawing/2014/main" id="{E8BF14A0-822B-6FF6-C4EE-6F074DFCF8F1}"/>
              </a:ext>
            </a:extLst>
          </p:cNvPr>
          <p:cNvSpPr txBox="1"/>
          <p:nvPr/>
        </p:nvSpPr>
        <p:spPr>
          <a:xfrm>
            <a:off x="7543800" y="262957"/>
            <a:ext cx="12026600" cy="830997"/>
          </a:xfrm>
          <a:prstGeom prst="rect">
            <a:avLst/>
          </a:prstGeom>
          <a:noFill/>
        </p:spPr>
        <p:txBody>
          <a:bodyPr wrap="square" rtlCol="0">
            <a:spAutoFit/>
          </a:bodyPr>
          <a:lstStyle/>
          <a:p>
            <a:pPr algn="ctr"/>
            <a:r>
              <a:rPr lang="en-US" sz="4800" b="1" dirty="0">
                <a:solidFill>
                  <a:schemeClr val="accent5">
                    <a:lumMod val="75000"/>
                  </a:schemeClr>
                </a:solidFill>
              </a:rPr>
              <a:t>CHALLENGES</a:t>
            </a:r>
          </a:p>
        </p:txBody>
      </p:sp>
      <p:sp>
        <p:nvSpPr>
          <p:cNvPr id="18" name="Content Placeholder 2">
            <a:extLst>
              <a:ext uri="{FF2B5EF4-FFF2-40B4-BE49-F238E27FC236}">
                <a16:creationId xmlns:a16="http://schemas.microsoft.com/office/drawing/2014/main" id="{21B5EDCD-54C1-158C-9F9E-F52B7EAA0B87}"/>
              </a:ext>
            </a:extLst>
          </p:cNvPr>
          <p:cNvSpPr txBox="1">
            <a:spLocks/>
          </p:cNvSpPr>
          <p:nvPr/>
        </p:nvSpPr>
        <p:spPr>
          <a:xfrm>
            <a:off x="801843" y="2421046"/>
            <a:ext cx="17464590" cy="7865954"/>
          </a:xfrm>
          <a:prstGeom prst="rect">
            <a:avLst/>
          </a:prstGeom>
          <a:noFill/>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514350" indent="-514350">
              <a:spcBef>
                <a:spcPts val="900"/>
              </a:spcBef>
              <a:buFont typeface="+mj-lt"/>
              <a:buAutoNum type="alphaLcParenR"/>
            </a:pPr>
            <a:r>
              <a:rPr lang="en-US" sz="3000" kern="0" dirty="0">
                <a:latin typeface="Arial" panose="020B0604020202020204" pitchFamily="34" charset="0"/>
                <a:cs typeface="Arial" panose="020B0604020202020204" pitchFamily="34" charset="0"/>
              </a:rPr>
              <a:t>Less participation on the Implementation of Tsunami Ready:</a:t>
            </a:r>
          </a:p>
          <a:p>
            <a:pPr marL="514350" indent="-514350">
              <a:spcBef>
                <a:spcPts val="900"/>
              </a:spcBef>
              <a:buFont typeface="Arial" panose="020B0604020202020204" pitchFamily="34" charset="0"/>
              <a:buChar char="•"/>
            </a:pPr>
            <a:r>
              <a:rPr lang="en-US" sz="3000" dirty="0">
                <a:latin typeface="Arial" panose="020B0604020202020204" pitchFamily="34" charset="0"/>
                <a:ea typeface="MS Mincho" panose="02020609040205080304" pitchFamily="49" charset="-128"/>
              </a:rPr>
              <a:t>Result from the capacity assessment: 13 countries (59%) confirmed that they are already participating in TRRP</a:t>
            </a:r>
            <a:r>
              <a:rPr lang="en-US" sz="3000" kern="0" dirty="0">
                <a:latin typeface="Arial" panose="020B0604020202020204" pitchFamily="34" charset="0"/>
                <a:cs typeface="Arial" panose="020B0604020202020204" pitchFamily="34" charset="0"/>
              </a:rPr>
              <a:t> </a:t>
            </a:r>
          </a:p>
          <a:p>
            <a:pPr marL="514350" indent="-514350">
              <a:spcBef>
                <a:spcPts val="900"/>
              </a:spcBef>
              <a:buFont typeface="+mj-lt"/>
              <a:buAutoNum type="alphaLcParenR" startAt="2"/>
            </a:pPr>
            <a:r>
              <a:rPr lang="en-US" sz="3000" kern="0" dirty="0">
                <a:latin typeface="Arial" panose="020B0604020202020204" pitchFamily="34" charset="0"/>
                <a:cs typeface="Arial" panose="020B0604020202020204" pitchFamily="34" charset="0"/>
              </a:rPr>
              <a:t>Limited resources to process the recognition including to verify and giving advocacy the TRC</a:t>
            </a:r>
            <a:endParaRPr lang="en-US" sz="3000" kern="0" dirty="0">
              <a:solidFill>
                <a:srgbClr val="C00000"/>
              </a:solidFill>
              <a:latin typeface="Arial" panose="020B0604020202020204" pitchFamily="34" charset="0"/>
              <a:cs typeface="Arial" panose="020B0604020202020204" pitchFamily="34" charset="0"/>
            </a:endParaRPr>
          </a:p>
          <a:p>
            <a:pPr marL="514350" indent="-514350">
              <a:spcBef>
                <a:spcPts val="900"/>
              </a:spcBef>
              <a:buFont typeface="+mj-lt"/>
              <a:buAutoNum type="alphaLcParenR" startAt="2"/>
            </a:pPr>
            <a:r>
              <a:rPr lang="en-US" sz="3000" kern="0" dirty="0">
                <a:latin typeface="Arial" panose="020B0604020202020204" pitchFamily="34" charset="0"/>
                <a:cs typeface="Arial" panose="020B0604020202020204" pitchFamily="34" charset="0"/>
              </a:rPr>
              <a:t>Less awareness of tsunami  due to the rare event, based on our observation during the tsunami ready in Seychelles, because of they do not have the local source of tsunami, the issue on the tsunami preparedness is not considered to be prioritized</a:t>
            </a:r>
            <a:endParaRPr lang="en-US" sz="2700" kern="0" dirty="0"/>
          </a:p>
          <a:p>
            <a:pPr algn="just">
              <a:spcBef>
                <a:spcPts val="900"/>
              </a:spcBef>
            </a:pPr>
            <a:endParaRPr lang="en-US" sz="2700" b="1" u="sng"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2600200"/>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2816E-E79A-DF1C-FAAF-994EE37322CF}"/>
            </a:ext>
          </a:extLst>
        </p:cNvPr>
        <p:cNvGrpSpPr/>
        <p:nvPr/>
      </p:nvGrpSpPr>
      <p:grpSpPr>
        <a:xfrm>
          <a:off x="0" y="0"/>
          <a:ext cx="0" cy="0"/>
          <a:chOff x="0" y="0"/>
          <a:chExt cx="0" cy="0"/>
        </a:xfrm>
      </p:grpSpPr>
      <p:sp>
        <p:nvSpPr>
          <p:cNvPr id="11" name="Freeform 2">
            <a:extLst>
              <a:ext uri="{FF2B5EF4-FFF2-40B4-BE49-F238E27FC236}">
                <a16:creationId xmlns:a16="http://schemas.microsoft.com/office/drawing/2014/main" id="{CE44F7C1-61DB-3807-BE41-9322B2A72E0E}"/>
              </a:ext>
            </a:extLst>
          </p:cNvPr>
          <p:cNvSpPr/>
          <p:nvPr/>
        </p:nvSpPr>
        <p:spPr>
          <a:xfrm>
            <a:off x="-17253" y="1029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grpSp>
        <p:nvGrpSpPr>
          <p:cNvPr id="4" name="Group 4">
            <a:extLst>
              <a:ext uri="{FF2B5EF4-FFF2-40B4-BE49-F238E27FC236}">
                <a16:creationId xmlns:a16="http://schemas.microsoft.com/office/drawing/2014/main" id="{C63E54DC-5A79-1F33-3B69-51B55DE097A0}"/>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AD558DB7-1649-08B7-DFA8-0F53D9962138}"/>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EDBCC2FC-8D77-8EFF-BD85-ECB46ACA9237}"/>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8E6BD9C3-53DD-6F01-572E-96C2260F276B}"/>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07A4853D-EDE6-B8B6-619E-F3EB0D70CE37}"/>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0AE5D9AA-103D-F1AE-B59C-FD456F9FD82F}"/>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7349EE5B-317B-3734-8AAD-6D7C61A21F43}"/>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6" name="Google Shape;340;p27">
            <a:extLst>
              <a:ext uri="{FF2B5EF4-FFF2-40B4-BE49-F238E27FC236}">
                <a16:creationId xmlns:a16="http://schemas.microsoft.com/office/drawing/2014/main" id="{85F2CE03-E51B-4C27-2371-31D277D63C7E}"/>
              </a:ext>
            </a:extLst>
          </p:cNvPr>
          <p:cNvSpPr txBox="1"/>
          <p:nvPr/>
        </p:nvSpPr>
        <p:spPr>
          <a:xfrm>
            <a:off x="-533400" y="4134906"/>
            <a:ext cx="8775700" cy="212361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7200"/>
              <a:buFont typeface="Arial"/>
              <a:buNone/>
            </a:pPr>
            <a:r>
              <a:rPr lang="en-US" sz="4400" b="1" i="0" u="none" strike="noStrike" cap="none" dirty="0">
                <a:solidFill>
                  <a:srgbClr val="FFFFFF"/>
                </a:solidFill>
                <a:latin typeface="Arial"/>
                <a:ea typeface="Arial"/>
                <a:cs typeface="Arial"/>
                <a:sym typeface="Arial"/>
              </a:rPr>
              <a:t>THANK YOU</a:t>
            </a:r>
          </a:p>
          <a:p>
            <a:pPr marL="0" marR="0" lvl="0" indent="0" algn="ctr" rtl="0">
              <a:lnSpc>
                <a:spcPct val="100000"/>
              </a:lnSpc>
              <a:spcBef>
                <a:spcPts val="0"/>
              </a:spcBef>
              <a:spcAft>
                <a:spcPts val="0"/>
              </a:spcAft>
              <a:buClr>
                <a:srgbClr val="000000"/>
              </a:buClr>
              <a:buSzPts val="7200"/>
              <a:buFont typeface="Arial"/>
              <a:buNone/>
            </a:pPr>
            <a:endParaRPr lang="en-US" sz="4400" b="1" dirty="0">
              <a:solidFill>
                <a:srgbClr val="FFFFFF"/>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7200"/>
              <a:buFont typeface="Arial"/>
              <a:buNone/>
            </a:pPr>
            <a:r>
              <a:rPr lang="en-US" sz="4400" b="1" i="0" u="none" strike="noStrike" cap="none" dirty="0">
                <a:solidFill>
                  <a:srgbClr val="FFFFFF"/>
                </a:solidFill>
                <a:latin typeface="Arial"/>
                <a:ea typeface="Arial"/>
                <a:cs typeface="Arial"/>
                <a:sym typeface="Arial"/>
              </a:rPr>
              <a:t>suci.anugrah@bmkg.go.id</a:t>
            </a:r>
          </a:p>
        </p:txBody>
      </p:sp>
    </p:spTree>
    <p:extLst>
      <p:ext uri="{BB962C8B-B14F-4D97-AF65-F5344CB8AC3E}">
        <p14:creationId xmlns:p14="http://schemas.microsoft.com/office/powerpoint/2010/main" val="2296200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88" y="8993346"/>
            <a:ext cx="18288000" cy="1494726"/>
            <a:chOff x="0" y="0"/>
            <a:chExt cx="2961182" cy="275705"/>
          </a:xfrm>
          <a:solidFill>
            <a:schemeClr val="bg1"/>
          </a:solidFill>
        </p:grpSpPr>
        <p:sp>
          <p:nvSpPr>
            <p:cNvPr id="3" name="Freeform 3"/>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grpFill/>
          </p:spPr>
          <p:txBody>
            <a:bodyPr/>
            <a:lstStyle/>
            <a:p>
              <a:endParaRPr lang="en-US"/>
            </a:p>
          </p:txBody>
        </p:sp>
      </p:grpSp>
      <p:grpSp>
        <p:nvGrpSpPr>
          <p:cNvPr id="4" name="Group 4"/>
          <p:cNvGrpSpPr/>
          <p:nvPr/>
        </p:nvGrpSpPr>
        <p:grpSpPr>
          <a:xfrm>
            <a:off x="342029" y="9292143"/>
            <a:ext cx="8212269" cy="741679"/>
            <a:chOff x="0" y="0"/>
            <a:chExt cx="10949692" cy="988906"/>
          </a:xfrm>
          <a:solidFill>
            <a:schemeClr val="bg1"/>
          </a:solidFill>
        </p:grpSpPr>
        <p:sp>
          <p:nvSpPr>
            <p:cNvPr id="5" name="TextBox 5"/>
            <p:cNvSpPr txBox="1"/>
            <p:nvPr/>
          </p:nvSpPr>
          <p:spPr>
            <a:xfrm>
              <a:off x="4372095" y="-47625"/>
              <a:ext cx="6577597" cy="1036531"/>
            </a:xfrm>
            <a:prstGeom prst="rect">
              <a:avLst/>
            </a:prstGeom>
            <a:grpFill/>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grpFill/>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a:grpFill/>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2"/>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3"/>
              <a:stretch>
                <a:fillRect/>
              </a:stretch>
            </a:blipFill>
          </p:spPr>
          <p:txBody>
            <a:bodyPr/>
            <a:lstStyle/>
            <a:p>
              <a:endParaRPr lang="en-US"/>
            </a:p>
          </p:txBody>
        </p:sp>
      </p:grpSp>
      <p:pic>
        <p:nvPicPr>
          <p:cNvPr id="11" name="Picture 10">
            <a:extLst>
              <a:ext uri="{FF2B5EF4-FFF2-40B4-BE49-F238E27FC236}">
                <a16:creationId xmlns:a16="http://schemas.microsoft.com/office/drawing/2014/main" id="{39D668EC-5122-34D2-7931-87FC283FC6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682" y="2000680"/>
            <a:ext cx="8797483" cy="4948585"/>
          </a:xfrm>
          <a:prstGeom prst="rect">
            <a:avLst/>
          </a:prstGeom>
        </p:spPr>
      </p:pic>
      <p:sp>
        <p:nvSpPr>
          <p:cNvPr id="12" name="TextBox 11">
            <a:extLst>
              <a:ext uri="{FF2B5EF4-FFF2-40B4-BE49-F238E27FC236}">
                <a16:creationId xmlns:a16="http://schemas.microsoft.com/office/drawing/2014/main" id="{AB4D5A15-7A3A-C418-36F3-5003681960A4}"/>
              </a:ext>
            </a:extLst>
          </p:cNvPr>
          <p:cNvSpPr txBox="1"/>
          <p:nvPr/>
        </p:nvSpPr>
        <p:spPr>
          <a:xfrm>
            <a:off x="9463280" y="2162212"/>
            <a:ext cx="5236532" cy="4939800"/>
          </a:xfrm>
          <a:prstGeom prst="rect">
            <a:avLst/>
          </a:prstGeom>
          <a:solidFill>
            <a:schemeClr val="bg1"/>
          </a:solidFill>
        </p:spPr>
        <p:txBody>
          <a:bodyPr wrap="square" lIns="137147" tIns="68573" rIns="137147" bIns="68573">
            <a:spAutoFit/>
          </a:bodyPr>
          <a:lstStyle/>
          <a:p>
            <a:r>
              <a:rPr lang="en-ID" sz="1950" b="1" dirty="0"/>
              <a:t>Balasore District </a:t>
            </a:r>
          </a:p>
          <a:p>
            <a:pPr marL="514350" indent="-514350">
              <a:buAutoNum type="arabicPeriod"/>
            </a:pPr>
            <a:r>
              <a:rPr lang="en-ID" sz="1950" dirty="0" err="1"/>
              <a:t>Jayadevkasaba</a:t>
            </a:r>
            <a:r>
              <a:rPr lang="en-ID" sz="1950" dirty="0"/>
              <a:t> Pahi Village, </a:t>
            </a:r>
          </a:p>
          <a:p>
            <a:pPr marL="514350" indent="-514350">
              <a:buAutoNum type="arabicPeriod"/>
            </a:pPr>
            <a:r>
              <a:rPr lang="en-ID" sz="1950" dirty="0" err="1"/>
              <a:t>Jagannathpur</a:t>
            </a:r>
            <a:r>
              <a:rPr lang="en-ID" sz="1950" dirty="0"/>
              <a:t> Village, </a:t>
            </a:r>
          </a:p>
          <a:p>
            <a:pPr marL="514350" indent="-514350">
              <a:buAutoNum type="arabicPeriod"/>
            </a:pPr>
            <a:r>
              <a:rPr lang="en-ID" sz="1950" dirty="0" err="1"/>
              <a:t>Kanyanagari</a:t>
            </a:r>
            <a:r>
              <a:rPr lang="en-ID" sz="1950" dirty="0"/>
              <a:t> Village, </a:t>
            </a:r>
          </a:p>
          <a:p>
            <a:pPr marL="514350" indent="-514350">
              <a:buAutoNum type="arabicPeriod"/>
            </a:pPr>
            <a:r>
              <a:rPr lang="en-ID" sz="1950" dirty="0" err="1"/>
              <a:t>Sahapur</a:t>
            </a:r>
            <a:r>
              <a:rPr lang="en-ID" sz="1950" dirty="0"/>
              <a:t> Village, </a:t>
            </a:r>
          </a:p>
          <a:p>
            <a:r>
              <a:rPr lang="en-ID" sz="1950" b="1" dirty="0"/>
              <a:t>Bhadrak District </a:t>
            </a:r>
          </a:p>
          <a:p>
            <a:pPr marL="514350" indent="-514350">
              <a:buFont typeface="+mj-lt"/>
              <a:buAutoNum type="arabicPeriod"/>
            </a:pPr>
            <a:r>
              <a:rPr lang="en-ID" sz="1950" dirty="0" err="1"/>
              <a:t>Mohanpur</a:t>
            </a:r>
            <a:r>
              <a:rPr lang="en-ID" sz="1950" dirty="0"/>
              <a:t> Village, </a:t>
            </a:r>
          </a:p>
          <a:p>
            <a:pPr marL="514350" indent="-514350">
              <a:buFont typeface="+mj-lt"/>
              <a:buAutoNum type="arabicPeriod"/>
            </a:pPr>
            <a:r>
              <a:rPr lang="en-ID" sz="1950" dirty="0" err="1"/>
              <a:t>Sanakrushnapur</a:t>
            </a:r>
            <a:r>
              <a:rPr lang="en-ID" sz="1950" dirty="0"/>
              <a:t> Village,</a:t>
            </a:r>
          </a:p>
          <a:p>
            <a:pPr marL="514350" indent="-514350">
              <a:buFont typeface="+mj-lt"/>
              <a:buAutoNum type="arabicPeriod"/>
            </a:pPr>
            <a:r>
              <a:rPr lang="en-ID" sz="1950" dirty="0" err="1"/>
              <a:t>Adhuan</a:t>
            </a:r>
            <a:r>
              <a:rPr lang="en-ID" sz="1950" dirty="0"/>
              <a:t> Village, </a:t>
            </a:r>
          </a:p>
          <a:p>
            <a:pPr marL="514350" indent="-514350">
              <a:buFont typeface="+mj-lt"/>
              <a:buAutoNum type="arabicPeriod"/>
            </a:pPr>
            <a:r>
              <a:rPr lang="en-ID" sz="1950" dirty="0" err="1"/>
              <a:t>Badahabelisahi</a:t>
            </a:r>
            <a:r>
              <a:rPr lang="en-ID" sz="1950" dirty="0"/>
              <a:t> Village, </a:t>
            </a:r>
          </a:p>
          <a:p>
            <a:r>
              <a:rPr lang="en-ID" sz="1950" b="1" dirty="0"/>
              <a:t>Ganjam District </a:t>
            </a:r>
          </a:p>
          <a:p>
            <a:pPr marL="514350" indent="-514350">
              <a:buFont typeface="+mj-lt"/>
              <a:buAutoNum type="arabicPeriod"/>
            </a:pPr>
            <a:r>
              <a:rPr lang="en-ID" sz="1950" dirty="0" err="1"/>
              <a:t>Kantiagada</a:t>
            </a:r>
            <a:r>
              <a:rPr lang="en-ID" sz="1950" dirty="0"/>
              <a:t> Village, </a:t>
            </a:r>
          </a:p>
          <a:p>
            <a:pPr marL="514350" indent="-514350">
              <a:buFont typeface="+mj-lt"/>
              <a:buAutoNum type="arabicPeriod"/>
            </a:pPr>
            <a:r>
              <a:rPr lang="en-ID" sz="1950" dirty="0" err="1"/>
              <a:t>Markandi</a:t>
            </a:r>
            <a:r>
              <a:rPr lang="en-ID" sz="1950" dirty="0"/>
              <a:t> Village, </a:t>
            </a:r>
          </a:p>
          <a:p>
            <a:pPr marL="514350" indent="-514350">
              <a:buFont typeface="+mj-lt"/>
              <a:buAutoNum type="arabicPeriod"/>
            </a:pPr>
            <a:r>
              <a:rPr lang="en-ID" sz="1950" dirty="0" err="1"/>
              <a:t>Prayagi</a:t>
            </a:r>
            <a:r>
              <a:rPr lang="en-ID" sz="1950" dirty="0"/>
              <a:t> Village, </a:t>
            </a:r>
          </a:p>
          <a:p>
            <a:pPr marL="514350" indent="-514350">
              <a:buFont typeface="+mj-lt"/>
              <a:buAutoNum type="arabicPeriod"/>
            </a:pPr>
            <a:r>
              <a:rPr lang="en-ID" sz="1950" dirty="0" err="1"/>
              <a:t>Uppalaputi</a:t>
            </a:r>
            <a:r>
              <a:rPr lang="en-ID" sz="1950" dirty="0"/>
              <a:t> Village, </a:t>
            </a:r>
          </a:p>
          <a:p>
            <a:pPr marL="514350" indent="-514350">
              <a:buFont typeface="+mj-lt"/>
              <a:buAutoNum type="arabicPeriod"/>
            </a:pPr>
            <a:r>
              <a:rPr lang="en-ID" sz="1950" dirty="0" err="1"/>
              <a:t>Venkatraipur</a:t>
            </a:r>
            <a:r>
              <a:rPr lang="en-ID" sz="1950" dirty="0"/>
              <a:t> Village, </a:t>
            </a:r>
          </a:p>
        </p:txBody>
      </p:sp>
      <p:sp>
        <p:nvSpPr>
          <p:cNvPr id="13" name="TextBox 12">
            <a:extLst>
              <a:ext uri="{FF2B5EF4-FFF2-40B4-BE49-F238E27FC236}">
                <a16:creationId xmlns:a16="http://schemas.microsoft.com/office/drawing/2014/main" id="{A6C309B7-1F99-85FA-A3ED-4227B368CFE7}"/>
              </a:ext>
            </a:extLst>
          </p:cNvPr>
          <p:cNvSpPr txBox="1"/>
          <p:nvPr/>
        </p:nvSpPr>
        <p:spPr>
          <a:xfrm>
            <a:off x="13711787" y="1552518"/>
            <a:ext cx="3663500" cy="4939800"/>
          </a:xfrm>
          <a:prstGeom prst="rect">
            <a:avLst/>
          </a:prstGeom>
          <a:solidFill>
            <a:schemeClr val="bg1"/>
          </a:solidFill>
        </p:spPr>
        <p:txBody>
          <a:bodyPr wrap="square" lIns="137147" tIns="68573" rIns="137147" bIns="68573" rtlCol="0">
            <a:spAutoFit/>
          </a:bodyPr>
          <a:lstStyle/>
          <a:p>
            <a:r>
              <a:rPr lang="en-ID" sz="1950" b="1" dirty="0" err="1"/>
              <a:t>Jagatsinghpur</a:t>
            </a:r>
            <a:r>
              <a:rPr lang="en-ID" sz="1950" b="1" dirty="0"/>
              <a:t> District</a:t>
            </a:r>
          </a:p>
          <a:p>
            <a:pPr marL="514350" indent="-514350">
              <a:buFont typeface="+mj-lt"/>
              <a:buAutoNum type="arabicPeriod"/>
            </a:pPr>
            <a:r>
              <a:rPr lang="en-ID" sz="1950" dirty="0" err="1"/>
              <a:t>Bahgeipur</a:t>
            </a:r>
            <a:r>
              <a:rPr lang="en-ID" sz="1950" dirty="0"/>
              <a:t> Village,</a:t>
            </a:r>
          </a:p>
          <a:p>
            <a:pPr marL="514350" indent="-514350">
              <a:buFont typeface="+mj-lt"/>
              <a:buAutoNum type="arabicPeriod"/>
            </a:pPr>
            <a:r>
              <a:rPr lang="en-ID" sz="1950" dirty="0" err="1"/>
              <a:t>Bhuyanpala</a:t>
            </a:r>
            <a:r>
              <a:rPr lang="en-ID" sz="1950" dirty="0"/>
              <a:t> Village,</a:t>
            </a:r>
          </a:p>
          <a:p>
            <a:pPr marL="514350" indent="-514350">
              <a:buFont typeface="+mj-lt"/>
              <a:buAutoNum type="arabicPeriod"/>
            </a:pPr>
            <a:r>
              <a:rPr lang="en-ID" sz="1950" dirty="0" err="1"/>
              <a:t>Dhanaharbelari</a:t>
            </a:r>
            <a:r>
              <a:rPr lang="en-ID" sz="1950" dirty="0"/>
              <a:t> Village,</a:t>
            </a:r>
          </a:p>
          <a:p>
            <a:pPr marL="514350" indent="-514350">
              <a:buFont typeface="+mj-lt"/>
              <a:buAutoNum type="arabicPeriod"/>
            </a:pPr>
            <a:r>
              <a:rPr lang="en-ID" sz="1950" dirty="0" err="1"/>
              <a:t>Noliasahi</a:t>
            </a:r>
            <a:r>
              <a:rPr lang="en-ID" sz="1950" dirty="0"/>
              <a:t> Village,</a:t>
            </a:r>
          </a:p>
          <a:p>
            <a:pPr marL="514350" indent="-514350">
              <a:buFont typeface="+mj-lt"/>
              <a:buAutoNum type="arabicPeriod"/>
            </a:pPr>
            <a:r>
              <a:rPr lang="en-ID" sz="1950" dirty="0" err="1"/>
              <a:t>Shadabedi</a:t>
            </a:r>
            <a:r>
              <a:rPr lang="en-ID" sz="1950" dirty="0"/>
              <a:t> Village,</a:t>
            </a:r>
          </a:p>
          <a:p>
            <a:r>
              <a:rPr lang="en-ID" sz="1950" b="1" dirty="0" err="1"/>
              <a:t>Kendrapada</a:t>
            </a:r>
            <a:r>
              <a:rPr lang="en-ID" sz="1950" b="1" dirty="0"/>
              <a:t> District </a:t>
            </a:r>
          </a:p>
          <a:p>
            <a:pPr marL="514350" indent="-514350">
              <a:buFont typeface="+mj-lt"/>
              <a:buAutoNum type="arabicPeriod"/>
            </a:pPr>
            <a:r>
              <a:rPr lang="en-ID" sz="1950" dirty="0" err="1"/>
              <a:t>Chinchiri</a:t>
            </a:r>
            <a:r>
              <a:rPr lang="en-ID" sz="1950" dirty="0"/>
              <a:t> Village,</a:t>
            </a:r>
          </a:p>
          <a:p>
            <a:pPr marL="514350" indent="-514350">
              <a:buFont typeface="+mj-lt"/>
              <a:buAutoNum type="arabicPeriod"/>
            </a:pPr>
            <a:r>
              <a:rPr lang="en-ID" sz="1950" dirty="0" err="1"/>
              <a:t>Kaitha</a:t>
            </a:r>
            <a:r>
              <a:rPr lang="en-ID" sz="1950" dirty="0"/>
              <a:t> Village, </a:t>
            </a:r>
          </a:p>
          <a:p>
            <a:pPr marL="514350" indent="-514350">
              <a:buFont typeface="+mj-lt"/>
              <a:buAutoNum type="arabicPeriod"/>
            </a:pPr>
            <a:r>
              <a:rPr lang="en-ID" sz="1950" dirty="0" err="1"/>
              <a:t>Kantilo</a:t>
            </a:r>
            <a:r>
              <a:rPr lang="en-ID" sz="1950" dirty="0"/>
              <a:t> Village, </a:t>
            </a:r>
          </a:p>
          <a:p>
            <a:pPr marL="514350" indent="-514350">
              <a:buFont typeface="+mj-lt"/>
              <a:buAutoNum type="arabicPeriod"/>
            </a:pPr>
            <a:r>
              <a:rPr lang="en-ID" sz="1950" dirty="0" err="1"/>
              <a:t>Tantiapala_Sasan</a:t>
            </a:r>
            <a:r>
              <a:rPr lang="en-ID" sz="1950" dirty="0"/>
              <a:t> Village, </a:t>
            </a:r>
          </a:p>
          <a:p>
            <a:r>
              <a:rPr lang="en-ID" sz="1950" b="1" dirty="0"/>
              <a:t>Puri District </a:t>
            </a:r>
          </a:p>
          <a:p>
            <a:pPr marL="514350" indent="-514350">
              <a:buFont typeface="+mj-lt"/>
              <a:buAutoNum type="arabicPeriod"/>
            </a:pPr>
            <a:r>
              <a:rPr lang="en-ID" sz="1950" dirty="0" err="1"/>
              <a:t>Chhotipada</a:t>
            </a:r>
            <a:r>
              <a:rPr lang="en-ID" sz="1950" dirty="0"/>
              <a:t> Village,</a:t>
            </a:r>
          </a:p>
          <a:p>
            <a:pPr marL="514350" indent="-514350">
              <a:buFont typeface="+mj-lt"/>
              <a:buAutoNum type="arabicPeriod"/>
            </a:pPr>
            <a:r>
              <a:rPr lang="en-ID" sz="1950" dirty="0" err="1"/>
              <a:t>Keutajanga</a:t>
            </a:r>
            <a:r>
              <a:rPr lang="en-ID" sz="1950" dirty="0"/>
              <a:t> Village,</a:t>
            </a:r>
          </a:p>
          <a:p>
            <a:pPr marL="514350" indent="-514350">
              <a:buFont typeface="+mj-lt"/>
              <a:buAutoNum type="arabicPeriod"/>
            </a:pPr>
            <a:r>
              <a:rPr lang="en-ID" sz="1950" dirty="0" err="1"/>
              <a:t>Khalakatapatana</a:t>
            </a:r>
            <a:r>
              <a:rPr lang="en-ID" sz="1950" dirty="0"/>
              <a:t> Village, </a:t>
            </a:r>
          </a:p>
          <a:p>
            <a:pPr marL="514350" indent="-514350">
              <a:buFont typeface="+mj-lt"/>
              <a:buAutoNum type="arabicPeriod"/>
            </a:pPr>
            <a:r>
              <a:rPr lang="en-ID" sz="1950" dirty="0" err="1"/>
              <a:t>Narasinghpatana</a:t>
            </a:r>
            <a:endParaRPr lang="en-ID" sz="1950" dirty="0"/>
          </a:p>
        </p:txBody>
      </p:sp>
      <p:sp>
        <p:nvSpPr>
          <p:cNvPr id="14" name="TextBox 13">
            <a:extLst>
              <a:ext uri="{FF2B5EF4-FFF2-40B4-BE49-F238E27FC236}">
                <a16:creationId xmlns:a16="http://schemas.microsoft.com/office/drawing/2014/main" id="{75E357DC-89ED-C91B-51DA-E221EE97571E}"/>
              </a:ext>
            </a:extLst>
          </p:cNvPr>
          <p:cNvSpPr txBox="1"/>
          <p:nvPr/>
        </p:nvSpPr>
        <p:spPr>
          <a:xfrm>
            <a:off x="9282636" y="1414278"/>
            <a:ext cx="4137680" cy="738650"/>
          </a:xfrm>
          <a:prstGeom prst="rect">
            <a:avLst/>
          </a:prstGeom>
          <a:noFill/>
        </p:spPr>
        <p:txBody>
          <a:bodyPr wrap="square" lIns="137147" tIns="68573" rIns="137147" bIns="68573" rtlCol="0">
            <a:spAutoFit/>
          </a:bodyPr>
          <a:lstStyle/>
          <a:p>
            <a:r>
              <a:rPr lang="en-US" sz="1950" b="1" dirty="0"/>
              <a:t>INDIA</a:t>
            </a:r>
          </a:p>
          <a:p>
            <a:r>
              <a:rPr lang="en-US" sz="1950" dirty="0"/>
              <a:t>1 </a:t>
            </a:r>
            <a:r>
              <a:rPr lang="en-US" sz="1950" dirty="0" err="1"/>
              <a:t>Provinsi</a:t>
            </a:r>
            <a:r>
              <a:rPr lang="en-US" sz="1950" dirty="0"/>
              <a:t>, 6 </a:t>
            </a:r>
            <a:r>
              <a:rPr lang="en-US" sz="1950" dirty="0" err="1"/>
              <a:t>Kecamatan</a:t>
            </a:r>
            <a:r>
              <a:rPr lang="en-US" sz="1950" dirty="0"/>
              <a:t>, 26 </a:t>
            </a:r>
            <a:r>
              <a:rPr lang="en-US" sz="1950" dirty="0" err="1"/>
              <a:t>Desa</a:t>
            </a:r>
            <a:endParaRPr lang="en-ID" sz="1950" dirty="0"/>
          </a:p>
        </p:txBody>
      </p:sp>
      <p:sp>
        <p:nvSpPr>
          <p:cNvPr id="15" name="TextBox 14">
            <a:extLst>
              <a:ext uri="{FF2B5EF4-FFF2-40B4-BE49-F238E27FC236}">
                <a16:creationId xmlns:a16="http://schemas.microsoft.com/office/drawing/2014/main" id="{C9BC6DD0-60CF-6C6B-8529-AD2BF01F298A}"/>
              </a:ext>
            </a:extLst>
          </p:cNvPr>
          <p:cNvSpPr txBox="1"/>
          <p:nvPr/>
        </p:nvSpPr>
        <p:spPr>
          <a:xfrm>
            <a:off x="1687" y="7132260"/>
            <a:ext cx="4285611" cy="738650"/>
          </a:xfrm>
          <a:prstGeom prst="rect">
            <a:avLst/>
          </a:prstGeom>
          <a:solidFill>
            <a:schemeClr val="bg1"/>
          </a:solidFill>
        </p:spPr>
        <p:txBody>
          <a:bodyPr wrap="square" lIns="137147" tIns="68573" rIns="137147" bIns="68573" rtlCol="0">
            <a:spAutoFit/>
          </a:bodyPr>
          <a:lstStyle/>
          <a:p>
            <a:r>
              <a:rPr lang="en-US" sz="1950" b="1" dirty="0"/>
              <a:t>INDONESIA </a:t>
            </a:r>
          </a:p>
          <a:p>
            <a:r>
              <a:rPr lang="en-US" sz="1950" dirty="0"/>
              <a:t>10 </a:t>
            </a:r>
            <a:r>
              <a:rPr lang="en-US" sz="1950" dirty="0" err="1"/>
              <a:t>Provinsi</a:t>
            </a:r>
            <a:r>
              <a:rPr lang="en-US" sz="1950" dirty="0"/>
              <a:t>, 14 </a:t>
            </a:r>
            <a:r>
              <a:rPr lang="en-US" sz="1950" dirty="0" err="1"/>
              <a:t>Kecamatan</a:t>
            </a:r>
            <a:r>
              <a:rPr lang="en-US" sz="1950" dirty="0"/>
              <a:t>, 22 </a:t>
            </a:r>
            <a:r>
              <a:rPr lang="en-US" sz="1950" dirty="0" err="1"/>
              <a:t>Desa</a:t>
            </a:r>
            <a:endParaRPr lang="en-ID" sz="1950" dirty="0"/>
          </a:p>
        </p:txBody>
      </p:sp>
      <p:sp>
        <p:nvSpPr>
          <p:cNvPr id="16" name="TextBox 15">
            <a:extLst>
              <a:ext uri="{FF2B5EF4-FFF2-40B4-BE49-F238E27FC236}">
                <a16:creationId xmlns:a16="http://schemas.microsoft.com/office/drawing/2014/main" id="{4335BF5E-EF3C-0A56-91AA-6E218BB413C3}"/>
              </a:ext>
            </a:extLst>
          </p:cNvPr>
          <p:cNvSpPr txBox="1"/>
          <p:nvPr/>
        </p:nvSpPr>
        <p:spPr>
          <a:xfrm>
            <a:off x="3932399" y="7068121"/>
            <a:ext cx="4114802" cy="1638896"/>
          </a:xfrm>
          <a:prstGeom prst="rect">
            <a:avLst/>
          </a:prstGeom>
          <a:solidFill>
            <a:schemeClr val="bg1"/>
          </a:solidFill>
        </p:spPr>
        <p:txBody>
          <a:bodyPr wrap="square" lIns="137147" tIns="68573" rIns="137147" bIns="68573" rtlCol="0">
            <a:spAutoFit/>
          </a:bodyPr>
          <a:lstStyle/>
          <a:p>
            <a:r>
              <a:rPr lang="en-US" sz="1950" b="1" dirty="0"/>
              <a:t>Sumatera Barat </a:t>
            </a:r>
          </a:p>
          <a:p>
            <a:pPr marL="514350" indent="-514350">
              <a:buFont typeface="+mj-lt"/>
              <a:buAutoNum type="arabicPeriod"/>
            </a:pPr>
            <a:r>
              <a:rPr lang="en-US" sz="1950" dirty="0"/>
              <a:t>Purus-Kota Padang</a:t>
            </a:r>
          </a:p>
          <a:p>
            <a:pPr marL="514350" indent="-514350">
              <a:buFont typeface="+mj-lt"/>
              <a:buAutoNum type="arabicPeriod"/>
            </a:pPr>
            <a:r>
              <a:rPr lang="en-US" sz="1950" dirty="0"/>
              <a:t>Lolong </a:t>
            </a:r>
            <a:r>
              <a:rPr lang="en-US" sz="1950" dirty="0" err="1"/>
              <a:t>Belanti</a:t>
            </a:r>
            <a:r>
              <a:rPr lang="en-US" sz="1950" dirty="0"/>
              <a:t>-Kota Padang</a:t>
            </a:r>
          </a:p>
          <a:p>
            <a:pPr marL="514350" indent="-514350">
              <a:buFont typeface="+mj-lt"/>
              <a:buAutoNum type="arabicPeriod"/>
            </a:pPr>
            <a:r>
              <a:rPr lang="en-US" sz="1950" dirty="0"/>
              <a:t>Tapakih-Kota Padang</a:t>
            </a:r>
          </a:p>
          <a:p>
            <a:pPr marL="514350" indent="-514350">
              <a:buFont typeface="+mj-lt"/>
              <a:buAutoNum type="arabicPeriod"/>
            </a:pPr>
            <a:endParaRPr lang="en-ID" sz="1950" dirty="0"/>
          </a:p>
        </p:txBody>
      </p:sp>
      <p:sp>
        <p:nvSpPr>
          <p:cNvPr id="17" name="TextBox 16">
            <a:extLst>
              <a:ext uri="{FF2B5EF4-FFF2-40B4-BE49-F238E27FC236}">
                <a16:creationId xmlns:a16="http://schemas.microsoft.com/office/drawing/2014/main" id="{831B55DA-E7D6-0880-8466-FDB35DBD7437}"/>
              </a:ext>
            </a:extLst>
          </p:cNvPr>
          <p:cNvSpPr txBox="1"/>
          <p:nvPr/>
        </p:nvSpPr>
        <p:spPr>
          <a:xfrm>
            <a:off x="3877283" y="8400231"/>
            <a:ext cx="4114802" cy="738650"/>
          </a:xfrm>
          <a:prstGeom prst="rect">
            <a:avLst/>
          </a:prstGeom>
          <a:solidFill>
            <a:schemeClr val="bg1"/>
          </a:solidFill>
        </p:spPr>
        <p:txBody>
          <a:bodyPr wrap="square" lIns="137147" tIns="68573" rIns="137147" bIns="68573" rtlCol="0">
            <a:spAutoFit/>
          </a:bodyPr>
          <a:lstStyle/>
          <a:p>
            <a:r>
              <a:rPr lang="en-US" sz="1950" b="1" dirty="0"/>
              <a:t>Banten </a:t>
            </a:r>
          </a:p>
          <a:p>
            <a:pPr marL="514350" indent="-514350">
              <a:buFont typeface="+mj-lt"/>
              <a:buAutoNum type="arabicPeriod"/>
            </a:pPr>
            <a:r>
              <a:rPr lang="en-US" sz="1950" dirty="0" err="1"/>
              <a:t>Panggarangan</a:t>
            </a:r>
            <a:r>
              <a:rPr lang="en-US" sz="1950" dirty="0"/>
              <a:t>-Lebak</a:t>
            </a:r>
          </a:p>
        </p:txBody>
      </p:sp>
      <p:sp>
        <p:nvSpPr>
          <p:cNvPr id="18" name="TextBox 17">
            <a:extLst>
              <a:ext uri="{FF2B5EF4-FFF2-40B4-BE49-F238E27FC236}">
                <a16:creationId xmlns:a16="http://schemas.microsoft.com/office/drawing/2014/main" id="{1B76CD57-A2F2-4AD6-50BE-DC0A4BFCB1C5}"/>
              </a:ext>
            </a:extLst>
          </p:cNvPr>
          <p:cNvSpPr txBox="1"/>
          <p:nvPr/>
        </p:nvSpPr>
        <p:spPr>
          <a:xfrm>
            <a:off x="7721280" y="7057608"/>
            <a:ext cx="3981723" cy="738650"/>
          </a:xfrm>
          <a:prstGeom prst="rect">
            <a:avLst/>
          </a:prstGeom>
          <a:solidFill>
            <a:schemeClr val="bg1"/>
          </a:solidFill>
        </p:spPr>
        <p:txBody>
          <a:bodyPr wrap="square" lIns="137147" tIns="68573" rIns="137147" bIns="68573" rtlCol="0">
            <a:spAutoFit/>
          </a:bodyPr>
          <a:lstStyle/>
          <a:p>
            <a:r>
              <a:rPr lang="en-US" sz="1950" b="1" dirty="0" err="1"/>
              <a:t>Jawa</a:t>
            </a:r>
            <a:r>
              <a:rPr lang="en-US" sz="1950" b="1" dirty="0"/>
              <a:t> Tengah</a:t>
            </a:r>
          </a:p>
          <a:p>
            <a:pPr marL="514350" indent="-514350">
              <a:buFont typeface="+mj-lt"/>
              <a:buAutoNum type="arabicPeriod"/>
            </a:pPr>
            <a:r>
              <a:rPr lang="en-US" sz="1950" dirty="0" err="1"/>
              <a:t>Sidaurip-Cilacap</a:t>
            </a:r>
            <a:endParaRPr lang="en-US" sz="1950" dirty="0"/>
          </a:p>
        </p:txBody>
      </p:sp>
      <p:sp>
        <p:nvSpPr>
          <p:cNvPr id="19" name="TextBox 18">
            <a:extLst>
              <a:ext uri="{FF2B5EF4-FFF2-40B4-BE49-F238E27FC236}">
                <a16:creationId xmlns:a16="http://schemas.microsoft.com/office/drawing/2014/main" id="{8818656E-9F15-CA6F-BFC5-6469C6DCC2C2}"/>
              </a:ext>
            </a:extLst>
          </p:cNvPr>
          <p:cNvSpPr txBox="1"/>
          <p:nvPr/>
        </p:nvSpPr>
        <p:spPr>
          <a:xfrm>
            <a:off x="11291656" y="7305544"/>
            <a:ext cx="3981723" cy="738650"/>
          </a:xfrm>
          <a:prstGeom prst="rect">
            <a:avLst/>
          </a:prstGeom>
          <a:solidFill>
            <a:schemeClr val="bg1"/>
          </a:solidFill>
        </p:spPr>
        <p:txBody>
          <a:bodyPr wrap="square" lIns="137147" tIns="68573" rIns="137147" bIns="68573" rtlCol="0">
            <a:spAutoFit/>
          </a:bodyPr>
          <a:lstStyle/>
          <a:p>
            <a:r>
              <a:rPr lang="en-US" sz="1950" b="1" dirty="0" err="1"/>
              <a:t>Jawa</a:t>
            </a:r>
            <a:r>
              <a:rPr lang="en-US" sz="1950" b="1" dirty="0"/>
              <a:t> </a:t>
            </a:r>
            <a:r>
              <a:rPr lang="en-US" sz="1950" b="1" dirty="0" err="1"/>
              <a:t>Timur</a:t>
            </a:r>
            <a:endParaRPr lang="en-US" sz="1950" b="1" dirty="0"/>
          </a:p>
          <a:p>
            <a:pPr marL="514350" indent="-514350">
              <a:buFont typeface="+mj-lt"/>
              <a:buAutoNum type="arabicPeriod"/>
            </a:pPr>
            <a:r>
              <a:rPr lang="en-US" sz="1950" dirty="0" err="1"/>
              <a:t>Tambakrejo</a:t>
            </a:r>
            <a:r>
              <a:rPr lang="en-US" sz="1950" dirty="0"/>
              <a:t>-Malang</a:t>
            </a:r>
          </a:p>
        </p:txBody>
      </p:sp>
      <p:sp>
        <p:nvSpPr>
          <p:cNvPr id="20" name="TextBox 19">
            <a:extLst>
              <a:ext uri="{FF2B5EF4-FFF2-40B4-BE49-F238E27FC236}">
                <a16:creationId xmlns:a16="http://schemas.microsoft.com/office/drawing/2014/main" id="{35CAC803-9F44-31B3-9F1B-E85581B50082}"/>
              </a:ext>
            </a:extLst>
          </p:cNvPr>
          <p:cNvSpPr txBox="1"/>
          <p:nvPr/>
        </p:nvSpPr>
        <p:spPr>
          <a:xfrm>
            <a:off x="11247810" y="8136983"/>
            <a:ext cx="3981723" cy="1038732"/>
          </a:xfrm>
          <a:prstGeom prst="rect">
            <a:avLst/>
          </a:prstGeom>
          <a:solidFill>
            <a:schemeClr val="bg1"/>
          </a:solidFill>
        </p:spPr>
        <p:txBody>
          <a:bodyPr wrap="square" lIns="137147" tIns="68573" rIns="137147" bIns="68573" rtlCol="0">
            <a:spAutoFit/>
          </a:bodyPr>
          <a:lstStyle/>
          <a:p>
            <a:r>
              <a:rPr lang="en-US" sz="1950" b="1" dirty="0"/>
              <a:t>Bali</a:t>
            </a:r>
          </a:p>
          <a:p>
            <a:pPr marL="514350" indent="-514350">
              <a:buFont typeface="+mj-lt"/>
              <a:buAutoNum type="arabicPeriod"/>
            </a:pPr>
            <a:r>
              <a:rPr lang="en-US" sz="1950" dirty="0"/>
              <a:t>Tanjung </a:t>
            </a:r>
            <a:r>
              <a:rPr lang="en-US" sz="1950" dirty="0" err="1"/>
              <a:t>Benoa</a:t>
            </a:r>
            <a:r>
              <a:rPr lang="en-US" sz="1950" dirty="0"/>
              <a:t>-Badung</a:t>
            </a:r>
          </a:p>
          <a:p>
            <a:pPr marL="514350" indent="-514350">
              <a:buFont typeface="+mj-lt"/>
              <a:buAutoNum type="arabicPeriod"/>
            </a:pPr>
            <a:r>
              <a:rPr lang="en-US" sz="1950" dirty="0" err="1"/>
              <a:t>Pangastulan-Buleleng</a:t>
            </a:r>
            <a:endParaRPr lang="en-US" sz="1950" dirty="0"/>
          </a:p>
        </p:txBody>
      </p:sp>
      <p:sp>
        <p:nvSpPr>
          <p:cNvPr id="21" name="TextBox 20">
            <a:extLst>
              <a:ext uri="{FF2B5EF4-FFF2-40B4-BE49-F238E27FC236}">
                <a16:creationId xmlns:a16="http://schemas.microsoft.com/office/drawing/2014/main" id="{003C66FE-5B0D-F7BC-3C16-D8DE68FB7341}"/>
              </a:ext>
            </a:extLst>
          </p:cNvPr>
          <p:cNvSpPr txBox="1"/>
          <p:nvPr/>
        </p:nvSpPr>
        <p:spPr>
          <a:xfrm>
            <a:off x="14753360" y="7155503"/>
            <a:ext cx="4114802" cy="1038732"/>
          </a:xfrm>
          <a:prstGeom prst="rect">
            <a:avLst/>
          </a:prstGeom>
          <a:solidFill>
            <a:schemeClr val="bg1"/>
          </a:solidFill>
        </p:spPr>
        <p:txBody>
          <a:bodyPr wrap="square" lIns="137147" tIns="68573" rIns="137147" bIns="68573" rtlCol="0">
            <a:spAutoFit/>
          </a:bodyPr>
          <a:lstStyle/>
          <a:p>
            <a:r>
              <a:rPr lang="en-US" sz="1950" b="1" dirty="0"/>
              <a:t>Maluku</a:t>
            </a:r>
          </a:p>
          <a:p>
            <a:pPr marL="514350" indent="-514350">
              <a:buFont typeface="+mj-lt"/>
              <a:buAutoNum type="arabicPeriod"/>
            </a:pPr>
            <a:r>
              <a:rPr lang="en-US" sz="1950" dirty="0"/>
              <a:t>Galala-Ambon</a:t>
            </a:r>
          </a:p>
          <a:p>
            <a:pPr marL="514350" indent="-514350">
              <a:buFont typeface="+mj-lt"/>
              <a:buAutoNum type="arabicPeriod"/>
            </a:pPr>
            <a:r>
              <a:rPr lang="en-US" sz="1950" dirty="0"/>
              <a:t>Hative-Ambon</a:t>
            </a:r>
          </a:p>
        </p:txBody>
      </p:sp>
      <p:sp>
        <p:nvSpPr>
          <p:cNvPr id="22" name="TextBox 21">
            <a:extLst>
              <a:ext uri="{FF2B5EF4-FFF2-40B4-BE49-F238E27FC236}">
                <a16:creationId xmlns:a16="http://schemas.microsoft.com/office/drawing/2014/main" id="{6CE4102A-7645-FBEC-6462-FEEF9CE10F4A}"/>
              </a:ext>
            </a:extLst>
          </p:cNvPr>
          <p:cNvSpPr txBox="1"/>
          <p:nvPr/>
        </p:nvSpPr>
        <p:spPr>
          <a:xfrm>
            <a:off x="87092" y="7950451"/>
            <a:ext cx="4114802" cy="1938978"/>
          </a:xfrm>
          <a:prstGeom prst="rect">
            <a:avLst/>
          </a:prstGeom>
          <a:solidFill>
            <a:schemeClr val="bg1"/>
          </a:solidFill>
        </p:spPr>
        <p:txBody>
          <a:bodyPr wrap="square" lIns="137147" tIns="68573" rIns="137147" bIns="68573" rtlCol="0">
            <a:spAutoFit/>
          </a:bodyPr>
          <a:lstStyle/>
          <a:p>
            <a:r>
              <a:rPr lang="en-US" sz="1950" b="1" dirty="0"/>
              <a:t>Aceh</a:t>
            </a:r>
          </a:p>
          <a:p>
            <a:pPr marL="514350" indent="-514350">
              <a:buFont typeface="+mj-lt"/>
              <a:buAutoNum type="arabicPeriod"/>
            </a:pPr>
            <a:r>
              <a:rPr lang="en-US" sz="1950" dirty="0"/>
              <a:t>Deah </a:t>
            </a:r>
            <a:r>
              <a:rPr lang="en-US" sz="1950" dirty="0" err="1"/>
              <a:t>Glumpang</a:t>
            </a:r>
            <a:r>
              <a:rPr lang="en-US" sz="1950" dirty="0"/>
              <a:t>-Banda Aceh</a:t>
            </a:r>
          </a:p>
          <a:p>
            <a:pPr marL="514350" indent="-514350">
              <a:buFont typeface="+mj-lt"/>
              <a:buAutoNum type="arabicPeriod"/>
            </a:pPr>
            <a:r>
              <a:rPr lang="en-US" sz="1950" dirty="0"/>
              <a:t>Gampong Jawa-Banda Aceh</a:t>
            </a:r>
          </a:p>
          <a:p>
            <a:pPr marL="514350" indent="-514350">
              <a:buFont typeface="+mj-lt"/>
              <a:buAutoNum type="arabicPeriod"/>
            </a:pPr>
            <a:r>
              <a:rPr lang="en-US" sz="1950" dirty="0"/>
              <a:t>Mon </a:t>
            </a:r>
            <a:r>
              <a:rPr lang="en-US" sz="1950" dirty="0" err="1"/>
              <a:t>Ikeun</a:t>
            </a:r>
            <a:r>
              <a:rPr lang="en-US" sz="1950" dirty="0"/>
              <a:t>-Aceh Besar</a:t>
            </a:r>
          </a:p>
          <a:p>
            <a:pPr marL="514350" indent="-514350">
              <a:buFont typeface="+mj-lt"/>
              <a:buAutoNum type="arabicPeriod"/>
            </a:pPr>
            <a:r>
              <a:rPr lang="en-US" sz="1950" dirty="0" err="1"/>
              <a:t>Lamkruet</a:t>
            </a:r>
            <a:r>
              <a:rPr lang="en-US" sz="1950" dirty="0"/>
              <a:t>-Aceh Besar</a:t>
            </a:r>
          </a:p>
          <a:p>
            <a:pPr marL="514350" indent="-514350">
              <a:buFont typeface="+mj-lt"/>
              <a:buAutoNum type="arabicPeriod"/>
            </a:pPr>
            <a:endParaRPr lang="en-ID" sz="1950" dirty="0"/>
          </a:p>
        </p:txBody>
      </p:sp>
      <p:sp>
        <p:nvSpPr>
          <p:cNvPr id="23" name="TextBox 22">
            <a:extLst>
              <a:ext uri="{FF2B5EF4-FFF2-40B4-BE49-F238E27FC236}">
                <a16:creationId xmlns:a16="http://schemas.microsoft.com/office/drawing/2014/main" id="{06A86B91-2846-327F-6861-D9B3DC9ABD97}"/>
              </a:ext>
            </a:extLst>
          </p:cNvPr>
          <p:cNvSpPr txBox="1"/>
          <p:nvPr/>
        </p:nvSpPr>
        <p:spPr>
          <a:xfrm>
            <a:off x="3932399" y="9181557"/>
            <a:ext cx="4114802" cy="738650"/>
          </a:xfrm>
          <a:prstGeom prst="rect">
            <a:avLst/>
          </a:prstGeom>
          <a:solidFill>
            <a:schemeClr val="bg1"/>
          </a:solidFill>
        </p:spPr>
        <p:txBody>
          <a:bodyPr wrap="square" lIns="137147" tIns="68573" rIns="137147" bIns="68573" rtlCol="0">
            <a:spAutoFit/>
          </a:bodyPr>
          <a:lstStyle/>
          <a:p>
            <a:r>
              <a:rPr lang="en-US" sz="1950" b="1" dirty="0" err="1"/>
              <a:t>Jawa</a:t>
            </a:r>
            <a:r>
              <a:rPr lang="en-US" sz="1950" b="1" dirty="0"/>
              <a:t> Barat </a:t>
            </a:r>
          </a:p>
          <a:p>
            <a:pPr marL="514350" indent="-514350">
              <a:buFont typeface="+mj-lt"/>
              <a:buAutoNum type="arabicPeriod"/>
            </a:pPr>
            <a:r>
              <a:rPr lang="en-US" sz="1950" dirty="0" err="1"/>
              <a:t>Pangandaran-Pangandaran</a:t>
            </a:r>
            <a:endParaRPr lang="en-US" sz="1950" dirty="0"/>
          </a:p>
        </p:txBody>
      </p:sp>
      <p:sp>
        <p:nvSpPr>
          <p:cNvPr id="24" name="TextBox 23">
            <a:extLst>
              <a:ext uri="{FF2B5EF4-FFF2-40B4-BE49-F238E27FC236}">
                <a16:creationId xmlns:a16="http://schemas.microsoft.com/office/drawing/2014/main" id="{313CA9C4-D3B7-0186-5FC2-FB98FAC5B785}"/>
              </a:ext>
            </a:extLst>
          </p:cNvPr>
          <p:cNvSpPr txBox="1"/>
          <p:nvPr/>
        </p:nvSpPr>
        <p:spPr>
          <a:xfrm>
            <a:off x="7742259" y="7805542"/>
            <a:ext cx="3981723" cy="2239060"/>
          </a:xfrm>
          <a:prstGeom prst="rect">
            <a:avLst/>
          </a:prstGeom>
          <a:solidFill>
            <a:schemeClr val="bg1"/>
          </a:solidFill>
        </p:spPr>
        <p:txBody>
          <a:bodyPr wrap="square" lIns="137147" tIns="68573" rIns="137147" bIns="68573" rtlCol="0">
            <a:spAutoFit/>
          </a:bodyPr>
          <a:lstStyle/>
          <a:p>
            <a:r>
              <a:rPr lang="en-US" sz="1950" b="1" dirty="0"/>
              <a:t>Yogyakarta</a:t>
            </a:r>
          </a:p>
          <a:p>
            <a:pPr marL="514350" indent="-514350">
              <a:buFont typeface="+mj-lt"/>
              <a:buAutoNum type="arabicPeriod"/>
            </a:pPr>
            <a:r>
              <a:rPr lang="en-US" sz="1950" dirty="0" err="1"/>
              <a:t>Glagah</a:t>
            </a:r>
            <a:r>
              <a:rPr lang="en-US" sz="1950" dirty="0"/>
              <a:t>-Kulon </a:t>
            </a:r>
            <a:r>
              <a:rPr lang="en-US" sz="1950" dirty="0" err="1"/>
              <a:t>Progo</a:t>
            </a:r>
            <a:endParaRPr lang="en-US" sz="1950" dirty="0"/>
          </a:p>
          <a:p>
            <a:pPr marL="514350" indent="-514350">
              <a:buFont typeface="+mj-lt"/>
              <a:buAutoNum type="arabicPeriod"/>
            </a:pPr>
            <a:r>
              <a:rPr lang="en-US" sz="1950" dirty="0" err="1"/>
              <a:t>Kemadang-Gunung</a:t>
            </a:r>
            <a:r>
              <a:rPr lang="en-US" sz="1950" dirty="0"/>
              <a:t> </a:t>
            </a:r>
            <a:r>
              <a:rPr lang="en-US" sz="1950" dirty="0" err="1"/>
              <a:t>Kidul</a:t>
            </a:r>
            <a:endParaRPr lang="en-US" sz="1950" dirty="0"/>
          </a:p>
          <a:p>
            <a:pPr marL="514350" indent="-514350">
              <a:buFont typeface="+mj-lt"/>
              <a:buAutoNum type="arabicPeriod"/>
            </a:pPr>
            <a:r>
              <a:rPr lang="en-US" sz="1950" dirty="0" err="1"/>
              <a:t>Parangtritis</a:t>
            </a:r>
            <a:r>
              <a:rPr lang="en-US" sz="1950" dirty="0"/>
              <a:t>-Bantul</a:t>
            </a:r>
          </a:p>
          <a:p>
            <a:pPr marL="514350" indent="-514350">
              <a:buFont typeface="+mj-lt"/>
              <a:buAutoNum type="arabicPeriod"/>
            </a:pPr>
            <a:r>
              <a:rPr lang="en-US" sz="1950" dirty="0"/>
              <a:t>Gading Sari- Bantul</a:t>
            </a:r>
          </a:p>
          <a:p>
            <a:pPr marL="514350" indent="-514350">
              <a:buFont typeface="+mj-lt"/>
              <a:buAutoNum type="arabicPeriod"/>
            </a:pPr>
            <a:r>
              <a:rPr lang="en-US" sz="1950" dirty="0"/>
              <a:t>Tirto </a:t>
            </a:r>
            <a:r>
              <a:rPr lang="en-US" sz="1950" dirty="0" err="1"/>
              <a:t>Hargo</a:t>
            </a:r>
            <a:r>
              <a:rPr lang="en-US" sz="1950" dirty="0"/>
              <a:t>- Bantul</a:t>
            </a:r>
          </a:p>
          <a:p>
            <a:pPr marL="514350" indent="-514350">
              <a:buFont typeface="+mj-lt"/>
              <a:buAutoNum type="arabicPeriod"/>
            </a:pPr>
            <a:r>
              <a:rPr lang="en-US" sz="1950" dirty="0" err="1"/>
              <a:t>Poncosari</a:t>
            </a:r>
            <a:r>
              <a:rPr lang="en-US" sz="1950" dirty="0"/>
              <a:t>- Bantul</a:t>
            </a:r>
          </a:p>
        </p:txBody>
      </p:sp>
      <p:sp>
        <p:nvSpPr>
          <p:cNvPr id="25" name="TextBox 24">
            <a:extLst>
              <a:ext uri="{FF2B5EF4-FFF2-40B4-BE49-F238E27FC236}">
                <a16:creationId xmlns:a16="http://schemas.microsoft.com/office/drawing/2014/main" id="{A40589A2-956D-A36E-BF55-BAD5890636B2}"/>
              </a:ext>
            </a:extLst>
          </p:cNvPr>
          <p:cNvSpPr txBox="1"/>
          <p:nvPr/>
        </p:nvSpPr>
        <p:spPr>
          <a:xfrm>
            <a:off x="11124875" y="9208581"/>
            <a:ext cx="5207882" cy="738650"/>
          </a:xfrm>
          <a:prstGeom prst="rect">
            <a:avLst/>
          </a:prstGeom>
          <a:solidFill>
            <a:schemeClr val="bg1"/>
          </a:solidFill>
        </p:spPr>
        <p:txBody>
          <a:bodyPr wrap="square" lIns="137147" tIns="68573" rIns="137147" bIns="68573" rtlCol="0">
            <a:spAutoFit/>
          </a:bodyPr>
          <a:lstStyle/>
          <a:p>
            <a:r>
              <a:rPr lang="en-US" sz="1950" b="1" dirty="0"/>
              <a:t>Nusa Tenggara Barat </a:t>
            </a:r>
          </a:p>
          <a:p>
            <a:pPr marL="514350" indent="-514350">
              <a:buFont typeface="+mj-lt"/>
              <a:buAutoNum type="arabicPeriod"/>
            </a:pPr>
            <a:r>
              <a:rPr lang="en-US" sz="1950" dirty="0"/>
              <a:t>Kuta </a:t>
            </a:r>
            <a:r>
              <a:rPr lang="en-US" sz="1950" dirty="0" err="1"/>
              <a:t>Mandhalika</a:t>
            </a:r>
            <a:r>
              <a:rPr lang="en-US" sz="1950" dirty="0"/>
              <a:t>-Lombok Tengah</a:t>
            </a:r>
          </a:p>
        </p:txBody>
      </p:sp>
      <p:sp>
        <p:nvSpPr>
          <p:cNvPr id="26" name="Title 1">
            <a:extLst>
              <a:ext uri="{FF2B5EF4-FFF2-40B4-BE49-F238E27FC236}">
                <a16:creationId xmlns:a16="http://schemas.microsoft.com/office/drawing/2014/main" id="{41758A7F-5FBE-0092-4530-F2204C7C2737}"/>
              </a:ext>
            </a:extLst>
          </p:cNvPr>
          <p:cNvSpPr txBox="1"/>
          <p:nvPr/>
        </p:nvSpPr>
        <p:spPr>
          <a:xfrm>
            <a:off x="7312325" y="227832"/>
            <a:ext cx="10587216" cy="1105668"/>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900" b="1" dirty="0">
                <a:latin typeface="Arial Nova" panose="020B0504020202020204" pitchFamily="34" charset="0"/>
              </a:rPr>
              <a:t>CURRRENT STATUS OF THE INDIAN OCEAN TSUNAMI READY COMMUNITIES </a:t>
            </a:r>
            <a:endParaRPr lang="en-ID" sz="3900" dirty="0">
              <a:latin typeface="Arial Nova" panose="020B050402020202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8E8118-BFA0-5DA4-AF0E-DB813A2A89D8}"/>
            </a:ext>
          </a:extLst>
        </p:cNvPr>
        <p:cNvGrpSpPr/>
        <p:nvPr/>
      </p:nvGrpSpPr>
      <p:grpSpPr>
        <a:xfrm>
          <a:off x="0" y="0"/>
          <a:ext cx="0" cy="0"/>
          <a:chOff x="0" y="0"/>
          <a:chExt cx="0" cy="0"/>
        </a:xfrm>
      </p:grpSpPr>
      <p:grpSp>
        <p:nvGrpSpPr>
          <p:cNvPr id="29" name="Group 2">
            <a:extLst>
              <a:ext uri="{FF2B5EF4-FFF2-40B4-BE49-F238E27FC236}">
                <a16:creationId xmlns:a16="http://schemas.microsoft.com/office/drawing/2014/main" id="{A2A4293F-ACDC-5394-3412-42E8E6954148}"/>
              </a:ext>
            </a:extLst>
          </p:cNvPr>
          <p:cNvGrpSpPr/>
          <p:nvPr/>
        </p:nvGrpSpPr>
        <p:grpSpPr>
          <a:xfrm>
            <a:off x="1" y="8972447"/>
            <a:ext cx="18288000" cy="1494726"/>
            <a:chOff x="0" y="0"/>
            <a:chExt cx="2961182" cy="275705"/>
          </a:xfrm>
        </p:grpSpPr>
        <p:sp>
          <p:nvSpPr>
            <p:cNvPr id="30" name="Freeform 3">
              <a:extLst>
                <a:ext uri="{FF2B5EF4-FFF2-40B4-BE49-F238E27FC236}">
                  <a16:creationId xmlns:a16="http://schemas.microsoft.com/office/drawing/2014/main" id="{F4034D7F-9A5E-5EA6-8124-E5730BFFE106}"/>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8" name="Group 8">
            <a:extLst>
              <a:ext uri="{FF2B5EF4-FFF2-40B4-BE49-F238E27FC236}">
                <a16:creationId xmlns:a16="http://schemas.microsoft.com/office/drawing/2014/main" id="{8C7C2E86-3BAF-0C46-F5E1-D32483F9D896}"/>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1B275F8B-94B1-3FC2-5A0F-33D4B3FC7A8E}"/>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848A3C93-5E12-5367-C578-BD4E6F384E1E}"/>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26" name="Title 1">
            <a:extLst>
              <a:ext uri="{FF2B5EF4-FFF2-40B4-BE49-F238E27FC236}">
                <a16:creationId xmlns:a16="http://schemas.microsoft.com/office/drawing/2014/main" id="{0B176397-8FF5-840D-5776-656C1CF322E0}"/>
              </a:ext>
            </a:extLst>
          </p:cNvPr>
          <p:cNvSpPr txBox="1"/>
          <p:nvPr/>
        </p:nvSpPr>
        <p:spPr>
          <a:xfrm>
            <a:off x="7312324" y="227832"/>
            <a:ext cx="11432875" cy="1105668"/>
          </a:xfrm>
          <a:prstGeom prst="rect">
            <a:avLst/>
          </a:prstGeom>
          <a:noFill/>
        </p:spPr>
        <p:txBody>
          <a:bodyPr vert="horz" lIns="137160" tIns="68580" rIns="137160" bIns="6858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5">
                    <a:lumMod val="75000"/>
                  </a:schemeClr>
                </a:solidFill>
              </a:rPr>
              <a:t>COMMUNITIES PLANNED TO BE RECOGNIZED</a:t>
            </a:r>
          </a:p>
        </p:txBody>
      </p:sp>
      <p:pic>
        <p:nvPicPr>
          <p:cNvPr id="27" name="Content Placeholder 2">
            <a:extLst>
              <a:ext uri="{FF2B5EF4-FFF2-40B4-BE49-F238E27FC236}">
                <a16:creationId xmlns:a16="http://schemas.microsoft.com/office/drawing/2014/main" id="{589D877F-217B-1B3D-C31F-5C98CAAFF0C8}"/>
              </a:ext>
            </a:extLst>
          </p:cNvPr>
          <p:cNvPicPr>
            <a:picLocks noChangeAspect="1"/>
          </p:cNvPicPr>
          <p:nvPr/>
        </p:nvPicPr>
        <p:blipFill>
          <a:blip r:embed="rId5"/>
          <a:stretch>
            <a:fillRect/>
          </a:stretch>
        </p:blipFill>
        <p:spPr>
          <a:xfrm>
            <a:off x="886255" y="2050256"/>
            <a:ext cx="10330008" cy="6324600"/>
          </a:xfrm>
          <a:prstGeom prst="rect">
            <a:avLst/>
          </a:prstGeom>
        </p:spPr>
      </p:pic>
      <p:sp>
        <p:nvSpPr>
          <p:cNvPr id="28" name="Content Placeholder 3">
            <a:extLst>
              <a:ext uri="{FF2B5EF4-FFF2-40B4-BE49-F238E27FC236}">
                <a16:creationId xmlns:a16="http://schemas.microsoft.com/office/drawing/2014/main" id="{887FEB81-9DAD-EAFF-93F5-9D387653CB89}"/>
              </a:ext>
            </a:extLst>
          </p:cNvPr>
          <p:cNvSpPr txBox="1">
            <a:spLocks/>
          </p:cNvSpPr>
          <p:nvPr/>
        </p:nvSpPr>
        <p:spPr>
          <a:xfrm>
            <a:off x="11352706" y="1122540"/>
            <a:ext cx="6935294" cy="9344633"/>
          </a:xfrm>
          <a:prstGeom prst="rect">
            <a:avLst/>
          </a:prstGeom>
          <a:solidFill>
            <a:schemeClr val="bg1"/>
          </a:solid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latin typeface="Bahnschrift" panose="020B0502040204020203" pitchFamily="34" charset="0"/>
              </a:rPr>
              <a:t>India</a:t>
            </a:r>
            <a:r>
              <a:rPr lang="en-US" dirty="0">
                <a:latin typeface="Bahnschrift" panose="020B0502040204020203" pitchFamily="34" charset="0"/>
              </a:rPr>
              <a:t>:</a:t>
            </a:r>
          </a:p>
          <a:p>
            <a:pPr marL="0" indent="0">
              <a:lnSpc>
                <a:spcPct val="100000"/>
              </a:lnSpc>
              <a:spcBef>
                <a:spcPts val="0"/>
              </a:spcBef>
              <a:buNone/>
            </a:pPr>
            <a:r>
              <a:rPr lang="en-US" dirty="0">
                <a:latin typeface="Bahnschrift" panose="020B0502040204020203" pitchFamily="34" charset="0"/>
              </a:rPr>
              <a:t>India plan to recognize TR from many provinces</a:t>
            </a:r>
          </a:p>
          <a:p>
            <a:pPr marL="0" indent="0">
              <a:lnSpc>
                <a:spcPct val="100000"/>
              </a:lnSpc>
              <a:spcBef>
                <a:spcPts val="0"/>
              </a:spcBef>
              <a:buNone/>
            </a:pPr>
            <a:endParaRPr lang="en-US" b="1" dirty="0">
              <a:latin typeface="Bahnschrift" panose="020B0502040204020203" pitchFamily="34" charset="0"/>
            </a:endParaRPr>
          </a:p>
          <a:p>
            <a:pPr marL="0" indent="0">
              <a:lnSpc>
                <a:spcPct val="100000"/>
              </a:lnSpc>
              <a:spcBef>
                <a:spcPts val="0"/>
              </a:spcBef>
              <a:buNone/>
            </a:pPr>
            <a:r>
              <a:rPr lang="en-US" b="1" dirty="0">
                <a:latin typeface="Bahnschrift" panose="020B0502040204020203" pitchFamily="34" charset="0"/>
              </a:rPr>
              <a:t>Indonesia: communities had been nationally recognized:</a:t>
            </a:r>
          </a:p>
          <a:p>
            <a:pPr marL="685800" indent="-685800">
              <a:lnSpc>
                <a:spcPct val="100000"/>
              </a:lnSpc>
              <a:spcBef>
                <a:spcPts val="0"/>
              </a:spcBef>
              <a:buFont typeface="+mj-lt"/>
              <a:buAutoNum type="arabicPeriod"/>
            </a:pPr>
            <a:r>
              <a:rPr lang="en-US" dirty="0" err="1">
                <a:latin typeface="Bahnschrift" panose="020B0502040204020203" pitchFamily="34" charset="0"/>
              </a:rPr>
              <a:t>Cikakak</a:t>
            </a:r>
            <a:r>
              <a:rPr lang="en-US" dirty="0">
                <a:latin typeface="Bahnschrift" panose="020B0502040204020203" pitchFamily="34" charset="0"/>
              </a:rPr>
              <a:t>, </a:t>
            </a:r>
            <a:r>
              <a:rPr lang="en-US" dirty="0" err="1">
                <a:latin typeface="Bahnschrift" panose="020B0502040204020203" pitchFamily="34" charset="0"/>
              </a:rPr>
              <a:t>Sukabumi</a:t>
            </a:r>
            <a:r>
              <a:rPr lang="en-US" dirty="0">
                <a:latin typeface="Bahnschrift" panose="020B0502040204020203" pitchFamily="34" charset="0"/>
              </a:rPr>
              <a:t>, </a:t>
            </a:r>
            <a:r>
              <a:rPr lang="en-US" dirty="0" err="1">
                <a:latin typeface="Bahnschrift" panose="020B0502040204020203" pitchFamily="34" charset="0"/>
              </a:rPr>
              <a:t>Jawa</a:t>
            </a:r>
            <a:r>
              <a:rPr lang="en-US" dirty="0">
                <a:latin typeface="Bahnschrift" panose="020B0502040204020203" pitchFamily="34" charset="0"/>
              </a:rPr>
              <a:t> Barat</a:t>
            </a:r>
          </a:p>
          <a:p>
            <a:pPr marL="685800" indent="-685800">
              <a:lnSpc>
                <a:spcPct val="100000"/>
              </a:lnSpc>
              <a:spcBef>
                <a:spcPts val="0"/>
              </a:spcBef>
              <a:buFont typeface="+mj-lt"/>
              <a:buAutoNum type="arabicPeriod"/>
            </a:pPr>
            <a:r>
              <a:rPr lang="en-US" dirty="0" err="1">
                <a:latin typeface="Bahnschrift" panose="020B0502040204020203" pitchFamily="34" charset="0"/>
              </a:rPr>
              <a:t>Citepus</a:t>
            </a:r>
            <a:r>
              <a:rPr lang="en-US" dirty="0">
                <a:latin typeface="Bahnschrift" panose="020B0502040204020203" pitchFamily="34" charset="0"/>
              </a:rPr>
              <a:t>, </a:t>
            </a:r>
            <a:r>
              <a:rPr lang="en-US" dirty="0" err="1">
                <a:latin typeface="Bahnschrift" panose="020B0502040204020203" pitchFamily="34" charset="0"/>
              </a:rPr>
              <a:t>Sukabumi</a:t>
            </a:r>
            <a:r>
              <a:rPr lang="en-US" dirty="0">
                <a:latin typeface="Bahnschrift" panose="020B0502040204020203" pitchFamily="34" charset="0"/>
              </a:rPr>
              <a:t>, Jawa Barat</a:t>
            </a:r>
          </a:p>
          <a:p>
            <a:pPr marL="685800" indent="-685800">
              <a:lnSpc>
                <a:spcPct val="100000"/>
              </a:lnSpc>
              <a:spcBef>
                <a:spcPts val="0"/>
              </a:spcBef>
              <a:buFont typeface="+mj-lt"/>
              <a:buAutoNum type="arabicPeriod"/>
            </a:pPr>
            <a:r>
              <a:rPr lang="en-US" dirty="0" err="1">
                <a:latin typeface="Bahnschrift" panose="020B0502040204020203" pitchFamily="34" charset="0"/>
              </a:rPr>
              <a:t>Wapia</a:t>
            </a:r>
            <a:r>
              <a:rPr lang="en-US" dirty="0">
                <a:latin typeface="Bahnschrift" panose="020B0502040204020203" pitchFamily="34" charset="0"/>
              </a:rPr>
              <a:t>-Pia, </a:t>
            </a:r>
            <a:r>
              <a:rPr lang="en-US" dirty="0" err="1">
                <a:latin typeface="Bahnschrift" panose="020B0502040204020203" pitchFamily="34" charset="0"/>
              </a:rPr>
              <a:t>Wakatobi</a:t>
            </a:r>
            <a:r>
              <a:rPr lang="en-US" dirty="0">
                <a:latin typeface="Bahnschrift" panose="020B0502040204020203" pitchFamily="34" charset="0"/>
              </a:rPr>
              <a:t>,</a:t>
            </a:r>
          </a:p>
          <a:p>
            <a:pPr marL="685800" indent="-685800">
              <a:lnSpc>
                <a:spcPct val="100000"/>
              </a:lnSpc>
              <a:spcBef>
                <a:spcPts val="0"/>
              </a:spcBef>
              <a:buFont typeface="+mj-lt"/>
              <a:buAutoNum type="arabicPeriod"/>
            </a:pPr>
            <a:r>
              <a:rPr lang="en-US" dirty="0" err="1">
                <a:latin typeface="Bahnschrift" panose="020B0502040204020203" pitchFamily="34" charset="0"/>
              </a:rPr>
              <a:t>Desa</a:t>
            </a:r>
            <a:r>
              <a:rPr lang="en-US" dirty="0">
                <a:latin typeface="Bahnschrift" panose="020B0502040204020203" pitchFamily="34" charset="0"/>
              </a:rPr>
              <a:t> Tua </a:t>
            </a:r>
            <a:r>
              <a:rPr lang="en-US" dirty="0" err="1">
                <a:latin typeface="Bahnschrift" panose="020B0502040204020203" pitchFamily="34" charset="0"/>
              </a:rPr>
              <a:t>Pejat</a:t>
            </a:r>
            <a:r>
              <a:rPr lang="en-US" dirty="0">
                <a:latin typeface="Bahnschrift" panose="020B0502040204020203" pitchFamily="34" charset="0"/>
              </a:rPr>
              <a:t>, </a:t>
            </a:r>
            <a:r>
              <a:rPr lang="en-US" dirty="0" err="1">
                <a:latin typeface="Bahnschrift" panose="020B0502040204020203" pitchFamily="34" charset="0"/>
              </a:rPr>
              <a:t>Kab</a:t>
            </a:r>
            <a:r>
              <a:rPr lang="en-US" dirty="0">
                <a:latin typeface="Bahnschrift" panose="020B0502040204020203" pitchFamily="34" charset="0"/>
              </a:rPr>
              <a:t>. Mentawai</a:t>
            </a:r>
          </a:p>
          <a:p>
            <a:pPr marL="685800" indent="-685800">
              <a:lnSpc>
                <a:spcPct val="100000"/>
              </a:lnSpc>
              <a:spcBef>
                <a:spcPts val="0"/>
              </a:spcBef>
              <a:buFont typeface="+mj-lt"/>
              <a:buAutoNum type="arabicPeriod"/>
            </a:pPr>
            <a:r>
              <a:rPr lang="en-US" dirty="0">
                <a:latin typeface="Bahnschrift" panose="020B0502040204020203" pitchFamily="34" charset="0"/>
              </a:rPr>
              <a:t>⁠</a:t>
            </a:r>
            <a:r>
              <a:rPr lang="en-US" dirty="0" err="1">
                <a:latin typeface="Bahnschrift" panose="020B0502040204020203" pitchFamily="34" charset="0"/>
              </a:rPr>
              <a:t>Desa</a:t>
            </a:r>
            <a:r>
              <a:rPr lang="en-US" dirty="0">
                <a:latin typeface="Bahnschrift" panose="020B0502040204020203" pitchFamily="34" charset="0"/>
              </a:rPr>
              <a:t> </a:t>
            </a:r>
            <a:r>
              <a:rPr lang="en-US" dirty="0" err="1">
                <a:latin typeface="Bahnschrift" panose="020B0502040204020203" pitchFamily="34" charset="0"/>
              </a:rPr>
              <a:t>Sidomulyo</a:t>
            </a:r>
            <a:r>
              <a:rPr lang="en-US" dirty="0">
                <a:latin typeface="Bahnschrift" panose="020B0502040204020203" pitchFamily="34" charset="0"/>
              </a:rPr>
              <a:t>, </a:t>
            </a:r>
            <a:r>
              <a:rPr lang="en-US" dirty="0" err="1">
                <a:latin typeface="Bahnschrift" panose="020B0502040204020203" pitchFamily="34" charset="0"/>
              </a:rPr>
              <a:t>Kab</a:t>
            </a:r>
            <a:r>
              <a:rPr lang="en-US" dirty="0">
                <a:latin typeface="Bahnschrift" panose="020B0502040204020203" pitchFamily="34" charset="0"/>
              </a:rPr>
              <a:t>. Pacitan3. ⁠</a:t>
            </a:r>
          </a:p>
          <a:p>
            <a:pPr marL="685800" indent="-685800">
              <a:lnSpc>
                <a:spcPct val="100000"/>
              </a:lnSpc>
              <a:spcBef>
                <a:spcPts val="0"/>
              </a:spcBef>
              <a:buFont typeface="+mj-lt"/>
              <a:buAutoNum type="arabicPeriod"/>
            </a:pPr>
            <a:r>
              <a:rPr lang="en-US" dirty="0" err="1">
                <a:latin typeface="Bahnschrift" panose="020B0502040204020203" pitchFamily="34" charset="0"/>
              </a:rPr>
              <a:t>Desa</a:t>
            </a:r>
            <a:r>
              <a:rPr lang="en-US" dirty="0">
                <a:latin typeface="Bahnschrift" panose="020B0502040204020203" pitchFamily="34" charset="0"/>
              </a:rPr>
              <a:t> </a:t>
            </a:r>
            <a:r>
              <a:rPr lang="en-US" dirty="0" err="1">
                <a:latin typeface="Bahnschrift" panose="020B0502040204020203" pitchFamily="34" charset="0"/>
              </a:rPr>
              <a:t>Pemenang</a:t>
            </a:r>
            <a:r>
              <a:rPr lang="en-US" dirty="0">
                <a:latin typeface="Bahnschrift" panose="020B0502040204020203" pitchFamily="34" charset="0"/>
              </a:rPr>
              <a:t> Barat, </a:t>
            </a:r>
            <a:r>
              <a:rPr lang="en-US" dirty="0" err="1">
                <a:latin typeface="Bahnschrift" panose="020B0502040204020203" pitchFamily="34" charset="0"/>
              </a:rPr>
              <a:t>Kab</a:t>
            </a:r>
            <a:r>
              <a:rPr lang="en-US" dirty="0">
                <a:latin typeface="Bahnschrift" panose="020B0502040204020203" pitchFamily="34" charset="0"/>
              </a:rPr>
              <a:t>. Lombok Utara4. </a:t>
            </a:r>
          </a:p>
          <a:p>
            <a:pPr marL="685800" indent="-685800">
              <a:lnSpc>
                <a:spcPct val="100000"/>
              </a:lnSpc>
              <a:spcBef>
                <a:spcPts val="0"/>
              </a:spcBef>
              <a:buFont typeface="+mj-lt"/>
              <a:buAutoNum type="arabicPeriod"/>
            </a:pPr>
            <a:r>
              <a:rPr lang="en-US" dirty="0">
                <a:latin typeface="Bahnschrift" panose="020B0502040204020203" pitchFamily="34" charset="0"/>
              </a:rPr>
              <a:t>⁠</a:t>
            </a:r>
            <a:r>
              <a:rPr lang="en-US" dirty="0" err="1">
                <a:latin typeface="Bahnschrift" panose="020B0502040204020203" pitchFamily="34" charset="0"/>
              </a:rPr>
              <a:t>Desa</a:t>
            </a:r>
            <a:r>
              <a:rPr lang="en-US" dirty="0">
                <a:latin typeface="Bahnschrift" panose="020B0502040204020203" pitchFamily="34" charset="0"/>
              </a:rPr>
              <a:t> </a:t>
            </a:r>
            <a:r>
              <a:rPr lang="en-US" dirty="0" err="1">
                <a:latin typeface="Bahnschrift" panose="020B0502040204020203" pitchFamily="34" charset="0"/>
              </a:rPr>
              <a:t>Penurunan</a:t>
            </a:r>
            <a:r>
              <a:rPr lang="en-US" dirty="0">
                <a:latin typeface="Bahnschrift" panose="020B0502040204020203" pitchFamily="34" charset="0"/>
              </a:rPr>
              <a:t>, Kota Bengkulu</a:t>
            </a:r>
          </a:p>
          <a:p>
            <a:pPr marL="685800" indent="-685800">
              <a:lnSpc>
                <a:spcPct val="100000"/>
              </a:lnSpc>
              <a:spcBef>
                <a:spcPts val="0"/>
              </a:spcBef>
              <a:buFont typeface="+mj-lt"/>
              <a:buAutoNum type="arabicPeriod"/>
            </a:pPr>
            <a:r>
              <a:rPr lang="en-US" dirty="0">
                <a:latin typeface="Bahnschrift" panose="020B0502040204020203" pitchFamily="34" charset="0"/>
              </a:rPr>
              <a:t>⁠</a:t>
            </a:r>
            <a:r>
              <a:rPr lang="en-US" dirty="0" err="1">
                <a:latin typeface="Bahnschrift" panose="020B0502040204020203" pitchFamily="34" charset="0"/>
              </a:rPr>
              <a:t>Desa</a:t>
            </a:r>
            <a:r>
              <a:rPr lang="en-US" dirty="0">
                <a:latin typeface="Bahnschrift" panose="020B0502040204020203" pitchFamily="34" charset="0"/>
              </a:rPr>
              <a:t> </a:t>
            </a:r>
            <a:r>
              <a:rPr lang="en-US" dirty="0" err="1">
                <a:latin typeface="Bahnschrift" panose="020B0502040204020203" pitchFamily="34" charset="0"/>
              </a:rPr>
              <a:t>Lempuing</a:t>
            </a:r>
            <a:r>
              <a:rPr lang="en-US" dirty="0">
                <a:latin typeface="Bahnschrift" panose="020B0502040204020203" pitchFamily="34" charset="0"/>
              </a:rPr>
              <a:t>, Kota Bengkulu</a:t>
            </a:r>
          </a:p>
          <a:p>
            <a:pPr marL="685800" indent="-685800">
              <a:lnSpc>
                <a:spcPct val="100000"/>
              </a:lnSpc>
              <a:spcBef>
                <a:spcPts val="0"/>
              </a:spcBef>
              <a:buFont typeface="+mj-lt"/>
              <a:buAutoNum type="arabicPeriod"/>
            </a:pPr>
            <a:r>
              <a:rPr lang="en-US" dirty="0">
                <a:latin typeface="Bahnschrift" panose="020B0502040204020203" pitchFamily="34" charset="0"/>
              </a:rPr>
              <a:t>6. ⁠</a:t>
            </a:r>
            <a:r>
              <a:rPr lang="en-US" dirty="0" err="1">
                <a:latin typeface="Bahnschrift" panose="020B0502040204020203" pitchFamily="34" charset="0"/>
              </a:rPr>
              <a:t>Desa</a:t>
            </a:r>
            <a:r>
              <a:rPr lang="en-US" dirty="0">
                <a:latin typeface="Bahnschrift" panose="020B0502040204020203" pitchFamily="34" charset="0"/>
              </a:rPr>
              <a:t> </a:t>
            </a:r>
            <a:r>
              <a:rPr lang="en-US" dirty="0" err="1">
                <a:latin typeface="Bahnschrift" panose="020B0502040204020203" pitchFamily="34" charset="0"/>
              </a:rPr>
              <a:t>Teluk</a:t>
            </a:r>
            <a:r>
              <a:rPr lang="en-US" dirty="0">
                <a:latin typeface="Bahnschrift" panose="020B0502040204020203" pitchFamily="34" charset="0"/>
              </a:rPr>
              <a:t> Sepang, Kota Bengkulu</a:t>
            </a:r>
          </a:p>
          <a:p>
            <a:pPr marL="685800" indent="-685800">
              <a:lnSpc>
                <a:spcPct val="100000"/>
              </a:lnSpc>
              <a:spcBef>
                <a:spcPts val="0"/>
              </a:spcBef>
              <a:buFont typeface="+mj-lt"/>
              <a:buAutoNum type="arabicPeriod"/>
            </a:pPr>
            <a:r>
              <a:rPr lang="en-US" dirty="0">
                <a:solidFill>
                  <a:srgbClr val="C00000"/>
                </a:solidFill>
                <a:latin typeface="Bahnschrift" panose="020B0502040204020203" pitchFamily="34" charset="0"/>
              </a:rPr>
              <a:t>Krakatau Sarana </a:t>
            </a:r>
            <a:r>
              <a:rPr lang="en-US" dirty="0" err="1">
                <a:solidFill>
                  <a:srgbClr val="C00000"/>
                </a:solidFill>
                <a:latin typeface="Bahnschrift" panose="020B0502040204020203" pitchFamily="34" charset="0"/>
              </a:rPr>
              <a:t>Properti</a:t>
            </a:r>
            <a:r>
              <a:rPr lang="en-US" dirty="0">
                <a:solidFill>
                  <a:srgbClr val="C00000"/>
                </a:solidFill>
                <a:latin typeface="Bahnschrift" panose="020B0502040204020203" pitchFamily="34" charset="0"/>
              </a:rPr>
              <a:t>, Banten</a:t>
            </a:r>
          </a:p>
          <a:p>
            <a:pPr marL="685800" indent="-685800">
              <a:lnSpc>
                <a:spcPct val="100000"/>
              </a:lnSpc>
              <a:spcBef>
                <a:spcPts val="0"/>
              </a:spcBef>
              <a:buFont typeface="+mj-lt"/>
              <a:buAutoNum type="arabicPeriod"/>
            </a:pPr>
            <a:endParaRPr lang="en-US" dirty="0">
              <a:solidFill>
                <a:srgbClr val="C00000"/>
              </a:solidFill>
              <a:latin typeface="Bahnschrift" panose="020B0502040204020203" pitchFamily="34" charset="0"/>
            </a:endParaRPr>
          </a:p>
          <a:p>
            <a:pPr marL="0" indent="0">
              <a:lnSpc>
                <a:spcPct val="100000"/>
              </a:lnSpc>
              <a:spcBef>
                <a:spcPts val="0"/>
              </a:spcBef>
              <a:buNone/>
            </a:pPr>
            <a:r>
              <a:rPr lang="en-US" dirty="0">
                <a:latin typeface="Bahnschrift" panose="020B0502040204020203" pitchFamily="34" charset="0"/>
              </a:rPr>
              <a:t>Iran has started to implement in Chabahar and Jask</a:t>
            </a:r>
          </a:p>
          <a:p>
            <a:pPr marL="0" indent="0">
              <a:lnSpc>
                <a:spcPct val="100000"/>
              </a:lnSpc>
              <a:spcBef>
                <a:spcPts val="0"/>
              </a:spcBef>
              <a:buNone/>
            </a:pPr>
            <a:r>
              <a:rPr lang="en-US" dirty="0">
                <a:latin typeface="Bahnschrift" panose="020B0502040204020203" pitchFamily="34" charset="0"/>
              </a:rPr>
              <a:t>Most countries still identify the pilot sites</a:t>
            </a:r>
          </a:p>
        </p:txBody>
      </p:sp>
      <p:grpSp>
        <p:nvGrpSpPr>
          <p:cNvPr id="31" name="Group 4">
            <a:extLst>
              <a:ext uri="{FF2B5EF4-FFF2-40B4-BE49-F238E27FC236}">
                <a16:creationId xmlns:a16="http://schemas.microsoft.com/office/drawing/2014/main" id="{FF5DCD85-9C41-9928-B718-3611F627825E}"/>
              </a:ext>
            </a:extLst>
          </p:cNvPr>
          <p:cNvGrpSpPr/>
          <p:nvPr/>
        </p:nvGrpSpPr>
        <p:grpSpPr>
          <a:xfrm>
            <a:off x="340342" y="9091072"/>
            <a:ext cx="8212269" cy="741679"/>
            <a:chOff x="0" y="0"/>
            <a:chExt cx="10949692" cy="988906"/>
          </a:xfrm>
        </p:grpSpPr>
        <p:sp>
          <p:nvSpPr>
            <p:cNvPr id="32" name="TextBox 5">
              <a:extLst>
                <a:ext uri="{FF2B5EF4-FFF2-40B4-BE49-F238E27FC236}">
                  <a16:creationId xmlns:a16="http://schemas.microsoft.com/office/drawing/2014/main" id="{8717DA3B-47D9-54EA-425D-92B050F8CC84}"/>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33" name="AutoShape 6">
              <a:extLst>
                <a:ext uri="{FF2B5EF4-FFF2-40B4-BE49-F238E27FC236}">
                  <a16:creationId xmlns:a16="http://schemas.microsoft.com/office/drawing/2014/main" id="{933AE0FD-D52D-3F79-B83B-661D86CB0B7E}"/>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34" name="TextBox 7">
              <a:extLst>
                <a:ext uri="{FF2B5EF4-FFF2-40B4-BE49-F238E27FC236}">
                  <a16:creationId xmlns:a16="http://schemas.microsoft.com/office/drawing/2014/main" id="{B18765AD-6A98-3886-6005-11A93FDF3A50}"/>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dirty="0">
                  <a:solidFill>
                    <a:srgbClr val="FFFFFF"/>
                  </a:solidFill>
                  <a:latin typeface="DIN Pro 1"/>
                  <a:ea typeface="DIN Pro 1"/>
                  <a:cs typeface="DIN Pro 1"/>
                  <a:sym typeface="DIN Pro 1"/>
                </a:rPr>
                <a:t>10-11 </a:t>
              </a:r>
              <a:r>
                <a:rPr lang="en-US" sz="1899" u="none" strike="noStrike" spc="26" dirty="0">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dirty="0">
                  <a:solidFill>
                    <a:srgbClr val="FFFFFF"/>
                  </a:solidFill>
                  <a:latin typeface="DIN Pro 1"/>
                  <a:ea typeface="DIN Pro 1"/>
                  <a:cs typeface="DIN Pro 1"/>
                  <a:sym typeface="DIN Pro 1"/>
                </a:rPr>
                <a:t>INCOIS, Hyderabad, India</a:t>
              </a:r>
            </a:p>
          </p:txBody>
        </p:sp>
      </p:grpSp>
    </p:spTree>
    <p:extLst>
      <p:ext uri="{BB962C8B-B14F-4D97-AF65-F5344CB8AC3E}">
        <p14:creationId xmlns:p14="http://schemas.microsoft.com/office/powerpoint/2010/main" val="1540630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67107B-6262-9D16-C350-3F785438FC39}"/>
              </a:ext>
            </a:extLst>
          </p:cNvPr>
          <p:cNvSpPr txBox="1"/>
          <p:nvPr/>
        </p:nvSpPr>
        <p:spPr>
          <a:xfrm>
            <a:off x="609524" y="217937"/>
            <a:ext cx="14206947" cy="830997"/>
          </a:xfrm>
          <a:prstGeom prst="rect">
            <a:avLst/>
          </a:prstGeom>
          <a:noFill/>
        </p:spPr>
        <p:txBody>
          <a:bodyPr wrap="square" rtlCol="0">
            <a:spAutoFit/>
          </a:bodyPr>
          <a:lstStyle/>
          <a:p>
            <a:r>
              <a:rPr lang="en-US" sz="4800" b="1" dirty="0">
                <a:solidFill>
                  <a:schemeClr val="accent5">
                    <a:lumMod val="75000"/>
                  </a:schemeClr>
                </a:solidFill>
              </a:rPr>
              <a:t>Tsunami Ready for Global Tsunami Symposium 2024</a:t>
            </a:r>
          </a:p>
        </p:txBody>
      </p:sp>
      <p:sp>
        <p:nvSpPr>
          <p:cNvPr id="7" name="TextBox 6">
            <a:extLst>
              <a:ext uri="{FF2B5EF4-FFF2-40B4-BE49-F238E27FC236}">
                <a16:creationId xmlns:a16="http://schemas.microsoft.com/office/drawing/2014/main" id="{7011E3CA-2BBF-4E64-9777-0C40420F2D82}"/>
              </a:ext>
            </a:extLst>
          </p:cNvPr>
          <p:cNvSpPr txBox="1"/>
          <p:nvPr/>
        </p:nvSpPr>
        <p:spPr>
          <a:xfrm>
            <a:off x="856586" y="6754366"/>
            <a:ext cx="16574829" cy="2585323"/>
          </a:xfrm>
          <a:prstGeom prst="rect">
            <a:avLst/>
          </a:prstGeom>
          <a:noFill/>
        </p:spPr>
        <p:txBody>
          <a:bodyPr wrap="square">
            <a:spAutoFit/>
          </a:bodyPr>
          <a:lstStyle/>
          <a:p>
            <a:r>
              <a:rPr lang="en-ID" sz="2700" b="1" dirty="0">
                <a:latin typeface="Arial" panose="020B0604020202020204" pitchFamily="34" charset="0"/>
                <a:ea typeface="Calibri" panose="020F0502020204030204" pitchFamily="34" charset="0"/>
              </a:rPr>
              <a:t>Banda Aceh Statement:</a:t>
            </a:r>
          </a:p>
          <a:p>
            <a:r>
              <a:rPr lang="en-ID" sz="2700" dirty="0">
                <a:latin typeface="Arial" panose="020B0604020202020204" pitchFamily="34" charset="0"/>
                <a:ea typeface="Calibri" panose="020F0502020204030204" pitchFamily="34" charset="0"/>
              </a:rPr>
              <a:t>Global Tsunami Warning and Mitigation System: Building Sustainability for the next decade through Transformation and Innovation.</a:t>
            </a:r>
          </a:p>
          <a:p>
            <a:endParaRPr lang="en-ID" sz="2700" dirty="0">
              <a:latin typeface="Arial" panose="020B0604020202020204" pitchFamily="34" charset="0"/>
              <a:ea typeface="Calibri" panose="020F0502020204030204" pitchFamily="34" charset="0"/>
            </a:endParaRPr>
          </a:p>
          <a:p>
            <a:r>
              <a:rPr lang="en-ID" sz="2700" b="1" dirty="0">
                <a:latin typeface="Arial" panose="020B0604020202020204" pitchFamily="34" charset="0"/>
                <a:ea typeface="Calibri" panose="020F0502020204030204" pitchFamily="34" charset="0"/>
              </a:rPr>
              <a:t>UNESCO and its partners call on States and civil society to drastically step up their investments and efforts to achieve 100% Tsunami Ready Communities worldwide by 2030.</a:t>
            </a:r>
            <a:endParaRPr lang="en-ID" sz="2700" b="1" dirty="0"/>
          </a:p>
        </p:txBody>
      </p:sp>
      <p:pic>
        <p:nvPicPr>
          <p:cNvPr id="21" name="Picture 20">
            <a:extLst>
              <a:ext uri="{FF2B5EF4-FFF2-40B4-BE49-F238E27FC236}">
                <a16:creationId xmlns:a16="http://schemas.microsoft.com/office/drawing/2014/main" id="{938CDB5D-5166-3261-FC5E-D5B1BCB3CA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24" y="1437077"/>
            <a:ext cx="8247876" cy="4639431"/>
          </a:xfrm>
          <a:prstGeom prst="rect">
            <a:avLst/>
          </a:prstGeom>
        </p:spPr>
      </p:pic>
      <p:pic>
        <p:nvPicPr>
          <p:cNvPr id="23" name="Picture 22">
            <a:extLst>
              <a:ext uri="{FF2B5EF4-FFF2-40B4-BE49-F238E27FC236}">
                <a16:creationId xmlns:a16="http://schemas.microsoft.com/office/drawing/2014/main" id="{3326A94E-3FBE-0754-648E-199E08C9A4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30604" y="1309974"/>
            <a:ext cx="7902795" cy="4445322"/>
          </a:xfrm>
          <a:prstGeom prst="rect">
            <a:avLst/>
          </a:prstGeom>
        </p:spPr>
      </p:pic>
      <p:sp>
        <p:nvSpPr>
          <p:cNvPr id="24" name="TextBox 23">
            <a:extLst>
              <a:ext uri="{FF2B5EF4-FFF2-40B4-BE49-F238E27FC236}">
                <a16:creationId xmlns:a16="http://schemas.microsoft.com/office/drawing/2014/main" id="{8DA58109-70B7-871B-5297-724065530016}"/>
              </a:ext>
            </a:extLst>
          </p:cNvPr>
          <p:cNvSpPr txBox="1"/>
          <p:nvPr/>
        </p:nvSpPr>
        <p:spPr>
          <a:xfrm>
            <a:off x="9553354" y="5948405"/>
            <a:ext cx="7780046" cy="923330"/>
          </a:xfrm>
          <a:prstGeom prst="rect">
            <a:avLst/>
          </a:prstGeom>
          <a:noFill/>
        </p:spPr>
        <p:txBody>
          <a:bodyPr wrap="square" rtlCol="0">
            <a:spAutoFit/>
          </a:bodyPr>
          <a:lstStyle/>
          <a:p>
            <a:r>
              <a:rPr lang="en-US" sz="2700" dirty="0"/>
              <a:t>36 communities: 12 from Indonesia and 24 from India were recognized as Tsunami ready Community</a:t>
            </a:r>
            <a:endParaRPr lang="en-ID" sz="2700" dirty="0"/>
          </a:p>
        </p:txBody>
      </p:sp>
    </p:spTree>
    <p:extLst>
      <p:ext uri="{BB962C8B-B14F-4D97-AF65-F5344CB8AC3E}">
        <p14:creationId xmlns:p14="http://schemas.microsoft.com/office/powerpoint/2010/main" val="3976926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A3727C-16F8-2D6C-31B6-5D5119683978}"/>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94A41BBC-9ACD-082E-192D-F0F93289BD28}"/>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A4A5F0B9-0CFA-C5C3-9115-FB8FDF2A04C8}"/>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3"/>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7F0191FA-2E8B-1AA3-7B01-2461F961AB91}"/>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ADF37FAE-28BB-2C5E-B5F4-0FFFB8C4C70E}"/>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957D3E04-81B6-E2B0-023B-FD82AB4E8CD8}"/>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D1B994D7-651B-27AC-1EAA-A673C9FE7CAE}"/>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dirty="0">
                  <a:solidFill>
                    <a:srgbClr val="FFFFFF"/>
                  </a:solidFill>
                  <a:latin typeface="DIN Pro 1"/>
                  <a:ea typeface="DIN Pro 1"/>
                  <a:cs typeface="DIN Pro 1"/>
                  <a:sym typeface="DIN Pro 1"/>
                </a:rPr>
                <a:t>10-11 </a:t>
              </a:r>
              <a:r>
                <a:rPr lang="en-US" sz="1899" u="none" strike="noStrike" spc="26" dirty="0">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dirty="0">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DABBA79D-9B13-BD74-A944-F5B1B3B8D60F}"/>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E1132FA3-BFDF-87D9-09AD-FADF172651BA}"/>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a:extLst>
                <a:ext uri="{FF2B5EF4-FFF2-40B4-BE49-F238E27FC236}">
                  <a16:creationId xmlns:a16="http://schemas.microsoft.com/office/drawing/2014/main" id="{24C49296-E85A-01C2-8240-34E764802C40}"/>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sp>
        <p:nvSpPr>
          <p:cNvPr id="11" name="Title 1">
            <a:extLst>
              <a:ext uri="{FF2B5EF4-FFF2-40B4-BE49-F238E27FC236}">
                <a16:creationId xmlns:a16="http://schemas.microsoft.com/office/drawing/2014/main" id="{2382E155-754F-ED6E-59A0-3E9903D328B2}"/>
              </a:ext>
            </a:extLst>
          </p:cNvPr>
          <p:cNvSpPr txBox="1">
            <a:spLocks/>
          </p:cNvSpPr>
          <p:nvPr/>
        </p:nvSpPr>
        <p:spPr>
          <a:xfrm>
            <a:off x="7848600" y="528770"/>
            <a:ext cx="10663416" cy="859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chemeClr val="accent5">
                    <a:lumMod val="75000"/>
                  </a:schemeClr>
                </a:solidFill>
              </a:rPr>
              <a:t>CAPACITY DEVELOPMENT ON TSUNAMI READY</a:t>
            </a:r>
          </a:p>
        </p:txBody>
      </p:sp>
      <p:pic>
        <p:nvPicPr>
          <p:cNvPr id="18" name="Picture 17">
            <a:extLst>
              <a:ext uri="{FF2B5EF4-FFF2-40B4-BE49-F238E27FC236}">
                <a16:creationId xmlns:a16="http://schemas.microsoft.com/office/drawing/2014/main" id="{A6EDB3DD-9657-8856-C1CB-84D58009D8B8}"/>
              </a:ext>
            </a:extLst>
          </p:cNvPr>
          <p:cNvPicPr>
            <a:picLocks noChangeAspect="1"/>
          </p:cNvPicPr>
          <p:nvPr/>
        </p:nvPicPr>
        <p:blipFill>
          <a:blip r:embed="rId6"/>
          <a:stretch>
            <a:fillRect/>
          </a:stretch>
        </p:blipFill>
        <p:spPr>
          <a:xfrm>
            <a:off x="226752" y="2059934"/>
            <a:ext cx="9186483" cy="6881294"/>
          </a:xfrm>
          <a:prstGeom prst="rect">
            <a:avLst/>
          </a:prstGeom>
        </p:spPr>
      </p:pic>
      <p:sp>
        <p:nvSpPr>
          <p:cNvPr id="19" name="TextBox 18">
            <a:extLst>
              <a:ext uri="{FF2B5EF4-FFF2-40B4-BE49-F238E27FC236}">
                <a16:creationId xmlns:a16="http://schemas.microsoft.com/office/drawing/2014/main" id="{CA7B52CB-65B8-272B-2CB7-7CD857561781}"/>
              </a:ext>
            </a:extLst>
          </p:cNvPr>
          <p:cNvSpPr txBox="1"/>
          <p:nvPr/>
        </p:nvSpPr>
        <p:spPr>
          <a:xfrm>
            <a:off x="9821825" y="1794442"/>
            <a:ext cx="7981583" cy="4247317"/>
          </a:xfrm>
          <a:prstGeom prst="rect">
            <a:avLst/>
          </a:prstGeom>
          <a:solidFill>
            <a:schemeClr val="bg1"/>
          </a:solidFill>
        </p:spPr>
        <p:txBody>
          <a:bodyPr wrap="square" rtlCol="0">
            <a:spAutoFit/>
          </a:bodyPr>
          <a:lstStyle/>
          <a:p>
            <a:r>
              <a:rPr lang="en-US" sz="3000" dirty="0"/>
              <a:t>Together with IOTIC, BMKG, INCOIS, UN ESCAP, Conducting :</a:t>
            </a:r>
          </a:p>
          <a:p>
            <a:pPr marL="514350" indent="-514350">
              <a:buFont typeface="+mj-lt"/>
              <a:buAutoNum type="alphaLcParenR"/>
            </a:pPr>
            <a:r>
              <a:rPr lang="en-ID" sz="3000" dirty="0"/>
              <a:t>TEMPP training, </a:t>
            </a:r>
            <a:r>
              <a:rPr lang="en-US" sz="3000" dirty="0"/>
              <a:t>INCOIS Hyderabad, </a:t>
            </a:r>
            <a:r>
              <a:rPr lang="en-ID" sz="2700" dirty="0"/>
              <a:t>15-23 April, 2025</a:t>
            </a:r>
            <a:r>
              <a:rPr lang="en-US" sz="3000" dirty="0"/>
              <a:t>. </a:t>
            </a:r>
          </a:p>
          <a:p>
            <a:pPr marL="514350" indent="-514350">
              <a:buFont typeface="+mj-lt"/>
              <a:buAutoNum type="alphaLcParenR"/>
            </a:pPr>
            <a:r>
              <a:rPr lang="en-US" sz="3000" dirty="0"/>
              <a:t>National Tsunami Ready training in Seychelles (2023), Timor Leste (2023), Maldives (2024)</a:t>
            </a:r>
          </a:p>
          <a:p>
            <a:pPr marL="514350" indent="-514350">
              <a:buFont typeface="+mj-lt"/>
              <a:buAutoNum type="alphaLcParenR"/>
            </a:pPr>
            <a:endParaRPr lang="en-US" sz="3000" dirty="0"/>
          </a:p>
          <a:p>
            <a:pPr marL="514350" indent="-514350">
              <a:buFont typeface="+mj-lt"/>
              <a:buAutoNum type="alphaLcParenR"/>
            </a:pPr>
            <a:endParaRPr lang="en-ID" sz="3000" dirty="0"/>
          </a:p>
          <a:p>
            <a:pPr marL="514350" indent="-514350">
              <a:buFont typeface="+mj-lt"/>
              <a:buAutoNum type="alphaLcParenR"/>
            </a:pPr>
            <a:endParaRPr lang="en-ID" sz="3000" dirty="0"/>
          </a:p>
        </p:txBody>
      </p:sp>
      <p:pic>
        <p:nvPicPr>
          <p:cNvPr id="20" name="Picture 19">
            <a:extLst>
              <a:ext uri="{FF2B5EF4-FFF2-40B4-BE49-F238E27FC236}">
                <a16:creationId xmlns:a16="http://schemas.microsoft.com/office/drawing/2014/main" id="{821548E2-58A5-AE05-06D2-139AFDADD147}"/>
              </a:ext>
            </a:extLst>
          </p:cNvPr>
          <p:cNvPicPr>
            <a:picLocks noChangeAspect="1"/>
          </p:cNvPicPr>
          <p:nvPr/>
        </p:nvPicPr>
        <p:blipFill>
          <a:blip r:embed="rId7"/>
          <a:stretch>
            <a:fillRect/>
          </a:stretch>
        </p:blipFill>
        <p:spPr>
          <a:xfrm>
            <a:off x="9821825" y="5500580"/>
            <a:ext cx="4089803" cy="3061080"/>
          </a:xfrm>
          <a:prstGeom prst="rect">
            <a:avLst/>
          </a:prstGeom>
        </p:spPr>
      </p:pic>
      <p:pic>
        <p:nvPicPr>
          <p:cNvPr id="21" name="Picture 20">
            <a:extLst>
              <a:ext uri="{FF2B5EF4-FFF2-40B4-BE49-F238E27FC236}">
                <a16:creationId xmlns:a16="http://schemas.microsoft.com/office/drawing/2014/main" id="{50BBCE0D-574B-8F7F-9E49-E4F43DC5F067}"/>
              </a:ext>
            </a:extLst>
          </p:cNvPr>
          <p:cNvPicPr>
            <a:picLocks noChangeAspect="1"/>
          </p:cNvPicPr>
          <p:nvPr/>
        </p:nvPicPr>
        <p:blipFill>
          <a:blip r:embed="rId8"/>
          <a:stretch>
            <a:fillRect/>
          </a:stretch>
        </p:blipFill>
        <p:spPr>
          <a:xfrm>
            <a:off x="14320218" y="5549266"/>
            <a:ext cx="3967782" cy="3012395"/>
          </a:xfrm>
          <a:prstGeom prst="rect">
            <a:avLst/>
          </a:prstGeom>
        </p:spPr>
      </p:pic>
      <p:pic>
        <p:nvPicPr>
          <p:cNvPr id="22" name="Picture 21">
            <a:extLst>
              <a:ext uri="{FF2B5EF4-FFF2-40B4-BE49-F238E27FC236}">
                <a16:creationId xmlns:a16="http://schemas.microsoft.com/office/drawing/2014/main" id="{76C26252-BA28-DEC6-DDF6-AA272DD031E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738266" y="9136782"/>
            <a:ext cx="3311062" cy="1343100"/>
          </a:xfrm>
          <a:prstGeom prst="rect">
            <a:avLst/>
          </a:prstGeom>
        </p:spPr>
      </p:pic>
    </p:spTree>
    <p:extLst>
      <p:ext uri="{BB962C8B-B14F-4D97-AF65-F5344CB8AC3E}">
        <p14:creationId xmlns:p14="http://schemas.microsoft.com/office/powerpoint/2010/main" val="33637936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1BEEB0-55AA-7884-6710-F31C1A3B83E6}"/>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AC82A2-FB60-B5B7-C1FF-51C58344842E}"/>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BD8DF219-71B8-3338-4982-588A1D02A4C1}"/>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12139DF3-3AE4-5C8A-CC1B-7C9400304598}"/>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F1542DB7-D931-D23E-AD93-12203CA3FFE7}"/>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78A7D1B4-E8A1-CFC9-DC6C-32A5FCDB0C25}"/>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95C6D312-6196-D398-01F0-C9CD38E71556}"/>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736344DD-C29A-3179-E04C-6C5C315D2F03}"/>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A1C1407A-F09B-8FF7-906F-B7F67291306A}"/>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D3173639-242A-BF06-5A23-5898C45D9AB1}"/>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1" name="Title 1">
            <a:extLst>
              <a:ext uri="{FF2B5EF4-FFF2-40B4-BE49-F238E27FC236}">
                <a16:creationId xmlns:a16="http://schemas.microsoft.com/office/drawing/2014/main" id="{8AF21BE0-E64B-BD3A-85A2-BC0EEED0EF72}"/>
              </a:ext>
            </a:extLst>
          </p:cNvPr>
          <p:cNvSpPr txBox="1">
            <a:spLocks/>
          </p:cNvSpPr>
          <p:nvPr/>
        </p:nvSpPr>
        <p:spPr>
          <a:xfrm>
            <a:off x="7463016" y="208597"/>
            <a:ext cx="10439400" cy="859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b="1" dirty="0">
                <a:solidFill>
                  <a:schemeClr val="accent5">
                    <a:lumMod val="75000"/>
                  </a:schemeClr>
                </a:solidFill>
                <a:latin typeface="+mn-lt"/>
                <a:ea typeface="+mn-ea"/>
                <a:cs typeface="+mn-cs"/>
              </a:rPr>
              <a:t>EXTENDING TSUNAMI READY PRINCIPLE FOR CRITICAL INFRASTRUCTURE</a:t>
            </a:r>
            <a:endParaRPr lang="en-ID" sz="4800" b="1" dirty="0">
              <a:solidFill>
                <a:schemeClr val="accent5">
                  <a:lumMod val="75000"/>
                </a:schemeClr>
              </a:solidFill>
              <a:latin typeface="+mn-lt"/>
              <a:ea typeface="+mn-ea"/>
              <a:cs typeface="+mn-cs"/>
            </a:endParaRPr>
          </a:p>
        </p:txBody>
      </p:sp>
      <p:pic>
        <p:nvPicPr>
          <p:cNvPr id="12" name="Google Shape;311;p22">
            <a:extLst>
              <a:ext uri="{FF2B5EF4-FFF2-40B4-BE49-F238E27FC236}">
                <a16:creationId xmlns:a16="http://schemas.microsoft.com/office/drawing/2014/main" id="{15EE3130-9E05-8023-C312-11DFB2ADDB7B}"/>
              </a:ext>
            </a:extLst>
          </p:cNvPr>
          <p:cNvPicPr preferRelativeResize="0"/>
          <p:nvPr/>
        </p:nvPicPr>
        <p:blipFill rotWithShape="1">
          <a:blip r:embed="rId5">
            <a:alphaModFix/>
          </a:blip>
          <a:srcRect/>
          <a:stretch/>
        </p:blipFill>
        <p:spPr>
          <a:xfrm>
            <a:off x="10914919" y="1897912"/>
            <a:ext cx="3449918" cy="5475929"/>
          </a:xfrm>
          <a:prstGeom prst="rect">
            <a:avLst/>
          </a:prstGeom>
          <a:noFill/>
          <a:ln>
            <a:noFill/>
          </a:ln>
        </p:spPr>
      </p:pic>
      <p:pic>
        <p:nvPicPr>
          <p:cNvPr id="13" name="Google Shape;300;p21">
            <a:extLst>
              <a:ext uri="{FF2B5EF4-FFF2-40B4-BE49-F238E27FC236}">
                <a16:creationId xmlns:a16="http://schemas.microsoft.com/office/drawing/2014/main" id="{99CF5221-2AF7-08B4-434F-55F8C6DA003F}"/>
              </a:ext>
            </a:extLst>
          </p:cNvPr>
          <p:cNvPicPr preferRelativeResize="0"/>
          <p:nvPr/>
        </p:nvPicPr>
        <p:blipFill rotWithShape="1">
          <a:blip r:embed="rId6">
            <a:alphaModFix/>
          </a:blip>
          <a:srcRect/>
          <a:stretch/>
        </p:blipFill>
        <p:spPr>
          <a:xfrm>
            <a:off x="6721567" y="1903268"/>
            <a:ext cx="3613280" cy="3240233"/>
          </a:xfrm>
          <a:prstGeom prst="rect">
            <a:avLst/>
          </a:prstGeom>
          <a:noFill/>
          <a:ln>
            <a:noFill/>
          </a:ln>
        </p:spPr>
      </p:pic>
      <p:pic>
        <p:nvPicPr>
          <p:cNvPr id="14" name="Picture 13">
            <a:extLst>
              <a:ext uri="{FF2B5EF4-FFF2-40B4-BE49-F238E27FC236}">
                <a16:creationId xmlns:a16="http://schemas.microsoft.com/office/drawing/2014/main" id="{6A155D34-A2ED-2F98-0706-75EB9256E8F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29307" y="5712563"/>
            <a:ext cx="4741554" cy="3043346"/>
          </a:xfrm>
          <a:prstGeom prst="rect">
            <a:avLst/>
          </a:prstGeom>
          <a:noFill/>
        </p:spPr>
      </p:pic>
      <p:pic>
        <p:nvPicPr>
          <p:cNvPr id="15" name="Picture 14">
            <a:extLst>
              <a:ext uri="{FF2B5EF4-FFF2-40B4-BE49-F238E27FC236}">
                <a16:creationId xmlns:a16="http://schemas.microsoft.com/office/drawing/2014/main" id="{F5329A15-1BE7-60D5-C0D0-9ECC112DCBEB}"/>
              </a:ext>
            </a:extLst>
          </p:cNvPr>
          <p:cNvPicPr>
            <a:picLocks noChangeAspect="1"/>
          </p:cNvPicPr>
          <p:nvPr/>
        </p:nvPicPr>
        <p:blipFill>
          <a:blip r:embed="rId8"/>
          <a:stretch>
            <a:fillRect/>
          </a:stretch>
        </p:blipFill>
        <p:spPr>
          <a:xfrm>
            <a:off x="440150" y="1897911"/>
            <a:ext cx="5970746" cy="3462417"/>
          </a:xfrm>
          <a:prstGeom prst="rect">
            <a:avLst/>
          </a:prstGeom>
        </p:spPr>
      </p:pic>
      <p:pic>
        <p:nvPicPr>
          <p:cNvPr id="16" name="Picture 15">
            <a:extLst>
              <a:ext uri="{FF2B5EF4-FFF2-40B4-BE49-F238E27FC236}">
                <a16:creationId xmlns:a16="http://schemas.microsoft.com/office/drawing/2014/main" id="{2B88C017-ADD4-6C9A-159B-A43E2F4CEC2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3634" y="5712561"/>
            <a:ext cx="5098973" cy="304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41AF9553-DBB9-7E4E-954F-898C747CAB7D}"/>
              </a:ext>
            </a:extLst>
          </p:cNvPr>
          <p:cNvSpPr txBox="1"/>
          <p:nvPr/>
        </p:nvSpPr>
        <p:spPr>
          <a:xfrm>
            <a:off x="14508895" y="2128708"/>
            <a:ext cx="3169505" cy="5262979"/>
          </a:xfrm>
          <a:prstGeom prst="rect">
            <a:avLst/>
          </a:prstGeom>
          <a:noFill/>
        </p:spPr>
        <p:txBody>
          <a:bodyPr wrap="square" rtlCol="0">
            <a:spAutoFit/>
          </a:bodyPr>
          <a:lstStyle/>
          <a:p>
            <a:pPr marL="514350" indent="-514350">
              <a:buFont typeface="+mj-lt"/>
              <a:buAutoNum type="arabicPeriod"/>
            </a:pPr>
            <a:r>
              <a:rPr lang="en-US" sz="2800" dirty="0"/>
              <a:t>Tsunami Ready had been implemented in Yogyakarta International Airport</a:t>
            </a:r>
          </a:p>
          <a:p>
            <a:pPr marL="514350" indent="-514350">
              <a:buFont typeface="+mj-lt"/>
              <a:buAutoNum type="arabicPeriod"/>
            </a:pPr>
            <a:r>
              <a:rPr lang="en-US" sz="2800" dirty="0"/>
              <a:t>Ngurah Rai International airport</a:t>
            </a:r>
          </a:p>
          <a:p>
            <a:pPr marL="514350" indent="-514350">
              <a:buFont typeface="+mj-lt"/>
              <a:buAutoNum type="arabicPeriod"/>
            </a:pPr>
            <a:r>
              <a:rPr lang="en-US" sz="2800" dirty="0" err="1"/>
              <a:t>Benoa</a:t>
            </a:r>
            <a:r>
              <a:rPr lang="en-US" sz="2800" dirty="0"/>
              <a:t> Port</a:t>
            </a:r>
          </a:p>
          <a:p>
            <a:pPr marL="514350" indent="-514350">
              <a:buFont typeface="+mj-lt"/>
              <a:buAutoNum type="arabicPeriod"/>
            </a:pPr>
            <a:r>
              <a:rPr lang="en-US" sz="2800" dirty="0"/>
              <a:t>Krakatau Industrial Zone</a:t>
            </a:r>
            <a:endParaRPr lang="en-ID" sz="2800" dirty="0"/>
          </a:p>
        </p:txBody>
      </p:sp>
    </p:spTree>
    <p:extLst>
      <p:ext uri="{BB962C8B-B14F-4D97-AF65-F5344CB8AC3E}">
        <p14:creationId xmlns:p14="http://schemas.microsoft.com/office/powerpoint/2010/main" val="228039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184BA-254E-F905-872A-2080540BACC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0C545C48-6D14-15C0-9AE7-9184FD5C8FE6}"/>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0DB3A597-D244-BFCF-C58C-D1399945FF48}"/>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41838AFE-939F-75B4-B476-A4DC393D22D1}"/>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D88FDA4D-60ED-64C6-6BF4-8CD52C10A031}"/>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a:extLst>
                <a:ext uri="{FF2B5EF4-FFF2-40B4-BE49-F238E27FC236}">
                  <a16:creationId xmlns:a16="http://schemas.microsoft.com/office/drawing/2014/main" id="{95CE38AE-F224-7A89-941B-81F14F5F336D}"/>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EFF41B54-3F25-B2E4-93F7-3399D86FC78A}"/>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9B3D840B-575D-4DA9-883A-BFCB399955E9}"/>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2D2F08A3-F7F1-7FC6-79F3-BB8D47A2EEBE}"/>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898F24BB-05BC-F946-F6EC-08656722BB77}"/>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1" name="Title 1">
            <a:extLst>
              <a:ext uri="{FF2B5EF4-FFF2-40B4-BE49-F238E27FC236}">
                <a16:creationId xmlns:a16="http://schemas.microsoft.com/office/drawing/2014/main" id="{3C530121-929C-07EE-77AC-D73700CE4FE8}"/>
              </a:ext>
            </a:extLst>
          </p:cNvPr>
          <p:cNvSpPr txBox="1">
            <a:spLocks/>
          </p:cNvSpPr>
          <p:nvPr/>
        </p:nvSpPr>
        <p:spPr>
          <a:xfrm>
            <a:off x="7463016" y="208597"/>
            <a:ext cx="10439400" cy="85905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80000"/>
              </a:lnSpc>
              <a:buSzPts val="770"/>
            </a:pPr>
            <a:r>
              <a:rPr lang="en-US" sz="4800" b="1" dirty="0">
                <a:solidFill>
                  <a:schemeClr val="accent5">
                    <a:lumMod val="75000"/>
                  </a:schemeClr>
                </a:solidFill>
                <a:latin typeface="+mn-lt"/>
                <a:ea typeface="+mn-ea"/>
                <a:cs typeface="+mn-cs"/>
              </a:rPr>
              <a:t>TSUNAMI READY GUIDELINE FOR CRITICAL INFRASTRUCTURE </a:t>
            </a:r>
          </a:p>
        </p:txBody>
      </p:sp>
      <p:sp>
        <p:nvSpPr>
          <p:cNvPr id="18" name="Google Shape;279;p21">
            <a:extLst>
              <a:ext uri="{FF2B5EF4-FFF2-40B4-BE49-F238E27FC236}">
                <a16:creationId xmlns:a16="http://schemas.microsoft.com/office/drawing/2014/main" id="{CFA2BC2E-80BD-D75C-53E8-CAF5D63DB566}"/>
              </a:ext>
            </a:extLst>
          </p:cNvPr>
          <p:cNvSpPr/>
          <p:nvPr/>
        </p:nvSpPr>
        <p:spPr>
          <a:xfrm>
            <a:off x="385584" y="6408303"/>
            <a:ext cx="6513245" cy="1644446"/>
          </a:xfrm>
          <a:prstGeom prst="rect">
            <a:avLst/>
          </a:prstGeom>
          <a:noFill/>
          <a:ln>
            <a:noFill/>
          </a:ln>
        </p:spPr>
        <p:txBody>
          <a:bodyPr spcFirstLastPara="1" wrap="square" lIns="274300" tIns="91425" rIns="274300" bIns="91425" anchor="ctr" anchorCtr="0">
            <a:noAutofit/>
          </a:bodyPr>
          <a:lstStyle/>
          <a:p>
            <a:pPr marL="171450" marR="0" lvl="0" indent="-171450" rtl="0">
              <a:spcBef>
                <a:spcPts val="0"/>
              </a:spcBef>
              <a:spcAft>
                <a:spcPts val="600"/>
              </a:spcAft>
              <a:buClr>
                <a:srgbClr val="000000"/>
              </a:buClr>
              <a:buSzPts val="1100"/>
              <a:buFont typeface="Arial" panose="020B0604020202020204" pitchFamily="34" charset="0"/>
              <a:buChar char="•"/>
            </a:pPr>
            <a:endParaRPr lang="en-US" sz="2000" b="1" dirty="0">
              <a:latin typeface="Arial" panose="020B0604020202020204" pitchFamily="34" charset="0"/>
              <a:ea typeface="Roboto"/>
              <a:cs typeface="Arial" panose="020B0604020202020204" pitchFamily="34" charset="0"/>
              <a:sym typeface="Roboto"/>
            </a:endParaRPr>
          </a:p>
        </p:txBody>
      </p:sp>
      <p:sp>
        <p:nvSpPr>
          <p:cNvPr id="19" name="Google Shape;281;p21">
            <a:extLst>
              <a:ext uri="{FF2B5EF4-FFF2-40B4-BE49-F238E27FC236}">
                <a16:creationId xmlns:a16="http://schemas.microsoft.com/office/drawing/2014/main" id="{DF90AD2E-A534-8074-1866-4CDDCF5C045A}"/>
              </a:ext>
            </a:extLst>
          </p:cNvPr>
          <p:cNvSpPr/>
          <p:nvPr/>
        </p:nvSpPr>
        <p:spPr>
          <a:xfrm>
            <a:off x="-58626" y="3233251"/>
            <a:ext cx="7939971" cy="6599500"/>
          </a:xfrm>
          <a:prstGeom prst="rect">
            <a:avLst/>
          </a:prstGeom>
          <a:solidFill>
            <a:schemeClr val="bg1"/>
          </a:solidFill>
          <a:ln>
            <a:noFill/>
          </a:ln>
        </p:spPr>
        <p:txBody>
          <a:bodyPr spcFirstLastPara="1" wrap="square" lIns="274300" tIns="91425" rIns="274300" bIns="91425" anchor="ctr" anchorCtr="0">
            <a:noAutofit/>
          </a:bodyPr>
          <a:lstStyle/>
          <a:p>
            <a:pPr marL="171450" marR="0" lvl="0" indent="-171450" rtl="0">
              <a:spcBef>
                <a:spcPts val="0"/>
              </a:spcBef>
              <a:spcAft>
                <a:spcPts val="600"/>
              </a:spcAft>
              <a:buClr>
                <a:srgbClr val="000000"/>
              </a:buClr>
              <a:buSzPct val="100000"/>
              <a:buFont typeface="Arial" panose="020B0604020202020204" pitchFamily="34" charset="0"/>
              <a:buChar char="•"/>
            </a:pPr>
            <a:r>
              <a:rPr lang="en-US" sz="2800" dirty="0">
                <a:sym typeface="Roboto"/>
              </a:rPr>
              <a:t>Critical infrastructure also forms an integral part of coastal communities.</a:t>
            </a:r>
          </a:p>
          <a:p>
            <a:pPr marL="171450" marR="0" lvl="0" indent="-171450" rtl="0">
              <a:spcBef>
                <a:spcPts val="0"/>
              </a:spcBef>
              <a:spcAft>
                <a:spcPts val="600"/>
              </a:spcAft>
              <a:buClr>
                <a:srgbClr val="000000"/>
              </a:buClr>
              <a:buSzPct val="100000"/>
              <a:buFont typeface="Arial" panose="020B0604020202020204" pitchFamily="34" charset="0"/>
              <a:buChar char="•"/>
            </a:pPr>
            <a:r>
              <a:rPr lang="en-US" sz="2800" dirty="0">
                <a:sym typeface="Roboto"/>
              </a:rPr>
              <a:t>With operations running continuously 24 hours a day, seven days a week, these facilities have a distinct advantage in maintaining tsunami preparedness.</a:t>
            </a:r>
          </a:p>
          <a:p>
            <a:pPr marL="171450" indent="-171450">
              <a:spcAft>
                <a:spcPts val="600"/>
              </a:spcAft>
              <a:buClr>
                <a:srgbClr val="000000"/>
              </a:buClr>
              <a:buSzPct val="100000"/>
              <a:buFont typeface="Arial" panose="020B0604020202020204" pitchFamily="34" charset="0"/>
              <a:buChar char="•"/>
            </a:pPr>
            <a:r>
              <a:rPr lang="en-US" sz="2800" dirty="0">
                <a:sym typeface="Roboto"/>
              </a:rPr>
              <a:t>There are currently no standardized guidelines specifically developed for recognizing Tsunami Ready for critical infrastructure community.</a:t>
            </a:r>
          </a:p>
          <a:p>
            <a:pPr marL="171450" indent="-171450">
              <a:spcAft>
                <a:spcPts val="600"/>
              </a:spcAft>
              <a:buClr>
                <a:srgbClr val="000000"/>
              </a:buClr>
              <a:buSzPct val="100000"/>
              <a:buFont typeface="Arial" panose="020B0604020202020204" pitchFamily="34" charset="0"/>
              <a:buChar char="•"/>
            </a:pPr>
            <a:r>
              <a:rPr lang="en-US" sz="2800" dirty="0">
                <a:sym typeface="Roboto"/>
              </a:rPr>
              <a:t>Many of critical infrastructure are constructed along coastal areas directly facing the sea</a:t>
            </a:r>
          </a:p>
          <a:p>
            <a:pPr marL="171450" indent="-171450">
              <a:spcAft>
                <a:spcPts val="600"/>
              </a:spcAft>
              <a:buClr>
                <a:srgbClr val="000000"/>
              </a:buClr>
              <a:buSzPct val="100000"/>
              <a:buFont typeface="Arial" panose="020B0604020202020204" pitchFamily="34" charset="0"/>
              <a:buChar char="•"/>
            </a:pPr>
            <a:r>
              <a:rPr lang="en-US" sz="2800" dirty="0">
                <a:sym typeface="Roboto"/>
              </a:rPr>
              <a:t>TRC aims to:</a:t>
            </a:r>
          </a:p>
          <a:p>
            <a:pPr marL="628650" lvl="1" indent="-171450">
              <a:spcAft>
                <a:spcPts val="600"/>
              </a:spcAft>
              <a:buClr>
                <a:srgbClr val="000000"/>
              </a:buClr>
              <a:buSzPct val="100000"/>
              <a:buFont typeface="Arial" panose="020B0604020202020204" pitchFamily="34" charset="0"/>
              <a:buChar char="•"/>
            </a:pPr>
            <a:r>
              <a:rPr lang="en-ID" sz="2800" dirty="0">
                <a:ea typeface="Fira Sans Extra Condensed Medium"/>
                <a:cs typeface="Fira Sans Extra Condensed Medium"/>
                <a:sym typeface="Fira Sans Extra Condensed Medium"/>
              </a:rPr>
              <a:t>Ensuring Human Safety</a:t>
            </a:r>
          </a:p>
          <a:p>
            <a:pPr marL="628650" lvl="1" indent="-171450">
              <a:spcAft>
                <a:spcPts val="600"/>
              </a:spcAft>
              <a:buClr>
                <a:srgbClr val="000000"/>
              </a:buClr>
              <a:buSzPct val="100000"/>
              <a:buFont typeface="Arial" panose="020B0604020202020204" pitchFamily="34" charset="0"/>
              <a:buChar char="•"/>
            </a:pPr>
            <a:r>
              <a:rPr lang="en-ID" sz="2800" dirty="0">
                <a:ea typeface="Fira Sans Extra Condensed Medium"/>
                <a:cs typeface="Fira Sans Extra Condensed Medium"/>
                <a:sym typeface="Fira Sans Extra Condensed Medium"/>
              </a:rPr>
              <a:t>Anticipating Cascading Hazards</a:t>
            </a:r>
          </a:p>
          <a:p>
            <a:pPr marL="628650" lvl="1" indent="-171450">
              <a:spcAft>
                <a:spcPts val="600"/>
              </a:spcAft>
              <a:buClr>
                <a:srgbClr val="000000"/>
              </a:buClr>
              <a:buSzPct val="100000"/>
              <a:buFont typeface="Arial" panose="020B0604020202020204" pitchFamily="34" charset="0"/>
              <a:buChar char="•"/>
            </a:pPr>
            <a:r>
              <a:rPr lang="en-US" sz="2800" dirty="0">
                <a:ea typeface="Fira Sans Extra Condensed Medium"/>
                <a:cs typeface="Fira Sans Extra Condensed Medium"/>
                <a:sym typeface="Fira Sans Extra Condensed Medium"/>
              </a:rPr>
              <a:t>Accelerating Recovery and Business Continuity</a:t>
            </a:r>
          </a:p>
          <a:p>
            <a:pPr marL="628650" lvl="1" indent="-171450">
              <a:spcAft>
                <a:spcPts val="600"/>
              </a:spcAft>
              <a:buClr>
                <a:srgbClr val="000000"/>
              </a:buClr>
              <a:buSzPct val="100000"/>
              <a:buFont typeface="Arial" panose="020B0604020202020204" pitchFamily="34" charset="0"/>
              <a:buChar char="•"/>
            </a:pPr>
            <a:r>
              <a:rPr lang="en-US" sz="2800" dirty="0">
                <a:ea typeface="Fira Sans Extra Condensed Medium"/>
                <a:cs typeface="Fira Sans Extra Condensed Medium"/>
                <a:sym typeface="Fira Sans Extra Condensed Medium"/>
              </a:rPr>
              <a:t>Maximizing the Role of Critical Infrastructure in Strengthening Community Preparedness</a:t>
            </a:r>
          </a:p>
          <a:p>
            <a:pPr marL="628650" lvl="1" indent="-171450">
              <a:spcAft>
                <a:spcPts val="600"/>
              </a:spcAft>
              <a:buClr>
                <a:srgbClr val="000000"/>
              </a:buClr>
              <a:buSzPct val="100000"/>
              <a:buFont typeface="Arial" panose="020B0604020202020204" pitchFamily="34" charset="0"/>
              <a:buChar char="•"/>
            </a:pPr>
            <a:endParaRPr lang="en-US" sz="2800" dirty="0">
              <a:sym typeface="Roboto"/>
            </a:endParaRPr>
          </a:p>
          <a:p>
            <a:pPr marR="0" lvl="0" rtl="0">
              <a:spcBef>
                <a:spcPts val="0"/>
              </a:spcBef>
              <a:spcAft>
                <a:spcPts val="600"/>
              </a:spcAft>
              <a:buClr>
                <a:srgbClr val="000000"/>
              </a:buClr>
              <a:buSzPts val="1100"/>
            </a:pPr>
            <a:endParaRPr lang="en-US" sz="2800" dirty="0">
              <a:sym typeface="Roboto"/>
            </a:endParaRPr>
          </a:p>
        </p:txBody>
      </p:sp>
      <p:grpSp>
        <p:nvGrpSpPr>
          <p:cNvPr id="52" name="Group 51">
            <a:extLst>
              <a:ext uri="{FF2B5EF4-FFF2-40B4-BE49-F238E27FC236}">
                <a16:creationId xmlns:a16="http://schemas.microsoft.com/office/drawing/2014/main" id="{725DC22B-B583-441A-772C-F2AAEA04E49C}"/>
              </a:ext>
            </a:extLst>
          </p:cNvPr>
          <p:cNvGrpSpPr/>
          <p:nvPr/>
        </p:nvGrpSpPr>
        <p:grpSpPr>
          <a:xfrm>
            <a:off x="8001000" y="1715882"/>
            <a:ext cx="5372810" cy="3776865"/>
            <a:chOff x="8578490" y="1661767"/>
            <a:chExt cx="5372810" cy="3776865"/>
          </a:xfrm>
        </p:grpSpPr>
        <p:sp>
          <p:nvSpPr>
            <p:cNvPr id="20" name="Freeform 2">
              <a:extLst>
                <a:ext uri="{FF2B5EF4-FFF2-40B4-BE49-F238E27FC236}">
                  <a16:creationId xmlns:a16="http://schemas.microsoft.com/office/drawing/2014/main" id="{AAB2C4E1-239D-4D64-8C3D-ADE6A1D631BF}"/>
                </a:ext>
              </a:extLst>
            </p:cNvPr>
            <p:cNvSpPr/>
            <p:nvPr/>
          </p:nvSpPr>
          <p:spPr>
            <a:xfrm>
              <a:off x="8578490" y="1661767"/>
              <a:ext cx="5372810" cy="3776865"/>
            </a:xfrm>
            <a:custGeom>
              <a:avLst/>
              <a:gdLst/>
              <a:ahLst/>
              <a:cxnLst/>
              <a:rect l="l" t="t" r="r" b="b"/>
              <a:pathLst>
                <a:path w="16726829" h="10287000">
                  <a:moveTo>
                    <a:pt x="0" y="0"/>
                  </a:moveTo>
                  <a:lnTo>
                    <a:pt x="16726830" y="0"/>
                  </a:lnTo>
                  <a:lnTo>
                    <a:pt x="16726830" y="10287000"/>
                  </a:lnTo>
                  <a:lnTo>
                    <a:pt x="0" y="10287000"/>
                  </a:lnTo>
                  <a:lnTo>
                    <a:pt x="0" y="0"/>
                  </a:lnTo>
                  <a:close/>
                </a:path>
              </a:pathLst>
            </a:custGeom>
            <a:blipFill>
              <a:blip r:embed="rId5">
                <a:extLst>
                  <a:ext uri="{96DAC541-7B7A-43D3-8B79-37D633B846F1}">
                    <asvg:svgBlip xmlns:asvg="http://schemas.microsoft.com/office/drawing/2016/SVG/main" r:embed="rId6"/>
                  </a:ext>
                </a:extLst>
              </a:blip>
              <a:stretch>
                <a:fillRect l="-132151" t="-95990" r="-9616" b="-8686"/>
              </a:stretch>
            </a:blipFill>
            <a:ln w="28575">
              <a:solidFill>
                <a:schemeClr val="tx1"/>
              </a:solidFill>
            </a:ln>
          </p:spPr>
          <p:txBody>
            <a:bodyPr/>
            <a:lstStyle/>
            <a:p>
              <a:endParaRPr lang="en-ID" dirty="0"/>
            </a:p>
          </p:txBody>
        </p:sp>
        <p:pic>
          <p:nvPicPr>
            <p:cNvPr id="21" name="Graphic 20" descr="Marker with solid fill">
              <a:extLst>
                <a:ext uri="{FF2B5EF4-FFF2-40B4-BE49-F238E27FC236}">
                  <a16:creationId xmlns:a16="http://schemas.microsoft.com/office/drawing/2014/main" id="{285F8897-204B-B88E-73BF-4420D87B2DC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338321" y="3385493"/>
              <a:ext cx="329411" cy="329411"/>
            </a:xfrm>
            <a:prstGeom prst="rect">
              <a:avLst/>
            </a:prstGeom>
          </p:spPr>
        </p:pic>
        <p:pic>
          <p:nvPicPr>
            <p:cNvPr id="22" name="Graphic 21" descr="Marker with solid fill">
              <a:extLst>
                <a:ext uri="{FF2B5EF4-FFF2-40B4-BE49-F238E27FC236}">
                  <a16:creationId xmlns:a16="http://schemas.microsoft.com/office/drawing/2014/main" id="{8F532A99-954A-50FB-1BEC-20DBBAABC56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121553" y="3282315"/>
              <a:ext cx="329411" cy="329411"/>
            </a:xfrm>
            <a:prstGeom prst="rect">
              <a:avLst/>
            </a:prstGeom>
          </p:spPr>
        </p:pic>
        <p:pic>
          <p:nvPicPr>
            <p:cNvPr id="23" name="Graphic 22" descr="Marker with solid fill">
              <a:extLst>
                <a:ext uri="{FF2B5EF4-FFF2-40B4-BE49-F238E27FC236}">
                  <a16:creationId xmlns:a16="http://schemas.microsoft.com/office/drawing/2014/main" id="{3A507E45-8AF5-14E6-C383-EBBCAC9E616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792142" y="3014431"/>
              <a:ext cx="329411" cy="329411"/>
            </a:xfrm>
            <a:prstGeom prst="rect">
              <a:avLst/>
            </a:prstGeom>
          </p:spPr>
        </p:pic>
        <p:pic>
          <p:nvPicPr>
            <p:cNvPr id="24" name="Graphic 23" descr="Marker with solid fill">
              <a:extLst>
                <a:ext uri="{FF2B5EF4-FFF2-40B4-BE49-F238E27FC236}">
                  <a16:creationId xmlns:a16="http://schemas.microsoft.com/office/drawing/2014/main" id="{8F922E38-EC83-A41E-F36C-DA5DB12FF88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5905" y="3179136"/>
              <a:ext cx="329411" cy="329411"/>
            </a:xfrm>
            <a:prstGeom prst="rect">
              <a:avLst/>
            </a:prstGeom>
          </p:spPr>
        </p:pic>
        <p:pic>
          <p:nvPicPr>
            <p:cNvPr id="25" name="Graphic 24" descr="Marker with solid fill">
              <a:extLst>
                <a:ext uri="{FF2B5EF4-FFF2-40B4-BE49-F238E27FC236}">
                  <a16:creationId xmlns:a16="http://schemas.microsoft.com/office/drawing/2014/main" id="{6695B465-085A-93CC-1774-851A07B88E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519526" y="2191085"/>
              <a:ext cx="329411" cy="329411"/>
            </a:xfrm>
            <a:prstGeom prst="rect">
              <a:avLst/>
            </a:prstGeom>
          </p:spPr>
        </p:pic>
        <p:pic>
          <p:nvPicPr>
            <p:cNvPr id="26" name="Graphic 25" descr="Marker with solid fill">
              <a:extLst>
                <a:ext uri="{FF2B5EF4-FFF2-40B4-BE49-F238E27FC236}">
                  <a16:creationId xmlns:a16="http://schemas.microsoft.com/office/drawing/2014/main" id="{19E2B766-C144-F44C-8081-93E689384C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462731" y="2034427"/>
              <a:ext cx="329411" cy="329411"/>
            </a:xfrm>
            <a:prstGeom prst="rect">
              <a:avLst/>
            </a:prstGeom>
          </p:spPr>
        </p:pic>
        <p:pic>
          <p:nvPicPr>
            <p:cNvPr id="27" name="Graphic 26" descr="Marker with solid fill">
              <a:extLst>
                <a:ext uri="{FF2B5EF4-FFF2-40B4-BE49-F238E27FC236}">
                  <a16:creationId xmlns:a16="http://schemas.microsoft.com/office/drawing/2014/main" id="{C06169F3-7E7D-5A2D-6196-E8B48C4F395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91603" y="2578713"/>
              <a:ext cx="329411" cy="329411"/>
            </a:xfrm>
            <a:prstGeom prst="rect">
              <a:avLst/>
            </a:prstGeom>
          </p:spPr>
        </p:pic>
        <p:pic>
          <p:nvPicPr>
            <p:cNvPr id="28" name="Graphic 27" descr="Marker with solid fill">
              <a:extLst>
                <a:ext uri="{FF2B5EF4-FFF2-40B4-BE49-F238E27FC236}">
                  <a16:creationId xmlns:a16="http://schemas.microsoft.com/office/drawing/2014/main" id="{D40C55D1-EB8C-A4DC-6E24-BD5CFFC3A47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734808" y="2345372"/>
              <a:ext cx="329411" cy="329411"/>
            </a:xfrm>
            <a:prstGeom prst="rect">
              <a:avLst/>
            </a:prstGeom>
          </p:spPr>
        </p:pic>
        <p:pic>
          <p:nvPicPr>
            <p:cNvPr id="29" name="Graphic 28" descr="Marker with solid fill">
              <a:extLst>
                <a:ext uri="{FF2B5EF4-FFF2-40B4-BE49-F238E27FC236}">
                  <a16:creationId xmlns:a16="http://schemas.microsoft.com/office/drawing/2014/main" id="{5A3E20F0-72DE-6110-1840-6B257BFC06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907084" y="2690695"/>
              <a:ext cx="329411" cy="329411"/>
            </a:xfrm>
            <a:prstGeom prst="rect">
              <a:avLst/>
            </a:prstGeom>
          </p:spPr>
        </p:pic>
        <p:pic>
          <p:nvPicPr>
            <p:cNvPr id="30" name="Graphic 29" descr="Marker with solid fill">
              <a:extLst>
                <a:ext uri="{FF2B5EF4-FFF2-40B4-BE49-F238E27FC236}">
                  <a16:creationId xmlns:a16="http://schemas.microsoft.com/office/drawing/2014/main" id="{732D97E0-DBA3-A942-0E81-92298403D8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06885" y="2139788"/>
              <a:ext cx="329411" cy="329411"/>
            </a:xfrm>
            <a:prstGeom prst="rect">
              <a:avLst/>
            </a:prstGeom>
          </p:spPr>
        </p:pic>
        <p:pic>
          <p:nvPicPr>
            <p:cNvPr id="31" name="Graphic 30" descr="Marker with solid fill">
              <a:extLst>
                <a:ext uri="{FF2B5EF4-FFF2-40B4-BE49-F238E27FC236}">
                  <a16:creationId xmlns:a16="http://schemas.microsoft.com/office/drawing/2014/main" id="{0C1E9F7B-8206-39D7-F97A-D4F78B6A8C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70577" y="2255746"/>
              <a:ext cx="329411" cy="329411"/>
            </a:xfrm>
            <a:prstGeom prst="rect">
              <a:avLst/>
            </a:prstGeom>
          </p:spPr>
        </p:pic>
        <p:pic>
          <p:nvPicPr>
            <p:cNvPr id="32" name="Graphic 31" descr="Marker with solid fill">
              <a:extLst>
                <a:ext uri="{FF2B5EF4-FFF2-40B4-BE49-F238E27FC236}">
                  <a16:creationId xmlns:a16="http://schemas.microsoft.com/office/drawing/2014/main" id="{405150C1-FFD0-5041-3587-F67D1C2CC3E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938731" y="2167640"/>
              <a:ext cx="329411" cy="329411"/>
            </a:xfrm>
            <a:prstGeom prst="rect">
              <a:avLst/>
            </a:prstGeom>
          </p:spPr>
        </p:pic>
        <p:pic>
          <p:nvPicPr>
            <p:cNvPr id="33" name="Graphic 32" descr="Marker with solid fill">
              <a:extLst>
                <a:ext uri="{FF2B5EF4-FFF2-40B4-BE49-F238E27FC236}">
                  <a16:creationId xmlns:a16="http://schemas.microsoft.com/office/drawing/2014/main" id="{897D37FA-910C-4D09-525D-FEF2419939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4269" y="2345372"/>
              <a:ext cx="329411" cy="329411"/>
            </a:xfrm>
            <a:prstGeom prst="rect">
              <a:avLst/>
            </a:prstGeom>
          </p:spPr>
        </p:pic>
        <p:pic>
          <p:nvPicPr>
            <p:cNvPr id="34" name="Graphic 33" descr="Marker with solid fill">
              <a:extLst>
                <a:ext uri="{FF2B5EF4-FFF2-40B4-BE49-F238E27FC236}">
                  <a16:creationId xmlns:a16="http://schemas.microsoft.com/office/drawing/2014/main" id="{11E525A5-3A06-08D1-8189-C6FE41863A2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69563" y="2803343"/>
              <a:ext cx="329411" cy="329411"/>
            </a:xfrm>
            <a:prstGeom prst="rect">
              <a:avLst/>
            </a:prstGeom>
          </p:spPr>
        </p:pic>
        <p:pic>
          <p:nvPicPr>
            <p:cNvPr id="35" name="Graphic 34" descr="Marker with solid fill">
              <a:extLst>
                <a:ext uri="{FF2B5EF4-FFF2-40B4-BE49-F238E27FC236}">
                  <a16:creationId xmlns:a16="http://schemas.microsoft.com/office/drawing/2014/main" id="{49C3DA02-03B4-A6E5-919B-12EF4F40FB8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923520" y="4035794"/>
              <a:ext cx="329411" cy="329411"/>
            </a:xfrm>
            <a:prstGeom prst="rect">
              <a:avLst/>
            </a:prstGeom>
          </p:spPr>
        </p:pic>
        <p:pic>
          <p:nvPicPr>
            <p:cNvPr id="36" name="Graphic 35" descr="Marker with solid fill">
              <a:extLst>
                <a:ext uri="{FF2B5EF4-FFF2-40B4-BE49-F238E27FC236}">
                  <a16:creationId xmlns:a16="http://schemas.microsoft.com/office/drawing/2014/main" id="{5644DE7D-E9A3-FEEA-7519-4CC0861C3B4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654281" y="3677985"/>
              <a:ext cx="329411" cy="329411"/>
            </a:xfrm>
            <a:prstGeom prst="rect">
              <a:avLst/>
            </a:prstGeom>
          </p:spPr>
        </p:pic>
        <p:pic>
          <p:nvPicPr>
            <p:cNvPr id="37" name="Graphic 36" descr="Marker with solid fill">
              <a:extLst>
                <a:ext uri="{FF2B5EF4-FFF2-40B4-BE49-F238E27FC236}">
                  <a16:creationId xmlns:a16="http://schemas.microsoft.com/office/drawing/2014/main" id="{4A6FD45C-9FA4-82C4-0B29-612C8C2527F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541166" y="3791576"/>
              <a:ext cx="329411" cy="329411"/>
            </a:xfrm>
            <a:prstGeom prst="rect">
              <a:avLst/>
            </a:prstGeom>
          </p:spPr>
        </p:pic>
        <p:pic>
          <p:nvPicPr>
            <p:cNvPr id="38" name="Graphic 37" descr="Marker with solid fill">
              <a:extLst>
                <a:ext uri="{FF2B5EF4-FFF2-40B4-BE49-F238E27FC236}">
                  <a16:creationId xmlns:a16="http://schemas.microsoft.com/office/drawing/2014/main" id="{509CB7E0-2F45-34AF-D75C-5F59DED42EC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890850" y="3611726"/>
              <a:ext cx="329411" cy="329411"/>
            </a:xfrm>
            <a:prstGeom prst="rect">
              <a:avLst/>
            </a:prstGeom>
          </p:spPr>
        </p:pic>
        <p:pic>
          <p:nvPicPr>
            <p:cNvPr id="39" name="Graphic 38" descr="Marker with solid fill">
              <a:extLst>
                <a:ext uri="{FF2B5EF4-FFF2-40B4-BE49-F238E27FC236}">
                  <a16:creationId xmlns:a16="http://schemas.microsoft.com/office/drawing/2014/main" id="{2E30CFD0-26CC-C44E-DF7A-57C5FC66DA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477626" y="3804276"/>
              <a:ext cx="329411" cy="329411"/>
            </a:xfrm>
            <a:prstGeom prst="rect">
              <a:avLst/>
            </a:prstGeom>
          </p:spPr>
        </p:pic>
        <p:sp>
          <p:nvSpPr>
            <p:cNvPr id="40" name="Title 1">
              <a:extLst>
                <a:ext uri="{FF2B5EF4-FFF2-40B4-BE49-F238E27FC236}">
                  <a16:creationId xmlns:a16="http://schemas.microsoft.com/office/drawing/2014/main" id="{7B9890F8-2AA2-1089-3ACE-A8104B63E581}"/>
                </a:ext>
              </a:extLst>
            </p:cNvPr>
            <p:cNvSpPr txBox="1">
              <a:spLocks/>
            </p:cNvSpPr>
            <p:nvPr/>
          </p:nvSpPr>
          <p:spPr>
            <a:xfrm>
              <a:off x="9864829" y="3559892"/>
              <a:ext cx="2342893"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400"/>
                <a:buFont typeface="Fira Sans Extra Condensed SemiBold"/>
                <a:buNone/>
                <a:defRPr sz="2400" b="1" i="0" u="none" strike="noStrike" cap="none">
                  <a:solidFill>
                    <a:schemeClr val="dk1"/>
                  </a:solidFill>
                  <a:latin typeface="Fira Sans Extra Condensed SemiBold"/>
                  <a:ea typeface="Fira Sans Extra Condensed SemiBold"/>
                  <a:cs typeface="Fira Sans Extra Condensed SemiBold"/>
                  <a:sym typeface="Fira Sans Extra Condensed SemiBold"/>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i="1" dirty="0">
                  <a:latin typeface="Barlow" panose="00000500000000000000" pitchFamily="2" charset="0"/>
                </a:rPr>
                <a:t>Indian Ocean</a:t>
              </a:r>
              <a:endParaRPr lang="en-ID" i="1" dirty="0">
                <a:latin typeface="Barlow" panose="00000500000000000000" pitchFamily="2" charset="0"/>
              </a:endParaRPr>
            </a:p>
          </p:txBody>
        </p:sp>
        <p:sp>
          <p:nvSpPr>
            <p:cNvPr id="41" name="TextBox 40">
              <a:extLst>
                <a:ext uri="{FF2B5EF4-FFF2-40B4-BE49-F238E27FC236}">
                  <a16:creationId xmlns:a16="http://schemas.microsoft.com/office/drawing/2014/main" id="{68E40DAC-EA58-2384-E7DC-FE1EDCC457BC}"/>
                </a:ext>
              </a:extLst>
            </p:cNvPr>
            <p:cNvSpPr txBox="1"/>
            <p:nvPr/>
          </p:nvSpPr>
          <p:spPr>
            <a:xfrm>
              <a:off x="9541166" y="3410331"/>
              <a:ext cx="993942" cy="307777"/>
            </a:xfrm>
            <a:prstGeom prst="rect">
              <a:avLst/>
            </a:prstGeom>
            <a:noFill/>
          </p:spPr>
          <p:txBody>
            <a:bodyPr wrap="square">
              <a:spAutoFit/>
            </a:bodyPr>
            <a:lstStyle/>
            <a:p>
              <a:pPr algn="ctr" fontAlgn="base">
                <a:buNone/>
              </a:pPr>
              <a:r>
                <a:rPr lang="en-ID" sz="700" b="0" i="0" dirty="0">
                  <a:solidFill>
                    <a:srgbClr val="1F1F1F"/>
                  </a:solidFill>
                  <a:effectLst/>
                  <a:latin typeface="+mj-lt"/>
                </a:rPr>
                <a:t>Seychelles </a:t>
              </a:r>
            </a:p>
            <a:p>
              <a:pPr algn="ctr" fontAlgn="base">
                <a:buNone/>
              </a:pPr>
              <a:r>
                <a:rPr lang="en-ID" sz="700" b="0" i="0" dirty="0">
                  <a:solidFill>
                    <a:srgbClr val="1F1F1F"/>
                  </a:solidFill>
                  <a:effectLst/>
                  <a:latin typeface="+mj-lt"/>
                </a:rPr>
                <a:t>International Airport</a:t>
              </a:r>
            </a:p>
          </p:txBody>
        </p:sp>
        <p:sp>
          <p:nvSpPr>
            <p:cNvPr id="42" name="TextBox 41">
              <a:extLst>
                <a:ext uri="{FF2B5EF4-FFF2-40B4-BE49-F238E27FC236}">
                  <a16:creationId xmlns:a16="http://schemas.microsoft.com/office/drawing/2014/main" id="{82A4C325-F82F-3625-BE06-FB18CB199F09}"/>
                </a:ext>
              </a:extLst>
            </p:cNvPr>
            <p:cNvSpPr txBox="1"/>
            <p:nvPr/>
          </p:nvSpPr>
          <p:spPr>
            <a:xfrm>
              <a:off x="11645213" y="3524460"/>
              <a:ext cx="936201" cy="415498"/>
            </a:xfrm>
            <a:prstGeom prst="rect">
              <a:avLst/>
            </a:prstGeom>
            <a:noFill/>
          </p:spPr>
          <p:txBody>
            <a:bodyPr wrap="square">
              <a:spAutoFit/>
            </a:bodyPr>
            <a:lstStyle/>
            <a:p>
              <a:pPr algn="ctr" fontAlgn="base">
                <a:buNone/>
              </a:pPr>
              <a:r>
                <a:rPr lang="en-ID" sz="700" dirty="0">
                  <a:solidFill>
                    <a:srgbClr val="1F1F1F"/>
                  </a:solidFill>
                  <a:latin typeface="+mj-lt"/>
                </a:rPr>
                <a:t>Yogyakarta</a:t>
              </a:r>
              <a:r>
                <a:rPr lang="en-ID" sz="700" b="0" i="0" dirty="0">
                  <a:solidFill>
                    <a:srgbClr val="1F1F1F"/>
                  </a:solidFill>
                  <a:effectLst/>
                  <a:latin typeface="+mj-lt"/>
                </a:rPr>
                <a:t> </a:t>
              </a:r>
            </a:p>
            <a:p>
              <a:pPr algn="ctr" fontAlgn="base">
                <a:buNone/>
              </a:pPr>
              <a:r>
                <a:rPr lang="en-ID" sz="700" b="0" i="0" dirty="0">
                  <a:solidFill>
                    <a:srgbClr val="1F1F1F"/>
                  </a:solidFill>
                  <a:effectLst/>
                  <a:latin typeface="+mj-lt"/>
                </a:rPr>
                <a:t>International Airport</a:t>
              </a:r>
            </a:p>
          </p:txBody>
        </p:sp>
        <p:sp>
          <p:nvSpPr>
            <p:cNvPr id="43" name="TextBox 42">
              <a:extLst>
                <a:ext uri="{FF2B5EF4-FFF2-40B4-BE49-F238E27FC236}">
                  <a16:creationId xmlns:a16="http://schemas.microsoft.com/office/drawing/2014/main" id="{B0625A26-CBF2-DB16-4F46-3B39E57E0B64}"/>
                </a:ext>
              </a:extLst>
            </p:cNvPr>
            <p:cNvSpPr txBox="1"/>
            <p:nvPr/>
          </p:nvSpPr>
          <p:spPr>
            <a:xfrm>
              <a:off x="12655477" y="3381626"/>
              <a:ext cx="936201" cy="415498"/>
            </a:xfrm>
            <a:prstGeom prst="rect">
              <a:avLst/>
            </a:prstGeom>
            <a:noFill/>
          </p:spPr>
          <p:txBody>
            <a:bodyPr wrap="square">
              <a:spAutoFit/>
            </a:bodyPr>
            <a:lstStyle/>
            <a:p>
              <a:pPr algn="ctr" fontAlgn="base">
                <a:buNone/>
              </a:pPr>
              <a:r>
                <a:rPr lang="en-ID" sz="700" b="0" i="0" dirty="0">
                  <a:solidFill>
                    <a:srgbClr val="1F1F1F"/>
                  </a:solidFill>
                  <a:effectLst/>
                  <a:latin typeface="+mj-lt"/>
                </a:rPr>
                <a:t>I Gusti Ngurah Rai</a:t>
              </a:r>
            </a:p>
            <a:p>
              <a:pPr algn="ctr" fontAlgn="base">
                <a:buNone/>
              </a:pPr>
              <a:r>
                <a:rPr lang="en-ID" sz="700" b="0" i="0" dirty="0">
                  <a:solidFill>
                    <a:srgbClr val="1F1F1F"/>
                  </a:solidFill>
                  <a:effectLst/>
                  <a:latin typeface="+mj-lt"/>
                </a:rPr>
                <a:t>International Airport</a:t>
              </a:r>
            </a:p>
          </p:txBody>
        </p:sp>
        <p:sp>
          <p:nvSpPr>
            <p:cNvPr id="44" name="TextBox 43">
              <a:extLst>
                <a:ext uri="{FF2B5EF4-FFF2-40B4-BE49-F238E27FC236}">
                  <a16:creationId xmlns:a16="http://schemas.microsoft.com/office/drawing/2014/main" id="{365056EF-D7D2-F155-7F62-F52169311CEB}"/>
                </a:ext>
              </a:extLst>
            </p:cNvPr>
            <p:cNvSpPr txBox="1"/>
            <p:nvPr/>
          </p:nvSpPr>
          <p:spPr>
            <a:xfrm>
              <a:off x="10689076" y="2973296"/>
              <a:ext cx="974626" cy="307777"/>
            </a:xfrm>
            <a:prstGeom prst="rect">
              <a:avLst/>
            </a:prstGeom>
            <a:noFill/>
          </p:spPr>
          <p:txBody>
            <a:bodyPr wrap="square">
              <a:spAutoFit/>
            </a:bodyPr>
            <a:lstStyle/>
            <a:p>
              <a:pPr algn="ctr" fontAlgn="base">
                <a:buNone/>
              </a:pPr>
              <a:r>
                <a:rPr lang="en-ID" sz="700" b="0" i="0" dirty="0">
                  <a:solidFill>
                    <a:srgbClr val="1F1F1F"/>
                  </a:solidFill>
                  <a:effectLst/>
                  <a:latin typeface="+mj-lt"/>
                </a:rPr>
                <a:t>Colombo </a:t>
              </a:r>
            </a:p>
            <a:p>
              <a:pPr algn="ctr" fontAlgn="base">
                <a:buNone/>
              </a:pPr>
              <a:r>
                <a:rPr lang="en-ID" sz="700" b="0" i="0" dirty="0">
                  <a:solidFill>
                    <a:srgbClr val="1F1F1F"/>
                  </a:solidFill>
                  <a:effectLst/>
                  <a:latin typeface="+mj-lt"/>
                </a:rPr>
                <a:t>International Airport</a:t>
              </a:r>
            </a:p>
          </p:txBody>
        </p:sp>
        <p:sp>
          <p:nvSpPr>
            <p:cNvPr id="45" name="TextBox 44">
              <a:extLst>
                <a:ext uri="{FF2B5EF4-FFF2-40B4-BE49-F238E27FC236}">
                  <a16:creationId xmlns:a16="http://schemas.microsoft.com/office/drawing/2014/main" id="{E8CF88F9-53D7-B59C-FF11-7AAAFF92BA9C}"/>
                </a:ext>
              </a:extLst>
            </p:cNvPr>
            <p:cNvSpPr txBox="1"/>
            <p:nvPr/>
          </p:nvSpPr>
          <p:spPr>
            <a:xfrm>
              <a:off x="9740866" y="2480016"/>
              <a:ext cx="993942" cy="307777"/>
            </a:xfrm>
            <a:prstGeom prst="rect">
              <a:avLst/>
            </a:prstGeom>
            <a:noFill/>
          </p:spPr>
          <p:txBody>
            <a:bodyPr wrap="square">
              <a:spAutoFit/>
            </a:bodyPr>
            <a:lstStyle/>
            <a:p>
              <a:pPr algn="ctr" fontAlgn="base">
                <a:buNone/>
              </a:pPr>
              <a:r>
                <a:rPr lang="en-ID" sz="700" b="0" i="0" dirty="0">
                  <a:solidFill>
                    <a:srgbClr val="1F1F1F"/>
                  </a:solidFill>
                  <a:effectLst/>
                  <a:latin typeface="+mj-lt"/>
                </a:rPr>
                <a:t>Al Rayyan </a:t>
              </a:r>
            </a:p>
            <a:p>
              <a:pPr algn="ctr" fontAlgn="base">
                <a:buNone/>
              </a:pPr>
              <a:r>
                <a:rPr lang="en-ID" sz="700" b="0" i="0" dirty="0">
                  <a:solidFill>
                    <a:srgbClr val="1F1F1F"/>
                  </a:solidFill>
                  <a:effectLst/>
                  <a:latin typeface="+mj-lt"/>
                </a:rPr>
                <a:t>International Airport</a:t>
              </a:r>
            </a:p>
          </p:txBody>
        </p:sp>
        <p:sp>
          <p:nvSpPr>
            <p:cNvPr id="46" name="TextBox 45">
              <a:extLst>
                <a:ext uri="{FF2B5EF4-FFF2-40B4-BE49-F238E27FC236}">
                  <a16:creationId xmlns:a16="http://schemas.microsoft.com/office/drawing/2014/main" id="{A36A95D8-9F91-59FC-B899-31C0DE50190F}"/>
                </a:ext>
              </a:extLst>
            </p:cNvPr>
            <p:cNvSpPr txBox="1"/>
            <p:nvPr/>
          </p:nvSpPr>
          <p:spPr>
            <a:xfrm>
              <a:off x="9588833" y="3956281"/>
              <a:ext cx="949693" cy="307777"/>
            </a:xfrm>
            <a:prstGeom prst="rect">
              <a:avLst/>
            </a:prstGeom>
            <a:noFill/>
          </p:spPr>
          <p:txBody>
            <a:bodyPr wrap="square">
              <a:spAutoFit/>
            </a:bodyPr>
            <a:lstStyle/>
            <a:p>
              <a:pPr algn="ctr" fontAlgn="base">
                <a:buNone/>
              </a:pPr>
              <a:r>
                <a:rPr lang="en-ID" sz="700" b="0" i="0" dirty="0">
                  <a:solidFill>
                    <a:srgbClr val="1F1F1F"/>
                  </a:solidFill>
                  <a:effectLst/>
                  <a:latin typeface="+mj-lt"/>
                </a:rPr>
                <a:t>Sainte Marie Airport</a:t>
              </a:r>
            </a:p>
          </p:txBody>
        </p:sp>
        <p:sp>
          <p:nvSpPr>
            <p:cNvPr id="47" name="TextBox 46">
              <a:extLst>
                <a:ext uri="{FF2B5EF4-FFF2-40B4-BE49-F238E27FC236}">
                  <a16:creationId xmlns:a16="http://schemas.microsoft.com/office/drawing/2014/main" id="{F29D6C3E-58E2-9473-6DEF-F9E537A29C70}"/>
                </a:ext>
              </a:extLst>
            </p:cNvPr>
            <p:cNvSpPr txBox="1"/>
            <p:nvPr/>
          </p:nvSpPr>
          <p:spPr>
            <a:xfrm>
              <a:off x="8904768" y="4231049"/>
              <a:ext cx="974625" cy="307777"/>
            </a:xfrm>
            <a:prstGeom prst="rect">
              <a:avLst/>
            </a:prstGeom>
            <a:noFill/>
          </p:spPr>
          <p:txBody>
            <a:bodyPr wrap="square">
              <a:spAutoFit/>
            </a:bodyPr>
            <a:lstStyle/>
            <a:p>
              <a:pPr algn="ctr" fontAlgn="base">
                <a:buNone/>
              </a:pPr>
              <a:r>
                <a:rPr lang="en-ID" sz="700" b="0" i="0" dirty="0">
                  <a:solidFill>
                    <a:srgbClr val="1F1F1F"/>
                  </a:solidFill>
                  <a:effectLst/>
                  <a:latin typeface="+mj-lt"/>
                </a:rPr>
                <a:t>King Shaka </a:t>
              </a:r>
            </a:p>
            <a:p>
              <a:pPr algn="ctr" fontAlgn="base">
                <a:buNone/>
              </a:pPr>
              <a:r>
                <a:rPr lang="en-ID" sz="700" b="0" i="0" dirty="0">
                  <a:solidFill>
                    <a:srgbClr val="1F1F1F"/>
                  </a:solidFill>
                  <a:effectLst/>
                  <a:latin typeface="+mj-lt"/>
                </a:rPr>
                <a:t>International Airport</a:t>
              </a:r>
            </a:p>
          </p:txBody>
        </p:sp>
        <p:sp>
          <p:nvSpPr>
            <p:cNvPr id="48" name="TextBox 47">
              <a:extLst>
                <a:ext uri="{FF2B5EF4-FFF2-40B4-BE49-F238E27FC236}">
                  <a16:creationId xmlns:a16="http://schemas.microsoft.com/office/drawing/2014/main" id="{085BD8DA-81B0-D9B2-FDFF-238DDE4A227B}"/>
                </a:ext>
              </a:extLst>
            </p:cNvPr>
            <p:cNvSpPr txBox="1"/>
            <p:nvPr/>
          </p:nvSpPr>
          <p:spPr>
            <a:xfrm>
              <a:off x="11261469" y="2428253"/>
              <a:ext cx="936201" cy="215444"/>
            </a:xfrm>
            <a:prstGeom prst="rect">
              <a:avLst/>
            </a:prstGeom>
            <a:noFill/>
          </p:spPr>
          <p:txBody>
            <a:bodyPr wrap="square">
              <a:spAutoFit/>
            </a:bodyPr>
            <a:lstStyle/>
            <a:p>
              <a:pPr algn="l" fontAlgn="base">
                <a:buNone/>
              </a:pPr>
              <a:r>
                <a:rPr lang="en-ID" sz="800" b="0" i="0" dirty="0" err="1">
                  <a:solidFill>
                    <a:srgbClr val="1F1F1F"/>
                  </a:solidFill>
                  <a:effectLst/>
                  <a:latin typeface="+mj-lt"/>
                </a:rPr>
                <a:t>Thandwe</a:t>
              </a:r>
              <a:r>
                <a:rPr lang="en-ID" sz="800" b="0" i="0" dirty="0">
                  <a:solidFill>
                    <a:srgbClr val="1F1F1F"/>
                  </a:solidFill>
                  <a:effectLst/>
                  <a:latin typeface="+mj-lt"/>
                </a:rPr>
                <a:t> Airport</a:t>
              </a:r>
            </a:p>
          </p:txBody>
        </p:sp>
        <p:sp>
          <p:nvSpPr>
            <p:cNvPr id="49" name="TextBox 48">
              <a:extLst>
                <a:ext uri="{FF2B5EF4-FFF2-40B4-BE49-F238E27FC236}">
                  <a16:creationId xmlns:a16="http://schemas.microsoft.com/office/drawing/2014/main" id="{2625CCA2-D806-2944-7947-21D203214C84}"/>
                </a:ext>
              </a:extLst>
            </p:cNvPr>
            <p:cNvSpPr txBox="1"/>
            <p:nvPr/>
          </p:nvSpPr>
          <p:spPr>
            <a:xfrm>
              <a:off x="11663702" y="3983882"/>
              <a:ext cx="995155" cy="200055"/>
            </a:xfrm>
            <a:prstGeom prst="rect">
              <a:avLst/>
            </a:prstGeom>
            <a:noFill/>
          </p:spPr>
          <p:txBody>
            <a:bodyPr wrap="square">
              <a:spAutoFit/>
            </a:bodyPr>
            <a:lstStyle/>
            <a:p>
              <a:r>
                <a:rPr lang="en-ID" sz="700" b="0" i="0" dirty="0">
                  <a:solidFill>
                    <a:srgbClr val="1F1F1F"/>
                  </a:solidFill>
                  <a:effectLst/>
                  <a:latin typeface="+mj-lt"/>
                </a:rPr>
                <a:t>Port Hedland Airport</a:t>
              </a:r>
              <a:endParaRPr lang="en-ID" sz="700" dirty="0">
                <a:latin typeface="+mj-lt"/>
              </a:endParaRPr>
            </a:p>
          </p:txBody>
        </p:sp>
      </p:grpSp>
      <p:sp>
        <p:nvSpPr>
          <p:cNvPr id="51" name="TextBox 50">
            <a:extLst>
              <a:ext uri="{FF2B5EF4-FFF2-40B4-BE49-F238E27FC236}">
                <a16:creationId xmlns:a16="http://schemas.microsoft.com/office/drawing/2014/main" id="{B60674AE-57A4-5806-02EE-004452253332}"/>
              </a:ext>
            </a:extLst>
          </p:cNvPr>
          <p:cNvSpPr txBox="1"/>
          <p:nvPr/>
        </p:nvSpPr>
        <p:spPr>
          <a:xfrm>
            <a:off x="7996222" y="5956564"/>
            <a:ext cx="10162700" cy="3539430"/>
          </a:xfrm>
          <a:prstGeom prst="rect">
            <a:avLst/>
          </a:prstGeom>
          <a:solidFill>
            <a:schemeClr val="bg1"/>
          </a:solidFill>
        </p:spPr>
        <p:txBody>
          <a:bodyPr wrap="square">
            <a:spAutoFit/>
          </a:bodyPr>
          <a:lstStyle/>
          <a:p>
            <a:r>
              <a:rPr lang="en-US" sz="2800" b="1" dirty="0"/>
              <a:t>Same Foundation, </a:t>
            </a:r>
            <a:r>
              <a:rPr lang="en-US" sz="2800" dirty="0"/>
              <a:t>The approach </a:t>
            </a:r>
            <a:r>
              <a:rPr lang="en-US" sz="2800" b="1" dirty="0"/>
              <a:t>adopts the 12 UNESCO-IOC Tsunami Ready indicators, </a:t>
            </a:r>
            <a:r>
              <a:rPr lang="en-US" sz="2800" dirty="0"/>
              <a:t>adjusts them based on </a:t>
            </a:r>
            <a:r>
              <a:rPr lang="en-US" sz="2800" b="1" dirty="0"/>
              <a:t>the type and function of each critical infrastructure</a:t>
            </a:r>
            <a:r>
              <a:rPr lang="en-US" sz="2800" dirty="0"/>
              <a:t> (e.g., airport, port, industrial zone).</a:t>
            </a:r>
          </a:p>
          <a:p>
            <a:r>
              <a:rPr lang="en-US" sz="2800" b="1" dirty="0"/>
              <a:t>Breakdown</a:t>
            </a:r>
            <a:r>
              <a:rPr lang="en-US" sz="2800" dirty="0"/>
              <a:t> Each indicator is </a:t>
            </a:r>
            <a:r>
              <a:rPr lang="en-US" sz="2800" b="1" dirty="0"/>
              <a:t>interpreted in context</a:t>
            </a:r>
            <a:r>
              <a:rPr lang="en-US" sz="2800" dirty="0"/>
              <a:t>:</a:t>
            </a:r>
          </a:p>
          <a:p>
            <a:pPr marL="685800" lvl="3" indent="-342900">
              <a:buFont typeface="Arial" panose="020B0604020202020204" pitchFamily="34" charset="0"/>
              <a:buChar char="−"/>
            </a:pPr>
            <a:r>
              <a:rPr lang="en-US" sz="2800" b="1" dirty="0"/>
              <a:t>Assessment, </a:t>
            </a:r>
          </a:p>
          <a:p>
            <a:pPr marL="685800" lvl="3" indent="-342900">
              <a:buFont typeface="Arial" panose="020B0604020202020204" pitchFamily="34" charset="0"/>
              <a:buChar char="−"/>
            </a:pPr>
            <a:r>
              <a:rPr lang="en-US" sz="2800" b="1" dirty="0"/>
              <a:t>Preparedness, </a:t>
            </a:r>
          </a:p>
          <a:p>
            <a:pPr marL="685800" lvl="3" indent="-342900">
              <a:buFont typeface="Arial" panose="020B0604020202020204" pitchFamily="34" charset="0"/>
              <a:buChar char="−"/>
            </a:pPr>
            <a:r>
              <a:rPr lang="en-US" sz="2800" b="1" dirty="0"/>
              <a:t>Response</a:t>
            </a:r>
          </a:p>
        </p:txBody>
      </p:sp>
      <p:pic>
        <p:nvPicPr>
          <p:cNvPr id="54" name="Picture 53">
            <a:extLst>
              <a:ext uri="{FF2B5EF4-FFF2-40B4-BE49-F238E27FC236}">
                <a16:creationId xmlns:a16="http://schemas.microsoft.com/office/drawing/2014/main" id="{A0BAE49B-82B6-FD34-FB3C-1D3BFF2BDCD7}"/>
              </a:ext>
            </a:extLst>
          </p:cNvPr>
          <p:cNvPicPr>
            <a:picLocks noChangeAspect="1"/>
          </p:cNvPicPr>
          <p:nvPr/>
        </p:nvPicPr>
        <p:blipFill>
          <a:blip r:embed="rId9"/>
          <a:stretch>
            <a:fillRect/>
          </a:stretch>
        </p:blipFill>
        <p:spPr>
          <a:xfrm>
            <a:off x="13731868" y="1551126"/>
            <a:ext cx="4391772" cy="4184728"/>
          </a:xfrm>
          <a:prstGeom prst="rect">
            <a:avLst/>
          </a:prstGeom>
        </p:spPr>
      </p:pic>
    </p:spTree>
    <p:extLst>
      <p:ext uri="{BB962C8B-B14F-4D97-AF65-F5344CB8AC3E}">
        <p14:creationId xmlns:p14="http://schemas.microsoft.com/office/powerpoint/2010/main" val="3278380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2">
            <a:extLst>
              <a:ext uri="{FF2B5EF4-FFF2-40B4-BE49-F238E27FC236}">
                <a16:creationId xmlns:a16="http://schemas.microsoft.com/office/drawing/2014/main" id="{DBD192FF-3E88-B030-3553-11CC3E049D0B}"/>
              </a:ext>
            </a:extLst>
          </p:cNvPr>
          <p:cNvSpPr/>
          <p:nvPr/>
        </p:nvSpPr>
        <p:spPr>
          <a:xfrm>
            <a:off x="0" y="-102979"/>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4776" r="-2" b="-28560"/>
            </a:stretch>
          </a:blipFill>
        </p:spPr>
        <p:txBody>
          <a:bodyPr/>
          <a:lstStyle/>
          <a:p>
            <a:endParaRPr lang="en-US"/>
          </a:p>
        </p:txBody>
      </p:sp>
      <p:sp>
        <p:nvSpPr>
          <p:cNvPr id="3" name="Freeform 3"/>
          <p:cNvSpPr/>
          <p:nvPr/>
        </p:nvSpPr>
        <p:spPr>
          <a:xfrm flipH="1">
            <a:off x="-80148" y="8808068"/>
            <a:ext cx="18448295" cy="1478932"/>
          </a:xfrm>
          <a:custGeom>
            <a:avLst/>
            <a:gdLst/>
            <a:ahLst/>
            <a:cxnLst/>
            <a:rect l="l" t="t" r="r" b="b"/>
            <a:pathLst>
              <a:path w="18448295" h="2392990">
                <a:moveTo>
                  <a:pt x="18448294" y="0"/>
                </a:moveTo>
                <a:lnTo>
                  <a:pt x="0" y="0"/>
                </a:lnTo>
                <a:lnTo>
                  <a:pt x="0" y="2392991"/>
                </a:lnTo>
                <a:lnTo>
                  <a:pt x="18448294" y="2392991"/>
                </a:lnTo>
                <a:lnTo>
                  <a:pt x="18448294" y="0"/>
                </a:lnTo>
                <a:close/>
              </a:path>
            </a:pathLst>
          </a:custGeom>
          <a:blipFill>
            <a:blip r:embed="rId3">
              <a:alphaModFix amt="46000"/>
            </a:blip>
            <a:stretch>
              <a:fillRect t="-271379" b="-211724"/>
            </a:stretch>
          </a:blipFill>
        </p:spPr>
        <p:txBody>
          <a:bodyPr/>
          <a:lstStyle/>
          <a:p>
            <a:endParaRPr lang="en-US"/>
          </a:p>
        </p:txBody>
      </p:sp>
      <p:grpSp>
        <p:nvGrpSpPr>
          <p:cNvPr id="4" name="Group 4"/>
          <p:cNvGrpSpPr/>
          <p:nvPr/>
        </p:nvGrpSpPr>
        <p:grpSpPr>
          <a:xfrm>
            <a:off x="340342" y="9091072"/>
            <a:ext cx="8212269" cy="741679"/>
            <a:chOff x="0" y="0"/>
            <a:chExt cx="10949692" cy="988906"/>
          </a:xfrm>
        </p:grpSpPr>
        <p:sp>
          <p:nvSpPr>
            <p:cNvPr id="5" name="TextBox 5"/>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a:solidFill>
                    <a:srgbClr val="FFFFFF"/>
                  </a:solidFill>
                  <a:latin typeface="DIN Pro 3"/>
                  <a:ea typeface="DIN Pro 3"/>
                  <a:cs typeface="DIN Pro 3"/>
                  <a:sym typeface="DIN Pro 3"/>
                </a:rPr>
                <a:t>First Conference of the </a:t>
              </a:r>
            </a:p>
            <a:p>
              <a:pPr algn="just">
                <a:lnSpc>
                  <a:spcPts val="3220"/>
                </a:lnSpc>
              </a:pPr>
              <a:r>
                <a:rPr lang="en-US" sz="2300">
                  <a:solidFill>
                    <a:srgbClr val="FFFFFF"/>
                  </a:solidFill>
                  <a:latin typeface="DIN Pro 3"/>
                  <a:ea typeface="DIN Pro 3"/>
                  <a:cs typeface="DIN Pro 3"/>
                  <a:sym typeface="DIN Pro 3"/>
                </a:rPr>
                <a:t>Ocean Decade Tsunami Programme </a:t>
              </a:r>
            </a:p>
          </p:txBody>
        </p:sp>
        <p:sp>
          <p:nvSpPr>
            <p:cNvPr id="6" name="AutoShape 6"/>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p:cNvGrpSpPr/>
          <p:nvPr/>
        </p:nvGrpSpPr>
        <p:grpSpPr>
          <a:xfrm>
            <a:off x="385584" y="262957"/>
            <a:ext cx="6468003" cy="1531485"/>
            <a:chOff x="0" y="0"/>
            <a:chExt cx="8624004" cy="2041981"/>
          </a:xfrm>
        </p:grpSpPr>
        <p:sp>
          <p:nvSpPr>
            <p:cNvPr id="9" name="Freeform 9"/>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4"/>
              <a:stretch>
                <a:fillRect/>
              </a:stretch>
            </a:blipFill>
          </p:spPr>
          <p:txBody>
            <a:bodyPr/>
            <a:lstStyle/>
            <a:p>
              <a:endParaRPr lang="en-US"/>
            </a:p>
          </p:txBody>
        </p:sp>
        <p:sp>
          <p:nvSpPr>
            <p:cNvPr id="10" name="Freeform 10"/>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5"/>
              <a:stretch>
                <a:fillRect/>
              </a:stretch>
            </a:blipFill>
          </p:spPr>
          <p:txBody>
            <a:bodyPr/>
            <a:lstStyle/>
            <a:p>
              <a:endParaRPr lang="en-US"/>
            </a:p>
          </p:txBody>
        </p:sp>
      </p:grpSp>
      <p:sp>
        <p:nvSpPr>
          <p:cNvPr id="19" name="TextBox 18">
            <a:extLst>
              <a:ext uri="{FF2B5EF4-FFF2-40B4-BE49-F238E27FC236}">
                <a16:creationId xmlns:a16="http://schemas.microsoft.com/office/drawing/2014/main" id="{7A14584B-D0FB-BAC8-24EA-89B61E94631E}"/>
              </a:ext>
            </a:extLst>
          </p:cNvPr>
          <p:cNvSpPr txBox="1"/>
          <p:nvPr/>
        </p:nvSpPr>
        <p:spPr>
          <a:xfrm>
            <a:off x="8119084" y="163337"/>
            <a:ext cx="10203237" cy="2108269"/>
          </a:xfrm>
          <a:prstGeom prst="rect">
            <a:avLst/>
          </a:prstGeom>
          <a:solidFill>
            <a:schemeClr val="bg1"/>
          </a:solid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pPr>
              <a:lnSpc>
                <a:spcPct val="100000"/>
              </a:lnSpc>
              <a:spcAft>
                <a:spcPts val="600"/>
              </a:spcAft>
            </a:pPr>
            <a:r>
              <a:rPr lang="en-GB" sz="4200" dirty="0">
                <a:solidFill>
                  <a:schemeClr val="tx1"/>
                </a:solidFill>
              </a:rPr>
              <a:t>PROJECT COLLABORATION ON</a:t>
            </a:r>
          </a:p>
          <a:p>
            <a:pPr>
              <a:lnSpc>
                <a:spcPct val="100000"/>
              </a:lnSpc>
              <a:spcAft>
                <a:spcPts val="600"/>
              </a:spcAft>
            </a:pPr>
            <a:r>
              <a:rPr lang="en-GB" sz="4200" dirty="0">
                <a:solidFill>
                  <a:schemeClr val="tx1"/>
                </a:solidFill>
              </a:rPr>
              <a:t>PEOPLE CENTRE TSUNAMI EARLY WARNING FOR THE INDIAN COASTLINE (PCTWIN)</a:t>
            </a:r>
          </a:p>
        </p:txBody>
      </p:sp>
      <p:pic>
        <p:nvPicPr>
          <p:cNvPr id="20" name="Picture 19">
            <a:extLst>
              <a:ext uri="{FF2B5EF4-FFF2-40B4-BE49-F238E27FC236}">
                <a16:creationId xmlns:a16="http://schemas.microsoft.com/office/drawing/2014/main" id="{A0FA352D-D8F8-A6B3-4BD0-E7B84E6EE975}"/>
              </a:ext>
            </a:extLst>
          </p:cNvPr>
          <p:cNvPicPr>
            <a:picLocks noChangeAspect="1"/>
          </p:cNvPicPr>
          <p:nvPr/>
        </p:nvPicPr>
        <p:blipFill>
          <a:blip r:embed="rId6"/>
          <a:srcRect l="6749" t="16374" b="11163"/>
          <a:stretch>
            <a:fillRect/>
          </a:stretch>
        </p:blipFill>
        <p:spPr>
          <a:xfrm>
            <a:off x="8559800" y="3009900"/>
            <a:ext cx="9291816" cy="5261213"/>
          </a:xfrm>
          <a:prstGeom prst="rect">
            <a:avLst/>
          </a:prstGeom>
          <a:ln>
            <a:solidFill>
              <a:schemeClr val="tx1"/>
            </a:solidFill>
          </a:ln>
        </p:spPr>
      </p:pic>
      <p:sp>
        <p:nvSpPr>
          <p:cNvPr id="22" name="TextBox 21">
            <a:extLst>
              <a:ext uri="{FF2B5EF4-FFF2-40B4-BE49-F238E27FC236}">
                <a16:creationId xmlns:a16="http://schemas.microsoft.com/office/drawing/2014/main" id="{3C969CE3-9DB3-E48F-F8AC-9EFE0ABE1F0A}"/>
              </a:ext>
            </a:extLst>
          </p:cNvPr>
          <p:cNvSpPr txBox="1"/>
          <p:nvPr/>
        </p:nvSpPr>
        <p:spPr>
          <a:xfrm>
            <a:off x="249492" y="1754879"/>
            <a:ext cx="7657483" cy="7132722"/>
          </a:xfrm>
          <a:prstGeom prst="rect">
            <a:avLst/>
          </a:prstGeom>
          <a:noFill/>
        </p:spPr>
        <p:txBody>
          <a:bodyPr wrap="square" rtlCol="0">
            <a:spAutoFit/>
          </a:bodyPr>
          <a:lstStyle/>
          <a:p>
            <a:r>
              <a:rPr lang="en-US" sz="3000" dirty="0">
                <a:solidFill>
                  <a:schemeClr val="bg1"/>
                </a:solidFill>
              </a:rPr>
              <a:t>The WG 3 is involved to the PCTWIN (initiated by </a:t>
            </a:r>
            <a:r>
              <a:rPr lang="en-AU" sz="3000" dirty="0">
                <a:solidFill>
                  <a:schemeClr val="bg1"/>
                </a:solidFill>
              </a:rPr>
              <a:t>UK Natural Environment Research Council (NERC) and the Indian Ministry of Earth Sciences (</a:t>
            </a:r>
            <a:r>
              <a:rPr lang="en-AU" sz="3000" dirty="0" err="1">
                <a:solidFill>
                  <a:schemeClr val="bg1"/>
                </a:solidFill>
              </a:rPr>
              <a:t>MoES</a:t>
            </a:r>
            <a:r>
              <a:rPr lang="en-AU" sz="3000" dirty="0">
                <a:solidFill>
                  <a:schemeClr val="bg1"/>
                </a:solidFill>
              </a:rPr>
              <a:t>)</a:t>
            </a:r>
            <a:r>
              <a:rPr lang="en-US" sz="3000" dirty="0">
                <a:solidFill>
                  <a:schemeClr val="bg1"/>
                </a:solidFill>
              </a:rPr>
              <a:t> for the WP3 Resilience Hub, focus on:</a:t>
            </a:r>
          </a:p>
          <a:p>
            <a:pPr marL="428625" indent="-428625">
              <a:buFont typeface="Arial" panose="020B0604020202020204" pitchFamily="34" charset="0"/>
              <a:buChar char="•"/>
            </a:pPr>
            <a:r>
              <a:rPr lang="en-US" sz="3000" dirty="0">
                <a:solidFill>
                  <a:schemeClr val="bg1"/>
                </a:solidFill>
              </a:rPr>
              <a:t>Increase public awareness of tsunami</a:t>
            </a:r>
          </a:p>
          <a:p>
            <a:pPr marL="428625" indent="-428625">
              <a:spcAft>
                <a:spcPts val="900"/>
              </a:spcAft>
              <a:buFont typeface="Arial" panose="020B0604020202020204" pitchFamily="34" charset="0"/>
              <a:buChar char="•"/>
            </a:pPr>
            <a:r>
              <a:rPr lang="en-US" sz="3000" dirty="0">
                <a:solidFill>
                  <a:schemeClr val="bg1"/>
                </a:solidFill>
              </a:rPr>
              <a:t>Improve community preparedness and response</a:t>
            </a:r>
          </a:p>
          <a:p>
            <a:r>
              <a:rPr lang="en-US" sz="3000" dirty="0">
                <a:solidFill>
                  <a:schemeClr val="bg1"/>
                </a:solidFill>
              </a:rPr>
              <a:t>Work in Synergy with WG3 by</a:t>
            </a:r>
          </a:p>
          <a:p>
            <a:pPr marL="428625" indent="-428625">
              <a:buFont typeface="Arial" panose="020B0604020202020204" pitchFamily="34" charset="0"/>
              <a:buChar char="•"/>
            </a:pPr>
            <a:r>
              <a:rPr lang="en-US" sz="3000" dirty="0">
                <a:solidFill>
                  <a:schemeClr val="bg1"/>
                </a:solidFill>
              </a:rPr>
              <a:t>Enhancing inclusivity of Vulnerable Groups</a:t>
            </a:r>
          </a:p>
          <a:p>
            <a:pPr marL="428625" indent="-428625">
              <a:buFont typeface="Arial" panose="020B0604020202020204" pitchFamily="34" charset="0"/>
              <a:buChar char="•"/>
            </a:pPr>
            <a:r>
              <a:rPr lang="en-US" sz="3000" dirty="0">
                <a:solidFill>
                  <a:schemeClr val="bg1"/>
                </a:solidFill>
              </a:rPr>
              <a:t>Engaging the Private Sectors</a:t>
            </a:r>
          </a:p>
          <a:p>
            <a:pPr marL="428625" indent="-428625">
              <a:buFont typeface="Arial" panose="020B0604020202020204" pitchFamily="34" charset="0"/>
              <a:buChar char="•"/>
            </a:pPr>
            <a:r>
              <a:rPr lang="en-US" sz="3000" dirty="0">
                <a:solidFill>
                  <a:schemeClr val="bg1"/>
                </a:solidFill>
              </a:rPr>
              <a:t>Providing ready-made tools and Information: Develop a clear and practical guideline based on the exercise to effectively measure inclusivity and engagement within Tsunami Ready </a:t>
            </a:r>
            <a:endParaRPr lang="en-ID" sz="3000"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2BCD3C-2E43-B0EC-877D-3616BA2BB6C4}"/>
            </a:ext>
          </a:extLst>
        </p:cNvPr>
        <p:cNvGrpSpPr/>
        <p:nvPr/>
      </p:nvGrpSpPr>
      <p:grpSpPr>
        <a:xfrm>
          <a:off x="0" y="0"/>
          <a:ext cx="0" cy="0"/>
          <a:chOff x="0" y="0"/>
          <a:chExt cx="0" cy="0"/>
        </a:xfrm>
      </p:grpSpPr>
      <p:grpSp>
        <p:nvGrpSpPr>
          <p:cNvPr id="2" name="Group 2">
            <a:extLst>
              <a:ext uri="{FF2B5EF4-FFF2-40B4-BE49-F238E27FC236}">
                <a16:creationId xmlns:a16="http://schemas.microsoft.com/office/drawing/2014/main" id="{F3DC79EC-79F0-62BA-E09E-9D7DD081669E}"/>
              </a:ext>
            </a:extLst>
          </p:cNvPr>
          <p:cNvGrpSpPr/>
          <p:nvPr/>
        </p:nvGrpSpPr>
        <p:grpSpPr>
          <a:xfrm>
            <a:off x="1" y="8972447"/>
            <a:ext cx="18288000" cy="1494726"/>
            <a:chOff x="0" y="0"/>
            <a:chExt cx="2961182" cy="275705"/>
          </a:xfrm>
        </p:grpSpPr>
        <p:sp>
          <p:nvSpPr>
            <p:cNvPr id="3" name="Freeform 3">
              <a:extLst>
                <a:ext uri="{FF2B5EF4-FFF2-40B4-BE49-F238E27FC236}">
                  <a16:creationId xmlns:a16="http://schemas.microsoft.com/office/drawing/2014/main" id="{E7F69179-7DC5-85D6-50F3-811935A7D18F}"/>
                </a:ext>
              </a:extLst>
            </p:cNvPr>
            <p:cNvSpPr/>
            <p:nvPr/>
          </p:nvSpPr>
          <p:spPr>
            <a:xfrm>
              <a:off x="0" y="0"/>
              <a:ext cx="2961182" cy="275705"/>
            </a:xfrm>
            <a:custGeom>
              <a:avLst/>
              <a:gdLst/>
              <a:ahLst/>
              <a:cxnLst/>
              <a:rect l="l" t="t" r="r" b="b"/>
              <a:pathLst>
                <a:path w="2961182" h="275705">
                  <a:moveTo>
                    <a:pt x="0" y="0"/>
                  </a:moveTo>
                  <a:lnTo>
                    <a:pt x="2961182" y="0"/>
                  </a:lnTo>
                  <a:lnTo>
                    <a:pt x="2961182" y="275705"/>
                  </a:lnTo>
                  <a:lnTo>
                    <a:pt x="0" y="275705"/>
                  </a:lnTo>
                  <a:close/>
                </a:path>
              </a:pathLst>
            </a:custGeom>
            <a:blipFill>
              <a:blip r:embed="rId2"/>
              <a:stretch>
                <a:fillRect t="-352765" b="-352765"/>
              </a:stretch>
            </a:blipFill>
          </p:spPr>
          <p:txBody>
            <a:bodyPr/>
            <a:lstStyle/>
            <a:p>
              <a:endParaRPr lang="en-US"/>
            </a:p>
          </p:txBody>
        </p:sp>
      </p:grpSp>
      <p:grpSp>
        <p:nvGrpSpPr>
          <p:cNvPr id="4" name="Group 4">
            <a:extLst>
              <a:ext uri="{FF2B5EF4-FFF2-40B4-BE49-F238E27FC236}">
                <a16:creationId xmlns:a16="http://schemas.microsoft.com/office/drawing/2014/main" id="{30BE5D99-8046-206F-1B0A-79F942107470}"/>
              </a:ext>
            </a:extLst>
          </p:cNvPr>
          <p:cNvGrpSpPr/>
          <p:nvPr/>
        </p:nvGrpSpPr>
        <p:grpSpPr>
          <a:xfrm>
            <a:off x="340342" y="9091072"/>
            <a:ext cx="8212269" cy="741679"/>
            <a:chOff x="0" y="0"/>
            <a:chExt cx="10949692" cy="988906"/>
          </a:xfrm>
        </p:grpSpPr>
        <p:sp>
          <p:nvSpPr>
            <p:cNvPr id="5" name="TextBox 5">
              <a:extLst>
                <a:ext uri="{FF2B5EF4-FFF2-40B4-BE49-F238E27FC236}">
                  <a16:creationId xmlns:a16="http://schemas.microsoft.com/office/drawing/2014/main" id="{ABA740E0-C1AF-E740-F2C1-B64104CBD69B}"/>
                </a:ext>
              </a:extLst>
            </p:cNvPr>
            <p:cNvSpPr txBox="1"/>
            <p:nvPr/>
          </p:nvSpPr>
          <p:spPr>
            <a:xfrm>
              <a:off x="4372095" y="-47625"/>
              <a:ext cx="6577597" cy="1036531"/>
            </a:xfrm>
            <a:prstGeom prst="rect">
              <a:avLst/>
            </a:prstGeom>
          </p:spPr>
          <p:txBody>
            <a:bodyPr lIns="0" tIns="0" rIns="0" bIns="0" rtlCol="0" anchor="t">
              <a:spAutoFit/>
            </a:bodyPr>
            <a:lstStyle/>
            <a:p>
              <a:pPr algn="just">
                <a:lnSpc>
                  <a:spcPts val="3220"/>
                </a:lnSpc>
              </a:pPr>
              <a:r>
                <a:rPr lang="en-US" sz="2300" dirty="0">
                  <a:solidFill>
                    <a:srgbClr val="FFFFFF"/>
                  </a:solidFill>
                  <a:latin typeface="DIN Pro 3"/>
                  <a:ea typeface="DIN Pro 3"/>
                  <a:cs typeface="DIN Pro 3"/>
                  <a:sym typeface="DIN Pro 3"/>
                </a:rPr>
                <a:t>First Conference of the </a:t>
              </a:r>
            </a:p>
            <a:p>
              <a:pPr algn="just">
                <a:lnSpc>
                  <a:spcPts val="3220"/>
                </a:lnSpc>
              </a:pPr>
              <a:r>
                <a:rPr lang="en-US" sz="2300" dirty="0">
                  <a:solidFill>
                    <a:srgbClr val="FFFFFF"/>
                  </a:solidFill>
                  <a:latin typeface="DIN Pro 3"/>
                  <a:ea typeface="DIN Pro 3"/>
                  <a:cs typeface="DIN Pro 3"/>
                  <a:sym typeface="DIN Pro 3"/>
                </a:rPr>
                <a:t>Ocean Decade Tsunami </a:t>
              </a:r>
              <a:r>
                <a:rPr lang="en-US" sz="2300" dirty="0" err="1">
                  <a:solidFill>
                    <a:srgbClr val="FFFFFF"/>
                  </a:solidFill>
                  <a:latin typeface="DIN Pro 3"/>
                  <a:ea typeface="DIN Pro 3"/>
                  <a:cs typeface="DIN Pro 3"/>
                  <a:sym typeface="DIN Pro 3"/>
                </a:rPr>
                <a:t>Programme</a:t>
              </a:r>
              <a:r>
                <a:rPr lang="en-US" sz="2300" dirty="0">
                  <a:solidFill>
                    <a:srgbClr val="FFFFFF"/>
                  </a:solidFill>
                  <a:latin typeface="DIN Pro 3"/>
                  <a:ea typeface="DIN Pro 3"/>
                  <a:cs typeface="DIN Pro 3"/>
                  <a:sym typeface="DIN Pro 3"/>
                </a:rPr>
                <a:t> </a:t>
              </a:r>
            </a:p>
          </p:txBody>
        </p:sp>
        <p:sp>
          <p:nvSpPr>
            <p:cNvPr id="6" name="AutoShape 6">
              <a:extLst>
                <a:ext uri="{FF2B5EF4-FFF2-40B4-BE49-F238E27FC236}">
                  <a16:creationId xmlns:a16="http://schemas.microsoft.com/office/drawing/2014/main" id="{4105662C-85FF-BA8C-FF42-6A56BFD98087}"/>
                </a:ext>
              </a:extLst>
            </p:cNvPr>
            <p:cNvSpPr/>
            <p:nvPr/>
          </p:nvSpPr>
          <p:spPr>
            <a:xfrm flipV="1">
              <a:off x="4051540" y="70002"/>
              <a:ext cx="0" cy="848903"/>
            </a:xfrm>
            <a:prstGeom prst="line">
              <a:avLst/>
            </a:prstGeom>
            <a:ln w="50800" cap="flat">
              <a:solidFill>
                <a:srgbClr val="FFFFFF"/>
              </a:solidFill>
              <a:prstDash val="solid"/>
              <a:headEnd type="none" w="sm" len="sm"/>
              <a:tailEnd type="none" w="sm" len="sm"/>
            </a:ln>
          </p:spPr>
          <p:txBody>
            <a:bodyPr/>
            <a:lstStyle/>
            <a:p>
              <a:endParaRPr lang="en-US"/>
            </a:p>
          </p:txBody>
        </p:sp>
        <p:sp>
          <p:nvSpPr>
            <p:cNvPr id="7" name="TextBox 7">
              <a:extLst>
                <a:ext uri="{FF2B5EF4-FFF2-40B4-BE49-F238E27FC236}">
                  <a16:creationId xmlns:a16="http://schemas.microsoft.com/office/drawing/2014/main" id="{49BADFDA-89EE-DF12-3564-37540315B2BC}"/>
                </a:ext>
              </a:extLst>
            </p:cNvPr>
            <p:cNvSpPr txBox="1"/>
            <p:nvPr/>
          </p:nvSpPr>
          <p:spPr>
            <a:xfrm>
              <a:off x="0" y="101768"/>
              <a:ext cx="3869616" cy="862753"/>
            </a:xfrm>
            <a:prstGeom prst="rect">
              <a:avLst/>
            </a:prstGeom>
          </p:spPr>
          <p:txBody>
            <a:bodyPr lIns="0" tIns="0" rIns="0" bIns="0" rtlCol="0" anchor="t">
              <a:spAutoFit/>
            </a:bodyPr>
            <a:lstStyle/>
            <a:p>
              <a:pPr marL="0" lvl="0" indent="0" algn="l">
                <a:lnSpc>
                  <a:spcPts val="2659"/>
                </a:lnSpc>
                <a:spcBef>
                  <a:spcPct val="0"/>
                </a:spcBef>
              </a:pPr>
              <a:r>
                <a:rPr lang="en-US" sz="1899" spc="26">
                  <a:solidFill>
                    <a:srgbClr val="FFFFFF"/>
                  </a:solidFill>
                  <a:latin typeface="DIN Pro 1"/>
                  <a:ea typeface="DIN Pro 1"/>
                  <a:cs typeface="DIN Pro 1"/>
                  <a:sym typeface="DIN Pro 1"/>
                </a:rPr>
                <a:t>10-11 </a:t>
              </a:r>
              <a:r>
                <a:rPr lang="en-US" sz="1899" u="none" strike="noStrike" spc="26">
                  <a:solidFill>
                    <a:srgbClr val="FFFFFF"/>
                  </a:solidFill>
                  <a:latin typeface="DIN Pro 1"/>
                  <a:ea typeface="DIN Pro 1"/>
                  <a:cs typeface="DIN Pro 1"/>
                  <a:sym typeface="DIN Pro 1"/>
                </a:rPr>
                <a:t>November 2025 </a:t>
              </a:r>
            </a:p>
            <a:p>
              <a:pPr marL="0" lvl="0" indent="0" algn="l">
                <a:lnSpc>
                  <a:spcPts val="2659"/>
                </a:lnSpc>
                <a:spcBef>
                  <a:spcPct val="0"/>
                </a:spcBef>
              </a:pPr>
              <a:r>
                <a:rPr lang="en-US" sz="1899" u="none" strike="noStrike" spc="26">
                  <a:solidFill>
                    <a:srgbClr val="FFFFFF"/>
                  </a:solidFill>
                  <a:latin typeface="DIN Pro 1"/>
                  <a:ea typeface="DIN Pro 1"/>
                  <a:cs typeface="DIN Pro 1"/>
                  <a:sym typeface="DIN Pro 1"/>
                </a:rPr>
                <a:t>INCOIS, Hyderabad, India</a:t>
              </a:r>
            </a:p>
          </p:txBody>
        </p:sp>
      </p:grpSp>
      <p:grpSp>
        <p:nvGrpSpPr>
          <p:cNvPr id="8" name="Group 8">
            <a:extLst>
              <a:ext uri="{FF2B5EF4-FFF2-40B4-BE49-F238E27FC236}">
                <a16:creationId xmlns:a16="http://schemas.microsoft.com/office/drawing/2014/main" id="{F26E323E-6995-4219-3E30-EBC1DEB76B76}"/>
              </a:ext>
            </a:extLst>
          </p:cNvPr>
          <p:cNvGrpSpPr/>
          <p:nvPr/>
        </p:nvGrpSpPr>
        <p:grpSpPr>
          <a:xfrm>
            <a:off x="385584" y="262957"/>
            <a:ext cx="6468003" cy="1531485"/>
            <a:chOff x="0" y="0"/>
            <a:chExt cx="8624004" cy="2041981"/>
          </a:xfrm>
        </p:grpSpPr>
        <p:sp>
          <p:nvSpPr>
            <p:cNvPr id="9" name="Freeform 9">
              <a:extLst>
                <a:ext uri="{FF2B5EF4-FFF2-40B4-BE49-F238E27FC236}">
                  <a16:creationId xmlns:a16="http://schemas.microsoft.com/office/drawing/2014/main" id="{4426F484-7099-1820-26EE-4D260EF4E96E}"/>
                </a:ext>
              </a:extLst>
            </p:cNvPr>
            <p:cNvSpPr/>
            <p:nvPr/>
          </p:nvSpPr>
          <p:spPr>
            <a:xfrm>
              <a:off x="0" y="0"/>
              <a:ext cx="5227470" cy="2041981"/>
            </a:xfrm>
            <a:custGeom>
              <a:avLst/>
              <a:gdLst/>
              <a:ahLst/>
              <a:cxnLst/>
              <a:rect l="l" t="t" r="r" b="b"/>
              <a:pathLst>
                <a:path w="5227470" h="2041981">
                  <a:moveTo>
                    <a:pt x="0" y="0"/>
                  </a:moveTo>
                  <a:lnTo>
                    <a:pt x="5227470" y="0"/>
                  </a:lnTo>
                  <a:lnTo>
                    <a:pt x="5227470" y="2041981"/>
                  </a:lnTo>
                  <a:lnTo>
                    <a:pt x="0" y="2041981"/>
                  </a:lnTo>
                  <a:lnTo>
                    <a:pt x="0" y="0"/>
                  </a:lnTo>
                  <a:close/>
                </a:path>
              </a:pathLst>
            </a:custGeom>
            <a:blipFill>
              <a:blip r:embed="rId3"/>
              <a:stretch>
                <a:fillRect/>
              </a:stretch>
            </a:blipFill>
          </p:spPr>
          <p:txBody>
            <a:bodyPr/>
            <a:lstStyle/>
            <a:p>
              <a:endParaRPr lang="en-US"/>
            </a:p>
          </p:txBody>
        </p:sp>
        <p:sp>
          <p:nvSpPr>
            <p:cNvPr id="10" name="Freeform 10">
              <a:extLst>
                <a:ext uri="{FF2B5EF4-FFF2-40B4-BE49-F238E27FC236}">
                  <a16:creationId xmlns:a16="http://schemas.microsoft.com/office/drawing/2014/main" id="{45528B9F-05FC-21D7-3119-8F097B919BB9}"/>
                </a:ext>
              </a:extLst>
            </p:cNvPr>
            <p:cNvSpPr/>
            <p:nvPr/>
          </p:nvSpPr>
          <p:spPr>
            <a:xfrm>
              <a:off x="5409260" y="0"/>
              <a:ext cx="3214744" cy="1072921"/>
            </a:xfrm>
            <a:custGeom>
              <a:avLst/>
              <a:gdLst/>
              <a:ahLst/>
              <a:cxnLst/>
              <a:rect l="l" t="t" r="r" b="b"/>
              <a:pathLst>
                <a:path w="3214744" h="1072921">
                  <a:moveTo>
                    <a:pt x="0" y="0"/>
                  </a:moveTo>
                  <a:lnTo>
                    <a:pt x="3214744" y="0"/>
                  </a:lnTo>
                  <a:lnTo>
                    <a:pt x="3214744" y="1072921"/>
                  </a:lnTo>
                  <a:lnTo>
                    <a:pt x="0" y="1072921"/>
                  </a:lnTo>
                  <a:lnTo>
                    <a:pt x="0" y="0"/>
                  </a:lnTo>
                  <a:close/>
                </a:path>
              </a:pathLst>
            </a:custGeom>
            <a:blipFill>
              <a:blip r:embed="rId4"/>
              <a:stretch>
                <a:fillRect/>
              </a:stretch>
            </a:blipFill>
          </p:spPr>
          <p:txBody>
            <a:bodyPr/>
            <a:lstStyle/>
            <a:p>
              <a:endParaRPr lang="en-US"/>
            </a:p>
          </p:txBody>
        </p:sp>
      </p:grpSp>
      <p:sp>
        <p:nvSpPr>
          <p:cNvPr id="11" name="TextBox 10">
            <a:extLst>
              <a:ext uri="{FF2B5EF4-FFF2-40B4-BE49-F238E27FC236}">
                <a16:creationId xmlns:a16="http://schemas.microsoft.com/office/drawing/2014/main" id="{D0D5B607-D0FA-0F5A-6900-46ED33D21312}"/>
              </a:ext>
            </a:extLst>
          </p:cNvPr>
          <p:cNvSpPr txBox="1"/>
          <p:nvPr/>
        </p:nvSpPr>
        <p:spPr>
          <a:xfrm>
            <a:off x="8119084" y="163337"/>
            <a:ext cx="10203237" cy="1384995"/>
          </a:xfrm>
          <a:prstGeom prst="rect">
            <a:avLst/>
          </a:prstGeom>
          <a:solidFill>
            <a:schemeClr val="bg1"/>
          </a:solidFill>
        </p:spPr>
        <p:txBody>
          <a:bodyPr wrap="square">
            <a:spAutoFit/>
          </a:bodyPr>
          <a:lstStyle>
            <a:defPPr>
              <a:defRPr lang="en-US"/>
            </a:defPPr>
            <a:lvl1pPr>
              <a:lnSpc>
                <a:spcPts val="2800"/>
              </a:lnSpc>
              <a:defRPr sz="2800" b="1">
                <a:solidFill>
                  <a:srgbClr val="0069B4"/>
                </a:solidFill>
                <a:effectLst/>
                <a:ea typeface="Times New Roman" panose="02020603050405020304" pitchFamily="18" charset="0"/>
                <a:cs typeface="Angsana New" panose="02020603050405020304" pitchFamily="18" charset="-34"/>
              </a:defRPr>
            </a:lvl1pPr>
          </a:lstStyle>
          <a:p>
            <a:pPr>
              <a:lnSpc>
                <a:spcPct val="100000"/>
              </a:lnSpc>
              <a:spcAft>
                <a:spcPts val="600"/>
              </a:spcAft>
            </a:pPr>
            <a:r>
              <a:rPr lang="en-GB" sz="4200" dirty="0">
                <a:solidFill>
                  <a:schemeClr val="tx1"/>
                </a:solidFill>
              </a:rPr>
              <a:t>PROJECT COLLABORATION ON </a:t>
            </a:r>
            <a:r>
              <a:rPr lang="en-AU" sz="4200" dirty="0">
                <a:solidFill>
                  <a:schemeClr val="tx1"/>
                </a:solidFill>
              </a:rPr>
              <a:t>UNESCAP &amp; FUST</a:t>
            </a:r>
            <a:endParaRPr lang="en-ID" sz="4200" dirty="0">
              <a:solidFill>
                <a:schemeClr val="tx1"/>
              </a:solidFill>
            </a:endParaRPr>
          </a:p>
        </p:txBody>
      </p:sp>
      <p:sp>
        <p:nvSpPr>
          <p:cNvPr id="12" name="TextBox 11">
            <a:extLst>
              <a:ext uri="{FF2B5EF4-FFF2-40B4-BE49-F238E27FC236}">
                <a16:creationId xmlns:a16="http://schemas.microsoft.com/office/drawing/2014/main" id="{C176B388-2579-B4C5-BC7A-0A34FA668691}"/>
              </a:ext>
            </a:extLst>
          </p:cNvPr>
          <p:cNvSpPr txBox="1"/>
          <p:nvPr/>
        </p:nvSpPr>
        <p:spPr>
          <a:xfrm>
            <a:off x="646910" y="2171700"/>
            <a:ext cx="9640090" cy="6124754"/>
          </a:xfrm>
          <a:prstGeom prst="rect">
            <a:avLst/>
          </a:prstGeom>
          <a:noFill/>
        </p:spPr>
        <p:txBody>
          <a:bodyPr wrap="square" rtlCol="0">
            <a:spAutoFit/>
          </a:bodyPr>
          <a:lstStyle/>
          <a:p>
            <a:r>
              <a:rPr lang="en-US" sz="2800" dirty="0"/>
              <a:t>UNESCAP: </a:t>
            </a:r>
          </a:p>
          <a:p>
            <a:pPr marL="342900" indent="-342900">
              <a:buFont typeface="Arial" panose="020B0604020202020204" pitchFamily="34" charset="0"/>
              <a:buChar char="•"/>
            </a:pPr>
            <a:r>
              <a:rPr lang="en-US" sz="2800" dirty="0"/>
              <a:t>In Strengthening tsunami warning in the North-West Indian Ocean through regional cooperation: Independent Evaluation Assessment</a:t>
            </a:r>
          </a:p>
          <a:p>
            <a:pPr marL="342900" indent="-342900">
              <a:buFont typeface="Arial" panose="020B0604020202020204" pitchFamily="34" charset="0"/>
              <a:buChar char="•"/>
            </a:pPr>
            <a:r>
              <a:rPr lang="en-US" sz="2800" dirty="0"/>
              <a:t>Phase 3: Tsunami Ready Implementation in Pilot Site: Improved community capacities for tsunami preparedness and response that are in line with the set of indicators of the UNESCO Tsunami Ready Recognition </a:t>
            </a:r>
            <a:r>
              <a:rPr lang="en-US" sz="2800" dirty="0" err="1"/>
              <a:t>Programme</a:t>
            </a:r>
            <a:r>
              <a:rPr lang="en-US" sz="2800" dirty="0"/>
              <a:t> (TRRP) in the 5 participating countries</a:t>
            </a:r>
          </a:p>
          <a:p>
            <a:endParaRPr lang="en-US" sz="2800" dirty="0"/>
          </a:p>
          <a:p>
            <a:r>
              <a:rPr lang="en-US" sz="2800" dirty="0"/>
              <a:t>FUST Tsunami Ready in Indian Ocean SIDs and Africa: </a:t>
            </a:r>
          </a:p>
          <a:p>
            <a:r>
              <a:rPr lang="en-US" sz="2800" dirty="0"/>
              <a:t>Objective: To implement the UNESCO-IOC Tsunami Ready Recognition </a:t>
            </a:r>
            <a:r>
              <a:rPr lang="en-US" sz="2800" dirty="0" err="1"/>
              <a:t>Programme</a:t>
            </a:r>
            <a:r>
              <a:rPr lang="en-US" sz="2800" dirty="0"/>
              <a:t> in selected pilot communities within Madagascar and </a:t>
            </a:r>
            <a:r>
              <a:rPr lang="en-US" sz="2800"/>
              <a:t>Seychelles </a:t>
            </a:r>
            <a:endParaRPr lang="en-ID" sz="2800" dirty="0"/>
          </a:p>
        </p:txBody>
      </p:sp>
      <p:pic>
        <p:nvPicPr>
          <p:cNvPr id="14" name="Picture 13">
            <a:extLst>
              <a:ext uri="{FF2B5EF4-FFF2-40B4-BE49-F238E27FC236}">
                <a16:creationId xmlns:a16="http://schemas.microsoft.com/office/drawing/2014/main" id="{08B0DDB2-BD8E-CDB5-F51F-9F245CCB6A7A}"/>
              </a:ext>
            </a:extLst>
          </p:cNvPr>
          <p:cNvPicPr>
            <a:picLocks noChangeAspect="1"/>
          </p:cNvPicPr>
          <p:nvPr/>
        </p:nvPicPr>
        <p:blipFill>
          <a:blip r:embed="rId5"/>
          <a:stretch>
            <a:fillRect/>
          </a:stretch>
        </p:blipFill>
        <p:spPr>
          <a:xfrm>
            <a:off x="10454845" y="1794442"/>
            <a:ext cx="7186245" cy="3796597"/>
          </a:xfrm>
          <a:prstGeom prst="rect">
            <a:avLst/>
          </a:prstGeom>
        </p:spPr>
      </p:pic>
      <p:pic>
        <p:nvPicPr>
          <p:cNvPr id="16" name="Picture 15">
            <a:extLst>
              <a:ext uri="{FF2B5EF4-FFF2-40B4-BE49-F238E27FC236}">
                <a16:creationId xmlns:a16="http://schemas.microsoft.com/office/drawing/2014/main" id="{EEC0895C-DF6E-959C-7F1F-8431744F09A8}"/>
              </a:ext>
            </a:extLst>
          </p:cNvPr>
          <p:cNvPicPr>
            <a:picLocks noChangeAspect="1"/>
          </p:cNvPicPr>
          <p:nvPr/>
        </p:nvPicPr>
        <p:blipFill>
          <a:blip r:embed="rId6"/>
          <a:stretch>
            <a:fillRect/>
          </a:stretch>
        </p:blipFill>
        <p:spPr>
          <a:xfrm>
            <a:off x="10287000" y="6292822"/>
            <a:ext cx="5668166" cy="3820058"/>
          </a:xfrm>
          <a:prstGeom prst="rect">
            <a:avLst/>
          </a:prstGeom>
        </p:spPr>
      </p:pic>
    </p:spTree>
    <p:extLst>
      <p:ext uri="{BB962C8B-B14F-4D97-AF65-F5344CB8AC3E}">
        <p14:creationId xmlns:p14="http://schemas.microsoft.com/office/powerpoint/2010/main" val="279398450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Metadata/LabelInfo.xml><?xml version="1.0" encoding="utf-8"?>
<clbl:labelList xmlns:clbl="http://schemas.microsoft.com/office/2020/mipLabelMetadata">
  <clbl:label id="{f8e024d6-51f2-471b-ac2c-b1117d65062e}" enabled="1" method="Standard" siteId="{1d4fae52-39b3-4bfa-b0b3-022956b11194}" contentBits="0" removed="0"/>
</clbl:labelList>
</file>

<file path=docProps/app.xml><?xml version="1.0" encoding="utf-8"?>
<Properties xmlns="http://schemas.openxmlformats.org/officeDocument/2006/extended-properties" xmlns:vt="http://schemas.openxmlformats.org/officeDocument/2006/docPropsVTypes">
  <Template/>
  <TotalTime>373</TotalTime>
  <Words>1608</Words>
  <Application>Microsoft Office PowerPoint</Application>
  <PresentationFormat>Custom</PresentationFormat>
  <Paragraphs>268</Paragraphs>
  <Slides>15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15</vt:i4>
      </vt:variant>
    </vt:vector>
  </HeadingPairs>
  <TitlesOfParts>
    <vt:vector size="28" baseType="lpstr">
      <vt:lpstr>Times New Roman</vt:lpstr>
      <vt:lpstr>Barlow</vt:lpstr>
      <vt:lpstr>Bahnschrift</vt:lpstr>
      <vt:lpstr>Arial Nova</vt:lpstr>
      <vt:lpstr>Arial</vt:lpstr>
      <vt:lpstr>Calibri</vt:lpstr>
      <vt:lpstr>Fira Sans Extra Condensed Medium</vt:lpstr>
      <vt:lpstr>DIN Pro 1 Bold</vt:lpstr>
      <vt:lpstr>DIN Pro 3</vt:lpstr>
      <vt:lpstr>Roboto</vt:lpstr>
      <vt:lpstr>DIN Pro 1</vt:lpstr>
      <vt:lpstr>DIN Pro 2</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template for 1st ODTP Conference</dc:title>
  <dc:creator>Suci Dewi Indonesia</dc:creator>
  <cp:lastModifiedBy>Suci Dewi Indonesia</cp:lastModifiedBy>
  <cp:revision>9</cp:revision>
  <dcterms:created xsi:type="dcterms:W3CDTF">2006-08-16T00:00:00Z</dcterms:created>
  <dcterms:modified xsi:type="dcterms:W3CDTF">2025-11-11T03:32:59Z</dcterms:modified>
  <dc:identifier>DAG3o6aoAs8</dc:identifier>
</cp:coreProperties>
</file>