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9" r:id="rId4"/>
    <p:sldId id="258" r:id="rId5"/>
    <p:sldId id="270" r:id="rId6"/>
    <p:sldId id="272" r:id="rId7"/>
    <p:sldId id="271" r:id="rId8"/>
    <p:sldId id="273" r:id="rId9"/>
    <p:sldId id="277" r:id="rId10"/>
    <p:sldId id="278" r:id="rId11"/>
    <p:sldId id="268" r:id="rId12"/>
  </p:sldIdLst>
  <p:sldSz cx="18288000" cy="10287000"/>
  <p:notesSz cx="6858000" cy="9144000"/>
  <p:embeddedFontLst>
    <p:embeddedFont>
      <p:font typeface="Candara" panose="020E0502030303020204" pitchFamily="34" charset="0"/>
      <p:regular r:id="rId14"/>
      <p:bold r:id="rId15"/>
      <p:italic r:id="rId16"/>
      <p:boldItalic r:id="rId17"/>
    </p:embeddedFont>
    <p:embeddedFont>
      <p:font typeface="DIN Pro 1" panose="020B0604020202020204" charset="0"/>
      <p:regular r:id="rId18"/>
    </p:embeddedFont>
    <p:embeddedFont>
      <p:font typeface="DIN Pro 1 Bold" panose="020B0604020202020204" charset="0"/>
      <p:regular r:id="rId19"/>
    </p:embeddedFont>
    <p:embeddedFont>
      <p:font typeface="DIN Pro 2" panose="020B0604020202020204" charset="0"/>
      <p:regular r:id="rId20"/>
    </p:embeddedFont>
    <p:embeddedFont>
      <p:font typeface="DIN Pro 3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46A"/>
    <a:srgbClr val="055F56"/>
    <a:srgbClr val="07897C"/>
    <a:srgbClr val="336600"/>
    <a:srgbClr val="099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81" d="100"/>
          <a:sy n="81" d="100"/>
        </p:scale>
        <p:origin x="8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A1B2-A705-4737-81FF-711265BE0F47}" type="datetimeFigureOut">
              <a:rPr lang="en-US" smtClean="0"/>
              <a:t>09-Nov-25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164D2-E9C2-449E-96DD-9DA78A67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23.jpe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1.png"/><Relationship Id="rId16" Type="http://schemas.openxmlformats.org/officeDocument/2006/relationships/image" Target="../media/image3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32.jpeg"/><Relationship Id="rId19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jpe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F5876-0310-187F-EC3A-8CDC4DC0A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443E0E4-8BC9-653B-38AB-AFB1A927380F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BAF33-94F8-E771-2A84-E650CBB58431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D4FA53CE-4E33-F400-1FD1-02E627B8B452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7633715-0460-6CE5-DE8F-61C2CB01A61F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EA9BA07B-CC89-7A99-23F5-4B2DA0F19454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2426666-589F-BC5C-B524-3F03292C378B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79A5102-CAAD-380A-168F-C1578FA217AE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ACB109D-A2A9-4F02-6D7F-B88F73091D7E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FD51BEF-67D5-710F-4358-7E4997652DAC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601179-E7C3-DA54-53A9-6A9721B5C098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1E2D9F38-5D98-328F-ED7C-F7F1E0C66810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625EDDBF-0769-AF0A-525B-B8C92F36961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83D57-6175-5C01-E310-9C87F9711A78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C9636C40-17B1-54D6-9CE5-5F755EEBF32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14878CEC-6DD9-B30B-4F21-3BFC1864CF2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5A454C-BF1C-2F45-4645-A992789438E4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84500CDF-CD37-776A-FB99-413CD60527DB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51EFDE-F2E6-22B8-D600-E8B41A52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BCB403BC-DDAE-134D-C3ED-4BB5DD2AC819}"/>
              </a:ext>
            </a:extLst>
          </p:cNvPr>
          <p:cNvSpPr txBox="1"/>
          <p:nvPr/>
        </p:nvSpPr>
        <p:spPr>
          <a:xfrm>
            <a:off x="3129096" y="1606333"/>
            <a:ext cx="1202980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Ocean Decade Outcomes and Challenges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C60AA-5AE7-33AC-8A3B-7B1143A9B82C}"/>
              </a:ext>
            </a:extLst>
          </p:cNvPr>
          <p:cNvSpPr txBox="1"/>
          <p:nvPr/>
        </p:nvSpPr>
        <p:spPr>
          <a:xfrm>
            <a:off x="307272" y="2925294"/>
            <a:ext cx="73152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112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andara" panose="020E0502030303020204" pitchFamily="34" charset="0"/>
              </a:rPr>
              <a:t>🔮 Outcome 4</a:t>
            </a:r>
            <a:r>
              <a:rPr lang="en-US" sz="2400" dirty="0">
                <a:latin typeface="Candara" panose="020E0502030303020204" pitchFamily="34" charset="0"/>
              </a:rPr>
              <a:t>: A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predicted ocean </a:t>
            </a:r>
            <a:r>
              <a:rPr lang="en-US" sz="2400" dirty="0">
                <a:latin typeface="Candara" panose="020E0502030303020204" pitchFamily="34" charset="0"/>
              </a:rPr>
              <a:t>where society understands and can respond to changing ocean conditions.</a:t>
            </a:r>
          </a:p>
          <a:p>
            <a:pPr marR="71120" algn="just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Candara" panose="020E0502030303020204" pitchFamily="34" charset="0"/>
            </a:endParaRPr>
          </a:p>
          <a:p>
            <a:pPr marR="7112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andara" panose="020E0502030303020204" pitchFamily="34" charset="0"/>
              </a:rPr>
              <a:t>🛟 Outcome 5</a:t>
            </a:r>
            <a:r>
              <a:rPr lang="en-US" sz="2400" dirty="0">
                <a:latin typeface="Candara" panose="020E0502030303020204" pitchFamily="34" charset="0"/>
              </a:rPr>
              <a:t>: A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safe ocean </a:t>
            </a:r>
            <a:r>
              <a:rPr lang="en-US" sz="2400" dirty="0">
                <a:latin typeface="Candara" panose="020E0502030303020204" pitchFamily="34" charset="0"/>
              </a:rPr>
              <a:t>where life and livelihoods are protected from ocean-related hazards.</a:t>
            </a:r>
          </a:p>
          <a:p>
            <a:pPr marR="71120" algn="just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Candara" panose="020E0502030303020204" pitchFamily="34" charset="0"/>
            </a:endParaRPr>
          </a:p>
          <a:p>
            <a:pPr marR="7112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Candara" panose="020E0502030303020204" pitchFamily="34" charset="0"/>
              </a:rPr>
              <a:t>🔓 Outcome 6</a:t>
            </a:r>
            <a:r>
              <a:rPr lang="en-US" sz="2400" dirty="0">
                <a:latin typeface="Candara" panose="020E0502030303020204" pitchFamily="34" charset="0"/>
              </a:rPr>
              <a:t>: An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accessible ocean</a:t>
            </a:r>
            <a:r>
              <a:rPr lang="en-US" sz="2400" dirty="0">
                <a:latin typeface="Candara" panose="020E0502030303020204" pitchFamily="34" charset="0"/>
              </a:rPr>
              <a:t> with open and equitable access to data, information and technology and innovation.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86E36-5589-8864-B107-25D8969C71FA}"/>
              </a:ext>
            </a:extLst>
          </p:cNvPr>
          <p:cNvSpPr txBox="1"/>
          <p:nvPr/>
        </p:nvSpPr>
        <p:spPr>
          <a:xfrm>
            <a:off x="8077200" y="2928521"/>
            <a:ext cx="10058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1120" algn="just"/>
            <a:r>
              <a:rPr lang="en-US" sz="2400" b="1" dirty="0">
                <a:latin typeface="Candara" panose="020E0502030303020204" pitchFamily="34" charset="0"/>
              </a:rPr>
              <a:t>🌊 Challenge 5</a:t>
            </a:r>
            <a:r>
              <a:rPr lang="en-US" sz="2400" dirty="0">
                <a:latin typeface="Candara" panose="020E0502030303020204" pitchFamily="34" charset="0"/>
              </a:rPr>
              <a:t>: Enhance understanding of the ocean-climate nexus and generate knowledge and solutions to mitigate, adapt and build resilience to the eﬀects of climate change across all geographies and at all scales, and to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improve services including predictions for the ocean</a:t>
            </a:r>
            <a:r>
              <a:rPr lang="en-US" sz="2400" dirty="0">
                <a:latin typeface="Candara" panose="020E0502030303020204" pitchFamily="34" charset="0"/>
              </a:rPr>
              <a:t>, climate and weather.</a:t>
            </a: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Candara" panose="020E0502030303020204" pitchFamily="34" charset="0"/>
            </a:endParaRPr>
          </a:p>
          <a:p>
            <a:pPr marR="71120" algn="just"/>
            <a:r>
              <a:rPr lang="en-US" sz="2400" b="1" dirty="0">
                <a:latin typeface="Candara" panose="020E0502030303020204" pitchFamily="34" charset="0"/>
              </a:rPr>
              <a:t>⚠️ Challenge 6</a:t>
            </a:r>
            <a:r>
              <a:rPr lang="en-US" sz="2400" dirty="0">
                <a:latin typeface="Candara" panose="020E0502030303020204" pitchFamily="34" charset="0"/>
              </a:rPr>
              <a:t>: Enhance multi-hazard early warning services for all geophysical, ecological, biological, weather, climate and anthropogenic related ocean and coastal hazards, and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mainstream community preparedness and resilience</a:t>
            </a:r>
            <a:r>
              <a:rPr lang="en-US" sz="2400" dirty="0">
                <a:latin typeface="Candara" panose="020E0502030303020204" pitchFamily="34" charset="0"/>
              </a:rPr>
              <a:t>.</a:t>
            </a: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Candara" panose="020E0502030303020204" pitchFamily="34" charset="0"/>
            </a:endParaRPr>
          </a:p>
          <a:p>
            <a:pPr marR="71120" algn="just"/>
            <a:r>
              <a:rPr lang="en-US" sz="2400" b="1" dirty="0">
                <a:latin typeface="Candara" panose="020E0502030303020204" pitchFamily="34" charset="0"/>
              </a:rPr>
              <a:t>🤝 Challenge 9 </a:t>
            </a:r>
            <a:r>
              <a:rPr lang="en-US" sz="2400" dirty="0">
                <a:latin typeface="Candara" panose="020E0502030303020204" pitchFamily="34" charset="0"/>
              </a:rPr>
              <a:t>: Ensure comprehensive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capacity development and equitable access to data, information, knowledge and technology</a:t>
            </a:r>
            <a:r>
              <a:rPr lang="en-US" sz="2400" dirty="0">
                <a:latin typeface="Candara" panose="020E0502030303020204" pitchFamily="34" charset="0"/>
              </a:rPr>
              <a:t> across all aspects of ocean science and for all stakeholders.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DD26F-90D3-FEEE-E3AF-E2B73C33E184}"/>
              </a:ext>
            </a:extLst>
          </p:cNvPr>
          <p:cNvSpPr txBox="1"/>
          <p:nvPr/>
        </p:nvSpPr>
        <p:spPr>
          <a:xfrm>
            <a:off x="11522737" y="2326130"/>
            <a:ext cx="316732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36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200" dirty="0"/>
              <a:t>🧩 Challenges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C6BF0F-00A4-882B-B22A-5FFF73144CCC}"/>
              </a:ext>
            </a:extLst>
          </p:cNvPr>
          <p:cNvSpPr txBox="1"/>
          <p:nvPr/>
        </p:nvSpPr>
        <p:spPr>
          <a:xfrm>
            <a:off x="2095413" y="2347063"/>
            <a:ext cx="304800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36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200" dirty="0"/>
              <a:t>🎯 Outcomes</a:t>
            </a:r>
          </a:p>
        </p:txBody>
      </p:sp>
    </p:spTree>
    <p:extLst>
      <p:ext uri="{BB962C8B-B14F-4D97-AF65-F5344CB8AC3E}">
        <p14:creationId xmlns:p14="http://schemas.microsoft.com/office/powerpoint/2010/main" val="284011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3C5C1-4BD9-8918-BE4A-5DFA893C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AB82B245-9B7C-4367-AFCA-C4342B2CF439}"/>
              </a:ext>
            </a:extLst>
          </p:cNvPr>
          <p:cNvGrpSpPr/>
          <p:nvPr/>
        </p:nvGrpSpPr>
        <p:grpSpPr>
          <a:xfrm>
            <a:off x="6405142" y="1057879"/>
            <a:ext cx="5825130" cy="3780821"/>
            <a:chOff x="8157105" y="76219"/>
            <a:chExt cx="5825130" cy="3780821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33EE1520-22B3-E003-E1AF-91F28933305D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Google Shape;62;g33847a449c6_0_816">
              <a:extLst>
                <a:ext uri="{FF2B5EF4-FFF2-40B4-BE49-F238E27FC236}">
                  <a16:creationId xmlns:a16="http://schemas.microsoft.com/office/drawing/2014/main" id="{78D257D6-96DA-CA67-C6E6-A1A0DCEE6B8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29FDE243-5092-F852-0543-CE1E4492639C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942A755-AB33-9747-8F19-1BD80AFCC5AF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A2FE1EF-C0E1-7C9F-10AF-7867F19DA99D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1268A89-B61D-7BF2-198E-5A9C5E4A60D9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01A0B7C4-6C5E-5A61-D5AE-9306800656EF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37B71CC-825F-819F-DAF8-44F81B0C411C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B595034-0A9B-1564-FC97-C3B271514427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1CE7D81-9330-C804-259F-D59317A119A9}"/>
                </a:ext>
              </a:extLst>
            </p:cNvPr>
            <p:cNvSpPr/>
            <p:nvPr/>
          </p:nvSpPr>
          <p:spPr>
            <a:xfrm>
              <a:off x="0" y="0"/>
              <a:ext cx="5227471" cy="2041982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2E155E5-2D41-C7BB-228C-1C4608B38FD4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1FC940-16B1-B918-1F51-8827701CB01A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792D1971-3778-158D-7914-F564F6B0497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4B2B90E3-C987-FE6D-78CE-13D8027BD40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E614473-8F5A-37C4-8BD3-EF86761059DC}"/>
              </a:ext>
            </a:extLst>
          </p:cNvPr>
          <p:cNvSpPr txBox="1">
            <a:spLocks/>
          </p:cNvSpPr>
          <p:nvPr/>
        </p:nvSpPr>
        <p:spPr>
          <a:xfrm>
            <a:off x="1898725" y="3572541"/>
            <a:ext cx="3018352" cy="8046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Thank you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0D574107-2BE7-47FC-15C5-402CF82EF821}"/>
              </a:ext>
            </a:extLst>
          </p:cNvPr>
          <p:cNvGrpSpPr>
            <a:grpSpLocks/>
          </p:cNvGrpSpPr>
          <p:nvPr/>
        </p:nvGrpSpPr>
        <p:grpSpPr bwMode="auto">
          <a:xfrm>
            <a:off x="1791448" y="5815138"/>
            <a:ext cx="14714216" cy="2463327"/>
            <a:chOff x="0" y="0"/>
            <a:chExt cx="58019" cy="10134"/>
          </a:xfrm>
        </p:grpSpPr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E39934D2-4078-9EE0-EE25-D2591D52E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019" cy="4889"/>
              <a:chOff x="0" y="0"/>
              <a:chExt cx="58024" cy="4891"/>
            </a:xfrm>
          </p:grpSpPr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6364B00-2BA7-5E3B-4D97-E94E615553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79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3" descr="A picture containing ball, circle, colorfulness, screenshot&#10;&#10;Description automatically generated">
                <a:extLst>
                  <a:ext uri="{FF2B5EF4-FFF2-40B4-BE49-F238E27FC236}">
                    <a16:creationId xmlns:a16="http://schemas.microsoft.com/office/drawing/2014/main" id="{8901A5C9-5D2E-C767-4BE2-4E3D51A44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3" y="26"/>
                <a:ext cx="5829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A picture containing text, font, graphics, white&#10;&#10;Description automatically generated">
                <a:extLst>
                  <a:ext uri="{FF2B5EF4-FFF2-40B4-BE49-F238E27FC236}">
                    <a16:creationId xmlns:a16="http://schemas.microsoft.com/office/drawing/2014/main" id="{E80E0559-DAC0-8DC7-5F32-EF8EA87EC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6" y="0"/>
                <a:ext cx="10840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4">
                <a:extLst>
                  <a:ext uri="{FF2B5EF4-FFF2-40B4-BE49-F238E27FC236}">
                    <a16:creationId xmlns:a16="http://schemas.microsoft.com/office/drawing/2014/main" id="{C5DA75AF-861D-B67B-7ECE-B565EA91E4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9" t="25208" r="6581" b="27371"/>
              <a:stretch>
                <a:fillRect/>
              </a:stretch>
            </p:blipFill>
            <p:spPr bwMode="auto">
              <a:xfrm>
                <a:off x="23917" y="52"/>
                <a:ext cx="10515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0">
                <a:extLst>
                  <a:ext uri="{FF2B5EF4-FFF2-40B4-BE49-F238E27FC236}">
                    <a16:creationId xmlns:a16="http://schemas.microsoft.com/office/drawing/2014/main" id="{F8BB6F92-274B-2D77-7C42-AAC527F7B0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3" t="14857" r="3987" b="15218"/>
              <a:stretch>
                <a:fillRect/>
              </a:stretch>
            </p:blipFill>
            <p:spPr bwMode="auto">
              <a:xfrm>
                <a:off x="35307" y="211"/>
                <a:ext cx="11284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72C2CA-EF30-E206-1DA1-0EBF23E206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9" b="17732"/>
              <a:stretch>
                <a:fillRect/>
              </a:stretch>
            </p:blipFill>
            <p:spPr bwMode="auto">
              <a:xfrm>
                <a:off x="47622" y="211"/>
                <a:ext cx="1040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7A20A566-ADF4-D665-8AF8-CDD11084E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4953"/>
              <a:ext cx="57448" cy="5181"/>
              <a:chOff x="0" y="0"/>
              <a:chExt cx="57451" cy="5182"/>
            </a:xfrm>
          </p:grpSpPr>
          <p:pic>
            <p:nvPicPr>
              <p:cNvPr id="31" name="Picture 12">
                <a:extLst>
                  <a:ext uri="{FF2B5EF4-FFF2-40B4-BE49-F238E27FC236}">
                    <a16:creationId xmlns:a16="http://schemas.microsoft.com/office/drawing/2014/main" id="{F5FD1A5B-0B04-3B36-E3FD-0D1E89BF13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4" t="6882" r="6905" b="14499"/>
              <a:stretch>
                <a:fillRect/>
              </a:stretch>
            </p:blipFill>
            <p:spPr bwMode="auto">
              <a:xfrm>
                <a:off x="5629" y="475"/>
                <a:ext cx="508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0">
                <a:extLst>
                  <a:ext uri="{FF2B5EF4-FFF2-40B4-BE49-F238E27FC236}">
                    <a16:creationId xmlns:a16="http://schemas.microsoft.com/office/drawing/2014/main" id="{973EB65E-F4A5-DF7B-0526-6CE47A81E9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36" y="475"/>
                <a:ext cx="45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2">
                <a:extLst>
                  <a:ext uri="{FF2B5EF4-FFF2-40B4-BE49-F238E27FC236}">
                    <a16:creationId xmlns:a16="http://schemas.microsoft.com/office/drawing/2014/main" id="{3889D6EE-6878-8F75-6F96-1B3C56EE3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5"/>
                <a:ext cx="269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>
                <a:extLst>
                  <a:ext uri="{FF2B5EF4-FFF2-40B4-BE49-F238E27FC236}">
                    <a16:creationId xmlns:a16="http://schemas.microsoft.com/office/drawing/2014/main" id="{D69F19A7-33CA-6D8F-1064-55D7C12A29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8" y="422"/>
                <a:ext cx="515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8">
                <a:extLst>
                  <a:ext uri="{FF2B5EF4-FFF2-40B4-BE49-F238E27FC236}">
                    <a16:creationId xmlns:a16="http://schemas.microsoft.com/office/drawing/2014/main" id="{DCDC0304-FD02-F6EB-343F-2941B85EF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0" t="13747" r="5457" b="15051"/>
              <a:stretch>
                <a:fillRect/>
              </a:stretch>
            </p:blipFill>
            <p:spPr bwMode="auto">
              <a:xfrm>
                <a:off x="29255" y="502"/>
                <a:ext cx="57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6">
                <a:extLst>
                  <a:ext uri="{FF2B5EF4-FFF2-40B4-BE49-F238E27FC236}">
                    <a16:creationId xmlns:a16="http://schemas.microsoft.com/office/drawing/2014/main" id="{375FF139-B9A0-0BC6-F9DA-AE94313681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3" y="0"/>
                <a:ext cx="3232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6">
                <a:extLst>
                  <a:ext uri="{FF2B5EF4-FFF2-40B4-BE49-F238E27FC236}">
                    <a16:creationId xmlns:a16="http://schemas.microsoft.com/office/drawing/2014/main" id="{B3F6DB1C-9758-F154-A913-C48E5B6FF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4" t="15247" r="2786" b="16331"/>
              <a:stretch>
                <a:fillRect/>
              </a:stretch>
            </p:blipFill>
            <p:spPr bwMode="auto">
              <a:xfrm>
                <a:off x="44160" y="475"/>
                <a:ext cx="13291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CE29AA-0748-666E-9BA6-EA7CFCA72C8B}"/>
              </a:ext>
            </a:extLst>
          </p:cNvPr>
          <p:cNvGrpSpPr>
            <a:grpSpLocks noChangeAspect="1"/>
          </p:cNvGrpSpPr>
          <p:nvPr/>
        </p:nvGrpSpPr>
        <p:grpSpPr>
          <a:xfrm>
            <a:off x="14630400" y="2632246"/>
            <a:ext cx="3124030" cy="2890837"/>
            <a:chOff x="14525107" y="8807324"/>
            <a:chExt cx="1412521" cy="1309173"/>
          </a:xfrm>
        </p:grpSpPr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A34932E8-A5E1-E147-2C01-B60E8EDC87B8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8E7823-9B8E-8745-ED0E-4743F5D15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28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2">
            <a:extLst>
              <a:ext uri="{FF2B5EF4-FFF2-40B4-BE49-F238E27FC236}">
                <a16:creationId xmlns:a16="http://schemas.microsoft.com/office/drawing/2014/main" id="{6EBC8652-F011-E119-D0A4-620A783C0A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AutoShape 5">
            <a:extLst>
              <a:ext uri="{FF2B5EF4-FFF2-40B4-BE49-F238E27FC236}">
                <a16:creationId xmlns:a16="http://schemas.microsoft.com/office/drawing/2014/main" id="{2B748FD5-CF2B-2661-5ADB-2D14828BBA84}"/>
              </a:ext>
            </a:extLst>
          </p:cNvPr>
          <p:cNvSpPr/>
          <p:nvPr/>
        </p:nvSpPr>
        <p:spPr>
          <a:xfrm>
            <a:off x="0" y="4229100"/>
            <a:ext cx="18288000" cy="1073596"/>
          </a:xfrm>
          <a:prstGeom prst="rect">
            <a:avLst/>
          </a:prstGeom>
          <a:solidFill>
            <a:srgbClr val="06746A">
              <a:alpha val="6470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9" name="AutoShape 5">
            <a:extLst>
              <a:ext uri="{FF2B5EF4-FFF2-40B4-BE49-F238E27FC236}">
                <a16:creationId xmlns:a16="http://schemas.microsoft.com/office/drawing/2014/main" id="{5BBB2643-310E-2EE8-48C6-FD5E4E81EC62}"/>
              </a:ext>
            </a:extLst>
          </p:cNvPr>
          <p:cNvSpPr/>
          <p:nvPr/>
        </p:nvSpPr>
        <p:spPr>
          <a:xfrm>
            <a:off x="0" y="5898703"/>
            <a:ext cx="18288000" cy="1435487"/>
          </a:xfrm>
          <a:prstGeom prst="rect">
            <a:avLst/>
          </a:prstGeom>
          <a:solidFill>
            <a:srgbClr val="06746A">
              <a:alpha val="6470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4" name="AutoShape 5">
            <a:extLst>
              <a:ext uri="{FF2B5EF4-FFF2-40B4-BE49-F238E27FC236}">
                <a16:creationId xmlns:a16="http://schemas.microsoft.com/office/drawing/2014/main" id="{9A152C92-9F97-D754-B8DB-2583858862E9}"/>
              </a:ext>
            </a:extLst>
          </p:cNvPr>
          <p:cNvSpPr/>
          <p:nvPr/>
        </p:nvSpPr>
        <p:spPr>
          <a:xfrm>
            <a:off x="0" y="8801100"/>
            <a:ext cx="18288000" cy="1485900"/>
          </a:xfrm>
          <a:prstGeom prst="rect">
            <a:avLst/>
          </a:prstGeom>
          <a:solidFill>
            <a:srgbClr val="07897C">
              <a:alpha val="74902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" name="AutoShape 5">
            <a:extLst>
              <a:ext uri="{FF2B5EF4-FFF2-40B4-BE49-F238E27FC236}">
                <a16:creationId xmlns:a16="http://schemas.microsoft.com/office/drawing/2014/main" id="{FDEFE5D0-917C-0F9F-38FB-52FB50F9FE8C}"/>
              </a:ext>
            </a:extLst>
          </p:cNvPr>
          <p:cNvSpPr/>
          <p:nvPr/>
        </p:nvSpPr>
        <p:spPr>
          <a:xfrm>
            <a:off x="9144000" y="8801100"/>
            <a:ext cx="9107583" cy="1485900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86ADE0-1CAC-B24F-32DF-A705E7684934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2020707"/>
            <a:ext cx="3691872" cy="1737360"/>
            <a:chOff x="16074185" y="63387"/>
            <a:chExt cx="2210170" cy="1040085"/>
          </a:xfrm>
        </p:grpSpPr>
        <p:pic>
          <p:nvPicPr>
            <p:cNvPr id="2" name="Google Shape;47;g33847a449c6_0_828">
              <a:extLst>
                <a:ext uri="{FF2B5EF4-FFF2-40B4-BE49-F238E27FC236}">
                  <a16:creationId xmlns:a16="http://schemas.microsoft.com/office/drawing/2014/main" id="{161039CD-8F7F-8047-B41A-24523BE7305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8;g33847a449c6_0_828">
              <a:extLst>
                <a:ext uri="{FF2B5EF4-FFF2-40B4-BE49-F238E27FC236}">
                  <a16:creationId xmlns:a16="http://schemas.microsoft.com/office/drawing/2014/main" id="{590CEB4B-51A4-B282-500B-195A2DBF33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49;g33847a449c6_0_828">
            <a:extLst>
              <a:ext uri="{FF2B5EF4-FFF2-40B4-BE49-F238E27FC236}">
                <a16:creationId xmlns:a16="http://schemas.microsoft.com/office/drawing/2014/main" id="{2480E311-EDA8-A729-B1C5-E2778A8AA093}"/>
              </a:ext>
            </a:extLst>
          </p:cNvPr>
          <p:cNvSpPr txBox="1"/>
          <p:nvPr/>
        </p:nvSpPr>
        <p:spPr>
          <a:xfrm>
            <a:off x="567966" y="4351684"/>
            <a:ext cx="17152068" cy="84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 fontScale="55000" lnSpcReduction="20000"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en-US" sz="6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NEAM-COMMITMENT</a:t>
            </a:r>
            <a:r>
              <a:rPr lang="en-US" sz="6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EU project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6000"/>
            </a:pPr>
            <a:r>
              <a:rPr lang="en-US" sz="6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aiming to support improved tsunami risk management and planning in the NEAM region</a:t>
            </a:r>
            <a:endParaRPr sz="42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18025FA-34BD-D1AC-2A2C-5E317BBCBC3A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8850122"/>
            <a:ext cx="8755191" cy="1398778"/>
            <a:chOff x="0" y="0"/>
            <a:chExt cx="58019" cy="1013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D0E3366D-AB30-B5F3-976F-49E86E730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019" cy="4889"/>
              <a:chOff x="0" y="0"/>
              <a:chExt cx="58024" cy="4891"/>
            </a:xfrm>
          </p:grpSpPr>
          <p:pic>
            <p:nvPicPr>
              <p:cNvPr id="24" name="Picture 1">
                <a:extLst>
                  <a:ext uri="{FF2B5EF4-FFF2-40B4-BE49-F238E27FC236}">
                    <a16:creationId xmlns:a16="http://schemas.microsoft.com/office/drawing/2014/main" id="{458D69B4-50C3-DFD5-F1FD-67643F13B7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79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" descr="A picture containing ball, circle, colorfulness, screenshot&#10;&#10;Description automatically generated">
                <a:extLst>
                  <a:ext uri="{FF2B5EF4-FFF2-40B4-BE49-F238E27FC236}">
                    <a16:creationId xmlns:a16="http://schemas.microsoft.com/office/drawing/2014/main" id="{7F3754FE-EAD6-A101-91D7-76D4017B9D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3" y="26"/>
                <a:ext cx="5829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A picture containing text, font, graphics, white&#10;&#10;Description automatically generated">
                <a:extLst>
                  <a:ext uri="{FF2B5EF4-FFF2-40B4-BE49-F238E27FC236}">
                    <a16:creationId xmlns:a16="http://schemas.microsoft.com/office/drawing/2014/main" id="{A0F72B04-72F6-12B7-EF8C-1C813F6474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6" y="0"/>
                <a:ext cx="10840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>
                <a:extLst>
                  <a:ext uri="{FF2B5EF4-FFF2-40B4-BE49-F238E27FC236}">
                    <a16:creationId xmlns:a16="http://schemas.microsoft.com/office/drawing/2014/main" id="{98020D1E-3656-80FF-E772-E7E6511C0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9" t="25208" r="6581" b="27371"/>
              <a:stretch>
                <a:fillRect/>
              </a:stretch>
            </p:blipFill>
            <p:spPr bwMode="auto">
              <a:xfrm>
                <a:off x="23917" y="52"/>
                <a:ext cx="10515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0">
                <a:extLst>
                  <a:ext uri="{FF2B5EF4-FFF2-40B4-BE49-F238E27FC236}">
                    <a16:creationId xmlns:a16="http://schemas.microsoft.com/office/drawing/2014/main" id="{D50F4C8A-C68B-0D65-57DF-7A1F1D376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3" t="14857" r="3987" b="15218"/>
              <a:stretch>
                <a:fillRect/>
              </a:stretch>
            </p:blipFill>
            <p:spPr bwMode="auto">
              <a:xfrm>
                <a:off x="35307" y="211"/>
                <a:ext cx="11284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8">
                <a:extLst>
                  <a:ext uri="{FF2B5EF4-FFF2-40B4-BE49-F238E27FC236}">
                    <a16:creationId xmlns:a16="http://schemas.microsoft.com/office/drawing/2014/main" id="{45C1D32C-B3D7-0898-F13F-5DB81BFC5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9" b="17732"/>
              <a:stretch>
                <a:fillRect/>
              </a:stretch>
            </p:blipFill>
            <p:spPr bwMode="auto">
              <a:xfrm>
                <a:off x="47622" y="211"/>
                <a:ext cx="1040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019C0A67-89AA-643B-9799-928AE2B92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4953"/>
              <a:ext cx="57448" cy="5181"/>
              <a:chOff x="0" y="0"/>
              <a:chExt cx="57451" cy="5182"/>
            </a:xfrm>
          </p:grpSpPr>
          <p:pic>
            <p:nvPicPr>
              <p:cNvPr id="17" name="Picture 12">
                <a:extLst>
                  <a:ext uri="{FF2B5EF4-FFF2-40B4-BE49-F238E27FC236}">
                    <a16:creationId xmlns:a16="http://schemas.microsoft.com/office/drawing/2014/main" id="{511717C6-2C83-5E48-5A93-5240C012A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4" t="6882" r="6905" b="14499"/>
              <a:stretch>
                <a:fillRect/>
              </a:stretch>
            </p:blipFill>
            <p:spPr bwMode="auto">
              <a:xfrm>
                <a:off x="5629" y="475"/>
                <a:ext cx="508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>
                <a:extLst>
                  <a:ext uri="{FF2B5EF4-FFF2-40B4-BE49-F238E27FC236}">
                    <a16:creationId xmlns:a16="http://schemas.microsoft.com/office/drawing/2014/main" id="{3053EB8F-1D83-5679-9686-207DA7896B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36" y="475"/>
                <a:ext cx="45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2">
                <a:extLst>
                  <a:ext uri="{FF2B5EF4-FFF2-40B4-BE49-F238E27FC236}">
                    <a16:creationId xmlns:a16="http://schemas.microsoft.com/office/drawing/2014/main" id="{F7938027-4976-0C1C-DA8D-22A521E59E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5"/>
                <a:ext cx="269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5F0E5A80-D3B8-B15E-6B8E-E8BC0E2B4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8" y="422"/>
                <a:ext cx="515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DD3E9C19-9F7A-EBBB-A65B-E32E64958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0" t="13747" r="5457" b="15051"/>
              <a:stretch>
                <a:fillRect/>
              </a:stretch>
            </p:blipFill>
            <p:spPr bwMode="auto">
              <a:xfrm>
                <a:off x="29255" y="502"/>
                <a:ext cx="57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6">
                <a:extLst>
                  <a:ext uri="{FF2B5EF4-FFF2-40B4-BE49-F238E27FC236}">
                    <a16:creationId xmlns:a16="http://schemas.microsoft.com/office/drawing/2014/main" id="{AA01C57D-CFDE-86E5-E265-329402B72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3" y="0"/>
                <a:ext cx="3232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B978A229-8409-1024-BF56-0D3138D11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4" t="15247" r="2786" b="16331"/>
              <a:stretch>
                <a:fillRect/>
              </a:stretch>
            </p:blipFill>
            <p:spPr bwMode="auto">
              <a:xfrm>
                <a:off x="44160" y="475"/>
                <a:ext cx="13291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157B61-88D7-005D-B60C-276BC2E444FA}"/>
              </a:ext>
            </a:extLst>
          </p:cNvPr>
          <p:cNvGrpSpPr>
            <a:grpSpLocks noChangeAspect="1"/>
          </p:cNvGrpSpPr>
          <p:nvPr/>
        </p:nvGrpSpPr>
        <p:grpSpPr>
          <a:xfrm>
            <a:off x="14821620" y="53700"/>
            <a:ext cx="3327930" cy="2160000"/>
            <a:chOff x="8157105" y="76219"/>
            <a:chExt cx="5825130" cy="3780821"/>
          </a:xfrm>
        </p:grpSpPr>
        <p:sp>
          <p:nvSpPr>
            <p:cNvPr id="39" name="AutoShape 5">
              <a:extLst>
                <a:ext uri="{FF2B5EF4-FFF2-40B4-BE49-F238E27FC236}">
                  <a16:creationId xmlns:a16="http://schemas.microsoft.com/office/drawing/2014/main" id="{5FA71C3E-9DF8-9102-214C-5AEA51BC61A4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7" name="Google Shape;62;g33847a449c6_0_816">
              <a:extLst>
                <a:ext uri="{FF2B5EF4-FFF2-40B4-BE49-F238E27FC236}">
                  <a16:creationId xmlns:a16="http://schemas.microsoft.com/office/drawing/2014/main" id="{7CE2D78C-DB52-98D8-9F08-51069BA8B168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1A9A29-CCCE-A424-324E-B6F7EA177AC6}"/>
              </a:ext>
            </a:extLst>
          </p:cNvPr>
          <p:cNvGrpSpPr>
            <a:grpSpLocks noChangeAspect="1"/>
          </p:cNvGrpSpPr>
          <p:nvPr/>
        </p:nvGrpSpPr>
        <p:grpSpPr>
          <a:xfrm>
            <a:off x="12323899" y="57641"/>
            <a:ext cx="2334239" cy="2160000"/>
            <a:chOff x="14525107" y="8807324"/>
            <a:chExt cx="1412521" cy="1309173"/>
          </a:xfrm>
        </p:grpSpPr>
        <p:sp>
          <p:nvSpPr>
            <p:cNvPr id="38" name="AutoShape 5">
              <a:extLst>
                <a:ext uri="{FF2B5EF4-FFF2-40B4-BE49-F238E27FC236}">
                  <a16:creationId xmlns:a16="http://schemas.microsoft.com/office/drawing/2014/main" id="{A4A0C154-7720-7646-E4B1-FFF52B852E5F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2E438A0-01E1-1C8B-63A4-409B4917D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45" name="AutoShape 5">
            <a:extLst>
              <a:ext uri="{FF2B5EF4-FFF2-40B4-BE49-F238E27FC236}">
                <a16:creationId xmlns:a16="http://schemas.microsoft.com/office/drawing/2014/main" id="{366A970E-1220-B239-BE2E-E71B37E59F62}"/>
              </a:ext>
            </a:extLst>
          </p:cNvPr>
          <p:cNvSpPr/>
          <p:nvPr/>
        </p:nvSpPr>
        <p:spPr>
          <a:xfrm>
            <a:off x="5334001" y="7527508"/>
            <a:ext cx="6705600" cy="745988"/>
          </a:xfrm>
          <a:prstGeom prst="rect">
            <a:avLst/>
          </a:prstGeom>
          <a:solidFill>
            <a:srgbClr val="06746A">
              <a:alpha val="6470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50;g33847a449c6_0_828">
            <a:extLst>
              <a:ext uri="{FF2B5EF4-FFF2-40B4-BE49-F238E27FC236}">
                <a16:creationId xmlns:a16="http://schemas.microsoft.com/office/drawing/2014/main" id="{0F20AB6F-4B8E-7892-15CD-807093C768DC}"/>
              </a:ext>
            </a:extLst>
          </p:cNvPr>
          <p:cNvSpPr txBox="1"/>
          <p:nvPr/>
        </p:nvSpPr>
        <p:spPr>
          <a:xfrm>
            <a:off x="5096125" y="7446370"/>
            <a:ext cx="7115150" cy="82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 fontScale="92500"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sz="2400" i="1" cap="small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*Institute of Geodynamics, National Observatory of Athens</a:t>
            </a:r>
          </a:p>
          <a:p>
            <a:pPr algn="ctr">
              <a:buClr>
                <a:srgbClr val="000000"/>
              </a:buClr>
              <a:buSzPts val="2000"/>
            </a:pPr>
            <a:r>
              <a:rPr lang="en-US" sz="2400" i="1" cap="small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Hellenic National Tsunami Warning Center</a:t>
            </a:r>
          </a:p>
          <a:p>
            <a:pPr algn="ctr">
              <a:buClr>
                <a:srgbClr val="000000"/>
              </a:buClr>
              <a:buSzPts val="2000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224B05-FF46-2253-E08E-5753B08FE030}"/>
              </a:ext>
            </a:extLst>
          </p:cNvPr>
          <p:cNvSpPr txBox="1"/>
          <p:nvPr/>
        </p:nvSpPr>
        <p:spPr>
          <a:xfrm>
            <a:off x="36417" y="5827639"/>
            <a:ext cx="18251583" cy="1497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700" b="1" u="sng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Marinos Charalampakis*</a:t>
            </a:r>
            <a:r>
              <a:rPr lang="en-US" sz="27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Nikos Kalligeris, Laura Graziani, Ignacio Aguirre Ayerbe, Pio Di Manna, Vitor Silva, Jorge Macias, Domenico Russo, Costas E. </a:t>
            </a:r>
            <a:r>
              <a:rPr lang="en-US" sz="27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Synolakis</a:t>
            </a:r>
            <a:r>
              <a:rPr lang="en-US" sz="27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Andreas Antonakos, Sylvana Pilidou, Luigi D'Angelo, Carlos González </a:t>
            </a:r>
            <a:r>
              <a:rPr lang="en-US" sz="27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González</a:t>
            </a:r>
            <a:r>
              <a:rPr lang="en-US" sz="27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the NEAM-COMMITMENT project team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A2063-1CCE-4DAD-5A42-840EEB332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2C17502-CCE3-89CA-DA96-0EE9B2D7AF4C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D093AC-F8C4-BC56-0913-DCD486B51F80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94F2285-77AC-FF87-9E74-5618043C0161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B78DD12-6BE7-2015-93C1-0B350EB3DF5E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B0479341-0E33-6642-E2F7-607F50B63202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2CFF394-E89B-18CC-C44A-B3B15E11AA38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5E8F4F9-01B9-1E2A-16EB-89E48708978D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366B174-FC5B-A74F-C0E9-706CA9447F4A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5473C4D-EF5B-D43C-8CBD-9B67C1F39CF5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13491F-FB3A-C0F4-9570-450AA5DFBB20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B086C647-3E29-E781-66FB-2124E6B97D1C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84DB4FE9-84D6-B5A1-5762-B7EFBEDDBB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F0E2BF-537F-464B-EA8C-FA4D91B3E71D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18094114-0C9E-EFE4-7A03-5424E4CC692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1C69A285-EECE-9779-BF6C-9EC54A2D434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1C065E-A557-3AD4-26F7-4F44A6090CD8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C9945CAE-9072-8BBE-3CF4-91D904704089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AA9B7B-ED8A-FC76-432F-973E7503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61;g33847a449c6_0_816">
            <a:extLst>
              <a:ext uri="{FF2B5EF4-FFF2-40B4-BE49-F238E27FC236}">
                <a16:creationId xmlns:a16="http://schemas.microsoft.com/office/drawing/2014/main" id="{BFE16A4A-27C9-2CA7-B5A6-A67B49AC983C}"/>
              </a:ext>
            </a:extLst>
          </p:cNvPr>
          <p:cNvSpPr txBox="1"/>
          <p:nvPr/>
        </p:nvSpPr>
        <p:spPr>
          <a:xfrm>
            <a:off x="9128867" y="1521470"/>
            <a:ext cx="8758764" cy="699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Call: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UCPM-2024-KAPP</a:t>
            </a:r>
            <a:endParaRPr sz="2700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Type of Action: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UCPM-PJC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Title: NEAM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ollaboration 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f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proved</a:t>
            </a:r>
            <a:endParaRPr lang="en-US" sz="2700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algn="r">
              <a:lnSpc>
                <a:spcPct val="150000"/>
              </a:lnSpc>
            </a:pP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tsuna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ir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sk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mi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igation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en-US" sz="27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manage</a:t>
            </a:r>
            <a:r>
              <a:rPr lang="en-US" sz="2700" b="1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MENT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endParaRPr sz="2700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Acronym: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 NEAM-COMMITMENT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Number: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 101193486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Duration: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24 months (31 January 2027)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Start Date: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01 February 2025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Estimated Project Cost: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€985 629.70</a:t>
            </a:r>
            <a:endParaRPr sz="2700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Requested EU Contribution: 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€887 066.62</a:t>
            </a:r>
            <a:endParaRPr sz="2700" dirty="0">
              <a:latin typeface="Candara" panose="020E05020303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7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Project Officer:</a:t>
            </a:r>
            <a:r>
              <a:rPr lang="en-US" sz="27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 Juan Francisco GALVAN MONTERO</a:t>
            </a:r>
            <a:endParaRPr sz="2700" dirty="0">
              <a:latin typeface="Candara" panose="020E0502030303020204" pitchFamily="34" charset="0"/>
            </a:endParaRPr>
          </a:p>
        </p:txBody>
      </p:sp>
      <p:pic>
        <p:nvPicPr>
          <p:cNvPr id="15" name="Google Shape;62;g33847a449c6_0_816">
            <a:extLst>
              <a:ext uri="{FF2B5EF4-FFF2-40B4-BE49-F238E27FC236}">
                <a16:creationId xmlns:a16="http://schemas.microsoft.com/office/drawing/2014/main" id="{7A05D30E-054F-0EFA-4A9E-B09CE04663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7697" y="1866900"/>
            <a:ext cx="7503303" cy="48552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A133F6-CFB8-2622-0AF0-BE78F290B421}"/>
              </a:ext>
            </a:extLst>
          </p:cNvPr>
          <p:cNvSpPr txBox="1"/>
          <p:nvPr/>
        </p:nvSpPr>
        <p:spPr>
          <a:xfrm>
            <a:off x="304800" y="4747085"/>
            <a:ext cx="6882764" cy="3920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100" b="1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 categories/activity types:</a:t>
            </a:r>
            <a:endParaRPr lang="en-US" sz="2100" kern="100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A. Personnel costs</a:t>
            </a:r>
          </a:p>
          <a:p>
            <a:pPr>
              <a:lnSpc>
                <a:spcPct val="107000"/>
              </a:lnSpc>
              <a:spcAft>
                <a:spcPts val="1200"/>
              </a:spcAft>
              <a:tabLst>
                <a:tab pos="428625" algn="l"/>
              </a:tabLs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A.1 Employees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B. Subcontracting costs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C. Purchase costs</a:t>
            </a:r>
          </a:p>
          <a:p>
            <a:pPr>
              <a:lnSpc>
                <a:spcPct val="107000"/>
              </a:lnSpc>
              <a:spcAft>
                <a:spcPts val="1200"/>
              </a:spcAft>
              <a:tabLst>
                <a:tab pos="428625" algn="l"/>
              </a:tabLs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C.1 Travel and subsistence</a:t>
            </a:r>
          </a:p>
          <a:p>
            <a:pPr>
              <a:lnSpc>
                <a:spcPct val="107000"/>
              </a:lnSpc>
              <a:spcAft>
                <a:spcPts val="1200"/>
              </a:spcAft>
              <a:tabLst>
                <a:tab pos="428625" algn="l"/>
              </a:tabLs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C.3 Other goods, works and services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100" kern="1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E. Indirect costs (flat-rate: 7% of the eligible direct costs)</a:t>
            </a:r>
          </a:p>
        </p:txBody>
      </p:sp>
    </p:spTree>
    <p:extLst>
      <p:ext uri="{BB962C8B-B14F-4D97-AF65-F5344CB8AC3E}">
        <p14:creationId xmlns:p14="http://schemas.microsoft.com/office/powerpoint/2010/main" val="347193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229AF5-E4DB-D2E0-F809-5FD2C2080DA1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D095FC0C-9484-73A0-5A95-FC6709419491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AFAE1C0C-B511-B431-EB65-F4696A70A74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01BEA5-9D86-887B-B103-6F300077DC38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678D31D5-D297-F0DD-E558-E6B50E7A6AC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2EF632F3-3148-F997-CBE7-81E161B988E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63;g33847a449c6_0_816">
            <a:extLst>
              <a:ext uri="{FF2B5EF4-FFF2-40B4-BE49-F238E27FC236}">
                <a16:creationId xmlns:a16="http://schemas.microsoft.com/office/drawing/2014/main" id="{3D8593EA-52A6-8E6C-5BE5-B52FA196B91F}"/>
              </a:ext>
            </a:extLst>
          </p:cNvPr>
          <p:cNvSpPr txBox="1"/>
          <p:nvPr/>
        </p:nvSpPr>
        <p:spPr>
          <a:xfrm>
            <a:off x="7393161" y="1067647"/>
            <a:ext cx="350167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u="sng" dirty="0">
                <a:sym typeface="Calibri"/>
              </a:rPr>
              <a:t>The Consortium</a:t>
            </a:r>
            <a:endParaRPr sz="3600" u="sng" dirty="0">
              <a:sym typeface="Calibri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97957A3-CB9A-647D-250A-E5AF0E07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966" y="5583772"/>
            <a:ext cx="7499945" cy="30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F3B1BE6-607D-E515-BE8F-92DF492C0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884117"/>
              </p:ext>
            </p:extLst>
          </p:nvPr>
        </p:nvGraphicFramePr>
        <p:xfrm>
          <a:off x="503852" y="1967857"/>
          <a:ext cx="8193813" cy="4318643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23850">
                  <a:extLst>
                    <a:ext uri="{9D8B030D-6E8A-4147-A177-3AD203B41FA5}">
                      <a16:colId xmlns:a16="http://schemas.microsoft.com/office/drawing/2014/main" val="3166006994"/>
                    </a:ext>
                  </a:extLst>
                </a:gridCol>
                <a:gridCol w="6679338">
                  <a:extLst>
                    <a:ext uri="{9D8B030D-6E8A-4147-A177-3AD203B41FA5}">
                      <a16:colId xmlns:a16="http://schemas.microsoft.com/office/drawing/2014/main" val="49031224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3792434519"/>
                    </a:ext>
                  </a:extLst>
                </a:gridCol>
              </a:tblGrid>
              <a:tr h="4038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INSTITUTE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Sort Name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921547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National Observatory of Athens, Greece - COO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NOA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20536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Istituto Nazionale di Geofisica e Vulcanologia, Italy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INGV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6497508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Cantabria Environmental Hydraulics Institute Foundation, Spain</a:t>
                      </a:r>
                      <a:endParaRPr lang="en-US" sz="1800" b="0" i="0" u="none" strike="noStrike" noProof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FIHAC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9647114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Institute for Environmental Protection and Research, Italy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ISPRA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2322249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Global Earthquake Model Foundation. Italy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GEM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2822238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University of Malaga. Spain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UMA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031532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Municipality of Lipari, Italy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MoL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2876659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Academy of Athens. Greece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AoA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4680264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General Secretariat of Civil Protection, Greece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GSCP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7952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Geological Survey Department, Cyprus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GSD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851992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Civil Protection Department, Italy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DPC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589394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Directorate General of Civil Protection and Emergency, Spain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DGPCE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41904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National Geographic Institute, Spain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IGN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9829854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BDB52F1F-2C12-D383-F1E6-E62E5B9502A0}"/>
              </a:ext>
            </a:extLst>
          </p:cNvPr>
          <p:cNvGrpSpPr/>
          <p:nvPr/>
        </p:nvGrpSpPr>
        <p:grpSpPr>
          <a:xfrm>
            <a:off x="9935329" y="1771116"/>
            <a:ext cx="7499946" cy="3753651"/>
            <a:chOff x="9416454" y="1713129"/>
            <a:chExt cx="8296275" cy="4124246"/>
          </a:xfrm>
        </p:grpSpPr>
        <p:pic>
          <p:nvPicPr>
            <p:cNvPr id="24" name="Google Shape;129;p8">
              <a:extLst>
                <a:ext uri="{FF2B5EF4-FFF2-40B4-BE49-F238E27FC236}">
                  <a16:creationId xmlns:a16="http://schemas.microsoft.com/office/drawing/2014/main" id="{611140FF-5A6E-CCE8-B1F7-4FE6A68BF8B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16454" y="2109873"/>
              <a:ext cx="8296275" cy="3265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34;p8">
              <a:extLst>
                <a:ext uri="{FF2B5EF4-FFF2-40B4-BE49-F238E27FC236}">
                  <a16:creationId xmlns:a16="http://schemas.microsoft.com/office/drawing/2014/main" id="{20189A88-F5A3-BB31-E969-C62276365E71}"/>
                </a:ext>
              </a:extLst>
            </p:cNvPr>
            <p:cNvSpPr txBox="1"/>
            <p:nvPr/>
          </p:nvSpPr>
          <p:spPr>
            <a:xfrm>
              <a:off x="13215448" y="1713129"/>
              <a:ext cx="936417" cy="461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en-US" sz="2100" b="1" dirty="0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NOA</a:t>
              </a:r>
              <a:endParaRPr sz="2700" dirty="0">
                <a:latin typeface="Candara" panose="020E0502030303020204" pitchFamily="34" charset="0"/>
              </a:endParaRPr>
            </a:p>
          </p:txBody>
        </p:sp>
        <p:sp>
          <p:nvSpPr>
            <p:cNvPr id="27" name="Google Shape;135;p8">
              <a:extLst>
                <a:ext uri="{FF2B5EF4-FFF2-40B4-BE49-F238E27FC236}">
                  <a16:creationId xmlns:a16="http://schemas.microsoft.com/office/drawing/2014/main" id="{678A98ED-D0B3-8874-09AA-BE600DCD1CB5}"/>
                </a:ext>
              </a:extLst>
            </p:cNvPr>
            <p:cNvSpPr txBox="1"/>
            <p:nvPr/>
          </p:nvSpPr>
          <p:spPr>
            <a:xfrm>
              <a:off x="16115064" y="5317851"/>
              <a:ext cx="936417" cy="461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en-US" sz="2100" b="1" dirty="0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NOA</a:t>
              </a:r>
              <a:endParaRPr sz="2700" dirty="0">
                <a:latin typeface="Candara" panose="020E0502030303020204" pitchFamily="34" charset="0"/>
              </a:endParaRPr>
            </a:p>
          </p:txBody>
        </p:sp>
        <p:sp>
          <p:nvSpPr>
            <p:cNvPr id="28" name="Google Shape;136;p8">
              <a:extLst>
                <a:ext uri="{FF2B5EF4-FFF2-40B4-BE49-F238E27FC236}">
                  <a16:creationId xmlns:a16="http://schemas.microsoft.com/office/drawing/2014/main" id="{AFEBE5D8-1E0C-F460-DA76-E330537EB1FE}"/>
                </a:ext>
              </a:extLst>
            </p:cNvPr>
            <p:cNvSpPr txBox="1"/>
            <p:nvPr/>
          </p:nvSpPr>
          <p:spPr>
            <a:xfrm>
              <a:off x="10172539" y="5317850"/>
              <a:ext cx="1000696" cy="461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INGV</a:t>
              </a:r>
              <a:endParaRPr sz="2700">
                <a:latin typeface="Candara" panose="020E0502030303020204" pitchFamily="34" charset="0"/>
              </a:endParaRPr>
            </a:p>
          </p:txBody>
        </p:sp>
        <p:sp>
          <p:nvSpPr>
            <p:cNvPr id="29" name="Google Shape;137;p8">
              <a:extLst>
                <a:ext uri="{FF2B5EF4-FFF2-40B4-BE49-F238E27FC236}">
                  <a16:creationId xmlns:a16="http://schemas.microsoft.com/office/drawing/2014/main" id="{2D715BBD-BE09-C0CC-28BB-D2768757F25F}"/>
                </a:ext>
              </a:extLst>
            </p:cNvPr>
            <p:cNvSpPr txBox="1"/>
            <p:nvPr/>
          </p:nvSpPr>
          <p:spPr>
            <a:xfrm>
              <a:off x="13247934" y="5375771"/>
              <a:ext cx="792433" cy="461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IHC</a:t>
              </a:r>
              <a:endParaRPr sz="2700">
                <a:latin typeface="Candara" panose="020E0502030303020204" pitchFamily="34" charset="0"/>
              </a:endParaRPr>
            </a:p>
          </p:txBody>
        </p:sp>
      </p:grpSp>
      <p:sp>
        <p:nvSpPr>
          <p:cNvPr id="30" name="Google Shape;80;g19c229ae755_0_7">
            <a:extLst>
              <a:ext uri="{FF2B5EF4-FFF2-40B4-BE49-F238E27FC236}">
                <a16:creationId xmlns:a16="http://schemas.microsoft.com/office/drawing/2014/main" id="{DFA1116A-0746-E1B9-ED4B-86A58C2A8D1A}"/>
              </a:ext>
            </a:extLst>
          </p:cNvPr>
          <p:cNvSpPr txBox="1"/>
          <p:nvPr/>
        </p:nvSpPr>
        <p:spPr>
          <a:xfrm>
            <a:off x="36418" y="6328766"/>
            <a:ext cx="9194297" cy="221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13 partners from 4 counties</a:t>
            </a:r>
            <a:r>
              <a:rPr lang="en-US" sz="2700" dirty="0">
                <a:latin typeface="Candara" panose="020E0502030303020204" pitchFamily="34" charset="0"/>
                <a:sym typeface="Calibri"/>
              </a:rPr>
              <a:t>: Cyprus, Greece, Italy and Spain</a:t>
            </a:r>
          </a:p>
          <a:p>
            <a:pPr marL="857250">
              <a:buFont typeface="Arial" panose="020B0604020202020204" pitchFamily="34" charset="0"/>
              <a:buChar char="•"/>
            </a:pP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3 national CPAs </a:t>
            </a:r>
            <a:r>
              <a:rPr lang="en-US" sz="2700" dirty="0">
                <a:latin typeface="Candara" panose="020E0502030303020204" pitchFamily="34" charset="0"/>
                <a:sym typeface="Calibri"/>
              </a:rPr>
              <a:t>(GR, IT, ES)</a:t>
            </a:r>
          </a:p>
          <a:p>
            <a:pPr marL="857250">
              <a:buFont typeface="Arial" panose="020B0604020202020204" pitchFamily="34" charset="0"/>
              <a:buChar char="•"/>
            </a:pP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 municipality </a:t>
            </a:r>
            <a:r>
              <a:rPr lang="en-US" sz="2700" dirty="0">
                <a:latin typeface="Candara" panose="020E0502030303020204" pitchFamily="34" charset="0"/>
                <a:sym typeface="Calibri"/>
              </a:rPr>
              <a:t>(Lipari)</a:t>
            </a:r>
          </a:p>
          <a:p>
            <a:pPr marL="857250">
              <a:buFont typeface="Arial" panose="020B0604020202020204" pitchFamily="34" charset="0"/>
              <a:buChar char="•"/>
            </a:pP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 international organization</a:t>
            </a:r>
            <a:r>
              <a:rPr lang="en-US" sz="2700" dirty="0">
                <a:latin typeface="Candara" panose="020E0502030303020204" pitchFamily="34" charset="0"/>
                <a:sym typeface="Calibri"/>
              </a:rPr>
              <a:t> (GEM)</a:t>
            </a:r>
          </a:p>
          <a:p>
            <a:pPr marL="857250">
              <a:buFont typeface="Arial" panose="020B0604020202020204" pitchFamily="34" charset="0"/>
              <a:buChar char="•"/>
            </a:pP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4 National Tsunami Warning Centers</a:t>
            </a:r>
            <a:r>
              <a:rPr lang="en-US" sz="2700" dirty="0">
                <a:latin typeface="Candara" panose="020E0502030303020204" pitchFamily="34" charset="0"/>
                <a:sym typeface="Calibri"/>
              </a:rPr>
              <a:t> (GR, IT, CY, ES)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CAAC84-CD06-480E-92C2-710AA0A4B357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57DCA1BC-74C5-1606-B603-5A7CB5278E5F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644CF73-2539-6BC8-F2B4-2A9E8EAD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25" name="Google Shape;133;p8">
            <a:extLst>
              <a:ext uri="{FF2B5EF4-FFF2-40B4-BE49-F238E27FC236}">
                <a16:creationId xmlns:a16="http://schemas.microsoft.com/office/drawing/2014/main" id="{E0C1BA6A-F6EF-5DB4-BC4A-C5E3C949E139}"/>
              </a:ext>
            </a:extLst>
          </p:cNvPr>
          <p:cNvSpPr txBox="1"/>
          <p:nvPr/>
        </p:nvSpPr>
        <p:spPr>
          <a:xfrm>
            <a:off x="8915400" y="2439507"/>
            <a:ext cx="378752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428625" indent="-428625" algn="just">
              <a:buClr>
                <a:srgbClr val="000000"/>
              </a:buClr>
              <a:buSzPts val="1600"/>
              <a:buFont typeface="Arial"/>
              <a:buChar char="✔"/>
            </a:pPr>
            <a:r>
              <a:rPr lang="en-US" sz="2400" b="1" i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Project management's organizational structure</a:t>
            </a:r>
            <a:endParaRPr sz="2400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5CE0-12E1-74D1-56B7-188923F6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7B84D3-116E-DDBD-0DA3-CA9641878CD8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21415E-BCAC-0F24-7E28-5263CC7CD59C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EA7F9C3-B9D1-F474-68A4-1E2F8F3BD622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1B35AA1-DEB0-30BC-2B21-992FCE1B96C2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89FC2E69-6727-E34B-76ED-0111B5E344AF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2BB6D23-5145-969D-9038-AC40E941C902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7C5DA5E-DCDC-A840-9718-30FB83C83C26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BCAB582-2F6E-F169-6BFB-E080190D8218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076C419-D6A7-8D58-3F54-E52B61346477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7E6517-975C-BB8F-A2FC-A1ADF8685809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0FC7862D-16FB-5D9E-301F-F7A76C21C29F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8F85CED9-C2FB-99DA-6392-82808E839B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05747C-B858-5B8D-1836-5EA734DF8329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9BFB2823-0D56-AE28-9184-FDA4475497A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7593F24E-3465-B566-9948-5D39ECACCFD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7E80B3-5114-40C9-DAB4-7AA216C4CFF9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ECEA6A89-12BA-8A5D-79CF-5104B53753A1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60931E-3AFC-61A6-A4EA-F2F0BC19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1D854AAC-4655-C863-6F8A-841096D8B4BB}"/>
              </a:ext>
            </a:extLst>
          </p:cNvPr>
          <p:cNvSpPr txBox="1"/>
          <p:nvPr/>
        </p:nvSpPr>
        <p:spPr>
          <a:xfrm>
            <a:off x="3129096" y="1720242"/>
            <a:ext cx="1202980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Aim - Rationale</a:t>
            </a:r>
            <a:endParaRPr sz="3600" dirty="0"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AAC1C-8052-5D0B-FC4C-7EB114EA8E65}"/>
              </a:ext>
            </a:extLst>
          </p:cNvPr>
          <p:cNvSpPr txBox="1"/>
          <p:nvPr/>
        </p:nvSpPr>
        <p:spPr>
          <a:xfrm>
            <a:off x="306848" y="2548802"/>
            <a:ext cx="13834824" cy="198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GB" sz="2400" dirty="0"/>
              <a:t>Aim: </a:t>
            </a:r>
            <a:r>
              <a:rPr lang="en-GB" sz="2400" b="0" i="0" dirty="0"/>
              <a:t>Improve tsunami preparedness in the NEAM region, at different scales, for effective risk, evacuation and emergency management. </a:t>
            </a:r>
          </a:p>
          <a:p>
            <a:endParaRPr lang="en-US" sz="2400" dirty="0"/>
          </a:p>
          <a:p>
            <a:r>
              <a:rPr lang="en-GB" sz="2400" i="0" dirty="0"/>
              <a:t>Objectives</a:t>
            </a:r>
            <a:r>
              <a:rPr lang="en-GB" sz="2400" dirty="0"/>
              <a:t> </a:t>
            </a:r>
            <a:r>
              <a:rPr lang="en-GB" sz="2400" b="0" i="0" dirty="0"/>
              <a:t>are spanning from the </a:t>
            </a:r>
            <a:r>
              <a:rPr lang="en-GB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to local levels</a:t>
            </a:r>
            <a:r>
              <a:rPr lang="en-GB" sz="2400" b="0" i="0" dirty="0"/>
              <a:t>, addressing needs for </a:t>
            </a:r>
            <a:r>
              <a:rPr lang="en-GB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tsunami risk planning </a:t>
            </a:r>
            <a:r>
              <a:rPr lang="en-GB" sz="2400" b="0" i="0" dirty="0"/>
              <a:t>and for </a:t>
            </a:r>
            <a:r>
              <a:rPr lang="en-GB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multi-hazard preparedness </a:t>
            </a:r>
            <a:r>
              <a:rPr lang="en-GB" sz="2400" b="0" i="0" dirty="0"/>
              <a:t>in coastal communities at risk.</a:t>
            </a:r>
            <a:endParaRPr lang="en-US" sz="2400" b="0" i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9CA9A-A298-0A26-0471-FF771D5A2C30}"/>
              </a:ext>
            </a:extLst>
          </p:cNvPr>
          <p:cNvSpPr txBox="1"/>
          <p:nvPr/>
        </p:nvSpPr>
        <p:spPr>
          <a:xfrm>
            <a:off x="306848" y="4646116"/>
            <a:ext cx="176515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●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National level:</a:t>
            </a:r>
            <a:endParaRPr lang="en-GB" sz="2400" b="1" dirty="0">
              <a:latin typeface="Candara" panose="020E0502030303020204" pitchFamily="34" charset="0"/>
            </a:endParaRP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sz="2400" dirty="0">
                <a:latin typeface="Candara" panose="020E0502030303020204" pitchFamily="34" charset="0"/>
              </a:rPr>
              <a:t>National-level tsunami inundation maps are crucial for coastal planning and risk management.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sz="2400" dirty="0">
                <a:latin typeface="Candara" panose="020E0502030303020204" pitchFamily="34" charset="0"/>
              </a:rPr>
              <a:t>Support local tsunami hazard assessment and evacuation planning. 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sz="2400" dirty="0">
                <a:latin typeface="Candara" panose="020E0502030303020204" pitchFamily="34" charset="0"/>
              </a:rPr>
              <a:t>Contribute to important global tsunami initiatives like IOC/UNESCO’s Tsunami Ready Recognition Programme (TRRP) and Ocean Decade Tsunami Programme (ODTP) by scaling hazard assessment nationally.</a:t>
            </a:r>
          </a:p>
          <a:p>
            <a:pPr lvl="0"/>
            <a:endParaRPr lang="en-US" sz="2400" dirty="0">
              <a:latin typeface="Candara" panose="020E0502030303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Char char="●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Local level: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Candara" panose="020E0502030303020204" pitchFamily="34" charset="0"/>
              </a:rPr>
              <a:t>Tsunamis from earthquakes and volcanic activity pose significant risks for coastal communities in the NEAM region.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Candara" panose="020E0502030303020204" pitchFamily="34" charset="0"/>
              </a:rPr>
              <a:t>A multi-hazard approach considering cascading effects is needed for effective tsunami evacuation and emergency management. 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sz="2400" dirty="0">
                <a:latin typeface="Candara" panose="020E0502030303020204" pitchFamily="34" charset="0"/>
              </a:rPr>
              <a:t>Emphasis on science-informed participatory workshops and decision-making to improve local planning and implementation 		effectiveness.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70AC30-6574-AA1F-B864-941F61C29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41672" y="1779612"/>
            <a:ext cx="3973488" cy="39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4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D6DDE-687B-9D4A-B18F-78224CF2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B4FAFF-EBCF-D7CA-8725-0BCA17E2FE12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01C5C9-D411-C376-CDFC-5647DF3A9021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EFE27A7-8842-CBEE-74EA-356252424A48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A94A545-9B6E-2F61-6B72-34A27F58AA4E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8334B263-AC08-4277-9C2A-875F78DD9710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01E5CEE-ABC8-54F0-A463-93428EAA7802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0E638B7-F4FB-BC4D-3DB6-2475E9706E85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80DBC4-57CF-5E41-9425-E7057D9D3B85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D3FEFDB-DC97-5AE6-8A24-382BAFAE239A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75C63-2649-BBD7-A241-0D4A3A42A0E0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0DFBCD50-200E-F092-9B7B-6A4132D084FC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A3159142-4CEF-FD84-0E62-9CC34A1567A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A23AF7-61F1-08C3-C0E2-3EDB946944A5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D86FEB4B-CDCE-679F-AFE0-57423783D1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837932E2-CD2B-F531-D4AF-D676FC3782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A0D974-CD0C-BDF3-4991-C221F57F7A8B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33D32432-30AC-A3B9-9FC9-FC5F0CDC5281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D2A564-9ED9-1BF9-3654-74D1666F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67;p11">
            <a:extLst>
              <a:ext uri="{FF2B5EF4-FFF2-40B4-BE49-F238E27FC236}">
                <a16:creationId xmlns:a16="http://schemas.microsoft.com/office/drawing/2014/main" id="{3055C09D-973A-293E-ECCD-7049FCB14D22}"/>
              </a:ext>
            </a:extLst>
          </p:cNvPr>
          <p:cNvSpPr txBox="1"/>
          <p:nvPr/>
        </p:nvSpPr>
        <p:spPr>
          <a:xfrm>
            <a:off x="7995883" y="1080631"/>
            <a:ext cx="5191833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Geographical coverage</a:t>
            </a:r>
            <a:endParaRPr sz="3600" dirty="0"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44542-3D07-A6D1-AFA2-66DBA3039F63}"/>
              </a:ext>
            </a:extLst>
          </p:cNvPr>
          <p:cNvGrpSpPr/>
          <p:nvPr/>
        </p:nvGrpSpPr>
        <p:grpSpPr>
          <a:xfrm>
            <a:off x="340342" y="2087561"/>
            <a:ext cx="17429244" cy="6637339"/>
            <a:chOff x="297713" y="1336688"/>
            <a:chExt cx="17692575" cy="7630667"/>
          </a:xfrm>
        </p:grpSpPr>
        <p:pic>
          <p:nvPicPr>
            <p:cNvPr id="16" name="Google Shape;129;p8" descr="Immagine che contiene mappa, testo, atlante&#10;&#10;Descrizione generata automaticamente">
              <a:extLst>
                <a:ext uri="{FF2B5EF4-FFF2-40B4-BE49-F238E27FC236}">
                  <a16:creationId xmlns:a16="http://schemas.microsoft.com/office/drawing/2014/main" id="{EF42E98E-D850-393E-CB9C-8843798D666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836" t="25901" b="10505"/>
            <a:stretch/>
          </p:blipFill>
          <p:spPr>
            <a:xfrm>
              <a:off x="297713" y="1336688"/>
              <a:ext cx="17692575" cy="7630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0;p8">
              <a:extLst>
                <a:ext uri="{FF2B5EF4-FFF2-40B4-BE49-F238E27FC236}">
                  <a16:creationId xmlns:a16="http://schemas.microsoft.com/office/drawing/2014/main" id="{8D7F00DF-50A6-86B7-3A58-BB85BBBAD882}"/>
                </a:ext>
              </a:extLst>
            </p:cNvPr>
            <p:cNvSpPr/>
            <p:nvPr/>
          </p:nvSpPr>
          <p:spPr>
            <a:xfrm>
              <a:off x="11142572" y="4326886"/>
              <a:ext cx="6847716" cy="1463114"/>
            </a:xfrm>
            <a:prstGeom prst="roundRect">
              <a:avLst>
                <a:gd name="adj" fmla="val 18669"/>
              </a:avLst>
            </a:prstGeom>
            <a:solidFill>
              <a:srgbClr val="43AFE2">
                <a:alpha val="48240"/>
              </a:srgbClr>
            </a:solidFill>
            <a:ln w="9525" cap="flat" cmpd="sng">
              <a:solidFill>
                <a:srgbClr val="C0C1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37;p8">
              <a:extLst>
                <a:ext uri="{FF2B5EF4-FFF2-40B4-BE49-F238E27FC236}">
                  <a16:creationId xmlns:a16="http://schemas.microsoft.com/office/drawing/2014/main" id="{4B1F690D-126F-716C-9658-B26497BC20FE}"/>
                </a:ext>
              </a:extLst>
            </p:cNvPr>
            <p:cNvSpPr/>
            <p:nvPr/>
          </p:nvSpPr>
          <p:spPr>
            <a:xfrm>
              <a:off x="5980814" y="2731484"/>
              <a:ext cx="6730410" cy="1384934"/>
            </a:xfrm>
            <a:prstGeom prst="roundRect">
              <a:avLst>
                <a:gd name="adj" fmla="val 18669"/>
              </a:avLst>
            </a:prstGeom>
            <a:solidFill>
              <a:srgbClr val="B3E5A0">
                <a:alpha val="60390"/>
              </a:srgbClr>
            </a:solidFill>
            <a:ln w="9525" cap="flat" cmpd="sng">
              <a:solidFill>
                <a:srgbClr val="C0C1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34;p8">
              <a:extLst>
                <a:ext uri="{FF2B5EF4-FFF2-40B4-BE49-F238E27FC236}">
                  <a16:creationId xmlns:a16="http://schemas.microsoft.com/office/drawing/2014/main" id="{1C179946-0EE6-A0BA-1716-BEC6761BBE1B}"/>
                </a:ext>
              </a:extLst>
            </p:cNvPr>
            <p:cNvSpPr txBox="1"/>
            <p:nvPr/>
          </p:nvSpPr>
          <p:spPr>
            <a:xfrm>
              <a:off x="11142572" y="4324348"/>
              <a:ext cx="6847716" cy="15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/>
                </a:rPr>
                <a:t>Greece</a:t>
              </a:r>
            </a:p>
            <a:p>
              <a:pPr algn="ctr"/>
              <a:r>
                <a:rPr lang="en-US" sz="2700" i="1" dirty="0"/>
                <a:t>National tsunami inundation mapping</a:t>
              </a:r>
            </a:p>
            <a:p>
              <a:pPr algn="ctr"/>
              <a:r>
                <a:rPr lang="en-US" sz="2700" i="1" dirty="0"/>
                <a:t>Tsunami evacuation mapping @ </a:t>
              </a:r>
              <a:r>
                <a:rPr lang="en-US" sz="2700" i="1" dirty="0" err="1"/>
                <a:t>Methoni</a:t>
              </a:r>
              <a:endParaRPr lang="en-US" sz="2700" i="1" dirty="0"/>
            </a:p>
          </p:txBody>
        </p:sp>
        <p:sp>
          <p:nvSpPr>
            <p:cNvPr id="23" name="Google Shape;140;p8">
              <a:extLst>
                <a:ext uri="{FF2B5EF4-FFF2-40B4-BE49-F238E27FC236}">
                  <a16:creationId xmlns:a16="http://schemas.microsoft.com/office/drawing/2014/main" id="{7B53D74F-FE32-A93F-FC8D-6F237496679F}"/>
                </a:ext>
              </a:extLst>
            </p:cNvPr>
            <p:cNvSpPr/>
            <p:nvPr/>
          </p:nvSpPr>
          <p:spPr>
            <a:xfrm>
              <a:off x="1094546" y="4139322"/>
              <a:ext cx="4502214" cy="1463112"/>
            </a:xfrm>
            <a:prstGeom prst="roundRect">
              <a:avLst>
                <a:gd name="adj" fmla="val 18669"/>
              </a:avLst>
            </a:prstGeom>
            <a:solidFill>
              <a:srgbClr val="43AFE2">
                <a:alpha val="48240"/>
              </a:srgbClr>
            </a:solidFill>
            <a:ln w="9525" cap="flat" cmpd="sng">
              <a:solidFill>
                <a:srgbClr val="C0C1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34;p8">
              <a:extLst>
                <a:ext uri="{FF2B5EF4-FFF2-40B4-BE49-F238E27FC236}">
                  <a16:creationId xmlns:a16="http://schemas.microsoft.com/office/drawing/2014/main" id="{89B561D4-30E7-177A-4A7C-3D8618164FD6}"/>
                </a:ext>
              </a:extLst>
            </p:cNvPr>
            <p:cNvSpPr txBox="1"/>
            <p:nvPr/>
          </p:nvSpPr>
          <p:spPr>
            <a:xfrm>
              <a:off x="1036004" y="4142927"/>
              <a:ext cx="4619298" cy="1384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/>
                </a:rPr>
                <a:t>Spain</a:t>
              </a:r>
            </a:p>
            <a:p>
              <a:pPr algn="ctr"/>
              <a:r>
                <a:rPr lang="en-US" sz="2700" i="1" dirty="0"/>
                <a:t>National tsunami inundation mapping</a:t>
              </a:r>
            </a:p>
          </p:txBody>
        </p:sp>
        <p:sp>
          <p:nvSpPr>
            <p:cNvPr id="25" name="Google Shape;134;p8">
              <a:extLst>
                <a:ext uri="{FF2B5EF4-FFF2-40B4-BE49-F238E27FC236}">
                  <a16:creationId xmlns:a16="http://schemas.microsoft.com/office/drawing/2014/main" id="{8F6BB6A8-1895-E97A-5AE5-CEA05641A0DD}"/>
                </a:ext>
              </a:extLst>
            </p:cNvPr>
            <p:cNvSpPr txBox="1"/>
            <p:nvPr/>
          </p:nvSpPr>
          <p:spPr>
            <a:xfrm>
              <a:off x="5980814" y="2687249"/>
              <a:ext cx="6657906" cy="15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/>
                </a:rPr>
                <a:t>Italy</a:t>
              </a:r>
            </a:p>
            <a:p>
              <a:pPr algn="ctr"/>
              <a:r>
                <a:rPr lang="en-US" sz="2700" i="1" dirty="0"/>
                <a:t>Capacity building – knowledge sharing</a:t>
              </a:r>
            </a:p>
            <a:p>
              <a:pPr algn="ctr"/>
              <a:r>
                <a:rPr lang="en-US" sz="2700" i="1" dirty="0"/>
                <a:t>Tsunami evacuation mapping @ Stromboli</a:t>
              </a:r>
            </a:p>
          </p:txBody>
        </p:sp>
        <p:sp>
          <p:nvSpPr>
            <p:cNvPr id="26" name="Google Shape;140;p8">
              <a:extLst>
                <a:ext uri="{FF2B5EF4-FFF2-40B4-BE49-F238E27FC236}">
                  <a16:creationId xmlns:a16="http://schemas.microsoft.com/office/drawing/2014/main" id="{B2996CE3-7AFC-43A5-F9D1-B0600B76625A}"/>
                </a:ext>
              </a:extLst>
            </p:cNvPr>
            <p:cNvSpPr/>
            <p:nvPr/>
          </p:nvSpPr>
          <p:spPr>
            <a:xfrm>
              <a:off x="11201114" y="7490915"/>
              <a:ext cx="4502214" cy="1463112"/>
            </a:xfrm>
            <a:prstGeom prst="roundRect">
              <a:avLst>
                <a:gd name="adj" fmla="val 18669"/>
              </a:avLst>
            </a:prstGeom>
            <a:solidFill>
              <a:srgbClr val="43AFE2">
                <a:alpha val="48240"/>
              </a:srgbClr>
            </a:solidFill>
            <a:ln w="9525" cap="flat" cmpd="sng">
              <a:solidFill>
                <a:srgbClr val="C0C1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sz="2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34;p8">
              <a:extLst>
                <a:ext uri="{FF2B5EF4-FFF2-40B4-BE49-F238E27FC236}">
                  <a16:creationId xmlns:a16="http://schemas.microsoft.com/office/drawing/2014/main" id="{3EBF73FF-550D-BB21-A103-F35803CE97D5}"/>
                </a:ext>
              </a:extLst>
            </p:cNvPr>
            <p:cNvSpPr txBox="1"/>
            <p:nvPr/>
          </p:nvSpPr>
          <p:spPr>
            <a:xfrm>
              <a:off x="11142572" y="7407213"/>
              <a:ext cx="4619298" cy="1384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/>
                </a:rPr>
                <a:t>Cyprus</a:t>
              </a:r>
            </a:p>
            <a:p>
              <a:pPr algn="ctr"/>
              <a:r>
                <a:rPr lang="en-US" sz="2700" i="1" dirty="0"/>
                <a:t>National tsunami inundation mapping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631F588D-DF70-EAC4-8BB4-E6DB16050F42}"/>
              </a:ext>
            </a:extLst>
          </p:cNvPr>
          <p:cNvSpPr/>
          <p:nvPr/>
        </p:nvSpPr>
        <p:spPr>
          <a:xfrm>
            <a:off x="8874782" y="61341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FBDEA7-8408-97B9-553E-74B6C1646E81}"/>
              </a:ext>
            </a:extLst>
          </p:cNvPr>
          <p:cNvSpPr/>
          <p:nvPr/>
        </p:nvSpPr>
        <p:spPr>
          <a:xfrm>
            <a:off x="10591800" y="67923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8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87F5-3E34-DE36-24AD-A9643648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6EAD244-F6AC-1C67-D744-DC35D0DE850C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8FB4C5F-52B3-E6D7-1446-EA8DAA8E9D05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69318DF-5D62-B2BE-BC61-447C31A43DAE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A9D6DC5-553B-B7F4-F7A4-A72B95849757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3D80CDCC-DF6B-F9AF-F720-33137918B5B9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7DFE4B9-3CD9-88B6-C823-B08194A55125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4DD4DBD-64E4-7F06-FDBA-45FBFC1EA3E5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92BA1C9-936F-1701-2695-8DBAE3CF46A9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1C070D1-10B5-A3C2-F1D0-17FED3E517EB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A1590E-BD69-9A24-04E2-C62623AE35C7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82C70A97-04E6-CE23-49ED-840CF24BDD31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2AB13775-BBC6-3E3F-0BA1-2D7A6ABE5F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B1E1F9-7433-37DF-61FC-4D6CDB96A37B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44DCCBD7-88B1-FD3C-3B41-A9F5F0D30A9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D0098755-7615-7446-B2FF-8A7B6CF26E4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E9DDDA-D7B5-28F9-0B90-61DE79C3A148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656A030E-1A6A-386E-2A92-77462E29B96A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063B1A0-58C1-122E-D54C-789C4981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F73B49AD-6868-7BB5-EAF8-FAF999B7FD49}"/>
              </a:ext>
            </a:extLst>
          </p:cNvPr>
          <p:cNvSpPr txBox="1"/>
          <p:nvPr/>
        </p:nvSpPr>
        <p:spPr>
          <a:xfrm>
            <a:off x="3129096" y="1301533"/>
            <a:ext cx="1202980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Expected project outputs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39C7AE-9955-A888-1310-CC76435D2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12258"/>
          <a:stretch/>
        </p:blipFill>
        <p:spPr>
          <a:xfrm>
            <a:off x="258568" y="1777775"/>
            <a:ext cx="10778980" cy="6910537"/>
          </a:xfrm>
          <a:prstGeom prst="rect">
            <a:avLst/>
          </a:prstGeom>
        </p:spPr>
      </p:pic>
      <p:sp>
        <p:nvSpPr>
          <p:cNvPr id="16" name="Google Shape;80;g19c229ae755_0_7">
            <a:extLst>
              <a:ext uri="{FF2B5EF4-FFF2-40B4-BE49-F238E27FC236}">
                <a16:creationId xmlns:a16="http://schemas.microsoft.com/office/drawing/2014/main" id="{99717BCA-4658-2610-8B12-2E655122E2B0}"/>
              </a:ext>
            </a:extLst>
          </p:cNvPr>
          <p:cNvSpPr txBox="1"/>
          <p:nvPr/>
        </p:nvSpPr>
        <p:spPr>
          <a:xfrm>
            <a:off x="11123976" y="3623718"/>
            <a:ext cx="6883847" cy="346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National level</a:t>
            </a:r>
          </a:p>
          <a:p>
            <a:pPr indent="-154782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sym typeface="Calibri"/>
              </a:rPr>
              <a:t>Development of national tsunami Inundation maps (CY, GR, ES)</a:t>
            </a:r>
          </a:p>
          <a:p>
            <a:pPr indent="-154782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sym typeface="Calibri"/>
              </a:rPr>
              <a:t>Dissemination of results across relevant national stakeholders</a:t>
            </a:r>
          </a:p>
          <a:p>
            <a:pPr indent="-154782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sym typeface="Calibri"/>
              </a:rPr>
              <a:t>Development of guidelines and tools for implementation in other countries/regions</a:t>
            </a:r>
          </a:p>
          <a:p>
            <a:pPr indent="-154782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  <a:sym typeface="Calibri"/>
              </a:rPr>
              <a:t>Dissemination of methodological approach at international level</a:t>
            </a:r>
          </a:p>
        </p:txBody>
      </p:sp>
    </p:spTree>
    <p:extLst>
      <p:ext uri="{BB962C8B-B14F-4D97-AF65-F5344CB8AC3E}">
        <p14:creationId xmlns:p14="http://schemas.microsoft.com/office/powerpoint/2010/main" val="300638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01FAE-3F16-5671-A77B-389CA83BF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F3635A-F4E1-446D-92BA-7A03441794BE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228BB5-2743-BE3A-F612-1E7D884B8AA4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7C11C28-26E0-02AB-2AA2-628381D1C2BD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3057C3-D2F6-FED3-3F9A-E11A8AC60DE4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42F73A94-3806-2884-DB12-FF980FD44300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EC325ED-752E-890C-AE2A-1D00234723A2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EA7AC06-3C01-6A50-9094-86626A2AB90B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8DE11DC-6B23-5EF8-4F0D-E9F769F811DE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507FD44-8457-2B86-BF53-C6CABBF7A70D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78E88A-7547-D05D-1458-29E22E82D4E4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48A63BB9-F971-0ACE-B542-4A26EAE47851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CB168CD0-6495-69C2-67FF-BEFAED997DC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8AE1E8-345B-CEA2-48AE-A9B90A4DB52C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5162FB9D-B176-748E-0E0F-D2B1FA72290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6079B196-6444-7C90-6AFC-C39E3C81786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8A1A31-8D4D-987C-2014-E944F10EE288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0160CDD3-A443-E40C-7716-DACD1C6F9C99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60D895-4978-F81F-82FC-4AB84743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BE412629-DDE2-5972-A7DB-5BEB10447674}"/>
              </a:ext>
            </a:extLst>
          </p:cNvPr>
          <p:cNvSpPr txBox="1"/>
          <p:nvPr/>
        </p:nvSpPr>
        <p:spPr>
          <a:xfrm>
            <a:off x="3129096" y="1333500"/>
            <a:ext cx="1202980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Expected project outputs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333917-F0D7-F967-ADC6-0056FD7366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2502" r="786" b="15473"/>
          <a:stretch/>
        </p:blipFill>
        <p:spPr>
          <a:xfrm>
            <a:off x="304800" y="1812036"/>
            <a:ext cx="10820990" cy="69128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46E51F-832A-2E64-C492-EA51DF10A713}"/>
              </a:ext>
            </a:extLst>
          </p:cNvPr>
          <p:cNvSpPr txBox="1"/>
          <p:nvPr/>
        </p:nvSpPr>
        <p:spPr>
          <a:xfrm>
            <a:off x="11734800" y="3501830"/>
            <a:ext cx="5867400" cy="346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ts val="1600"/>
              <a:buChar char="✔"/>
              <a:defRPr sz="1600" b="1" i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Local level</a:t>
            </a:r>
          </a:p>
          <a:p>
            <a:pPr marL="135732" indent="-135732"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Science-informed and participatory decision-making for tsunami evacuation planning and management, considering multi-hazard effects</a:t>
            </a:r>
          </a:p>
          <a:p>
            <a:pPr marL="135732" indent="-135732"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 Application @ two pilot sites in Greece and Italy</a:t>
            </a:r>
          </a:p>
          <a:p>
            <a:pPr marL="135732" indent="-135732"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Development of guidelines</a:t>
            </a:r>
          </a:p>
          <a:p>
            <a:pPr marL="135732" indent="-135732"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Awareness raising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239914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13CCA-EDD8-2E5B-0CC7-BB370A42F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EE435F6-5230-EE41-EC91-4D7D85FD7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66" y="2851011"/>
            <a:ext cx="8010734" cy="534048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23F764E-3E88-3456-555B-127AC343AFC7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34BAF4-8CB5-EA7F-FB49-B427467F00A4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FB29F53-8D1F-A0F2-F106-3F3E36F1903C}"/>
              </a:ext>
            </a:extLst>
          </p:cNvPr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E7936F3-4DA2-7BE2-EEA2-9EB28E2E155E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9EDBBE3D-9E30-037E-0FFB-48C85CB44CB7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AAEFD62-972C-11B0-9127-C2893239887F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CBFC455-97EC-0313-19B5-BFEBD996A785}"/>
              </a:ext>
            </a:extLst>
          </p:cNvPr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EA981BF-C350-88DA-A735-2890EA8A62B5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A9F4A84-D5EA-183D-6672-8B5C0044FAC0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4E26DE-1816-C2A0-D4F7-296697B92CAE}"/>
              </a:ext>
            </a:extLst>
          </p:cNvPr>
          <p:cNvGrpSpPr>
            <a:grpSpLocks noChangeAspect="1"/>
          </p:cNvGrpSpPr>
          <p:nvPr/>
        </p:nvGrpSpPr>
        <p:grpSpPr>
          <a:xfrm>
            <a:off x="15954588" y="8786999"/>
            <a:ext cx="2302932" cy="1494726"/>
            <a:chOff x="8157105" y="76219"/>
            <a:chExt cx="5825130" cy="3780821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609CA67F-7571-B3CE-C4E8-8740F5780825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Google Shape;62;g33847a449c6_0_816">
              <a:extLst>
                <a:ext uri="{FF2B5EF4-FFF2-40B4-BE49-F238E27FC236}">
                  <a16:creationId xmlns:a16="http://schemas.microsoft.com/office/drawing/2014/main" id="{767B9293-7AD8-D724-90CD-D79AFE4F7B6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56C8-E1E3-3EA5-6A8E-B32E6A8655EE}"/>
              </a:ext>
            </a:extLst>
          </p:cNvPr>
          <p:cNvGrpSpPr>
            <a:grpSpLocks noChangeAspect="1"/>
          </p:cNvGrpSpPr>
          <p:nvPr/>
        </p:nvGrpSpPr>
        <p:grpSpPr>
          <a:xfrm>
            <a:off x="15304844" y="168097"/>
            <a:ext cx="2860903" cy="1346314"/>
            <a:chOff x="16074185" y="63387"/>
            <a:chExt cx="2210170" cy="1040085"/>
          </a:xfrm>
        </p:grpSpPr>
        <p:pic>
          <p:nvPicPr>
            <p:cNvPr id="18" name="Google Shape;47;g33847a449c6_0_828">
              <a:extLst>
                <a:ext uri="{FF2B5EF4-FFF2-40B4-BE49-F238E27FC236}">
                  <a16:creationId xmlns:a16="http://schemas.microsoft.com/office/drawing/2014/main" id="{70DDA41C-6C63-A211-909C-B5EAD5BD699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155713" y="77472"/>
              <a:ext cx="1128642" cy="102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;g33847a449c6_0_828">
              <a:extLst>
                <a:ext uri="{FF2B5EF4-FFF2-40B4-BE49-F238E27FC236}">
                  <a16:creationId xmlns:a16="http://schemas.microsoft.com/office/drawing/2014/main" id="{CE5D3027-AF13-77A7-16A1-85B51CFB1DA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074185" y="63387"/>
              <a:ext cx="1034480" cy="102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777BB1-E73E-8E59-50B2-ECAAA319D542}"/>
              </a:ext>
            </a:extLst>
          </p:cNvPr>
          <p:cNvGrpSpPr/>
          <p:nvPr/>
        </p:nvGrpSpPr>
        <p:grpSpPr>
          <a:xfrm>
            <a:off x="14308807" y="8785216"/>
            <a:ext cx="1615300" cy="1494726"/>
            <a:chOff x="14525107" y="8807324"/>
            <a:chExt cx="1412521" cy="1309173"/>
          </a:xfrm>
        </p:grpSpPr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CEFE79E7-55CD-F8DA-AB1E-34FD4395CB13}"/>
                </a:ext>
              </a:extLst>
            </p:cNvPr>
            <p:cNvSpPr/>
            <p:nvPr/>
          </p:nvSpPr>
          <p:spPr>
            <a:xfrm>
              <a:off x="14553748" y="8807324"/>
              <a:ext cx="1355239" cy="1309173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1E36A55-DFFC-1FCD-263C-B97BE816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9201"/>
            <a:stretch>
              <a:fillRect/>
            </a:stretch>
          </p:blipFill>
          <p:spPr>
            <a:xfrm>
              <a:off x="14525107" y="8817362"/>
              <a:ext cx="1412521" cy="1289097"/>
            </a:xfrm>
            <a:prstGeom prst="rect">
              <a:avLst/>
            </a:prstGeom>
          </p:spPr>
        </p:pic>
      </p:grpSp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2024C761-4C5E-BFF5-9E36-EDC442FE11D4}"/>
              </a:ext>
            </a:extLst>
          </p:cNvPr>
          <p:cNvSpPr txBox="1"/>
          <p:nvPr/>
        </p:nvSpPr>
        <p:spPr>
          <a:xfrm>
            <a:off x="3129096" y="1606333"/>
            <a:ext cx="12029807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3600" dirty="0">
                <a:sym typeface="Calibri"/>
              </a:rPr>
              <a:t>Key Approach to Achieving Project Goals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539789-369E-A1E6-CFD5-60F3E69CDCF6}"/>
              </a:ext>
            </a:extLst>
          </p:cNvPr>
          <p:cNvSpPr txBox="1"/>
          <p:nvPr/>
        </p:nvSpPr>
        <p:spPr>
          <a:xfrm>
            <a:off x="228600" y="2559189"/>
            <a:ext cx="11353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7112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anose="020E0502030303020204" pitchFamily="34" charset="0"/>
              </a:rPr>
              <a:t>The project will accomplish its goals through a science-informed, participatory decision-making approach.</a:t>
            </a: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Candara" panose="020E0502030303020204" pitchFamily="34" charset="0"/>
            </a:endParaRP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anose="020E0502030303020204" pitchFamily="34" charset="0"/>
              </a:rPr>
              <a:t>Decision-makers take ownership of the products and maximizes implementation effectiveness.</a:t>
            </a: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Candara" panose="020E0502030303020204" pitchFamily="34" charset="0"/>
            </a:endParaRP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anose="020E0502030303020204" pitchFamily="34" charset="0"/>
              </a:rPr>
              <a:t>The project aims to contribute to improved tsunami risk management and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planning in NEAM countries and beyond by creating open-access guidelines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and tools that document the methodologies used.</a:t>
            </a:r>
          </a:p>
          <a:p>
            <a:pPr marL="342900" marR="7112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Candara" panose="020E0502030303020204" pitchFamily="34" charset="0"/>
            </a:endParaRPr>
          </a:p>
          <a:p>
            <a:pPr marL="342900" marR="71120" indent="-342900" algn="just" defTabSz="355600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anose="020E0502030303020204" pitchFamily="34" charset="0"/>
              </a:rPr>
              <a:t>Guidelines will be developed to outline mapping methodologies that enhance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tsunami risk management. Building on previous initiatives, the project promotes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cross-border collaboration, supports the implementation of the SFDRR 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2015-2030 objectives, and strengthens preparedness within the NEAM Tsunami</a:t>
            </a:r>
          </a:p>
          <a:p>
            <a:pPr marR="71120" algn="just" defTabSz="355600"/>
            <a:r>
              <a:rPr lang="en-US" sz="2400" dirty="0">
                <a:latin typeface="Candara" panose="020E0502030303020204" pitchFamily="34" charset="0"/>
              </a:rPr>
              <a:t>	Warning System.</a:t>
            </a:r>
          </a:p>
        </p:txBody>
      </p:sp>
    </p:spTree>
    <p:extLst>
      <p:ext uri="{BB962C8B-B14F-4D97-AF65-F5344CB8AC3E}">
        <p14:creationId xmlns:p14="http://schemas.microsoft.com/office/powerpoint/2010/main" val="1677866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1115</Words>
  <Application>Microsoft Office PowerPoint</Application>
  <PresentationFormat>Custom</PresentationFormat>
  <Paragraphs>188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DIN Pro 1 Bold</vt:lpstr>
      <vt:lpstr>Wingdings</vt:lpstr>
      <vt:lpstr>Calibri</vt:lpstr>
      <vt:lpstr>Arial</vt:lpstr>
      <vt:lpstr>Aptos</vt:lpstr>
      <vt:lpstr>DIN Pro 2</vt:lpstr>
      <vt:lpstr>Candara</vt:lpstr>
      <vt:lpstr>DIN Pro 3</vt:lpstr>
      <vt:lpstr>Courier New</vt:lpstr>
      <vt:lpstr>DIN Pro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Marinos Charalampakis</dc:creator>
  <cp:lastModifiedBy>Marinos Charalampakis</cp:lastModifiedBy>
  <cp:revision>24</cp:revision>
  <dcterms:created xsi:type="dcterms:W3CDTF">2006-08-16T00:00:00Z</dcterms:created>
  <dcterms:modified xsi:type="dcterms:W3CDTF">2025-11-09T19:08:12Z</dcterms:modified>
  <dc:identifier>DAG3o6aoAs8</dc:identifier>
</cp:coreProperties>
</file>