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eg"/>
  <Override PartName="/ppt/notesSlides/notesSlide1.xml" ContentType="application/vnd.openxmlformats-officedocument.presentationml.notesSlide+xml"/>
  <Override PartName="/ppt/media/image37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6"/>
  </p:notesMasterIdLst>
  <p:sldIdLst>
    <p:sldId id="296" r:id="rId2"/>
    <p:sldId id="3099" r:id="rId3"/>
    <p:sldId id="297" r:id="rId4"/>
    <p:sldId id="3120" r:id="rId5"/>
    <p:sldId id="4225" r:id="rId6"/>
    <p:sldId id="2453" r:id="rId7"/>
    <p:sldId id="4222" r:id="rId8"/>
    <p:sldId id="4221" r:id="rId9"/>
    <p:sldId id="4223" r:id="rId10"/>
    <p:sldId id="4226" r:id="rId11"/>
    <p:sldId id="4228" r:id="rId12"/>
    <p:sldId id="466" r:id="rId13"/>
    <p:sldId id="4224" r:id="rId14"/>
    <p:sldId id="4229" r:id="rId15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17"/>
    </p:embeddedFon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Roboto Slab" pitchFamily="2" charset="0"/>
      <p:regular r:id="rId22"/>
      <p:bold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Trebuchet MS" panose="020B0703020202090204" pitchFamily="34" charset="0"/>
      <p:regular r:id="rId30"/>
      <p:bold r:id="rId31"/>
      <p:italic r:id="rId32"/>
      <p:boldItalic r:id="rId33"/>
    </p:embeddedFont>
    <p:embeddedFont>
      <p:font typeface="Tw Cen MT" panose="020B0602020104020603" pitchFamily="34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FB10D-A61A-4DE4-8506-F670E7A89527}">
  <a:tblStyle styleId="{701FB10D-A61A-4DE4-8506-F670E7A89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DAF6-0271-4389-B3DC-BA433CC306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92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 system </a:t>
            </a:r>
            <a:r>
              <a:rPr lang="en-US" sz="1100" b="1" dirty="0"/>
              <a:t>integrates development, infrastructure, and hardware</a:t>
            </a:r>
            <a:r>
              <a:rPr lang="en-US" sz="1100" dirty="0"/>
              <a:t> to deliver real-time alerts. Secure source code is managed through automated CI/CD pipelines, while data from the </a:t>
            </a:r>
            <a:r>
              <a:rPr lang="en-US" sz="1100" b="1" dirty="0"/>
              <a:t>BMKG API </a:t>
            </a:r>
            <a:r>
              <a:rPr lang="en-US" sz="1100" dirty="0"/>
              <a:t>is processed via API Gateway, Queue, and Function services connected to analytics, databases, and cloud messaging. </a:t>
            </a:r>
          </a:p>
          <a:p>
            <a:r>
              <a:rPr lang="en-US" sz="1100" dirty="0"/>
              <a:t>Users receive </a:t>
            </a:r>
            <a:r>
              <a:rPr lang="en-US" sz="1100" b="1" dirty="0"/>
              <a:t>alerts through networked web and mobile services</a:t>
            </a:r>
            <a:r>
              <a:rPr lang="en-US" sz="1100" dirty="0"/>
              <a:t>, where Android devices link with smartwatches and alarms to ensure inclusive and rapid tsunami warning dissemination.</a:t>
            </a:r>
          </a:p>
          <a:p>
            <a:endParaRPr lang="en-ID" sz="11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4717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1A318-A7E5-49FC-87F3-C4972C72A63E}" type="datetimeFigureOut">
              <a:rPr lang="en-ID" smtClean="0"/>
              <a:t>04/11/25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A0AF3-13E2-476E-8748-B35F313EF3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3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2882"/>
            <a:ext cx="9144000" cy="1226127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148355"/>
            <a:ext cx="7928999" cy="727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FE88-AC5D-4CB8-A329-9EEF8D5D4959}" type="datetimeFigureOut">
              <a:rPr lang="en-IN" smtClean="0"/>
              <a:t>09/11/25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DEB2-DB85-4CC9-A743-0CECB8FD464A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Google Shape;16;p15">
            <a:extLst>
              <a:ext uri="{FF2B5EF4-FFF2-40B4-BE49-F238E27FC236}">
                <a16:creationId xmlns:a16="http://schemas.microsoft.com/office/drawing/2014/main" id="{E96AF9E6-BF8B-E439-5C6E-4284F64CE54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38655" y="62981"/>
            <a:ext cx="1044480" cy="924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42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  <p:sldLayoutId id="2147483659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8DF6D-6CF5-E931-738A-83E26123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6" t="6216" b="3612"/>
          <a:stretch>
            <a:fillRect/>
          </a:stretch>
        </p:blipFill>
        <p:spPr>
          <a:xfrm>
            <a:off x="0" y="0"/>
            <a:ext cx="917817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203AB-42D9-A0E5-90AC-600767A2F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55" y="204300"/>
            <a:ext cx="3366019" cy="3141532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Technology and Inclusiveness for EWALL</a:t>
            </a:r>
            <a:endParaRPr lang="en-ID" sz="3200" b="1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BCAA-A1A4-BBF1-6EB2-C0195369536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3497" y="3445098"/>
            <a:ext cx="2736740" cy="105447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02060"/>
                </a:solidFill>
              </a:rPr>
              <a:t>Harkunti Pertiwi Rahayu</a:t>
            </a:r>
          </a:p>
          <a:p>
            <a:pPr marL="171450" indent="-1714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"/>
                <a:cs typeface="Arial"/>
              </a:rPr>
              <a:t>Vice Chair of ICG IOTWMS</a:t>
            </a:r>
          </a:p>
          <a:p>
            <a:pPr marL="171450" indent="-1714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"/>
                <a:cs typeface="Arial"/>
              </a:rPr>
              <a:t>Chair of TTDMP – TOWS WG</a:t>
            </a:r>
          </a:p>
          <a:p>
            <a:pPr marL="171450" indent="-171450" algn="just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Arial"/>
                <a:cs typeface="Arial"/>
              </a:rPr>
              <a:t>Sumatra Institute of Technology, Indonesia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100" dirty="0" err="1">
                <a:solidFill>
                  <a:srgbClr val="002060"/>
                </a:solidFill>
                <a:latin typeface="Arial"/>
                <a:cs typeface="Arial"/>
              </a:rPr>
              <a:t>harkunti@gmail.com</a:t>
            </a:r>
            <a:endParaRPr lang="en-ID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4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C173-E254-19DE-F642-8052475A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Special Schools for Disabilities at Tsunami Prone Area in Padang City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CA258-5E91-570C-201B-B8316EA51E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Gambar 5" descr="Sebuah gambar berisi peta, teks, atlas&#10;&#10;Deskripsi dibuat secara otomatis">
            <a:extLst>
              <a:ext uri="{FF2B5EF4-FFF2-40B4-BE49-F238E27FC236}">
                <a16:creationId xmlns:a16="http://schemas.microsoft.com/office/drawing/2014/main" id="{709D37FC-DE46-280C-D6BF-F0D01CBEB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24" y="1109733"/>
            <a:ext cx="3737605" cy="380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EFAEF-851F-E633-AC44-BA5BDB002557}"/>
              </a:ext>
            </a:extLst>
          </p:cNvPr>
          <p:cNvSpPr txBox="1"/>
          <p:nvPr/>
        </p:nvSpPr>
        <p:spPr>
          <a:xfrm>
            <a:off x="153424" y="2571750"/>
            <a:ext cx="1346192" cy="185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2 Padang</a:t>
            </a: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Bakti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MGF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Lubuk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Buaya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Karya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PERWARI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YPAC Sumatera Barat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Wacana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Asih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Al-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Ishlaah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Etnik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700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Kreatif</a:t>
            </a:r>
            <a:r>
              <a:rPr lang="en-US" sz="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7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</a:t>
            </a:r>
            <a:r>
              <a:rPr lang="en-US" sz="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Samudera</a:t>
            </a:r>
            <a:r>
              <a:rPr lang="en-US" sz="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Biru</a:t>
            </a:r>
            <a:endParaRPr lang="en-US" sz="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5E261E-123B-10EF-5B35-48B4F248C24F}"/>
              </a:ext>
            </a:extLst>
          </p:cNvPr>
          <p:cNvGraphicFramePr>
            <a:graphicFrameLocks noGrp="1"/>
          </p:cNvGraphicFramePr>
          <p:nvPr/>
        </p:nvGraphicFramePr>
        <p:xfrm>
          <a:off x="4059381" y="1122186"/>
          <a:ext cx="4931195" cy="3315041"/>
        </p:xfrm>
        <a:graphic>
          <a:graphicData uri="http://schemas.openxmlformats.org/drawingml/2006/table">
            <a:tbl>
              <a:tblPr firstRow="1" firstCol="1" bandRow="1"/>
              <a:tblGrid>
                <a:gridCol w="336918">
                  <a:extLst>
                    <a:ext uri="{9D8B030D-6E8A-4147-A177-3AD203B41FA5}">
                      <a16:colId xmlns:a16="http://schemas.microsoft.com/office/drawing/2014/main" val="2303524132"/>
                    </a:ext>
                  </a:extLst>
                </a:gridCol>
                <a:gridCol w="1859027">
                  <a:extLst>
                    <a:ext uri="{9D8B030D-6E8A-4147-A177-3AD203B41FA5}">
                      <a16:colId xmlns:a16="http://schemas.microsoft.com/office/drawing/2014/main" val="2304464113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1776770175"/>
                    </a:ext>
                  </a:extLst>
                </a:gridCol>
                <a:gridCol w="1425995">
                  <a:extLst>
                    <a:ext uri="{9D8B030D-6E8A-4147-A177-3AD203B41FA5}">
                      <a16:colId xmlns:a16="http://schemas.microsoft.com/office/drawing/2014/main" val="2560294572"/>
                    </a:ext>
                  </a:extLst>
                </a:gridCol>
              </a:tblGrid>
              <a:tr h="508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Special Schools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Teachers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898589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SLBN 2 Padang​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88264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ID" sz="11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1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Bakti</a:t>
                      </a: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95918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SLB MGF </a:t>
                      </a:r>
                      <a:r>
                        <a:rPr lang="en-ID" sz="1100" kern="100" dirty="0" err="1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Lubuk</a:t>
                      </a:r>
                      <a:r>
                        <a:rPr lang="en-ID" sz="11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100" kern="100" dirty="0" err="1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Buaya</a:t>
                      </a:r>
                      <a:r>
                        <a:rPr lang="en-ID" sz="11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Padang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6862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1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Karya</a:t>
                      </a: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Padang​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581846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 </a:t>
                      </a:r>
                      <a:r>
                        <a:rPr lang="en-ID" sz="11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Perwari</a:t>
                      </a: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(Padang Utara)​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338023"/>
                  </a:ext>
                </a:extLst>
              </a:tr>
              <a:tr h="335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YPAC SUMBAR (Padang Utara)​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07132"/>
                  </a:ext>
                </a:extLst>
              </a:tr>
              <a:tr h="335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 Wacana Asih (Padang Selatan)​</a:t>
                      </a:r>
                      <a:endParaRPr lang="en-ID" sz="11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326087"/>
                  </a:ext>
                </a:extLst>
              </a:tr>
              <a:tr h="274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Al-</a:t>
                      </a:r>
                      <a:r>
                        <a:rPr lang="en-ID" sz="11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Ishlaah</a:t>
                      </a: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Padang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(Padang Selatan)​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93065"/>
                  </a:ext>
                </a:extLst>
              </a:tr>
              <a:tr h="335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Etnik Kreatif (Padang Selatan)​</a:t>
                      </a:r>
                      <a:endParaRPr lang="en-ID" sz="11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82863"/>
                  </a:ext>
                </a:extLst>
              </a:tr>
              <a:tr h="17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1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Samudera</a:t>
                      </a:r>
                      <a:r>
                        <a:rPr lang="en-ID" sz="11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Biru​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1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en-ID" sz="11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28113"/>
                  </a:ext>
                </a:extLst>
              </a:tr>
              <a:tr h="189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D" sz="12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119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432</a:t>
                      </a:r>
                      <a:endParaRPr lang="en-ID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40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93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01CA-17F2-6560-2994-6911BFCB74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2EF32871-F958-F2ED-50F0-D8D51A03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50"/>
              </a:spcBef>
            </a:pPr>
            <a:r>
              <a:rPr lang="en-US" sz="2800" b="1" dirty="0">
                <a:solidFill>
                  <a:srgbClr val="002060"/>
                </a:solidFill>
              </a:rPr>
              <a:t>Challenges in tsunami warning dissemination and response for disability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CC262-718A-FE57-22CF-53692A8B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72" y="1489909"/>
            <a:ext cx="1184135" cy="114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4AFA7-5A37-CDD0-6BC9-B53C0772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29" y="1637365"/>
            <a:ext cx="1190835" cy="778250"/>
          </a:xfrm>
          <a:prstGeom prst="rect">
            <a:avLst/>
          </a:prstGeom>
        </p:spPr>
      </p:pic>
      <p:sp>
        <p:nvSpPr>
          <p:cNvPr id="8" name="Kotak Teks 10">
            <a:extLst>
              <a:ext uri="{FF2B5EF4-FFF2-40B4-BE49-F238E27FC236}">
                <a16:creationId xmlns:a16="http://schemas.microsoft.com/office/drawing/2014/main" id="{3A8DCA35-CB6D-2BA9-7487-15B4A420871C}"/>
              </a:ext>
            </a:extLst>
          </p:cNvPr>
          <p:cNvSpPr txBox="1"/>
          <p:nvPr/>
        </p:nvSpPr>
        <p:spPr>
          <a:xfrm flipH="1">
            <a:off x="4150034" y="1088024"/>
            <a:ext cx="1783492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900" b="1" dirty="0">
                <a:latin typeface="Poppins"/>
                <a:cs typeface="Poppins"/>
              </a:rPr>
              <a:t>Early Warning Information Dissemination Cooperation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3A4C-4E28-7EA0-8970-2D85FD4B4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85" y="1447402"/>
            <a:ext cx="1197519" cy="1192631"/>
          </a:xfrm>
          <a:prstGeom prst="rect">
            <a:avLst/>
          </a:prstGeom>
        </p:spPr>
      </p:pic>
      <p:sp>
        <p:nvSpPr>
          <p:cNvPr id="10" name="Google Shape;395;p43">
            <a:extLst>
              <a:ext uri="{FF2B5EF4-FFF2-40B4-BE49-F238E27FC236}">
                <a16:creationId xmlns:a16="http://schemas.microsoft.com/office/drawing/2014/main" id="{3CD93281-6FFA-C95B-E0BA-CCB781111C6D}"/>
              </a:ext>
            </a:extLst>
          </p:cNvPr>
          <p:cNvSpPr txBox="1"/>
          <p:nvPr/>
        </p:nvSpPr>
        <p:spPr>
          <a:xfrm>
            <a:off x="1092452" y="2657083"/>
            <a:ext cx="570013" cy="30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endParaRPr sz="825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397;p43">
            <a:extLst>
              <a:ext uri="{FF2B5EF4-FFF2-40B4-BE49-F238E27FC236}">
                <a16:creationId xmlns:a16="http://schemas.microsoft.com/office/drawing/2014/main" id="{5E260491-86B0-C6D1-D95A-2A0C1AC04E5C}"/>
              </a:ext>
            </a:extLst>
          </p:cNvPr>
          <p:cNvSpPr txBox="1"/>
          <p:nvPr/>
        </p:nvSpPr>
        <p:spPr>
          <a:xfrm>
            <a:off x="740644" y="2670525"/>
            <a:ext cx="607784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Yes</a:t>
            </a:r>
            <a:endParaRPr sz="825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399;p43">
            <a:extLst>
              <a:ext uri="{FF2B5EF4-FFF2-40B4-BE49-F238E27FC236}">
                <a16:creationId xmlns:a16="http://schemas.microsoft.com/office/drawing/2014/main" id="{A44B4283-42A6-DA93-5E05-382EFBCD0419}"/>
              </a:ext>
            </a:extLst>
          </p:cNvPr>
          <p:cNvSpPr/>
          <p:nvPr/>
        </p:nvSpPr>
        <p:spPr>
          <a:xfrm>
            <a:off x="663030" y="2777579"/>
            <a:ext cx="86723" cy="93225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3" name="Google Shape;400;p43">
            <a:extLst>
              <a:ext uri="{FF2B5EF4-FFF2-40B4-BE49-F238E27FC236}">
                <a16:creationId xmlns:a16="http://schemas.microsoft.com/office/drawing/2014/main" id="{F83841B4-D88A-3451-C072-53833ECC0D37}"/>
              </a:ext>
            </a:extLst>
          </p:cNvPr>
          <p:cNvSpPr/>
          <p:nvPr/>
        </p:nvSpPr>
        <p:spPr>
          <a:xfrm>
            <a:off x="1005729" y="2781349"/>
            <a:ext cx="86723" cy="93225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4" name="Kotak Teks 10">
            <a:extLst>
              <a:ext uri="{FF2B5EF4-FFF2-40B4-BE49-F238E27FC236}">
                <a16:creationId xmlns:a16="http://schemas.microsoft.com/office/drawing/2014/main" id="{62D3E986-A3A0-464F-E767-005363FB4BEF}"/>
              </a:ext>
            </a:extLst>
          </p:cNvPr>
          <p:cNvSpPr txBox="1"/>
          <p:nvPr/>
        </p:nvSpPr>
        <p:spPr>
          <a:xfrm>
            <a:off x="71453" y="1078571"/>
            <a:ext cx="1879676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900" b="1" dirty="0">
                <a:latin typeface="Poppins"/>
                <a:cs typeface="Poppins"/>
              </a:rPr>
              <a:t>Availability of Early Warning  Dissemination Tools</a:t>
            </a:r>
            <a:endParaRPr lang="en-US" sz="1350" dirty="0"/>
          </a:p>
        </p:txBody>
      </p:sp>
      <p:sp>
        <p:nvSpPr>
          <p:cNvPr id="15" name="Google Shape;395;p43">
            <a:extLst>
              <a:ext uri="{FF2B5EF4-FFF2-40B4-BE49-F238E27FC236}">
                <a16:creationId xmlns:a16="http://schemas.microsoft.com/office/drawing/2014/main" id="{3D1B5C9C-2532-9221-8314-1BC6FFD0C4FE}"/>
              </a:ext>
            </a:extLst>
          </p:cNvPr>
          <p:cNvSpPr txBox="1"/>
          <p:nvPr/>
        </p:nvSpPr>
        <p:spPr>
          <a:xfrm>
            <a:off x="1586601" y="3857567"/>
            <a:ext cx="773045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Pernah</a:t>
            </a:r>
            <a:endParaRPr sz="825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397;p43">
            <a:extLst>
              <a:ext uri="{FF2B5EF4-FFF2-40B4-BE49-F238E27FC236}">
                <a16:creationId xmlns:a16="http://schemas.microsoft.com/office/drawing/2014/main" id="{2A83C40E-4029-BD23-9DA4-EED4B1D5D8B4}"/>
              </a:ext>
            </a:extLst>
          </p:cNvPr>
          <p:cNvSpPr txBox="1"/>
          <p:nvPr/>
        </p:nvSpPr>
        <p:spPr>
          <a:xfrm>
            <a:off x="1577491" y="3588750"/>
            <a:ext cx="607784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Pernah</a:t>
            </a:r>
            <a:endParaRPr sz="82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399;p43">
            <a:extLst>
              <a:ext uri="{FF2B5EF4-FFF2-40B4-BE49-F238E27FC236}">
                <a16:creationId xmlns:a16="http://schemas.microsoft.com/office/drawing/2014/main" id="{688DC68F-9AB9-CD66-30CB-1ECD0F94A6F2}"/>
              </a:ext>
            </a:extLst>
          </p:cNvPr>
          <p:cNvSpPr/>
          <p:nvPr/>
        </p:nvSpPr>
        <p:spPr>
          <a:xfrm>
            <a:off x="1499878" y="3695804"/>
            <a:ext cx="86723" cy="93225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8" name="Google Shape;400;p43">
            <a:extLst>
              <a:ext uri="{FF2B5EF4-FFF2-40B4-BE49-F238E27FC236}">
                <a16:creationId xmlns:a16="http://schemas.microsoft.com/office/drawing/2014/main" id="{25D317C8-0DB7-B0AD-3843-D562E3DE9AD8}"/>
              </a:ext>
            </a:extLst>
          </p:cNvPr>
          <p:cNvSpPr/>
          <p:nvPr/>
        </p:nvSpPr>
        <p:spPr>
          <a:xfrm>
            <a:off x="1499878" y="3857567"/>
            <a:ext cx="86723" cy="93225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pic>
        <p:nvPicPr>
          <p:cNvPr id="19" name="Gambar 12" descr="A blue and red pie chart&#10;&#10;Description automatically generated">
            <a:extLst>
              <a:ext uri="{FF2B5EF4-FFF2-40B4-BE49-F238E27FC236}">
                <a16:creationId xmlns:a16="http://schemas.microsoft.com/office/drawing/2014/main" id="{D306C0D9-1FBC-AA65-4EE0-F8C80E6E4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72" r="7645"/>
          <a:stretch/>
        </p:blipFill>
        <p:spPr>
          <a:xfrm>
            <a:off x="229757" y="3513693"/>
            <a:ext cx="1218810" cy="1257338"/>
          </a:xfrm>
          <a:prstGeom prst="rect">
            <a:avLst/>
          </a:prstGeom>
        </p:spPr>
      </p:pic>
      <p:sp>
        <p:nvSpPr>
          <p:cNvPr id="20" name="Kotak Teks 33">
            <a:extLst>
              <a:ext uri="{FF2B5EF4-FFF2-40B4-BE49-F238E27FC236}">
                <a16:creationId xmlns:a16="http://schemas.microsoft.com/office/drawing/2014/main" id="{1CB40C24-6DDE-9289-AC4F-D2712B349A58}"/>
              </a:ext>
            </a:extLst>
          </p:cNvPr>
          <p:cNvSpPr txBox="1"/>
          <p:nvPr/>
        </p:nvSpPr>
        <p:spPr>
          <a:xfrm>
            <a:off x="211759" y="3288447"/>
            <a:ext cx="14306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latin typeface="Poppins" panose="00000500000000000000" pitchFamily="2" charset="0"/>
                <a:cs typeface="Poppins" panose="00000500000000000000" pitchFamily="2" charset="0"/>
              </a:rPr>
              <a:t>Tsunami drill</a:t>
            </a:r>
            <a:endParaRPr lang="id-ID" sz="9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90B601-E844-07F0-DD04-DC3856E00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973" y="1439635"/>
            <a:ext cx="1203535" cy="1206167"/>
          </a:xfrm>
          <a:prstGeom prst="rect">
            <a:avLst/>
          </a:prstGeom>
        </p:spPr>
      </p:pic>
      <p:sp>
        <p:nvSpPr>
          <p:cNvPr id="22" name="Google Shape;395;p43">
            <a:extLst>
              <a:ext uri="{FF2B5EF4-FFF2-40B4-BE49-F238E27FC236}">
                <a16:creationId xmlns:a16="http://schemas.microsoft.com/office/drawing/2014/main" id="{B6376533-05AB-BA65-4B8C-082813604C55}"/>
              </a:ext>
            </a:extLst>
          </p:cNvPr>
          <p:cNvSpPr txBox="1"/>
          <p:nvPr/>
        </p:nvSpPr>
        <p:spPr>
          <a:xfrm>
            <a:off x="2883347" y="2819703"/>
            <a:ext cx="1443636" cy="15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berfungsi</a:t>
            </a:r>
            <a:endParaRPr sz="825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397;p43">
            <a:extLst>
              <a:ext uri="{FF2B5EF4-FFF2-40B4-BE49-F238E27FC236}">
                <a16:creationId xmlns:a16="http://schemas.microsoft.com/office/drawing/2014/main" id="{77A7578B-6FE8-3134-C9F0-AF0F00ED44EB}"/>
              </a:ext>
            </a:extLst>
          </p:cNvPr>
          <p:cNvSpPr txBox="1"/>
          <p:nvPr/>
        </p:nvSpPr>
        <p:spPr>
          <a:xfrm>
            <a:off x="2153614" y="2616334"/>
            <a:ext cx="927737" cy="32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Berfungsi</a:t>
            </a:r>
            <a:endParaRPr lang="en-US" sz="1350" dirty="0"/>
          </a:p>
        </p:txBody>
      </p:sp>
      <p:sp>
        <p:nvSpPr>
          <p:cNvPr id="24" name="Google Shape;399;p43">
            <a:extLst>
              <a:ext uri="{FF2B5EF4-FFF2-40B4-BE49-F238E27FC236}">
                <a16:creationId xmlns:a16="http://schemas.microsoft.com/office/drawing/2014/main" id="{C60FA53C-3E34-7E09-4BD0-041F35BE0DF0}"/>
              </a:ext>
            </a:extLst>
          </p:cNvPr>
          <p:cNvSpPr/>
          <p:nvPr/>
        </p:nvSpPr>
        <p:spPr>
          <a:xfrm>
            <a:off x="2092863" y="2765291"/>
            <a:ext cx="86723" cy="93225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25" name="Google Shape;400;p43">
            <a:extLst>
              <a:ext uri="{FF2B5EF4-FFF2-40B4-BE49-F238E27FC236}">
                <a16:creationId xmlns:a16="http://schemas.microsoft.com/office/drawing/2014/main" id="{3FBCC4E9-6212-6E05-99E5-A2F9D438708C}"/>
              </a:ext>
            </a:extLst>
          </p:cNvPr>
          <p:cNvSpPr/>
          <p:nvPr/>
        </p:nvSpPr>
        <p:spPr>
          <a:xfrm>
            <a:off x="2791711" y="2790373"/>
            <a:ext cx="86723" cy="93225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26" name="Kotak Teks 10">
            <a:extLst>
              <a:ext uri="{FF2B5EF4-FFF2-40B4-BE49-F238E27FC236}">
                <a16:creationId xmlns:a16="http://schemas.microsoft.com/office/drawing/2014/main" id="{AB71E07C-7245-8026-640D-23EB13C4D390}"/>
              </a:ext>
            </a:extLst>
          </p:cNvPr>
          <p:cNvSpPr txBox="1"/>
          <p:nvPr/>
        </p:nvSpPr>
        <p:spPr>
          <a:xfrm>
            <a:off x="1986518" y="1069685"/>
            <a:ext cx="1879676" cy="2077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" sz="900" b="1" dirty="0">
                <a:latin typeface="Poppins"/>
                <a:cs typeface="Poppins"/>
              </a:rPr>
              <a:t>EWS Condition</a:t>
            </a:r>
            <a:endParaRPr lang="en-US" sz="1350" dirty="0"/>
          </a:p>
        </p:txBody>
      </p:sp>
      <p:pic>
        <p:nvPicPr>
          <p:cNvPr id="27" name="Gambar 3">
            <a:extLst>
              <a:ext uri="{FF2B5EF4-FFF2-40B4-BE49-F238E27FC236}">
                <a16:creationId xmlns:a16="http://schemas.microsoft.com/office/drawing/2014/main" id="{5D2E2551-D01E-16B5-A9D6-90C507672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4" t="11135" r="14693" b="1153"/>
          <a:stretch/>
        </p:blipFill>
        <p:spPr>
          <a:xfrm>
            <a:off x="2252268" y="3539267"/>
            <a:ext cx="1278098" cy="1249455"/>
          </a:xfrm>
          <a:prstGeom prst="rect">
            <a:avLst/>
          </a:prstGeom>
        </p:spPr>
      </p:pic>
      <p:sp>
        <p:nvSpPr>
          <p:cNvPr id="28" name="Google Shape;395;p43">
            <a:extLst>
              <a:ext uri="{FF2B5EF4-FFF2-40B4-BE49-F238E27FC236}">
                <a16:creationId xmlns:a16="http://schemas.microsoft.com/office/drawing/2014/main" id="{A682DB4E-0C4C-B629-E57D-F00747B9D617}"/>
              </a:ext>
            </a:extLst>
          </p:cNvPr>
          <p:cNvSpPr txBox="1"/>
          <p:nvPr/>
        </p:nvSpPr>
        <p:spPr>
          <a:xfrm>
            <a:off x="2892010" y="4678327"/>
            <a:ext cx="773045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</a:t>
            </a:r>
            <a:endParaRPr sz="82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397;p43">
            <a:extLst>
              <a:ext uri="{FF2B5EF4-FFF2-40B4-BE49-F238E27FC236}">
                <a16:creationId xmlns:a16="http://schemas.microsoft.com/office/drawing/2014/main" id="{38350EF1-69D8-1839-86E2-48FDF00D7170}"/>
              </a:ext>
            </a:extLst>
          </p:cNvPr>
          <p:cNvSpPr txBox="1"/>
          <p:nvPr/>
        </p:nvSpPr>
        <p:spPr>
          <a:xfrm>
            <a:off x="2540202" y="4676731"/>
            <a:ext cx="607784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Ya</a:t>
            </a:r>
            <a:endParaRPr sz="82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399;p43">
            <a:extLst>
              <a:ext uri="{FF2B5EF4-FFF2-40B4-BE49-F238E27FC236}">
                <a16:creationId xmlns:a16="http://schemas.microsoft.com/office/drawing/2014/main" id="{1FECD239-95E5-832C-DC9C-C6F8A23080D1}"/>
              </a:ext>
            </a:extLst>
          </p:cNvPr>
          <p:cNvSpPr/>
          <p:nvPr/>
        </p:nvSpPr>
        <p:spPr>
          <a:xfrm>
            <a:off x="2462588" y="4783785"/>
            <a:ext cx="86723" cy="93225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1" name="Google Shape;400;p43">
            <a:extLst>
              <a:ext uri="{FF2B5EF4-FFF2-40B4-BE49-F238E27FC236}">
                <a16:creationId xmlns:a16="http://schemas.microsoft.com/office/drawing/2014/main" id="{F98DC7A9-91E9-B620-6F70-F0B50746A42E}"/>
              </a:ext>
            </a:extLst>
          </p:cNvPr>
          <p:cNvSpPr/>
          <p:nvPr/>
        </p:nvSpPr>
        <p:spPr>
          <a:xfrm>
            <a:off x="2805287" y="4787555"/>
            <a:ext cx="86723" cy="93225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2" name="Kotak Teks 10">
            <a:extLst>
              <a:ext uri="{FF2B5EF4-FFF2-40B4-BE49-F238E27FC236}">
                <a16:creationId xmlns:a16="http://schemas.microsoft.com/office/drawing/2014/main" id="{B8571823-1CE9-6236-3E8E-5BF66321B7EC}"/>
              </a:ext>
            </a:extLst>
          </p:cNvPr>
          <p:cNvSpPr txBox="1"/>
          <p:nvPr/>
        </p:nvSpPr>
        <p:spPr>
          <a:xfrm>
            <a:off x="2175918" y="3217676"/>
            <a:ext cx="1278098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" sz="900" b="1" dirty="0">
                <a:latin typeface="Poppins"/>
                <a:cs typeface="Poppins"/>
              </a:rPr>
              <a:t>Tsunami Shelter near School</a:t>
            </a:r>
            <a:endParaRPr lang="en-US" sz="900" dirty="0"/>
          </a:p>
        </p:txBody>
      </p:sp>
      <p:pic>
        <p:nvPicPr>
          <p:cNvPr id="33" name="Gambar 24">
            <a:extLst>
              <a:ext uri="{FF2B5EF4-FFF2-40B4-BE49-F238E27FC236}">
                <a16:creationId xmlns:a16="http://schemas.microsoft.com/office/drawing/2014/main" id="{B1C4D190-981A-87B2-08FA-7A5CFFD5F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54" r="6597"/>
          <a:stretch/>
        </p:blipFill>
        <p:spPr>
          <a:xfrm>
            <a:off x="4234955" y="3392258"/>
            <a:ext cx="1332324" cy="1292525"/>
          </a:xfrm>
          <a:prstGeom prst="rect">
            <a:avLst/>
          </a:prstGeom>
        </p:spPr>
      </p:pic>
      <p:sp>
        <p:nvSpPr>
          <p:cNvPr id="34" name="Kotak Teks 10">
            <a:extLst>
              <a:ext uri="{FF2B5EF4-FFF2-40B4-BE49-F238E27FC236}">
                <a16:creationId xmlns:a16="http://schemas.microsoft.com/office/drawing/2014/main" id="{D8728075-0577-8834-7B88-8D11B59E415B}"/>
              </a:ext>
            </a:extLst>
          </p:cNvPr>
          <p:cNvSpPr txBox="1"/>
          <p:nvPr/>
        </p:nvSpPr>
        <p:spPr>
          <a:xfrm>
            <a:off x="4150033" y="3111592"/>
            <a:ext cx="1439372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" sz="900" b="1" dirty="0">
                <a:latin typeface="Poppins"/>
                <a:cs typeface="Poppins"/>
              </a:rPr>
              <a:t>Existing </a:t>
            </a:r>
          </a:p>
          <a:p>
            <a:pPr algn="ctr"/>
            <a:r>
              <a:rPr lang="en" sz="900" b="1" dirty="0">
                <a:latin typeface="Poppins"/>
                <a:cs typeface="Poppins"/>
              </a:rPr>
              <a:t>Evacuation Route</a:t>
            </a:r>
            <a:endParaRPr lang="en-US" sz="9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2C438-0715-0744-5A80-83A21DDDDAA9}"/>
              </a:ext>
            </a:extLst>
          </p:cNvPr>
          <p:cNvSpPr txBox="1"/>
          <p:nvPr/>
        </p:nvSpPr>
        <p:spPr>
          <a:xfrm>
            <a:off x="6551358" y="877920"/>
            <a:ext cx="2521189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Difficulties in accessing warning information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Lack of reachable Tsunami Vertical Evacuation Shelter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Evacuation route road condition (small, steep road, poor pavement, no sidewalk, side by side with open drainage channel )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for Evacuation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supporting help in evacuation: deaf (no need), blind (1 helper) and physical disability (min 1)</a:t>
            </a:r>
            <a:endParaRPr lang="en-ID" sz="14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6" name="Google Shape;395;p43">
            <a:extLst>
              <a:ext uri="{FF2B5EF4-FFF2-40B4-BE49-F238E27FC236}">
                <a16:creationId xmlns:a16="http://schemas.microsoft.com/office/drawing/2014/main" id="{3B092B6F-9980-A0F0-8EDE-5D68572C196D}"/>
              </a:ext>
            </a:extLst>
          </p:cNvPr>
          <p:cNvSpPr txBox="1"/>
          <p:nvPr/>
        </p:nvSpPr>
        <p:spPr>
          <a:xfrm>
            <a:off x="5418040" y="4642015"/>
            <a:ext cx="773045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Ada</a:t>
            </a:r>
            <a:endParaRPr sz="825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Google Shape;397;p43">
            <a:extLst>
              <a:ext uri="{FF2B5EF4-FFF2-40B4-BE49-F238E27FC236}">
                <a16:creationId xmlns:a16="http://schemas.microsoft.com/office/drawing/2014/main" id="{3AC51BBC-8262-CC52-C752-C97EAD1DE44B}"/>
              </a:ext>
            </a:extLst>
          </p:cNvPr>
          <p:cNvSpPr txBox="1"/>
          <p:nvPr/>
        </p:nvSpPr>
        <p:spPr>
          <a:xfrm>
            <a:off x="5397202" y="4461662"/>
            <a:ext cx="607784" cy="29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82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endParaRPr sz="82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399;p43">
            <a:extLst>
              <a:ext uri="{FF2B5EF4-FFF2-40B4-BE49-F238E27FC236}">
                <a16:creationId xmlns:a16="http://schemas.microsoft.com/office/drawing/2014/main" id="{1AC1B39D-DC97-441A-F694-F798DE20E49F}"/>
              </a:ext>
            </a:extLst>
          </p:cNvPr>
          <p:cNvSpPr/>
          <p:nvPr/>
        </p:nvSpPr>
        <p:spPr>
          <a:xfrm>
            <a:off x="5319589" y="4568717"/>
            <a:ext cx="86723" cy="93225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9" name="Google Shape;400;p43">
            <a:extLst>
              <a:ext uri="{FF2B5EF4-FFF2-40B4-BE49-F238E27FC236}">
                <a16:creationId xmlns:a16="http://schemas.microsoft.com/office/drawing/2014/main" id="{0F12082A-B4D1-3185-4783-DB468B344A6C}"/>
              </a:ext>
            </a:extLst>
          </p:cNvPr>
          <p:cNvSpPr/>
          <p:nvPr/>
        </p:nvSpPr>
        <p:spPr>
          <a:xfrm>
            <a:off x="5319589" y="4730479"/>
            <a:ext cx="86723" cy="93225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37293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stage&#10;&#10;Description automatically generated">
            <a:extLst>
              <a:ext uri="{FF2B5EF4-FFF2-40B4-BE49-F238E27FC236}">
                <a16:creationId xmlns:a16="http://schemas.microsoft.com/office/drawing/2014/main" id="{F012A213-A6DC-A47D-08BF-627085A8F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524" b="6"/>
          <a:stretch/>
        </p:blipFill>
        <p:spPr bwMode="auto">
          <a:xfrm>
            <a:off x="3" y="-4677"/>
            <a:ext cx="2441552" cy="1879092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9" name="Picture 8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9699626D-3A20-5AF2-6F20-7264C47D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10088" b="6"/>
          <a:stretch/>
        </p:blipFill>
        <p:spPr>
          <a:xfrm>
            <a:off x="3506654" y="-4676"/>
            <a:ext cx="2758363" cy="1879091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AB3C169-6669-9597-12D4-9AA29883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627"/>
          <a:stretch/>
        </p:blipFill>
        <p:spPr>
          <a:xfrm>
            <a:off x="5536407" y="10"/>
            <a:ext cx="3607593" cy="1876368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DD4D814-BBC1-C7E6-B278-3A5454A34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r="7470" b="-4"/>
          <a:stretch/>
        </p:blipFill>
        <p:spPr>
          <a:xfrm>
            <a:off x="20" y="1993707"/>
            <a:ext cx="2828023" cy="3149793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7" name="Picture 6" descr="A group of people standing around a white board&#10;&#10;Description automatically generated">
            <a:extLst>
              <a:ext uri="{FF2B5EF4-FFF2-40B4-BE49-F238E27FC236}">
                <a16:creationId xmlns:a16="http://schemas.microsoft.com/office/drawing/2014/main" id="{B8746848-FB18-3F3C-E9AB-3F005B32A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2" b="2"/>
          <a:stretch/>
        </p:blipFill>
        <p:spPr>
          <a:xfrm>
            <a:off x="1510347" y="1996425"/>
            <a:ext cx="3831544" cy="3148433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59656C-72EE-0BDD-27DF-B169E178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3" y="2709822"/>
            <a:ext cx="4076380" cy="220964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 defTabSz="914400">
              <a:spcBef>
                <a:spcPct val="0"/>
              </a:spcBef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FGD Inclusive SOP in Padang, 28 August 2024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(Government, Schools, Forums for Disability Community)</a:t>
            </a:r>
          </a:p>
        </p:txBody>
      </p:sp>
      <p:pic>
        <p:nvPicPr>
          <p:cNvPr id="16" name="Picture 1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EC2E6075-7FA9-9272-4549-10BAC56B5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r="6" b="6"/>
          <a:stretch/>
        </p:blipFill>
        <p:spPr>
          <a:xfrm>
            <a:off x="1696476" y="10"/>
            <a:ext cx="2545457" cy="187712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79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DE4C-C6BA-9187-2E76-FF550DDB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50" y="308200"/>
            <a:ext cx="7571700" cy="7026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Inclusive SOP (Audio-Video, Sign Language and Text)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926F3-D7A2-C439-C6DF-024970E8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A0AF3-13E2-476E-8748-B35F313EF395}" type="slidenum">
              <a:rPr lang="en-ID" smtClean="0"/>
              <a:t>13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F7F46-B223-7221-4C1F-263820D7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1" y="1010800"/>
            <a:ext cx="6097526" cy="3431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57BFD-5F6C-1FE1-E449-6FB94A75FB12}"/>
              </a:ext>
            </a:extLst>
          </p:cNvPr>
          <p:cNvSpPr txBox="1"/>
          <p:nvPr/>
        </p:nvSpPr>
        <p:spPr>
          <a:xfrm>
            <a:off x="190916" y="4487030"/>
            <a:ext cx="83967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050" b="1" dirty="0"/>
              <a:t>Inclusive SOP material are available in audio-video and text format</a:t>
            </a:r>
            <a:endParaRPr lang="en-ID" sz="1050" b="1" dirty="0"/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ID" sz="1050" b="1" dirty="0"/>
              <a:t>Audio-visual format  include sign language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ID" sz="1050" b="1" dirty="0"/>
              <a:t>Available in 2 languages (Indonesia &amp; English) </a:t>
            </a:r>
            <a:endParaRPr lang="en-US" sz="105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23FF1-C9AA-FC23-5F23-63A3A955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246" y="2534165"/>
            <a:ext cx="1562838" cy="2240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474CB-00A7-4351-1804-281C0DDBF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74" y="1055981"/>
            <a:ext cx="2089706" cy="29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5999-C14D-7A87-1CFF-C7DE8B5544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0976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902A3-9770-79F4-6557-FDF3F0C36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563A3-86D1-982B-E502-C5CF506DB2FE}"/>
              </a:ext>
            </a:extLst>
          </p:cNvPr>
          <p:cNvSpPr txBox="1">
            <a:spLocks/>
          </p:cNvSpPr>
          <p:nvPr/>
        </p:nvSpPr>
        <p:spPr>
          <a:xfrm>
            <a:off x="2847716" y="0"/>
            <a:ext cx="5556668" cy="574947"/>
          </a:xfrm>
          <a:prstGeom prst="rect">
            <a:avLst/>
          </a:prstGeom>
        </p:spPr>
        <p:txBody>
          <a:bodyPr spcFirstLastPara="1" vert="horz" wrap="square" lIns="68580" tIns="34290" rIns="68580" bIns="34290" rtlCol="0" anchor="b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2000"/>
            </a:pPr>
            <a:r>
              <a:rPr lang="en-US" sz="3200" b="1" dirty="0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Early Warning for ALL EW4A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E8A9385-BD2E-7BC3-E945-3DB290FF8425}"/>
              </a:ext>
            </a:extLst>
          </p:cNvPr>
          <p:cNvSpPr txBox="1">
            <a:spLocks/>
          </p:cNvSpPr>
          <p:nvPr/>
        </p:nvSpPr>
        <p:spPr>
          <a:xfrm>
            <a:off x="3396416" y="716365"/>
            <a:ext cx="5556668" cy="3811508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68580" tIns="34290" rIns="68580" bIns="3429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b="1" dirty="0">
                <a:latin typeface="+mj-lt"/>
              </a:rPr>
              <a:t>To respond ODTP HL Objective 2:</a:t>
            </a:r>
          </a:p>
          <a:p>
            <a:pPr marL="326936" lvl="1" indent="-198900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100% all people at risk are prepared and resilient to tsunami by 2030 (UNESCO IOC ODTP).</a:t>
            </a:r>
          </a:p>
          <a:p>
            <a:pPr marL="285743" indent="-285743" algn="just">
              <a:lnSpc>
                <a:spcPct val="90000"/>
              </a:lnSpc>
            </a:pPr>
            <a:endParaRPr lang="en-US" b="1" dirty="0">
              <a:latin typeface="+mj-lt"/>
            </a:endParaRPr>
          </a:p>
          <a:p>
            <a:pPr algn="just">
              <a:lnSpc>
                <a:spcPct val="90000"/>
              </a:lnSpc>
            </a:pPr>
            <a:r>
              <a:rPr lang="en-US" b="1" dirty="0">
                <a:latin typeface="+mj-lt"/>
              </a:rPr>
              <a:t>People with disability:</a:t>
            </a:r>
          </a:p>
          <a:p>
            <a:pPr marL="326936" lvl="1" indent="-198900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D" b="1" dirty="0">
                <a:solidFill>
                  <a:schemeClr val="tx1"/>
                </a:solidFill>
                <a:latin typeface="+mj-lt"/>
              </a:rPr>
              <a:t>1.3 billion disability people in the world (16% global population, WHO Mar 7, 2023)</a:t>
            </a:r>
          </a:p>
          <a:p>
            <a:pPr marL="326936" lvl="1" indent="-198900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D" b="1" dirty="0">
                <a:solidFill>
                  <a:schemeClr val="tx1"/>
                </a:solidFill>
                <a:latin typeface="+mj-lt"/>
              </a:rPr>
              <a:t>22.5 million disability people in Indonesia (8.5% of national population, BPS 2023)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90000"/>
              </a:lnSpc>
            </a:pPr>
            <a:endParaRPr lang="en-US" b="1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ID" b="1" dirty="0"/>
              <a:t>Barriers to full social and economic inclusion, inaccessible physical environments and transportation, </a:t>
            </a:r>
            <a:r>
              <a:rPr lang="en-ID" b="1" dirty="0">
                <a:solidFill>
                  <a:srgbClr val="C00000"/>
                </a:solidFill>
              </a:rPr>
              <a:t>unavailability of inclusive assistive devices and technologies</a:t>
            </a:r>
            <a:r>
              <a:rPr lang="en-ID" b="1" dirty="0"/>
              <a:t>, </a:t>
            </a:r>
            <a:r>
              <a:rPr lang="en-ID" b="1" dirty="0">
                <a:solidFill>
                  <a:srgbClr val="C00000"/>
                </a:solidFill>
              </a:rPr>
              <a:t>non-adapted means of communication</a:t>
            </a:r>
            <a:r>
              <a:rPr lang="en-ID" b="1" dirty="0"/>
              <a:t>, </a:t>
            </a:r>
            <a:r>
              <a:rPr lang="en-ID" b="1" dirty="0">
                <a:solidFill>
                  <a:srgbClr val="C00000"/>
                </a:solidFill>
              </a:rPr>
              <a:t>gaps in service delivery</a:t>
            </a:r>
            <a:r>
              <a:rPr lang="en-ID" b="1" dirty="0"/>
              <a:t>, and discriminatory prejudice and stigma in society.</a:t>
            </a:r>
          </a:p>
          <a:p>
            <a:pPr>
              <a:lnSpc>
                <a:spcPct val="90000"/>
              </a:lnSpc>
            </a:pPr>
            <a:endParaRPr lang="en-ID" b="1" dirty="0"/>
          </a:p>
          <a:p>
            <a:pPr>
              <a:lnSpc>
                <a:spcPct val="90000"/>
              </a:lnSpc>
            </a:pPr>
            <a:r>
              <a:rPr lang="en-ID" b="1" dirty="0"/>
              <a:t>Limited access to Tsunami Warning Information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/>
              <a:t> </a:t>
            </a:r>
            <a:r>
              <a:rPr lang="en-ID" b="1" dirty="0"/>
              <a:t>time is very critical for disability living at the tsunami prone area </a:t>
            </a:r>
            <a:r>
              <a:rPr lang="en-ID" b="1" dirty="0">
                <a:sym typeface="Wingdings" pitchFamily="2" charset="2"/>
              </a:rPr>
              <a:t></a:t>
            </a:r>
            <a:r>
              <a:rPr lang="en-ID" b="1" dirty="0"/>
              <a:t> very short golden time</a:t>
            </a:r>
            <a:endParaRPr lang="en-US" b="1" dirty="0">
              <a:latin typeface="+mj-lt"/>
            </a:endParaRPr>
          </a:p>
          <a:p>
            <a:pPr algn="just">
              <a:lnSpc>
                <a:spcPct val="90000"/>
              </a:lnSpc>
            </a:pPr>
            <a:endParaRPr lang="en-US" b="1" dirty="0">
              <a:latin typeface="+mj-lt"/>
            </a:endParaRPr>
          </a:p>
        </p:txBody>
      </p:sp>
      <p:pic>
        <p:nvPicPr>
          <p:cNvPr id="9" name="Content Placeholder 6" descr="A diagram of a tsunami warning&#10;&#10;Description automatically generated">
            <a:extLst>
              <a:ext uri="{FF2B5EF4-FFF2-40B4-BE49-F238E27FC236}">
                <a16:creationId xmlns:a16="http://schemas.microsoft.com/office/drawing/2014/main" id="{1BF83AEE-760E-CB75-11FA-49291948C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5" r="27345" b="1"/>
          <a:stretch/>
        </p:blipFill>
        <p:spPr>
          <a:xfrm>
            <a:off x="0" y="92920"/>
            <a:ext cx="2598533" cy="259853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35EE0A6-0D25-360E-461B-942C46F185C0}"/>
              </a:ext>
            </a:extLst>
          </p:cNvPr>
          <p:cNvSpPr>
            <a:spLocks noChangeArrowheads="1"/>
          </p:cNvSpPr>
          <p:nvPr/>
        </p:nvSpPr>
        <p:spPr bwMode="auto">
          <a:xfrm rot="-1545734">
            <a:off x="41213" y="21514"/>
            <a:ext cx="2223758" cy="1572935"/>
          </a:xfrm>
          <a:prstGeom prst="rightArrow">
            <a:avLst>
              <a:gd name="adj1" fmla="val 50000"/>
              <a:gd name="adj2" fmla="val 49819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ea typeface="ＭＳ Ｐゴシック" charset="0"/>
              </a:rPr>
              <a:t>Challenges &amp; Opportunity</a:t>
            </a:r>
            <a:endParaRPr lang="en-US" altLang="x-none" sz="1800" b="1" dirty="0"/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04F7894C-C721-66CA-A10B-A793DADCF8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920" y="2622119"/>
            <a:ext cx="2598533" cy="2478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437F-5D58-CBFE-07A3-DA0DAAA55021}"/>
              </a:ext>
            </a:extLst>
          </p:cNvPr>
          <p:cNvSpPr txBox="1"/>
          <p:nvPr/>
        </p:nvSpPr>
        <p:spPr>
          <a:xfrm>
            <a:off x="3396416" y="4527873"/>
            <a:ext cx="4286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SDGs: Leaving no one left behind</a:t>
            </a:r>
          </a:p>
        </p:txBody>
      </p:sp>
    </p:spTree>
    <p:extLst>
      <p:ext uri="{BB962C8B-B14F-4D97-AF65-F5344CB8AC3E}">
        <p14:creationId xmlns:p14="http://schemas.microsoft.com/office/powerpoint/2010/main" val="313842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5445" y="244753"/>
            <a:ext cx="5715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750" b="1" spc="-75" dirty="0">
                <a:solidFill>
                  <a:srgbClr val="BEBEBE"/>
                </a:solidFill>
                <a:latin typeface="Tahoma"/>
                <a:cs typeface="Tahoma"/>
              </a:rPr>
              <a:t>5</a:t>
            </a:r>
            <a:endParaRPr sz="7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3796" y="50086"/>
            <a:ext cx="7339965" cy="990600"/>
          </a:xfrm>
          <a:custGeom>
            <a:avLst/>
            <a:gdLst/>
            <a:ahLst/>
            <a:cxnLst/>
            <a:rect l="l" t="t" r="r" b="b"/>
            <a:pathLst>
              <a:path w="7339965" h="990600">
                <a:moveTo>
                  <a:pt x="7339583" y="0"/>
                </a:moveTo>
                <a:lnTo>
                  <a:pt x="0" y="0"/>
                </a:lnTo>
                <a:lnTo>
                  <a:pt x="0" y="990346"/>
                </a:lnTo>
                <a:lnTo>
                  <a:pt x="7339583" y="990346"/>
                </a:lnTo>
                <a:lnTo>
                  <a:pt x="73395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9050" y="151799"/>
            <a:ext cx="6773545" cy="803425"/>
          </a:xfrm>
          <a:prstGeom prst="rect">
            <a:avLst/>
          </a:prstGeom>
        </p:spPr>
        <p:txBody>
          <a:bodyPr spcFirstLastPara="1" vert="horz" wrap="square" lIns="0" tIns="64135" rIns="0" bIns="0" rtlCol="0" anchor="ctr" anchorCtr="0">
            <a:spAutoFit/>
          </a:bodyPr>
          <a:lstStyle/>
          <a:p>
            <a:pPr marL="774681" indent="-761981">
              <a:buFont typeface="Arial"/>
            </a:pPr>
            <a:r>
              <a:rPr lang="en-US" sz="2400" b="1" dirty="0">
                <a:solidFill>
                  <a:srgbClr val="002060"/>
                </a:solidFill>
                <a:sym typeface="Arial"/>
              </a:rPr>
              <a:t>ODTP HL Objective 2: Perspective of </a:t>
            </a:r>
            <a:r>
              <a:rPr lang="en-ID" sz="2400" b="1" dirty="0">
                <a:solidFill>
                  <a:srgbClr val="002060"/>
                </a:solidFill>
                <a:sym typeface="Arial"/>
              </a:rPr>
              <a:t>End To End System” From 0.0 to 4.0</a:t>
            </a:r>
            <a:endParaRPr sz="2400" b="1" dirty="0">
              <a:solidFill>
                <a:srgbClr val="002060"/>
              </a:solidFill>
              <a:sym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4271" y="1187577"/>
            <a:ext cx="6088380" cy="3710940"/>
            <a:chOff x="194271" y="1187577"/>
            <a:chExt cx="6088380" cy="37109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271" y="1187577"/>
              <a:ext cx="6087872" cy="37105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5565" y="3531488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5" h="640079">
                  <a:moveTo>
                    <a:pt x="691972" y="0"/>
                  </a:moveTo>
                  <a:lnTo>
                    <a:pt x="230670" y="0"/>
                  </a:lnTo>
                  <a:lnTo>
                    <a:pt x="230670" y="319786"/>
                  </a:lnTo>
                  <a:lnTo>
                    <a:pt x="0" y="319786"/>
                  </a:lnTo>
                  <a:lnTo>
                    <a:pt x="461340" y="639521"/>
                  </a:lnTo>
                  <a:lnTo>
                    <a:pt x="922604" y="319786"/>
                  </a:lnTo>
                  <a:lnTo>
                    <a:pt x="691972" y="319786"/>
                  </a:lnTo>
                  <a:lnTo>
                    <a:pt x="6919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8" name="object 8"/>
            <p:cNvSpPr/>
            <p:nvPr/>
          </p:nvSpPr>
          <p:spPr>
            <a:xfrm>
              <a:off x="945565" y="3531488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5" h="640079">
                  <a:moveTo>
                    <a:pt x="0" y="319786"/>
                  </a:moveTo>
                  <a:lnTo>
                    <a:pt x="230670" y="319786"/>
                  </a:lnTo>
                  <a:lnTo>
                    <a:pt x="230670" y="0"/>
                  </a:lnTo>
                  <a:lnTo>
                    <a:pt x="691972" y="0"/>
                  </a:lnTo>
                  <a:lnTo>
                    <a:pt x="691972" y="319786"/>
                  </a:lnTo>
                  <a:lnTo>
                    <a:pt x="922604" y="319786"/>
                  </a:lnTo>
                  <a:lnTo>
                    <a:pt x="461340" y="639521"/>
                  </a:lnTo>
                  <a:lnTo>
                    <a:pt x="0" y="319786"/>
                  </a:lnTo>
                  <a:close/>
                </a:path>
              </a:pathLst>
            </a:custGeom>
            <a:ln w="6350">
              <a:solidFill>
                <a:srgbClr val="737571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58570" y="3627247"/>
            <a:ext cx="2952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</a:rPr>
              <a:t>4.0</a:t>
            </a:r>
            <a:endParaRPr sz="1600"/>
          </a:p>
        </p:txBody>
      </p:sp>
      <p:grpSp>
        <p:nvGrpSpPr>
          <p:cNvPr id="11" name="object 11"/>
          <p:cNvGrpSpPr/>
          <p:nvPr/>
        </p:nvGrpSpPr>
        <p:grpSpPr>
          <a:xfrm>
            <a:off x="-3053" y="165291"/>
            <a:ext cx="3163570" cy="4009390"/>
            <a:chOff x="-3053" y="165290"/>
            <a:chExt cx="3163570" cy="4009390"/>
          </a:xfrm>
        </p:grpSpPr>
        <p:sp>
          <p:nvSpPr>
            <p:cNvPr id="12" name="object 12"/>
            <p:cNvSpPr/>
            <p:nvPr/>
          </p:nvSpPr>
          <p:spPr>
            <a:xfrm>
              <a:off x="1708" y="170053"/>
              <a:ext cx="1971675" cy="1590675"/>
            </a:xfrm>
            <a:custGeom>
              <a:avLst/>
              <a:gdLst/>
              <a:ahLst/>
              <a:cxnLst/>
              <a:rect l="l" t="t" r="r" b="b"/>
              <a:pathLst>
                <a:path w="1971675" h="1590675">
                  <a:moveTo>
                    <a:pt x="923714" y="0"/>
                  </a:moveTo>
                  <a:lnTo>
                    <a:pt x="1094631" y="354202"/>
                  </a:lnTo>
                  <a:lnTo>
                    <a:pt x="0" y="882396"/>
                  </a:lnTo>
                  <a:lnTo>
                    <a:pt x="341826" y="1590675"/>
                  </a:lnTo>
                  <a:lnTo>
                    <a:pt x="1436439" y="1062482"/>
                  </a:lnTo>
                  <a:lnTo>
                    <a:pt x="1607381" y="1416558"/>
                  </a:lnTo>
                  <a:lnTo>
                    <a:pt x="1971236" y="367664"/>
                  </a:lnTo>
                  <a:lnTo>
                    <a:pt x="923714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8" y="170053"/>
              <a:ext cx="1971675" cy="1590675"/>
            </a:xfrm>
            <a:custGeom>
              <a:avLst/>
              <a:gdLst/>
              <a:ahLst/>
              <a:cxnLst/>
              <a:rect l="l" t="t" r="r" b="b"/>
              <a:pathLst>
                <a:path w="1971675" h="1590675">
                  <a:moveTo>
                    <a:pt x="0" y="882396"/>
                  </a:moveTo>
                  <a:lnTo>
                    <a:pt x="1094631" y="354202"/>
                  </a:lnTo>
                  <a:lnTo>
                    <a:pt x="923714" y="0"/>
                  </a:lnTo>
                  <a:lnTo>
                    <a:pt x="1971236" y="367664"/>
                  </a:lnTo>
                  <a:lnTo>
                    <a:pt x="1607381" y="1416558"/>
                  </a:lnTo>
                  <a:lnTo>
                    <a:pt x="1436439" y="1062482"/>
                  </a:lnTo>
                  <a:lnTo>
                    <a:pt x="341826" y="1590675"/>
                  </a:lnTo>
                  <a:lnTo>
                    <a:pt x="0" y="882396"/>
                  </a:lnTo>
                  <a:close/>
                </a:path>
              </a:pathLst>
            </a:custGeom>
            <a:ln w="9524">
              <a:solidFill>
                <a:srgbClr val="737571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627" y="626522"/>
              <a:ext cx="1241453" cy="8712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34691" y="3531488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5" h="640079">
                  <a:moveTo>
                    <a:pt x="692022" y="0"/>
                  </a:moveTo>
                  <a:lnTo>
                    <a:pt x="230631" y="0"/>
                  </a:lnTo>
                  <a:lnTo>
                    <a:pt x="230631" y="319786"/>
                  </a:lnTo>
                  <a:lnTo>
                    <a:pt x="0" y="319786"/>
                  </a:lnTo>
                  <a:lnTo>
                    <a:pt x="461390" y="639521"/>
                  </a:lnTo>
                  <a:lnTo>
                    <a:pt x="922655" y="319786"/>
                  </a:lnTo>
                  <a:lnTo>
                    <a:pt x="692022" y="319786"/>
                  </a:lnTo>
                  <a:lnTo>
                    <a:pt x="692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234691" y="3531488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5" h="640079">
                  <a:moveTo>
                    <a:pt x="0" y="319786"/>
                  </a:moveTo>
                  <a:lnTo>
                    <a:pt x="230631" y="319786"/>
                  </a:lnTo>
                  <a:lnTo>
                    <a:pt x="230631" y="0"/>
                  </a:lnTo>
                  <a:lnTo>
                    <a:pt x="692022" y="0"/>
                  </a:lnTo>
                  <a:lnTo>
                    <a:pt x="692022" y="319786"/>
                  </a:lnTo>
                  <a:lnTo>
                    <a:pt x="922655" y="319786"/>
                  </a:lnTo>
                  <a:lnTo>
                    <a:pt x="461390" y="639521"/>
                  </a:lnTo>
                  <a:lnTo>
                    <a:pt x="0" y="319786"/>
                  </a:lnTo>
                  <a:close/>
                </a:path>
              </a:pathLst>
            </a:custGeom>
            <a:ln w="6350">
              <a:solidFill>
                <a:srgbClr val="737571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47874" y="3627247"/>
            <a:ext cx="2952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</a:rPr>
              <a:t>4.0</a:t>
            </a:r>
            <a:endParaRPr sz="1600"/>
          </a:p>
        </p:txBody>
      </p:sp>
      <p:grpSp>
        <p:nvGrpSpPr>
          <p:cNvPr id="18" name="object 18"/>
          <p:cNvGrpSpPr/>
          <p:nvPr/>
        </p:nvGrpSpPr>
        <p:grpSpPr>
          <a:xfrm>
            <a:off x="3341243" y="3528315"/>
            <a:ext cx="929005" cy="646430"/>
            <a:chOff x="3341242" y="3528314"/>
            <a:chExt cx="929005" cy="646430"/>
          </a:xfrm>
        </p:grpSpPr>
        <p:sp>
          <p:nvSpPr>
            <p:cNvPr id="19" name="object 19"/>
            <p:cNvSpPr/>
            <p:nvPr/>
          </p:nvSpPr>
          <p:spPr>
            <a:xfrm>
              <a:off x="3344417" y="3531489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4" h="640079">
                  <a:moveTo>
                    <a:pt x="691896" y="0"/>
                  </a:moveTo>
                  <a:lnTo>
                    <a:pt x="230632" y="0"/>
                  </a:lnTo>
                  <a:lnTo>
                    <a:pt x="230632" y="319786"/>
                  </a:lnTo>
                  <a:lnTo>
                    <a:pt x="0" y="319786"/>
                  </a:lnTo>
                  <a:lnTo>
                    <a:pt x="461264" y="639521"/>
                  </a:lnTo>
                  <a:lnTo>
                    <a:pt x="922655" y="319786"/>
                  </a:lnTo>
                  <a:lnTo>
                    <a:pt x="691896" y="319786"/>
                  </a:lnTo>
                  <a:lnTo>
                    <a:pt x="6918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344417" y="3531489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4" h="640079">
                  <a:moveTo>
                    <a:pt x="0" y="319786"/>
                  </a:moveTo>
                  <a:lnTo>
                    <a:pt x="230632" y="319786"/>
                  </a:lnTo>
                  <a:lnTo>
                    <a:pt x="230632" y="0"/>
                  </a:lnTo>
                  <a:lnTo>
                    <a:pt x="691896" y="0"/>
                  </a:lnTo>
                  <a:lnTo>
                    <a:pt x="691896" y="319786"/>
                  </a:lnTo>
                  <a:lnTo>
                    <a:pt x="922655" y="319786"/>
                  </a:lnTo>
                  <a:lnTo>
                    <a:pt x="461264" y="639521"/>
                  </a:lnTo>
                  <a:lnTo>
                    <a:pt x="0" y="319786"/>
                  </a:lnTo>
                  <a:close/>
                </a:path>
              </a:pathLst>
            </a:custGeom>
            <a:ln w="6350">
              <a:solidFill>
                <a:srgbClr val="737571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683635" y="3459581"/>
            <a:ext cx="244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535" dirty="0">
                <a:solidFill>
                  <a:srgbClr val="FFFFFF"/>
                </a:solidFill>
              </a:rPr>
              <a:t>?</a:t>
            </a:r>
            <a:endParaRPr sz="3600"/>
          </a:p>
        </p:txBody>
      </p:sp>
      <p:grpSp>
        <p:nvGrpSpPr>
          <p:cNvPr id="22" name="object 22"/>
          <p:cNvGrpSpPr/>
          <p:nvPr/>
        </p:nvGrpSpPr>
        <p:grpSpPr>
          <a:xfrm>
            <a:off x="4599814" y="3528315"/>
            <a:ext cx="929005" cy="646430"/>
            <a:chOff x="4599813" y="3528314"/>
            <a:chExt cx="929005" cy="646430"/>
          </a:xfrm>
        </p:grpSpPr>
        <p:sp>
          <p:nvSpPr>
            <p:cNvPr id="23" name="object 23"/>
            <p:cNvSpPr/>
            <p:nvPr/>
          </p:nvSpPr>
          <p:spPr>
            <a:xfrm>
              <a:off x="4602988" y="3531489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4" h="640079">
                  <a:moveTo>
                    <a:pt x="692023" y="0"/>
                  </a:moveTo>
                  <a:lnTo>
                    <a:pt x="230632" y="0"/>
                  </a:lnTo>
                  <a:lnTo>
                    <a:pt x="230632" y="319786"/>
                  </a:lnTo>
                  <a:lnTo>
                    <a:pt x="0" y="319786"/>
                  </a:lnTo>
                  <a:lnTo>
                    <a:pt x="461263" y="639521"/>
                  </a:lnTo>
                  <a:lnTo>
                    <a:pt x="922654" y="319786"/>
                  </a:lnTo>
                  <a:lnTo>
                    <a:pt x="692023" y="319786"/>
                  </a:lnTo>
                  <a:lnTo>
                    <a:pt x="6920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602988" y="3531489"/>
              <a:ext cx="922655" cy="640080"/>
            </a:xfrm>
            <a:custGeom>
              <a:avLst/>
              <a:gdLst/>
              <a:ahLst/>
              <a:cxnLst/>
              <a:rect l="l" t="t" r="r" b="b"/>
              <a:pathLst>
                <a:path w="922654" h="640079">
                  <a:moveTo>
                    <a:pt x="0" y="319786"/>
                  </a:moveTo>
                  <a:lnTo>
                    <a:pt x="230632" y="319786"/>
                  </a:lnTo>
                  <a:lnTo>
                    <a:pt x="230632" y="0"/>
                  </a:lnTo>
                  <a:lnTo>
                    <a:pt x="692023" y="0"/>
                  </a:lnTo>
                  <a:lnTo>
                    <a:pt x="692023" y="319786"/>
                  </a:lnTo>
                  <a:lnTo>
                    <a:pt x="922654" y="319786"/>
                  </a:lnTo>
                  <a:lnTo>
                    <a:pt x="461263" y="639521"/>
                  </a:lnTo>
                  <a:lnTo>
                    <a:pt x="0" y="319786"/>
                  </a:lnTo>
                  <a:close/>
                </a:path>
              </a:pathLst>
            </a:custGeom>
            <a:ln w="6350">
              <a:solidFill>
                <a:srgbClr val="737571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42460" y="3459581"/>
            <a:ext cx="244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535" dirty="0">
                <a:solidFill>
                  <a:srgbClr val="FFFFFF"/>
                </a:solidFill>
              </a:rPr>
              <a:t>?</a:t>
            </a:r>
            <a:endParaRPr sz="3600"/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8028" y="3330512"/>
            <a:ext cx="2772918" cy="1563751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D64574D7-D1F0-2FD1-D3A4-8C0DDB48F363}"/>
              </a:ext>
            </a:extLst>
          </p:cNvPr>
          <p:cNvSpPr txBox="1"/>
          <p:nvPr/>
        </p:nvSpPr>
        <p:spPr>
          <a:xfrm>
            <a:off x="6449595" y="1091182"/>
            <a:ext cx="2582228" cy="905472"/>
          </a:xfrm>
          <a:prstGeom prst="rect">
            <a:avLst/>
          </a:prstGeom>
          <a:noFill/>
        </p:spPr>
        <p:txBody>
          <a:bodyPr vert="horz" wrap="square" lIns="0" tIns="11906" rIns="0" bIns="0" rtlCol="0">
            <a:spAutoFit/>
          </a:bodyPr>
          <a:lstStyle/>
          <a:p>
            <a:pPr marL="257175" indent="-257175">
              <a:lnSpc>
                <a:spcPts val="2363"/>
              </a:lnSpc>
              <a:spcBef>
                <a:spcPts val="94"/>
              </a:spcBef>
              <a:buFont typeface="Arial" panose="020B0604020202020204" pitchFamily="34" charset="0"/>
              <a:buChar char="•"/>
            </a:pPr>
            <a:r>
              <a:rPr lang="en-US" sz="1600" b="1" spc="-41" dirty="0">
                <a:solidFill>
                  <a:schemeClr val="tx1"/>
                </a:solidFill>
                <a:latin typeface="Trebuchet MS"/>
                <a:cs typeface="Trebuchet MS"/>
              </a:rPr>
              <a:t>Has it considered reaching </a:t>
            </a:r>
            <a:r>
              <a:rPr lang="en-US" sz="1600" b="1" spc="-41" dirty="0">
                <a:solidFill>
                  <a:srgbClr val="C00000"/>
                </a:solidFill>
                <a:latin typeface="Trebuchet MS"/>
                <a:cs typeface="Trebuchet MS"/>
              </a:rPr>
              <a:t>the last mile and the very last mile </a:t>
            </a:r>
            <a:r>
              <a:rPr lang="en-US" sz="1600" b="1" spc="-41" dirty="0">
                <a:solidFill>
                  <a:schemeClr val="tx1"/>
                </a:solidFill>
                <a:latin typeface="Trebuchet MS"/>
                <a:cs typeface="Trebuchet MS"/>
              </a:rPr>
              <a:t>??</a:t>
            </a:r>
            <a:endParaRPr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E5992B4C-C34F-5FBF-B573-17D5F1628BE9}"/>
              </a:ext>
            </a:extLst>
          </p:cNvPr>
          <p:cNvSpPr txBox="1"/>
          <p:nvPr/>
        </p:nvSpPr>
        <p:spPr>
          <a:xfrm>
            <a:off x="6449595" y="2117263"/>
            <a:ext cx="2582228" cy="1213249"/>
          </a:xfrm>
          <a:prstGeom prst="rect">
            <a:avLst/>
          </a:prstGeom>
          <a:noFill/>
        </p:spPr>
        <p:txBody>
          <a:bodyPr vert="horz" wrap="square" lIns="0" tIns="11906" rIns="0" bIns="0" rtlCol="0">
            <a:spAutoFit/>
          </a:bodyPr>
          <a:lstStyle/>
          <a:p>
            <a:pPr marL="257175" indent="-257175">
              <a:lnSpc>
                <a:spcPts val="2363"/>
              </a:lnSpc>
              <a:spcBef>
                <a:spcPts val="94"/>
              </a:spcBef>
              <a:buFont typeface="Arial" panose="020B0604020202020204" pitchFamily="34" charset="0"/>
              <a:buChar char="•"/>
            </a:pPr>
            <a:r>
              <a:rPr lang="en-US" sz="1600" b="1" spc="-41" dirty="0">
                <a:solidFill>
                  <a:schemeClr val="tx1"/>
                </a:solidFill>
                <a:latin typeface="Trebuchet MS"/>
                <a:cs typeface="Trebuchet MS"/>
              </a:rPr>
              <a:t>Has it considered the response of </a:t>
            </a:r>
            <a:r>
              <a:rPr lang="en-US" sz="1600" b="1" spc="-41" dirty="0">
                <a:solidFill>
                  <a:srgbClr val="C00000"/>
                </a:solidFill>
                <a:latin typeface="Trebuchet MS"/>
                <a:cs typeface="Trebuchet MS"/>
              </a:rPr>
              <a:t>all people at risk</a:t>
            </a:r>
            <a:r>
              <a:rPr lang="en-US" sz="1600" b="1" spc="-41" dirty="0">
                <a:solidFill>
                  <a:schemeClr val="tx1"/>
                </a:solidFill>
                <a:latin typeface="Trebuchet MS"/>
                <a:cs typeface="Trebuchet MS"/>
              </a:rPr>
              <a:t> to the warning message??</a:t>
            </a:r>
            <a:endParaRPr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9999-48C8-3A9F-04CB-7BC83998C1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029" y="111842"/>
            <a:ext cx="8492490" cy="986658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rgbClr val="002060"/>
                </a:solidFill>
                <a:latin typeface="Tw Cen MT" charset="0"/>
                <a:ea typeface="Tw Cen MT" charset="0"/>
                <a:cs typeface="Tw Cen MT" charset="0"/>
              </a:rPr>
              <a:t>Need to Improve People Center Tsunami Warning Chain (2016) to Accommodate the Very Last Mile</a:t>
            </a:r>
            <a:endParaRPr lang="en-ID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CE8C8AB-67F5-851F-C37C-21F6023E2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81" y="1243955"/>
            <a:ext cx="3920490" cy="34987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5F15AB4-1CEA-66BB-4F12-AC0FCFC5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8" y="1255802"/>
            <a:ext cx="4921298" cy="2815023"/>
          </a:xfrm>
          <a:prstGeom prst="rect">
            <a:avLst/>
          </a:prstGeom>
        </p:spPr>
      </p:pic>
      <p:sp>
        <p:nvSpPr>
          <p:cNvPr id="76" name="Down Arrow 3">
            <a:extLst>
              <a:ext uri="{FF2B5EF4-FFF2-40B4-BE49-F238E27FC236}">
                <a16:creationId xmlns:a16="http://schemas.microsoft.com/office/drawing/2014/main" id="{93464AC0-76E0-9D5B-CE05-FE10B3148954}"/>
              </a:ext>
            </a:extLst>
          </p:cNvPr>
          <p:cNvSpPr/>
          <p:nvPr/>
        </p:nvSpPr>
        <p:spPr>
          <a:xfrm rot="7492582">
            <a:off x="8246465" y="3743591"/>
            <a:ext cx="972108" cy="573528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24CFE7-39B2-5F8E-EA48-BF825DE11209}"/>
              </a:ext>
            </a:extLst>
          </p:cNvPr>
          <p:cNvSpPr txBox="1"/>
          <p:nvPr/>
        </p:nvSpPr>
        <p:spPr>
          <a:xfrm>
            <a:off x="3940973" y="4096388"/>
            <a:ext cx="2171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Testing the SOP in </a:t>
            </a:r>
            <a:r>
              <a:rPr lang="en-ID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IOWave</a:t>
            </a:r>
            <a:r>
              <a:rPr lang="en-ID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2016</a:t>
            </a:r>
          </a:p>
        </p:txBody>
      </p:sp>
      <p:sp>
        <p:nvSpPr>
          <p:cNvPr id="79" name="Right Arrow 9">
            <a:extLst>
              <a:ext uri="{FF2B5EF4-FFF2-40B4-BE49-F238E27FC236}">
                <a16:creationId xmlns:a16="http://schemas.microsoft.com/office/drawing/2014/main" id="{7F31A25F-A20E-A3BB-7DFC-E3A81D731FC6}"/>
              </a:ext>
            </a:extLst>
          </p:cNvPr>
          <p:cNvSpPr>
            <a:spLocks noChangeArrowheads="1"/>
          </p:cNvSpPr>
          <p:nvPr/>
        </p:nvSpPr>
        <p:spPr bwMode="auto">
          <a:xfrm rot="20054266">
            <a:off x="734203" y="1336062"/>
            <a:ext cx="1779616" cy="1482307"/>
          </a:xfrm>
          <a:prstGeom prst="rightArrow">
            <a:avLst>
              <a:gd name="adj1" fmla="val 50000"/>
              <a:gd name="adj2" fmla="val 50019"/>
            </a:avLst>
          </a:prstGeom>
          <a:solidFill>
            <a:srgbClr val="E9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Identifikasi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aktor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perantara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(intermediate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aktor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)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potensial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dalam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diseminasi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informasi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peringatan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dini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hingga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</a:rPr>
              <a:t>ke</a:t>
            </a:r>
            <a:r>
              <a:rPr lang="en-US" sz="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" b="1" i="1" dirty="0">
                <a:solidFill>
                  <a:schemeClr val="tx1"/>
                </a:solidFill>
                <a:latin typeface="+mj-lt"/>
              </a:rPr>
              <a:t>last miles 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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terbukti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meningkatkan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cakupan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peringatan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dari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71% </a:t>
            </a:r>
            <a:r>
              <a:rPr lang="en-US" sz="600" b="1" dirty="0" err="1">
                <a:solidFill>
                  <a:schemeClr val="tx1"/>
                </a:solidFill>
                <a:latin typeface="+mj-lt"/>
                <a:sym typeface="Wingdings"/>
              </a:rPr>
              <a:t>menjadi</a:t>
            </a:r>
            <a:r>
              <a:rPr lang="en-US" sz="600" b="1" dirty="0">
                <a:solidFill>
                  <a:schemeClr val="tx1"/>
                </a:solidFill>
                <a:latin typeface="+mj-lt"/>
                <a:sym typeface="Wingdings"/>
              </a:rPr>
              <a:t> 100%</a:t>
            </a:r>
            <a:endParaRPr lang="en-US" sz="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F6AEE-1CA6-0CBB-05B2-722DD1188D8A}"/>
              </a:ext>
            </a:extLst>
          </p:cNvPr>
          <p:cNvSpPr txBox="1"/>
          <p:nvPr/>
        </p:nvSpPr>
        <p:spPr>
          <a:xfrm>
            <a:off x="6661588" y="4428697"/>
            <a:ext cx="2171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b="1" dirty="0">
                <a:solidFill>
                  <a:srgbClr val="C00000"/>
                </a:solidFill>
                <a:latin typeface="+mj-lt"/>
              </a:rPr>
              <a:t>Need for Inclusive SOP for Disability</a:t>
            </a:r>
          </a:p>
        </p:txBody>
      </p:sp>
    </p:spTree>
    <p:extLst>
      <p:ext uri="{BB962C8B-B14F-4D97-AF65-F5344CB8AC3E}">
        <p14:creationId xmlns:p14="http://schemas.microsoft.com/office/powerpoint/2010/main" val="223966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E895-FD80-BB84-A6CB-3A79278E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Issues For Inclusive Evacuation Planning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F36FD-D170-3F84-3419-1B939B64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402" y="1080710"/>
            <a:ext cx="5705184" cy="3573600"/>
          </a:xfrm>
        </p:spPr>
        <p:txBody>
          <a:bodyPr/>
          <a:lstStyle/>
          <a:p>
            <a:pPr marL="251100" indent="-2511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How is 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social cognitive behavior</a:t>
            </a:r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 of </a:t>
            </a:r>
            <a:r>
              <a:rPr lang="en-US" sz="1600" b="1" i="1" u="sng" dirty="0">
                <a:solidFill>
                  <a:srgbClr val="C00000"/>
                </a:solidFill>
                <a:latin typeface="Calibri"/>
                <a:cs typeface="Calibri"/>
              </a:rPr>
              <a:t>all community at risk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in</a:t>
            </a:r>
            <a:r>
              <a:rPr lang="en-US" sz="16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responding tsunami early warning system for evacuation? </a:t>
            </a:r>
          </a:p>
          <a:p>
            <a:pPr marL="251100" indent="-2511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In what ways 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physical/non-physical factors of urban and rural setting and </a:t>
            </a:r>
            <a:r>
              <a:rPr lang="en-US" sz="1600" b="1" i="1" u="sng" dirty="0">
                <a:solidFill>
                  <a:srgbClr val="C00000"/>
                </a:solidFill>
                <a:latin typeface="Calibri"/>
                <a:cs typeface="Calibri"/>
              </a:rPr>
              <a:t>inclusivity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600" b="1" i="1" u="sng" dirty="0">
                <a:solidFill>
                  <a:srgbClr val="C00000"/>
                </a:solidFill>
                <a:latin typeface="Calibri"/>
                <a:cs typeface="Calibri"/>
              </a:rPr>
              <a:t>mobility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will affect </a:t>
            </a:r>
            <a:r>
              <a:rPr lang="en-US" sz="1600" b="1" i="1" u="sng" dirty="0">
                <a:solidFill>
                  <a:schemeClr val="tx1"/>
                </a:solidFill>
                <a:latin typeface="Calibri"/>
                <a:cs typeface="Calibri"/>
              </a:rPr>
              <a:t>all community at risk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in evacuation?</a:t>
            </a:r>
          </a:p>
          <a:p>
            <a:pPr marL="251100" indent="-2511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In what ways did 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multiple disaster-related actors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in case study area obtain, utilize, and exchange information regarding tsunami warning? </a:t>
            </a:r>
          </a:p>
          <a:p>
            <a:pPr marL="251100" indent="-2511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What were the 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characteristics of inclusive network of information flow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and multiple actors including </a:t>
            </a:r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inclusive group</a:t>
            </a:r>
            <a:r>
              <a:rPr lang="en-US" sz="16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for coordination in responding tsunami early warning system? </a:t>
            </a:r>
          </a:p>
          <a:p>
            <a:pPr marL="251100" indent="-2511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How to </a:t>
            </a:r>
            <a:r>
              <a:rPr lang="en-US" sz="1600" b="1" i="1" dirty="0">
                <a:solidFill>
                  <a:srgbClr val="C00000"/>
                </a:solidFill>
                <a:latin typeface="Calibri"/>
                <a:cs typeface="Calibri"/>
              </a:rPr>
              <a:t>develop inclusive SOP</a:t>
            </a:r>
            <a:r>
              <a:rPr lang="en-US" sz="16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that will be appreciated by the </a:t>
            </a:r>
            <a:r>
              <a:rPr lang="en-US" sz="1600" b="1" dirty="0">
                <a:solidFill>
                  <a:srgbClr val="C00000"/>
                </a:solidFill>
                <a:latin typeface="Calibri"/>
                <a:cs typeface="Calibri"/>
              </a:rPr>
              <a:t>community with </a:t>
            </a:r>
            <a:r>
              <a:rPr lang="en-US" sz="1600" b="1" i="1" u="sng" dirty="0">
                <a:solidFill>
                  <a:srgbClr val="C00000"/>
                </a:solidFill>
                <a:latin typeface="Calibri"/>
                <a:cs typeface="Calibri"/>
              </a:rPr>
              <a:t>disability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</a:rPr>
              <a:t>?</a:t>
            </a:r>
          </a:p>
          <a:p>
            <a:pPr marL="5334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1724-F2FD-32F9-C5CB-E9AA1B208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1EBDC-4E0D-189A-BEB3-7FD3E287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144" y="1296909"/>
            <a:ext cx="2235599" cy="1155775"/>
          </a:xfrm>
          <a:prstGeom prst="roundRect">
            <a:avLst/>
          </a:prstGeom>
        </p:spPr>
      </p:pic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6504D09-FB8D-89FC-C35A-140C3A73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91" y="2596297"/>
            <a:ext cx="2146152" cy="12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69473A69-EFD8-6C13-6896-049D195C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50" y="167425"/>
            <a:ext cx="7571700" cy="843295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</a:rPr>
              <a:t>Technical Detail of Inclusive Tsunami Early Warning: System Conceptual Design</a:t>
            </a:r>
            <a:endParaRPr lang="en-ID" sz="28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B38F20-C381-A7DF-9933-3992F9D085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6</a:t>
            </a:fld>
            <a:endParaRPr lang="en"/>
          </a:p>
        </p:txBody>
      </p:sp>
      <p:grpSp>
        <p:nvGrpSpPr>
          <p:cNvPr id="3" name="object 39">
            <a:extLst>
              <a:ext uri="{FF2B5EF4-FFF2-40B4-BE49-F238E27FC236}">
                <a16:creationId xmlns:a16="http://schemas.microsoft.com/office/drawing/2014/main" id="{16B5D9EF-2CE9-8697-5098-192A945D6064}"/>
              </a:ext>
            </a:extLst>
          </p:cNvPr>
          <p:cNvGrpSpPr/>
          <p:nvPr/>
        </p:nvGrpSpPr>
        <p:grpSpPr>
          <a:xfrm>
            <a:off x="1199761" y="1057859"/>
            <a:ext cx="6523894" cy="3918216"/>
            <a:chOff x="2119941" y="1849230"/>
            <a:chExt cx="6845946" cy="3889406"/>
          </a:xfrm>
        </p:grpSpPr>
        <p:pic>
          <p:nvPicPr>
            <p:cNvPr id="4" name="object 40">
              <a:extLst>
                <a:ext uri="{FF2B5EF4-FFF2-40B4-BE49-F238E27FC236}">
                  <a16:creationId xmlns:a16="http://schemas.microsoft.com/office/drawing/2014/main" id="{6C23EB91-A4AF-6B1E-60D3-DEB299E8E7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9941" y="1849230"/>
              <a:ext cx="6845946" cy="3889406"/>
            </a:xfrm>
            <a:prstGeom prst="rect">
              <a:avLst/>
            </a:prstGeom>
          </p:spPr>
        </p:pic>
        <p:sp>
          <p:nvSpPr>
            <p:cNvPr id="5" name="object 41">
              <a:extLst>
                <a:ext uri="{FF2B5EF4-FFF2-40B4-BE49-F238E27FC236}">
                  <a16:creationId xmlns:a16="http://schemas.microsoft.com/office/drawing/2014/main" id="{75C3A004-3D62-759F-241B-9C894FF0D516}"/>
                </a:ext>
              </a:extLst>
            </p:cNvPr>
            <p:cNvSpPr/>
            <p:nvPr/>
          </p:nvSpPr>
          <p:spPr>
            <a:xfrm>
              <a:off x="3981450" y="2990850"/>
              <a:ext cx="781050" cy="276225"/>
            </a:xfrm>
            <a:custGeom>
              <a:avLst/>
              <a:gdLst/>
              <a:ahLst/>
              <a:cxnLst/>
              <a:rect l="l" t="t" r="r" b="b"/>
              <a:pathLst>
                <a:path w="781050" h="276225">
                  <a:moveTo>
                    <a:pt x="781050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781050" y="27622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3956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C5D7E-B80B-71BF-5302-52BAA80CFE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52C5159-6ACD-433B-715E-26A64B613928}"/>
              </a:ext>
            </a:extLst>
          </p:cNvPr>
          <p:cNvSpPr txBox="1">
            <a:spLocks/>
          </p:cNvSpPr>
          <p:nvPr/>
        </p:nvSpPr>
        <p:spPr>
          <a:xfrm>
            <a:off x="71920" y="28550"/>
            <a:ext cx="8673728" cy="9275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Inclusive Early Warning System: Vibration-based Prototype Tested in Padang, West Sumatera</a:t>
            </a:r>
            <a:endParaRPr lang="en-ID" sz="2800" b="1" dirty="0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37A41-48BA-BBBF-0B9B-4064B3EC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05" y="3421591"/>
            <a:ext cx="1147896" cy="145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19122-E0CE-7838-DBF4-AF57AAEC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24" y="1196558"/>
            <a:ext cx="5510431" cy="200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2AC8E-1C95-BFEA-AAD2-D69E04EB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058" y="3431283"/>
            <a:ext cx="2212047" cy="1445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70986-DBD7-CF01-23A7-296F6566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882" y="3421590"/>
            <a:ext cx="2212048" cy="1455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AA25D-7574-9CAC-D6C8-AB0F38283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8957"/>
            <a:ext cx="3308442" cy="171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D100B-DA1A-41CA-5B93-0138E03D515C}"/>
              </a:ext>
            </a:extLst>
          </p:cNvPr>
          <p:cNvSpPr txBox="1"/>
          <p:nvPr/>
        </p:nvSpPr>
        <p:spPr>
          <a:xfrm>
            <a:off x="796248" y="3135602"/>
            <a:ext cx="75001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Design of Inclusive Tsunami Early Warning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6B6CF-8B14-C207-4614-D7FF0216A1FC}"/>
              </a:ext>
            </a:extLst>
          </p:cNvPr>
          <p:cNvSpPr txBox="1"/>
          <p:nvPr/>
        </p:nvSpPr>
        <p:spPr>
          <a:xfrm>
            <a:off x="796248" y="4791262"/>
            <a:ext cx="75001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Prototype of vibration-based and Visual-based Early Warning Information for tsunami warning dissemination for people with disabilities</a:t>
            </a:r>
            <a:endParaRPr lang="en-ID" sz="1050" b="1" dirty="0"/>
          </a:p>
        </p:txBody>
      </p:sp>
    </p:spTree>
    <p:extLst>
      <p:ext uri="{BB962C8B-B14F-4D97-AF65-F5344CB8AC3E}">
        <p14:creationId xmlns:p14="http://schemas.microsoft.com/office/powerpoint/2010/main" val="309757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23554" y="65833"/>
            <a:ext cx="8133429" cy="761586"/>
          </a:xfrm>
          <a:prstGeom prst="rect">
            <a:avLst/>
          </a:prstGeom>
        </p:spPr>
        <p:txBody>
          <a:bodyPr spcFirstLastPara="1" vert="horz" wrap="square" lIns="0" tIns="10001" rIns="0" bIns="0" rtlCol="0" anchor="b" anchorCtr="0">
            <a:spAutoFit/>
          </a:bodyPr>
          <a:lstStyle/>
          <a:p>
            <a:pPr marL="3665696" marR="3810" indent="-3656648" algn="ctr">
              <a:spcBef>
                <a:spcPts val="79"/>
              </a:spcBef>
            </a:pPr>
            <a:r>
              <a:rPr lang="en-US" sz="2400" b="1" dirty="0">
                <a:solidFill>
                  <a:srgbClr val="002060"/>
                </a:solidFill>
              </a:rPr>
              <a:t>Inclusive Tsunami Warning Technology / Tools and Evacuation Plan </a:t>
            </a:r>
          </a:p>
        </p:txBody>
      </p: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54" y="1029191"/>
            <a:ext cx="2273793" cy="1455217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617024" y="2500218"/>
            <a:ext cx="1636779" cy="33518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algn="ctr">
              <a:spcBef>
                <a:spcPts val="94"/>
              </a:spcBef>
            </a:pPr>
            <a:r>
              <a:rPr lang="en-US" sz="1050" b="1" dirty="0">
                <a:solidFill>
                  <a:schemeClr val="tx1"/>
                </a:solidFill>
              </a:rPr>
              <a:t>Evacuation route from </a:t>
            </a:r>
            <a:r>
              <a:rPr lang="en-US" sz="1050" b="1" spc="-8" dirty="0">
                <a:solidFill>
                  <a:schemeClr val="tx1"/>
                </a:solidFill>
              </a:rPr>
              <a:t>Network</a:t>
            </a:r>
            <a:r>
              <a:rPr lang="en-US" sz="1050" b="1" spc="-49" dirty="0">
                <a:solidFill>
                  <a:schemeClr val="tx1"/>
                </a:solidFill>
              </a:rPr>
              <a:t> </a:t>
            </a:r>
            <a:r>
              <a:rPr lang="en-US" sz="1050" b="1" spc="-8" dirty="0">
                <a:solidFill>
                  <a:schemeClr val="tx1"/>
                </a:solidFill>
              </a:rPr>
              <a:t>Analysis Model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3554" y="4381145"/>
            <a:ext cx="2230661" cy="33518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algn="ctr">
              <a:spcBef>
                <a:spcPts val="94"/>
              </a:spcBef>
            </a:pPr>
            <a:r>
              <a:rPr lang="en-US" sz="1050" b="1" dirty="0">
                <a:solidFill>
                  <a:schemeClr val="tx1"/>
                </a:solidFill>
              </a:rPr>
              <a:t>Evacuation route after discussion with stakeholders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40" name="object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55" y="2971803"/>
            <a:ext cx="2273793" cy="1344278"/>
          </a:xfrm>
          <a:prstGeom prst="rect">
            <a:avLst/>
          </a:prstGeom>
        </p:spPr>
      </p:pic>
      <p:pic>
        <p:nvPicPr>
          <p:cNvPr id="2" name="object 31">
            <a:extLst>
              <a:ext uri="{FF2B5EF4-FFF2-40B4-BE49-F238E27FC236}">
                <a16:creationId xmlns:a16="http://schemas.microsoft.com/office/drawing/2014/main" id="{D0E7C956-DE99-8156-B7DD-A26AB4F4B6C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0883" y="998133"/>
            <a:ext cx="1181321" cy="1800960"/>
          </a:xfrm>
          <a:prstGeom prst="rect">
            <a:avLst/>
          </a:prstGeom>
        </p:spPr>
      </p:pic>
      <p:pic>
        <p:nvPicPr>
          <p:cNvPr id="3" name="object 39">
            <a:extLst>
              <a:ext uri="{FF2B5EF4-FFF2-40B4-BE49-F238E27FC236}">
                <a16:creationId xmlns:a16="http://schemas.microsoft.com/office/drawing/2014/main" id="{81764F85-E248-32D2-4CC9-EA247B60E1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05456" y="974665"/>
            <a:ext cx="1454219" cy="1824428"/>
          </a:xfrm>
          <a:prstGeom prst="rect">
            <a:avLst/>
          </a:prstGeom>
        </p:spPr>
      </p:pic>
      <p:pic>
        <p:nvPicPr>
          <p:cNvPr id="4" name="object 14">
            <a:extLst>
              <a:ext uri="{FF2B5EF4-FFF2-40B4-BE49-F238E27FC236}">
                <a16:creationId xmlns:a16="http://schemas.microsoft.com/office/drawing/2014/main" id="{5C392833-72AA-6E3B-DF34-4E0E8C58FE9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62926" y="974666"/>
            <a:ext cx="3152697" cy="182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1684D-D812-FE6B-545A-0BDC69A1C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448" y="3321579"/>
            <a:ext cx="4873175" cy="1694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E67DF-6490-4A67-24F6-0DDBE8925A81}"/>
              </a:ext>
            </a:extLst>
          </p:cNvPr>
          <p:cNvSpPr txBox="1"/>
          <p:nvPr/>
        </p:nvSpPr>
        <p:spPr>
          <a:xfrm>
            <a:off x="2781837" y="2859979"/>
            <a:ext cx="60337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Simulation of Testing Inclusive SOP and Inclusive Tsunami Early Warning Device (Visual-based and Vibration-based) at the Special Needs School Level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A5419-FF2C-62B4-B93D-61D1C09F6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0704" y="3343044"/>
            <a:ext cx="1094169" cy="13832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69F6-ED90-325F-D355-29DB4255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sym typeface="Arial"/>
              </a:rPr>
              <a:t>Inclusive Warning Dissemination and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B2C0C-1F67-FF1D-7EDA-416DB0C9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A0AF3-13E2-476E-8748-B35F313EF395}" type="slidenum">
              <a:rPr lang="en-ID" smtClean="0"/>
              <a:t>9</a:t>
            </a:fld>
            <a:endParaRPr lang="en-ID"/>
          </a:p>
        </p:txBody>
      </p:sp>
      <p:pic>
        <p:nvPicPr>
          <p:cNvPr id="5" name="object 38">
            <a:extLst>
              <a:ext uri="{FF2B5EF4-FFF2-40B4-BE49-F238E27FC236}">
                <a16:creationId xmlns:a16="http://schemas.microsoft.com/office/drawing/2014/main" id="{B065A6E2-7E6B-783E-BC48-1C2EA5AA3F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230" y="1320510"/>
            <a:ext cx="4337613" cy="2502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9A73F-05F4-5089-DADF-7CF1C2E18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38" y="1320510"/>
            <a:ext cx="4081710" cy="2502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0CCBA-EC31-7FA2-891A-3D37BF130A6F}"/>
              </a:ext>
            </a:extLst>
          </p:cNvPr>
          <p:cNvSpPr txBox="1"/>
          <p:nvPr/>
        </p:nvSpPr>
        <p:spPr>
          <a:xfrm>
            <a:off x="684903" y="3918854"/>
            <a:ext cx="772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 SLBN 2 Padang, teacher for hearing-impaired student disseminate tsunami warning information using </a:t>
            </a:r>
            <a:r>
              <a:rPr lang="en-US" sz="1600" b="1" dirty="0">
                <a:solidFill>
                  <a:srgbClr val="C00000"/>
                </a:solidFill>
              </a:rPr>
              <a:t>sign language </a:t>
            </a:r>
            <a:r>
              <a:rPr lang="en-US" sz="1600" b="1" dirty="0"/>
              <a:t>and </a:t>
            </a:r>
            <a:r>
              <a:rPr lang="en-US" sz="1600" b="1" dirty="0">
                <a:solidFill>
                  <a:srgbClr val="C00000"/>
                </a:solidFill>
              </a:rPr>
              <a:t>red flag </a:t>
            </a:r>
            <a:r>
              <a:rPr lang="en-US" sz="1600" b="1" dirty="0"/>
              <a:t>as a symbol of emergency situation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779054044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7922</TotalTime>
  <Words>900</Words>
  <Application>Microsoft Macintosh PowerPoint</Application>
  <PresentationFormat>On-screen Show (16:9)</PresentationFormat>
  <Paragraphs>147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Trebuchet MS</vt:lpstr>
      <vt:lpstr>Tw Cen MT</vt:lpstr>
      <vt:lpstr>Poppins</vt:lpstr>
      <vt:lpstr>Calibri</vt:lpstr>
      <vt:lpstr>Wingdings</vt:lpstr>
      <vt:lpstr>Roboto Slab</vt:lpstr>
      <vt:lpstr>Source Sans Pro</vt:lpstr>
      <vt:lpstr>Tahoma</vt:lpstr>
      <vt:lpstr>ＭＳ Ｐゴシック</vt:lpstr>
      <vt:lpstr>Aptos</vt:lpstr>
      <vt:lpstr>Cordelia template</vt:lpstr>
      <vt:lpstr>Technology and Inclusiveness for EWALL</vt:lpstr>
      <vt:lpstr>PowerPoint Presentation</vt:lpstr>
      <vt:lpstr>ODTP HL Objective 2: Perspective of End To End System” From 0.0 to 4.0</vt:lpstr>
      <vt:lpstr>Need to Improve People Center Tsunami Warning Chain (2016) to Accommodate the Very Last Mile</vt:lpstr>
      <vt:lpstr>Issues For Inclusive Evacuation Planning</vt:lpstr>
      <vt:lpstr>Technical Detail of Inclusive Tsunami Early Warning: System Conceptual Design</vt:lpstr>
      <vt:lpstr>PowerPoint Presentation</vt:lpstr>
      <vt:lpstr>Inclusive Tsunami Warning Technology / Tools and Evacuation Plan </vt:lpstr>
      <vt:lpstr>Inclusive Warning Dissemination and Communication</vt:lpstr>
      <vt:lpstr>Special Schools for Disabilities at Tsunami Prone Area in Padang City </vt:lpstr>
      <vt:lpstr>Challenges in tsunami warning dissemination and response for disability</vt:lpstr>
      <vt:lpstr>FGD Inclusive SOP in Padang, 28 August 2024  (Government, Schools, Forums for Disability Community)</vt:lpstr>
      <vt:lpstr>Inclusive SOP (Audio-Video, Sign Language and Text)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Ir. Harkunti Pertiwi Rahayu, Ph.D.</cp:lastModifiedBy>
  <cp:revision>12</cp:revision>
  <dcterms:modified xsi:type="dcterms:W3CDTF">2025-11-09T18:37:58Z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2025-11-04T06:57:33Z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3c2af6b9-83dc-4bb2-b6a2-6a3302a8ab55</vt:lpwstr>
  </property>
  <property fmtid="{D5CDD505-2E9C-101B-9397-08002B2CF9AE}" pid="8" name="MSIP_Label_38b525e5-f3da-4501-8f1e-526b6769fc56_ContentBits">
    <vt:lpwstr>0</vt:lpwstr>
  </property>
  <property fmtid="{D5CDD505-2E9C-101B-9397-08002B2CF9AE}" pid="9" name="MSIP_Label_38b525e5-f3da-4501-8f1e-526b6769fc56_Tag">
    <vt:lpwstr>50, 3, 0, 1</vt:lpwstr>
  </property>
</Properties>
</file>