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9" r:id="rId3"/>
    <p:sldId id="307" r:id="rId4"/>
    <p:sldId id="311" r:id="rId5"/>
    <p:sldId id="287" r:id="rId6"/>
    <p:sldId id="289" r:id="rId7"/>
    <p:sldId id="286" r:id="rId8"/>
    <p:sldId id="298" r:id="rId9"/>
    <p:sldId id="302" r:id="rId10"/>
    <p:sldId id="261" r:id="rId11"/>
    <p:sldId id="277" r:id="rId12"/>
    <p:sldId id="303" r:id="rId13"/>
    <p:sldId id="300" r:id="rId14"/>
    <p:sldId id="279" r:id="rId15"/>
    <p:sldId id="297" r:id="rId16"/>
    <p:sldId id="272" r:id="rId17"/>
    <p:sldId id="264" r:id="rId18"/>
    <p:sldId id="310" r:id="rId19"/>
    <p:sldId id="308" r:id="rId20"/>
    <p:sldId id="258" r:id="rId21"/>
  </p:sldIdLst>
  <p:sldSz cx="18288000" cy="10287000"/>
  <p:notesSz cx="6858000" cy="9144000"/>
  <p:embeddedFontLst>
    <p:embeddedFont>
      <p:font typeface="DIN Pro 1" panose="020B0504020101020102" pitchFamily="34" charset="0"/>
      <p:regular r:id="rId23"/>
    </p:embeddedFont>
    <p:embeddedFont>
      <p:font typeface="DIN Pro 1 Bold" panose="020B0804020101020102" pitchFamily="34" charset="0"/>
      <p:regular r:id="rId24"/>
    </p:embeddedFont>
    <p:embeddedFont>
      <p:font typeface="DIN Pro 2" panose="020B0804020101020102" pitchFamily="34" charset="0"/>
      <p:regular r:id="rId25"/>
    </p:embeddedFont>
    <p:embeddedFont>
      <p:font typeface="DIN Pro 3" panose="020B0604020101020102" pitchFamily="34" charset="0"/>
      <p:regular r:id="rId26"/>
    </p:embeddedFont>
    <p:embeddedFont>
      <p:font typeface="Libre Baskerville" panose="02000000000000000000" pitchFamily="2" charset="0"/>
      <p:regular r:id="rId27"/>
      <p:bold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B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36679-5286-4FFF-A230-E37908F38A87}" type="datetimeFigureOut">
              <a:rPr lang="en-US" smtClean="0"/>
              <a:t>11/10/25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4DB26-72C9-41A5-9E81-B6283A46941A}" type="slidenum">
              <a:rPr lang="en-US" smtClean="0"/>
              <a:t>‹Nº›</a:t>
            </a:fld>
            <a:endParaRPr lang="en-US"/>
          </a:p>
        </p:txBody>
      </p:sp>
    </p:spTree>
    <p:extLst>
      <p:ext uri="{BB962C8B-B14F-4D97-AF65-F5344CB8AC3E}">
        <p14:creationId xmlns:p14="http://schemas.microsoft.com/office/powerpoint/2010/main" val="171119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baacb666f6_0_22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g1baacb666f6_0_224:notes"/>
          <p:cNvSpPr txBox="1">
            <a:spLocks noGrp="1"/>
          </p:cNvSpPr>
          <p:nvPr>
            <p:ph type="body" idx="1"/>
          </p:nvPr>
        </p:nvSpPr>
        <p:spPr>
          <a:xfrm>
            <a:off x="702310" y="4480004"/>
            <a:ext cx="5618400" cy="3665700"/>
          </a:xfrm>
          <a:prstGeom prst="rect">
            <a:avLst/>
          </a:prstGeom>
          <a:noFill/>
          <a:ln>
            <a:noFill/>
          </a:ln>
        </p:spPr>
        <p:txBody>
          <a:bodyPr spcFirstLastPara="1" wrap="square" lIns="93450" tIns="46700" rIns="93450" bIns="46700" anchor="t" anchorCtr="0">
            <a:noAutofit/>
          </a:bodyPr>
          <a:lstStyle/>
          <a:p>
            <a:pPr marL="0" lvl="0" indent="0" algn="l" rtl="0">
              <a:spcBef>
                <a:spcPts val="0"/>
              </a:spcBef>
              <a:spcAft>
                <a:spcPts val="0"/>
              </a:spcAft>
              <a:buNone/>
            </a:pPr>
            <a:r>
              <a:rPr lang="en-US" dirty="0"/>
              <a:t>9% of deadly tsunamis are generated in the Caribbean and </a:t>
            </a:r>
            <a:r>
              <a:rPr lang="en-US" dirty="0" err="1"/>
              <a:t>Altlantic</a:t>
            </a:r>
            <a:r>
              <a:rPr lang="en-US" dirty="0"/>
              <a:t> – but noting that Indian Ocean accounts for 5%, but where almost 230,000 people lost their lives in 2004, highlights that infrequency does not protect us, but may make us complacent, annual tsunami exercises and the Tsunami Ready program offer that continuous motivation and mechanisms to get and stay prepared.  </a:t>
            </a:r>
            <a:endParaRPr dirty="0"/>
          </a:p>
        </p:txBody>
      </p:sp>
      <p:sp>
        <p:nvSpPr>
          <p:cNvPr id="175" name="Google Shape;175;g1baacb666f6_0_224:notes"/>
          <p:cNvSpPr txBox="1">
            <a:spLocks noGrp="1"/>
          </p:cNvSpPr>
          <p:nvPr>
            <p:ph type="sldNum" idx="12"/>
          </p:nvPr>
        </p:nvSpPr>
        <p:spPr>
          <a:xfrm>
            <a:off x="3978131" y="8842029"/>
            <a:ext cx="3043200" cy="467100"/>
          </a:xfrm>
          <a:prstGeom prst="rect">
            <a:avLst/>
          </a:prstGeom>
          <a:noFill/>
          <a:ln>
            <a:noFill/>
          </a:ln>
        </p:spPr>
        <p:txBody>
          <a:bodyPr spcFirstLastPara="1" wrap="square" lIns="93450" tIns="46700" rIns="93450" bIns="46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6" name="Google Shape;486;p25:notes"/>
          <p:cNvSpPr txBox="1">
            <a:spLocks noGrp="1"/>
          </p:cNvSpPr>
          <p:nvPr>
            <p:ph type="body" idx="1"/>
          </p:nvPr>
        </p:nvSpPr>
        <p:spPr>
          <a:xfrm>
            <a:off x="938213" y="4422775"/>
            <a:ext cx="5146675" cy="418623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87" name="Google Shape;487;p25:notes"/>
          <p:cNvSpPr txBox="1">
            <a:spLocks noGrp="1"/>
          </p:cNvSpPr>
          <p:nvPr>
            <p:ph type="sldNum" idx="12"/>
          </p:nvPr>
        </p:nvSpPr>
        <p:spPr>
          <a:xfrm>
            <a:off x="3979863" y="8845550"/>
            <a:ext cx="3043237" cy="46355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13558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C" dirty="0"/>
              <a:t>British </a:t>
            </a:r>
            <a:r>
              <a:rPr lang="es-EC" dirty="0" err="1"/>
              <a:t>Virgin</a:t>
            </a:r>
            <a:r>
              <a:rPr lang="es-EC" dirty="0"/>
              <a:t> </a:t>
            </a:r>
            <a:r>
              <a:rPr lang="es-EC" dirty="0" err="1"/>
              <a:t>Islands</a:t>
            </a:r>
            <a:r>
              <a:rPr lang="es-EC" dirty="0"/>
              <a:t> </a:t>
            </a:r>
            <a:r>
              <a:rPr lang="es-EC" dirty="0" err="1"/>
              <a:t>also</a:t>
            </a:r>
            <a:r>
              <a:rPr lang="es-EC" dirty="0"/>
              <a:t> </a:t>
            </a:r>
            <a:r>
              <a:rPr lang="es-EC" dirty="0" err="1"/>
              <a:t>indicated</a:t>
            </a:r>
            <a:r>
              <a:rPr lang="es-EC" dirty="0"/>
              <a:t> </a:t>
            </a:r>
            <a:r>
              <a:rPr lang="es-EC" dirty="0" err="1"/>
              <a:t>that</a:t>
            </a:r>
            <a:r>
              <a:rPr lang="es-EC" dirty="0"/>
              <a:t> </a:t>
            </a:r>
            <a:r>
              <a:rPr lang="es-EC" dirty="0" err="1"/>
              <a:t>TsunamiReady</a:t>
            </a:r>
            <a:r>
              <a:rPr lang="es-EC" dirty="0"/>
              <a:t> </a:t>
            </a:r>
            <a:r>
              <a:rPr lang="es-EC" dirty="0" err="1"/>
              <a:t>helped</a:t>
            </a:r>
            <a:r>
              <a:rPr lang="es-EC" dirty="0"/>
              <a:t> </a:t>
            </a:r>
            <a:r>
              <a:rPr lang="es-EC" dirty="0" err="1"/>
              <a:t>them</a:t>
            </a:r>
            <a:r>
              <a:rPr lang="es-EC" dirty="0"/>
              <a:t> </a:t>
            </a:r>
            <a:r>
              <a:rPr lang="es-EC" dirty="0" err="1"/>
              <a:t>with</a:t>
            </a:r>
            <a:r>
              <a:rPr lang="es-EC" dirty="0"/>
              <a:t> </a:t>
            </a:r>
            <a:r>
              <a:rPr lang="es-EC" dirty="0" err="1"/>
              <a:t>the</a:t>
            </a:r>
            <a:r>
              <a:rPr lang="es-EC" dirty="0"/>
              <a:t> response </a:t>
            </a:r>
            <a:r>
              <a:rPr lang="es-EC" dirty="0" err="1"/>
              <a:t>to</a:t>
            </a:r>
            <a:r>
              <a:rPr lang="es-EC" dirty="0"/>
              <a:t> </a:t>
            </a:r>
            <a:r>
              <a:rPr lang="es-EC" dirty="0" err="1"/>
              <a:t>Hurricane</a:t>
            </a:r>
            <a:r>
              <a:rPr lang="es-EC" dirty="0"/>
              <a:t> Irma in 2017.  </a:t>
            </a:r>
            <a:r>
              <a:rPr lang="es-EC" dirty="0" err="1"/>
              <a:t>Awaiting</a:t>
            </a:r>
            <a:r>
              <a:rPr lang="es-EC" dirty="0"/>
              <a:t> </a:t>
            </a:r>
            <a:r>
              <a:rPr lang="es-EC" dirty="0" err="1"/>
              <a:t>to</a:t>
            </a:r>
            <a:r>
              <a:rPr lang="es-EC" dirty="0"/>
              <a:t> </a:t>
            </a:r>
            <a:r>
              <a:rPr lang="es-EC" dirty="0" err="1"/>
              <a:t>see</a:t>
            </a:r>
            <a:r>
              <a:rPr lang="es-EC" dirty="0"/>
              <a:t> </a:t>
            </a:r>
            <a:r>
              <a:rPr lang="es-EC" dirty="0" err="1"/>
              <a:t>if</a:t>
            </a:r>
            <a:r>
              <a:rPr lang="es-EC" dirty="0"/>
              <a:t> </a:t>
            </a:r>
            <a:r>
              <a:rPr lang="es-EC" dirty="0" err="1"/>
              <a:t>this</a:t>
            </a:r>
            <a:r>
              <a:rPr lang="es-EC" dirty="0"/>
              <a:t> </a:t>
            </a:r>
            <a:r>
              <a:rPr lang="es-EC" dirty="0" err="1"/>
              <a:t>would</a:t>
            </a:r>
            <a:r>
              <a:rPr lang="es-EC" dirty="0"/>
              <a:t> be </a:t>
            </a:r>
            <a:r>
              <a:rPr lang="es-EC" dirty="0" err="1"/>
              <a:t>the</a:t>
            </a:r>
            <a:r>
              <a:rPr lang="es-EC" dirty="0"/>
              <a:t> case </a:t>
            </a:r>
            <a:r>
              <a:rPr lang="es-EC" dirty="0" err="1"/>
              <a:t>for</a:t>
            </a:r>
            <a:r>
              <a:rPr lang="es-EC" dirty="0"/>
              <a:t> Old </a:t>
            </a:r>
            <a:r>
              <a:rPr lang="es-EC" dirty="0" err="1"/>
              <a:t>Harbour</a:t>
            </a:r>
            <a:r>
              <a:rPr lang="es-EC" dirty="0"/>
              <a:t> Bay in Jamaica </a:t>
            </a:r>
            <a:r>
              <a:rPr lang="es-EC" dirty="0" err="1"/>
              <a:t>for</a:t>
            </a:r>
            <a:r>
              <a:rPr lang="es-EC" dirty="0"/>
              <a:t> Melissa in 2025</a:t>
            </a:r>
          </a:p>
        </p:txBody>
      </p:sp>
    </p:spTree>
    <p:extLst>
      <p:ext uri="{BB962C8B-B14F-4D97-AF65-F5344CB8AC3E}">
        <p14:creationId xmlns:p14="http://schemas.microsoft.com/office/powerpoint/2010/main" val="273265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dea7e4d9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edea7e4d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a:t>
            </a:r>
            <a:r>
              <a:rPr lang="en-US" dirty="0" err="1"/>
              <a:t>TsunamiReady</a:t>
            </a:r>
            <a:r>
              <a:rPr lang="en-US" dirty="0"/>
              <a:t> Program was the precursor to the UNESCO-IOC Tsunami Ready Recognition Program.  It was established in 2001.</a:t>
            </a:r>
          </a:p>
        </p:txBody>
      </p:sp>
      <p:sp>
        <p:nvSpPr>
          <p:cNvPr id="4" name="Slide Number Placeholder 3"/>
          <p:cNvSpPr>
            <a:spLocks noGrp="1"/>
          </p:cNvSpPr>
          <p:nvPr>
            <p:ph type="sldNum" sz="quarter" idx="5"/>
          </p:nvPr>
        </p:nvSpPr>
        <p:spPr/>
        <p:txBody>
          <a:bodyPr/>
          <a:lstStyle/>
          <a:p>
            <a:fld id="{1044DB26-72C9-41A5-9E81-B6283A46941A}" type="slidenum">
              <a:rPr lang="en-US" smtClean="0"/>
              <a:t>5</a:t>
            </a:fld>
            <a:endParaRPr lang="en-US"/>
          </a:p>
        </p:txBody>
      </p:sp>
    </p:spTree>
    <p:extLst>
      <p:ext uri="{BB962C8B-B14F-4D97-AF65-F5344CB8AC3E}">
        <p14:creationId xmlns:p14="http://schemas.microsoft.com/office/powerpoint/2010/main" val="42000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2006 the first </a:t>
            </a:r>
            <a:r>
              <a:rPr lang="en-US" dirty="0" err="1"/>
              <a:t>TsunamiReady</a:t>
            </a:r>
            <a:r>
              <a:rPr lang="en-US" dirty="0"/>
              <a:t> community in the Caribbean was recognized in Puerto Rico.  The number of communities grew over the years.  By 2015, 100% of coastal communities in Puerto Rico were recognized as Tsunami Ready.</a:t>
            </a:r>
          </a:p>
        </p:txBody>
      </p:sp>
      <p:sp>
        <p:nvSpPr>
          <p:cNvPr id="4" name="Slide Number Placeholder 3"/>
          <p:cNvSpPr>
            <a:spLocks noGrp="1"/>
          </p:cNvSpPr>
          <p:nvPr>
            <p:ph type="sldNum" sz="quarter" idx="5"/>
          </p:nvPr>
        </p:nvSpPr>
        <p:spPr/>
        <p:txBody>
          <a:bodyPr/>
          <a:lstStyle/>
          <a:p>
            <a:fld id="{1044DB26-72C9-41A5-9E81-B6283A46941A}" type="slidenum">
              <a:rPr lang="en-US" smtClean="0"/>
              <a:t>6</a:t>
            </a:fld>
            <a:endParaRPr lang="en-US"/>
          </a:p>
        </p:txBody>
      </p:sp>
    </p:spTree>
    <p:extLst>
      <p:ext uri="{BB962C8B-B14F-4D97-AF65-F5344CB8AC3E}">
        <p14:creationId xmlns:p14="http://schemas.microsoft.com/office/powerpoint/2010/main" val="96482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Puerto Rico </a:t>
            </a:r>
            <a:r>
              <a:rPr lang="en-US" dirty="0" err="1"/>
              <a:t>TsunamiReady</a:t>
            </a:r>
            <a:r>
              <a:rPr lang="en-US" dirty="0"/>
              <a:t> experience was shared within the ICG-CARIBE EWS.  In 2010 a </a:t>
            </a:r>
            <a:r>
              <a:rPr lang="en-US" dirty="0" err="1"/>
              <a:t>TsunamiReady</a:t>
            </a:r>
            <a:r>
              <a:rPr lang="en-US" dirty="0"/>
              <a:t> summit was held in Puerto Rico to provide capacity to the Puerto Rico emergency management community in the implementation of the TR program and tsunami stakeholders from the Caribbean were invited.  One of the </a:t>
            </a:r>
            <a:r>
              <a:rPr lang="en-US" dirty="0" err="1"/>
              <a:t>reccomendations</a:t>
            </a:r>
            <a:r>
              <a:rPr lang="en-US" dirty="0"/>
              <a:t> of the </a:t>
            </a:r>
            <a:r>
              <a:rPr lang="en-US" dirty="0" err="1"/>
              <a:t>Summitt</a:t>
            </a:r>
            <a:r>
              <a:rPr lang="en-US" dirty="0"/>
              <a:t> was the piloting of the US TR program in the Caribbean.</a:t>
            </a:r>
          </a:p>
        </p:txBody>
      </p:sp>
      <p:sp>
        <p:nvSpPr>
          <p:cNvPr id="4" name="Slide Number Placeholder 3"/>
          <p:cNvSpPr>
            <a:spLocks noGrp="1"/>
          </p:cNvSpPr>
          <p:nvPr>
            <p:ph type="sldNum" sz="quarter" idx="5"/>
          </p:nvPr>
        </p:nvSpPr>
        <p:spPr/>
        <p:txBody>
          <a:bodyPr/>
          <a:lstStyle/>
          <a:p>
            <a:fld id="{1044DB26-72C9-41A5-9E81-B6283A46941A}" type="slidenum">
              <a:rPr lang="en-US" smtClean="0"/>
              <a:t>7</a:t>
            </a:fld>
            <a:endParaRPr lang="en-US"/>
          </a:p>
        </p:txBody>
      </p:sp>
    </p:spTree>
    <p:extLst>
      <p:ext uri="{BB962C8B-B14F-4D97-AF65-F5344CB8AC3E}">
        <p14:creationId xmlns:p14="http://schemas.microsoft.com/office/powerpoint/2010/main" val="364250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C" dirty="0"/>
              <a:t>In 2011 </a:t>
            </a:r>
            <a:r>
              <a:rPr lang="es-EC" dirty="0" err="1"/>
              <a:t>the</a:t>
            </a:r>
            <a:r>
              <a:rPr lang="es-EC" dirty="0"/>
              <a:t> </a:t>
            </a:r>
            <a:r>
              <a:rPr lang="es-EC" dirty="0" err="1"/>
              <a:t>first</a:t>
            </a:r>
            <a:r>
              <a:rPr lang="es-EC" dirty="0"/>
              <a:t> </a:t>
            </a:r>
            <a:r>
              <a:rPr lang="es-EC" dirty="0" err="1"/>
              <a:t>community</a:t>
            </a:r>
            <a:r>
              <a:rPr lang="es-EC" dirty="0"/>
              <a:t> </a:t>
            </a:r>
            <a:r>
              <a:rPr lang="es-EC" dirty="0" err="1"/>
              <a:t>outside</a:t>
            </a:r>
            <a:r>
              <a:rPr lang="es-EC" dirty="0"/>
              <a:t> </a:t>
            </a:r>
            <a:r>
              <a:rPr lang="es-EC" dirty="0" err="1"/>
              <a:t>of</a:t>
            </a:r>
            <a:r>
              <a:rPr lang="es-EC" dirty="0"/>
              <a:t> </a:t>
            </a:r>
            <a:r>
              <a:rPr lang="es-EC" dirty="0" err="1"/>
              <a:t>the</a:t>
            </a:r>
            <a:r>
              <a:rPr lang="es-EC" dirty="0"/>
              <a:t> US </a:t>
            </a:r>
            <a:r>
              <a:rPr lang="es-EC" dirty="0" err="1"/>
              <a:t>was</a:t>
            </a:r>
            <a:r>
              <a:rPr lang="es-EC" dirty="0"/>
              <a:t> </a:t>
            </a:r>
            <a:r>
              <a:rPr lang="es-EC" dirty="0" err="1"/>
              <a:t>recognized</a:t>
            </a:r>
            <a:r>
              <a:rPr lang="es-EC" dirty="0"/>
              <a:t> </a:t>
            </a:r>
            <a:r>
              <a:rPr lang="es-EC" dirty="0" err="1"/>
              <a:t>jointly</a:t>
            </a:r>
            <a:r>
              <a:rPr lang="es-EC" dirty="0"/>
              <a:t> </a:t>
            </a:r>
            <a:r>
              <a:rPr lang="es-EC" dirty="0" err="1"/>
              <a:t>by</a:t>
            </a:r>
            <a:r>
              <a:rPr lang="es-EC" dirty="0"/>
              <a:t> </a:t>
            </a:r>
            <a:r>
              <a:rPr lang="es-EC" dirty="0" err="1"/>
              <a:t>the</a:t>
            </a:r>
            <a:r>
              <a:rPr lang="es-EC" dirty="0"/>
              <a:t> US and UNESCO/IOC as a </a:t>
            </a:r>
            <a:r>
              <a:rPr lang="es-EC" dirty="0" err="1"/>
              <a:t>TsunamiReady</a:t>
            </a:r>
            <a:r>
              <a:rPr lang="es-EC" dirty="0"/>
              <a:t> </a:t>
            </a:r>
            <a:r>
              <a:rPr lang="es-EC" dirty="0" err="1"/>
              <a:t>community</a:t>
            </a:r>
            <a:r>
              <a:rPr lang="es-EC" dirty="0"/>
              <a:t>.  </a:t>
            </a:r>
            <a:r>
              <a:rPr lang="es-EC" dirty="0" err="1"/>
              <a:t>This</a:t>
            </a:r>
            <a:r>
              <a:rPr lang="es-EC" dirty="0"/>
              <a:t> </a:t>
            </a:r>
            <a:r>
              <a:rPr lang="es-EC" dirty="0" err="1"/>
              <a:t>effort</a:t>
            </a:r>
            <a:r>
              <a:rPr lang="es-EC" dirty="0"/>
              <a:t> led </a:t>
            </a:r>
            <a:r>
              <a:rPr lang="es-EC" dirty="0" err="1"/>
              <a:t>to</a:t>
            </a:r>
            <a:r>
              <a:rPr lang="es-EC" dirty="0"/>
              <a:t> a </a:t>
            </a:r>
            <a:r>
              <a:rPr lang="es-EC" dirty="0" err="1"/>
              <a:t>pilot</a:t>
            </a:r>
            <a:r>
              <a:rPr lang="es-EC" dirty="0"/>
              <a:t> UNESCO/IOC Tsunami </a:t>
            </a:r>
            <a:r>
              <a:rPr lang="es-EC" dirty="0" err="1"/>
              <a:t>Ready</a:t>
            </a:r>
            <a:r>
              <a:rPr lang="es-EC" dirty="0"/>
              <a:t> </a:t>
            </a:r>
            <a:r>
              <a:rPr lang="es-EC" dirty="0" err="1"/>
              <a:t>program</a:t>
            </a:r>
            <a:r>
              <a:rPr lang="es-EC" dirty="0"/>
              <a:t> in 2015, </a:t>
            </a:r>
            <a:r>
              <a:rPr lang="es-EC" dirty="0" err="1"/>
              <a:t>becoming</a:t>
            </a:r>
            <a:r>
              <a:rPr lang="es-EC" dirty="0"/>
              <a:t> </a:t>
            </a:r>
            <a:r>
              <a:rPr lang="es-EC" dirty="0" err="1"/>
              <a:t>the</a:t>
            </a:r>
            <a:r>
              <a:rPr lang="es-EC" dirty="0"/>
              <a:t> UNESCO/IOC Tsunami </a:t>
            </a:r>
            <a:r>
              <a:rPr lang="es-EC" dirty="0" err="1"/>
              <a:t>Ready</a:t>
            </a:r>
            <a:r>
              <a:rPr lang="es-EC" dirty="0"/>
              <a:t> (</a:t>
            </a:r>
            <a:r>
              <a:rPr lang="es-EC" dirty="0" err="1"/>
              <a:t>two</a:t>
            </a:r>
            <a:r>
              <a:rPr lang="es-EC" dirty="0"/>
              <a:t> </a:t>
            </a:r>
            <a:r>
              <a:rPr lang="es-EC" dirty="0" err="1"/>
              <a:t>words</a:t>
            </a:r>
            <a:r>
              <a:rPr lang="es-EC" dirty="0"/>
              <a:t>) </a:t>
            </a:r>
            <a:r>
              <a:rPr lang="es-EC" dirty="0" err="1"/>
              <a:t>Recognition</a:t>
            </a:r>
            <a:r>
              <a:rPr lang="es-EC" dirty="0"/>
              <a:t> </a:t>
            </a:r>
            <a:r>
              <a:rPr lang="es-EC" dirty="0" err="1"/>
              <a:t>Program</a:t>
            </a:r>
            <a:r>
              <a:rPr lang="es-EC" dirty="0"/>
              <a:t> in 2022.</a:t>
            </a:r>
          </a:p>
        </p:txBody>
      </p:sp>
    </p:spTree>
    <p:extLst>
      <p:ext uri="{BB962C8B-B14F-4D97-AF65-F5344CB8AC3E}">
        <p14:creationId xmlns:p14="http://schemas.microsoft.com/office/powerpoint/2010/main" val="279698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7" name="Google Shape;397;p16:notes"/>
          <p:cNvSpPr txBox="1">
            <a:spLocks noGrp="1"/>
          </p:cNvSpPr>
          <p:nvPr>
            <p:ph type="body" idx="1"/>
          </p:nvPr>
        </p:nvSpPr>
        <p:spPr>
          <a:xfrm>
            <a:off x="938213" y="4422775"/>
            <a:ext cx="5146675" cy="418623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r>
              <a:rPr lang="en-US" dirty="0"/>
              <a:t>In 2022, after 11 years of piloting UNESCO IOC approved its Tsunami Ready Recognition </a:t>
            </a:r>
            <a:r>
              <a:rPr lang="en-US" dirty="0" err="1"/>
              <a:t>Programme</a:t>
            </a:r>
            <a:r>
              <a:rPr lang="en-US" dirty="0"/>
              <a:t> and Guidelines</a:t>
            </a:r>
            <a:endParaRPr dirty="0"/>
          </a:p>
        </p:txBody>
      </p:sp>
      <p:sp>
        <p:nvSpPr>
          <p:cNvPr id="398" name="Google Shape;398;p16:notes"/>
          <p:cNvSpPr txBox="1">
            <a:spLocks noGrp="1"/>
          </p:cNvSpPr>
          <p:nvPr>
            <p:ph type="sldNum" idx="12"/>
          </p:nvPr>
        </p:nvSpPr>
        <p:spPr>
          <a:xfrm>
            <a:off x="3979863" y="8845550"/>
            <a:ext cx="3043237" cy="463550"/>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Currently there are 23 communities in 14 Member States recognized as Tsunami Ready in the Caribbean, in addition to these are the 50 </a:t>
            </a:r>
            <a:r>
              <a:rPr lang="en-AU" dirty="0" err="1"/>
              <a:t>TsunamiReady</a:t>
            </a:r>
            <a:r>
              <a:rPr lang="en-AU" dirty="0"/>
              <a:t> communities of Puerto Rico and the US Virgin Islands.  Of the 23 UNESCO/IOC TR communities, 10 have TR renewals delayed,  2 Renewals due in 2025 for a toral of 12 Renewals needed, of which only 2 Renewals in Process.  There are an additional 5 new renewals in process (Belize, Saint Lucia, Grenada, Trinidad and Tobago). </a:t>
            </a:r>
            <a:r>
              <a:rPr lang="en-US" dirty="0"/>
              <a:t>According to Mathieu </a:t>
            </a:r>
            <a:r>
              <a:rPr lang="en-US" dirty="0" err="1"/>
              <a:t>Peroche</a:t>
            </a:r>
            <a:r>
              <a:rPr lang="en-US" dirty="0"/>
              <a:t> analysis of Caribbean and Adjacent Regions there are around 900 communities (administrative districts) with direct </a:t>
            </a:r>
            <a:r>
              <a:rPr lang="en-US" dirty="0" err="1"/>
              <a:t>acces</a:t>
            </a:r>
            <a:r>
              <a:rPr lang="en-US" dirty="0"/>
              <a:t> to the sea that  are included in the evacuation zone at an altitude of 15 or 30 meters.  So we are at less than 10% of the 100% prepared </a:t>
            </a:r>
            <a:r>
              <a:rPr lang="en-US" dirty="0" err="1"/>
              <a:t>prepared</a:t>
            </a:r>
            <a:r>
              <a:rPr lang="en-US" dirty="0"/>
              <a:t> and resilient goal of the Ocean Decade.</a:t>
            </a:r>
            <a:endParaRPr dirty="0"/>
          </a:p>
        </p:txBody>
      </p:sp>
      <p:sp>
        <p:nvSpPr>
          <p:cNvPr id="221" name="Google Shape;2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3:notes"/>
          <p:cNvSpPr txBox="1">
            <a:spLocks noGrp="1"/>
          </p:cNvSpPr>
          <p:nvPr>
            <p:ph type="body" idx="1"/>
          </p:nvPr>
        </p:nvSpPr>
        <p:spPr>
          <a:xfrm>
            <a:off x="938213" y="4422775"/>
            <a:ext cx="5146675" cy="418623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360"/>
              </a:spcBef>
              <a:spcAft>
                <a:spcPts val="0"/>
              </a:spcAft>
              <a:buSzPts val="1400"/>
              <a:buNone/>
            </a:pPr>
            <a:endParaRPr/>
          </a:p>
        </p:txBody>
      </p:sp>
      <p:sp>
        <p:nvSpPr>
          <p:cNvPr id="460" name="Google Shape;460;p23: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4:notes"/>
          <p:cNvSpPr txBox="1">
            <a:spLocks noGrp="1"/>
          </p:cNvSpPr>
          <p:nvPr>
            <p:ph type="body" idx="1"/>
          </p:nvPr>
        </p:nvSpPr>
        <p:spPr>
          <a:xfrm>
            <a:off x="938213" y="4422775"/>
            <a:ext cx="5146675" cy="418623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360"/>
              </a:spcBef>
              <a:spcAft>
                <a:spcPts val="0"/>
              </a:spcAft>
              <a:buSzPts val="1400"/>
              <a:buNone/>
            </a:pPr>
            <a:endParaRPr/>
          </a:p>
        </p:txBody>
      </p:sp>
      <p:sp>
        <p:nvSpPr>
          <p:cNvPr id="471" name="Google Shape;471;p2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R Title and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D81E12D-BDB4-8093-3A6F-66DEFF4ADAC0}"/>
              </a:ext>
            </a:extLst>
          </p:cNvPr>
          <p:cNvGrpSpPr>
            <a:grpSpLocks noGrp="1" noUngrp="1" noRot="1" noMove="1" noResize="1"/>
          </p:cNvGrpSpPr>
          <p:nvPr/>
        </p:nvGrpSpPr>
        <p:grpSpPr>
          <a:xfrm>
            <a:off x="677255" y="1172624"/>
            <a:ext cx="16933493" cy="181391"/>
            <a:chOff x="338627" y="586311"/>
            <a:chExt cx="8466746" cy="90695"/>
          </a:xfrm>
        </p:grpSpPr>
        <p:sp>
          <p:nvSpPr>
            <p:cNvPr id="9" name="Rectangle 8">
              <a:extLst>
                <a:ext uri="{FF2B5EF4-FFF2-40B4-BE49-F238E27FC236}">
                  <a16:creationId xmlns:a16="http://schemas.microsoft.com/office/drawing/2014/main" id="{5CC990C5-4BD7-EB5E-F5D0-547E2EE87F76}"/>
                </a:ext>
              </a:extLst>
            </p:cNvPr>
            <p:cNvSpPr>
              <a:spLocks noGrp="1" noRot="1" noMove="1" noResize="1" noEditPoints="1" noAdjustHandles="1" noChangeArrowheads="1" noChangeShapeType="1"/>
            </p:cNvSpPr>
            <p:nvPr/>
          </p:nvSpPr>
          <p:spPr>
            <a:xfrm>
              <a:off x="338627" y="586311"/>
              <a:ext cx="8466746" cy="79614"/>
            </a:xfrm>
            <a:prstGeom prst="rect">
              <a:avLst/>
            </a:prstGeom>
            <a:solidFill>
              <a:srgbClr val="00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1"/>
            </a:p>
          </p:txBody>
        </p:sp>
        <p:sp>
          <p:nvSpPr>
            <p:cNvPr id="10" name="Rectangle 9">
              <a:extLst>
                <a:ext uri="{FF2B5EF4-FFF2-40B4-BE49-F238E27FC236}">
                  <a16:creationId xmlns:a16="http://schemas.microsoft.com/office/drawing/2014/main" id="{626B9690-104D-BC22-E424-C4E89136B90F}"/>
                </a:ext>
              </a:extLst>
            </p:cNvPr>
            <p:cNvSpPr>
              <a:spLocks noGrp="1" noRot="1" noMove="1" noResize="1" noEditPoints="1" noAdjustHandles="1" noChangeArrowheads="1" noChangeShapeType="1"/>
            </p:cNvSpPr>
            <p:nvPr/>
          </p:nvSpPr>
          <p:spPr>
            <a:xfrm>
              <a:off x="5188085" y="597392"/>
              <a:ext cx="3617288" cy="79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1"/>
            </a:p>
          </p:txBody>
        </p:sp>
      </p:grpSp>
      <p:sp>
        <p:nvSpPr>
          <p:cNvPr id="13" name="Text Placeholder 12">
            <a:extLst>
              <a:ext uri="{FF2B5EF4-FFF2-40B4-BE49-F238E27FC236}">
                <a16:creationId xmlns:a16="http://schemas.microsoft.com/office/drawing/2014/main" id="{D96D7F01-C598-E330-00FB-67DC432A925C}"/>
              </a:ext>
            </a:extLst>
          </p:cNvPr>
          <p:cNvSpPr>
            <a:spLocks noGrp="1"/>
          </p:cNvSpPr>
          <p:nvPr>
            <p:ph type="body" sz="quarter" idx="10" hasCustomPrompt="1"/>
          </p:nvPr>
        </p:nvSpPr>
        <p:spPr>
          <a:xfrm>
            <a:off x="677254" y="1477953"/>
            <a:ext cx="16934474" cy="8532323"/>
          </a:xfrm>
        </p:spPr>
        <p:txBody>
          <a:bodyPr>
            <a:normAutofit/>
          </a:bodyPr>
          <a:lstStyle>
            <a:lvl1pPr marL="0" indent="-457188">
              <a:lnSpc>
                <a:spcPct val="110000"/>
              </a:lnSpc>
              <a:buClr>
                <a:srgbClr val="C00000"/>
              </a:buClr>
              <a:buSzPct val="80000"/>
              <a:buFont typeface="Arial" panose="020B0604020202020204" pitchFamily="34" charset="0"/>
              <a:buChar char="□"/>
              <a:defRPr sz="4001" b="0">
                <a:latin typeface="Arial" panose="020B0604020202020204" pitchFamily="34" charset="0"/>
                <a:cs typeface="Arial" panose="020B0604020202020204" pitchFamily="34" charset="0"/>
              </a:defRPr>
            </a:lvl1pPr>
            <a:lvl2pPr marL="914378" indent="-457188">
              <a:lnSpc>
                <a:spcPct val="110000"/>
              </a:lnSpc>
              <a:buClr>
                <a:srgbClr val="C00000"/>
              </a:buClr>
              <a:buSzPct val="80000"/>
              <a:buFont typeface="Arial" panose="020B0604020202020204" pitchFamily="34" charset="0"/>
              <a:buChar char="□"/>
              <a:defRPr sz="3200" b="0">
                <a:latin typeface="Arial" panose="020B0604020202020204" pitchFamily="34" charset="0"/>
                <a:cs typeface="Arial" panose="020B0604020202020204" pitchFamily="34" charset="0"/>
              </a:defRPr>
            </a:lvl2pPr>
          </a:lstStyle>
          <a:p>
            <a:pPr lvl="0"/>
            <a:r>
              <a:rPr lang="en-US" dirty="0"/>
              <a:t>Click to add text</a:t>
            </a:r>
          </a:p>
          <a:p>
            <a:pPr lvl="1"/>
            <a:r>
              <a:rPr lang="en-US" dirty="0"/>
              <a:t>Click to add text</a:t>
            </a:r>
          </a:p>
          <a:p>
            <a:pPr lvl="0"/>
            <a:r>
              <a:rPr lang="en-US" dirty="0"/>
              <a:t>Click to add text</a:t>
            </a:r>
          </a:p>
          <a:p>
            <a:pPr lvl="1"/>
            <a:r>
              <a:rPr lang="en-US" dirty="0"/>
              <a:t>Click to add text</a:t>
            </a:r>
          </a:p>
          <a:p>
            <a:pPr lvl="1"/>
            <a:endParaRPr lang="en-US" dirty="0"/>
          </a:p>
        </p:txBody>
      </p:sp>
      <p:sp>
        <p:nvSpPr>
          <p:cNvPr id="3" name="Text Placeholder 2">
            <a:extLst>
              <a:ext uri="{FF2B5EF4-FFF2-40B4-BE49-F238E27FC236}">
                <a16:creationId xmlns:a16="http://schemas.microsoft.com/office/drawing/2014/main" id="{3291E562-DC02-E4EF-6A64-3F43AD4B06F9}"/>
              </a:ext>
            </a:extLst>
          </p:cNvPr>
          <p:cNvSpPr>
            <a:spLocks noGrp="1"/>
          </p:cNvSpPr>
          <p:nvPr>
            <p:ph type="body" sz="quarter" idx="11" hasCustomPrompt="1"/>
          </p:nvPr>
        </p:nvSpPr>
        <p:spPr>
          <a:xfrm>
            <a:off x="677252" y="226975"/>
            <a:ext cx="16933493" cy="923484"/>
          </a:xfrm>
        </p:spPr>
        <p:txBody>
          <a:bodyPr lIns="45720" rIns="45720" anchor="ctr">
            <a:normAutofit/>
          </a:bodyPr>
          <a:lstStyle>
            <a:lvl1pPr marL="0" indent="0">
              <a:buNone/>
              <a:defRPr sz="5600" b="1">
                <a:solidFill>
                  <a:srgbClr val="C00000"/>
                </a:solidFill>
                <a:latin typeface="Arial" panose="020B0604020202020204" pitchFamily="34" charset="0"/>
                <a:cs typeface="Arial" panose="020B0604020202020204" pitchFamily="34" charset="0"/>
              </a:defRPr>
            </a:lvl1pPr>
            <a:lvl2pPr marL="685784" indent="0">
              <a:buNone/>
              <a:defRPr/>
            </a:lvl2pPr>
            <a:lvl3pPr marL="1371566" indent="0">
              <a:buNone/>
              <a:defRPr/>
            </a:lvl3pPr>
            <a:lvl4pPr marL="2057349" indent="0">
              <a:buNone/>
              <a:defRPr/>
            </a:lvl4pPr>
            <a:lvl5pPr marL="2743131" indent="0">
              <a:buNone/>
              <a:defRPr/>
            </a:lvl5pPr>
          </a:lstStyle>
          <a:p>
            <a:pPr lvl="0"/>
            <a:r>
              <a:rPr lang="en-US" dirty="0"/>
              <a:t>Click to add title</a:t>
            </a:r>
          </a:p>
        </p:txBody>
      </p:sp>
      <p:pic>
        <p:nvPicPr>
          <p:cNvPr id="2" name="Google Shape;521;p25">
            <a:extLst>
              <a:ext uri="{FF2B5EF4-FFF2-40B4-BE49-F238E27FC236}">
                <a16:creationId xmlns:a16="http://schemas.microsoft.com/office/drawing/2014/main" id="{8A234535-BD65-A02A-D476-21633832FCB1}"/>
              </a:ext>
            </a:extLst>
          </p:cNvPr>
          <p:cNvPicPr preferRelativeResize="0">
            <a:picLocks noChangeAspect="1"/>
          </p:cNvPicPr>
          <p:nvPr/>
        </p:nvPicPr>
        <p:blipFill rotWithShape="1">
          <a:blip r:embed="rId2">
            <a:alphaModFix/>
          </a:blip>
          <a:srcRect/>
          <a:stretch/>
        </p:blipFill>
        <p:spPr>
          <a:xfrm>
            <a:off x="35987" y="9270521"/>
            <a:ext cx="1282536" cy="914400"/>
          </a:xfrm>
          <a:prstGeom prst="rect">
            <a:avLst/>
          </a:prstGeom>
          <a:noFill/>
          <a:ln>
            <a:noFill/>
          </a:ln>
        </p:spPr>
      </p:pic>
    </p:spTree>
    <p:extLst>
      <p:ext uri="{BB962C8B-B14F-4D97-AF65-F5344CB8AC3E}">
        <p14:creationId xmlns:p14="http://schemas.microsoft.com/office/powerpoint/2010/main" val="1981193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Slide 3">
  <p:cSld name="1_Content Slide 3">
    <p:spTree>
      <p:nvGrpSpPr>
        <p:cNvPr id="1" name="Shape 31"/>
        <p:cNvGrpSpPr/>
        <p:nvPr/>
      </p:nvGrpSpPr>
      <p:grpSpPr>
        <a:xfrm>
          <a:off x="0" y="0"/>
          <a:ext cx="0" cy="0"/>
          <a:chOff x="0" y="0"/>
          <a:chExt cx="0" cy="0"/>
        </a:xfrm>
      </p:grpSpPr>
      <p:cxnSp>
        <p:nvCxnSpPr>
          <p:cNvPr id="32" name="Google Shape;32;p30"/>
          <p:cNvCxnSpPr/>
          <p:nvPr/>
        </p:nvCxnSpPr>
        <p:spPr>
          <a:xfrm>
            <a:off x="4674578" y="9626842"/>
            <a:ext cx="0" cy="681131"/>
          </a:xfrm>
          <a:prstGeom prst="straightConnector1">
            <a:avLst/>
          </a:prstGeom>
          <a:noFill/>
          <a:ln w="9525" cap="flat" cmpd="sng">
            <a:solidFill>
              <a:schemeClr val="lt1"/>
            </a:solidFill>
            <a:prstDash val="solid"/>
            <a:round/>
            <a:headEnd type="none" w="sm" len="sm"/>
            <a:tailEnd type="none" w="sm" len="sm"/>
          </a:ln>
        </p:spPr>
      </p:cxnSp>
      <p:cxnSp>
        <p:nvCxnSpPr>
          <p:cNvPr id="33" name="Google Shape;33;p30"/>
          <p:cNvCxnSpPr/>
          <p:nvPr/>
        </p:nvCxnSpPr>
        <p:spPr>
          <a:xfrm>
            <a:off x="13568549" y="9626838"/>
            <a:ext cx="0" cy="660165"/>
          </a:xfrm>
          <a:prstGeom prst="straightConnector1">
            <a:avLst/>
          </a:prstGeom>
          <a:noFill/>
          <a:ln w="9525" cap="flat" cmpd="sng">
            <a:solidFill>
              <a:schemeClr val="lt1"/>
            </a:solidFill>
            <a:prstDash val="solid"/>
            <a:round/>
            <a:headEnd type="none" w="sm" len="sm"/>
            <a:tailEnd type="none" w="sm" len="sm"/>
          </a:ln>
        </p:spPr>
      </p:cxnSp>
      <p:sp>
        <p:nvSpPr>
          <p:cNvPr id="34" name="Google Shape;34;p30"/>
          <p:cNvSpPr txBox="1"/>
          <p:nvPr/>
        </p:nvSpPr>
        <p:spPr>
          <a:xfrm>
            <a:off x="1311580" y="9702262"/>
            <a:ext cx="2852525" cy="415438"/>
          </a:xfrm>
          <a:prstGeom prst="rect">
            <a:avLst/>
          </a:prstGeom>
          <a:noFill/>
          <a:ln>
            <a:noFill/>
          </a:ln>
        </p:spPr>
        <p:txBody>
          <a:bodyPr spcFirstLastPara="1" wrap="square" lIns="137138" tIns="68550" rIns="137138" bIns="685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AU" sz="1800" b="0" i="1" u="none" strike="noStrike" cap="none">
                <a:solidFill>
                  <a:schemeClr val="lt1"/>
                </a:solidFill>
                <a:latin typeface="Arial"/>
                <a:ea typeface="Arial"/>
                <a:cs typeface="Arial"/>
                <a:sym typeface="Arial"/>
              </a:rPr>
              <a:t>April 2022</a:t>
            </a:r>
            <a:endParaRPr sz="2100" b="0" i="0" u="none" strike="noStrike" cap="none">
              <a:solidFill>
                <a:srgbClr val="000000"/>
              </a:solidFill>
              <a:latin typeface="Arial"/>
              <a:ea typeface="Arial"/>
              <a:cs typeface="Arial"/>
              <a:sym typeface="Arial"/>
            </a:endParaRPr>
          </a:p>
        </p:txBody>
      </p:sp>
      <p:pic>
        <p:nvPicPr>
          <p:cNvPr id="35" name="Google Shape;35;p30" descr="Logo, company name&#10;&#10;Description automatically generated"/>
          <p:cNvPicPr preferRelativeResize="0"/>
          <p:nvPr/>
        </p:nvPicPr>
        <p:blipFill rotWithShape="1">
          <a:blip r:embed="rId2">
            <a:alphaModFix/>
          </a:blip>
          <a:srcRect b="56422"/>
          <a:stretch/>
        </p:blipFill>
        <p:spPr>
          <a:xfrm>
            <a:off x="198330" y="9575566"/>
            <a:ext cx="1716024" cy="718628"/>
          </a:xfrm>
          <a:prstGeom prst="rect">
            <a:avLst/>
          </a:prstGeom>
          <a:noFill/>
          <a:ln>
            <a:noFill/>
          </a:ln>
        </p:spPr>
      </p:pic>
      <p:sp>
        <p:nvSpPr>
          <p:cNvPr id="36" name="Google Shape;36;p30"/>
          <p:cNvSpPr txBox="1"/>
          <p:nvPr/>
        </p:nvSpPr>
        <p:spPr>
          <a:xfrm>
            <a:off x="4719458" y="9702262"/>
            <a:ext cx="8752991" cy="415438"/>
          </a:xfrm>
          <a:prstGeom prst="rect">
            <a:avLst/>
          </a:prstGeom>
          <a:noFill/>
          <a:ln>
            <a:noFill/>
          </a:ln>
        </p:spPr>
        <p:txBody>
          <a:bodyPr spcFirstLastPara="1" wrap="square" lIns="137138" tIns="68550" rIns="137138" bIns="685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AU" sz="1800" b="0" i="1" u="none" strike="noStrike" cap="none">
                <a:solidFill>
                  <a:schemeClr val="lt1"/>
                </a:solidFill>
                <a:latin typeface="Arial"/>
                <a:ea typeface="Arial"/>
                <a:cs typeface="Arial"/>
                <a:sym typeface="Arial"/>
              </a:rPr>
              <a:t>Indian Ocean Tsunami Information Centre</a:t>
            </a:r>
            <a:endParaRPr sz="2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742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3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0.jp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jp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jpeg"/><Relationship Id="rId4" Type="http://schemas.openxmlformats.org/officeDocument/2006/relationships/image" Target="../media/image37.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3.png"/><Relationship Id="rId5" Type="http://schemas.openxmlformats.org/officeDocument/2006/relationships/image" Target="../media/image48.jpg"/><Relationship Id="rId10"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hyperlink" Target="mailto:christa.vonh@noaa.gov" TargetMode="External"/><Relationship Id="rId5" Type="http://schemas.openxmlformats.org/officeDocument/2006/relationships/hyperlink" Target="mailto:a.brome@unesco.org"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a:p>
        </p:txBody>
      </p:sp>
      <p:sp>
        <p:nvSpPr>
          <p:cNvPr id="3" name="Freeform 3"/>
          <p:cNvSpPr/>
          <p:nvPr/>
        </p:nvSpPr>
        <p:spPr>
          <a:xfrm>
            <a:off x="570832" y="4391696"/>
            <a:ext cx="6810192" cy="5618408"/>
          </a:xfrm>
          <a:custGeom>
            <a:avLst/>
            <a:gdLst/>
            <a:ahLst/>
            <a:cxnLst/>
            <a:rect l="l" t="t" r="r" b="b"/>
            <a:pathLst>
              <a:path w="6810192" h="5618408">
                <a:moveTo>
                  <a:pt x="0" y="0"/>
                </a:moveTo>
                <a:lnTo>
                  <a:pt x="6810192" y="0"/>
                </a:lnTo>
                <a:lnTo>
                  <a:pt x="6810192" y="5618408"/>
                </a:lnTo>
                <a:lnTo>
                  <a:pt x="0" y="5618408"/>
                </a:lnTo>
                <a:lnTo>
                  <a:pt x="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144000" y="5594026"/>
            <a:ext cx="8793209" cy="4114800"/>
            <a:chOff x="0" y="0"/>
            <a:chExt cx="11724279" cy="5486400"/>
          </a:xfrm>
        </p:grpSpPr>
        <p:sp>
          <p:nvSpPr>
            <p:cNvPr id="5" name="AutoShape 5"/>
            <p:cNvSpPr/>
            <p:nvPr/>
          </p:nvSpPr>
          <p:spPr>
            <a:xfrm>
              <a:off x="0" y="0"/>
              <a:ext cx="11724279" cy="5486400"/>
            </a:xfrm>
            <a:prstGeom prst="rect">
              <a:avLst/>
            </a:prstGeom>
            <a:solidFill>
              <a:srgbClr val="FFFFFF">
                <a:alpha val="76863"/>
              </a:srgbClr>
            </a:solidFill>
          </p:spPr>
          <p:txBody>
            <a:bodyPr/>
            <a:lstStyle/>
            <a:p>
              <a:endParaRPr lang="en-US"/>
            </a:p>
          </p:txBody>
        </p:sp>
        <p:sp>
          <p:nvSpPr>
            <p:cNvPr id="6" name="AutoShape 6"/>
            <p:cNvSpPr/>
            <p:nvPr/>
          </p:nvSpPr>
          <p:spPr>
            <a:xfrm flipH="1">
              <a:off x="520747" y="3713232"/>
              <a:ext cx="5235946" cy="0"/>
            </a:xfrm>
            <a:prstGeom prst="line">
              <a:avLst/>
            </a:prstGeom>
            <a:ln w="84269" cap="flat">
              <a:solidFill>
                <a:srgbClr val="0E6565"/>
              </a:solidFill>
              <a:prstDash val="solid"/>
              <a:headEnd type="none" w="sm" len="sm"/>
              <a:tailEnd type="none" w="sm" len="sm"/>
            </a:ln>
          </p:spPr>
          <p:txBody>
            <a:bodyPr/>
            <a:lstStyle/>
            <a:p>
              <a:endParaRPr lang="en-US"/>
            </a:p>
          </p:txBody>
        </p:sp>
        <p:sp>
          <p:nvSpPr>
            <p:cNvPr id="7" name="TextBox 7"/>
            <p:cNvSpPr txBox="1"/>
            <p:nvPr/>
          </p:nvSpPr>
          <p:spPr>
            <a:xfrm>
              <a:off x="487994" y="4004628"/>
              <a:ext cx="3508835" cy="515779"/>
            </a:xfrm>
            <a:prstGeom prst="rect">
              <a:avLst/>
            </a:prstGeom>
          </p:spPr>
          <p:txBody>
            <a:bodyPr lIns="0" tIns="0" rIns="0" bIns="0" rtlCol="0" anchor="t">
              <a:spAutoFit/>
            </a:bodyPr>
            <a:lstStyle/>
            <a:p>
              <a:pPr algn="l">
                <a:lnSpc>
                  <a:spcPts val="3042"/>
                </a:lnSpc>
                <a:spcBef>
                  <a:spcPct val="0"/>
                </a:spcBef>
              </a:pPr>
              <a:r>
                <a:rPr lang="en-US" sz="2322" b="1">
                  <a:solidFill>
                    <a:srgbClr val="0E6565"/>
                  </a:solidFill>
                  <a:latin typeface="DIN Pro 1 Bold"/>
                  <a:ea typeface="DIN Pro 1 Bold"/>
                  <a:cs typeface="DIN Pro 1 Bold"/>
                  <a:sym typeface="DIN Pro 1 Bold"/>
                </a:rPr>
                <a:t>Hyderabad, India</a:t>
              </a:r>
            </a:p>
          </p:txBody>
        </p:sp>
        <p:sp>
          <p:nvSpPr>
            <p:cNvPr id="8" name="TextBox 8"/>
            <p:cNvSpPr txBox="1"/>
            <p:nvPr/>
          </p:nvSpPr>
          <p:spPr>
            <a:xfrm>
              <a:off x="480745" y="283162"/>
              <a:ext cx="10762788" cy="3171773"/>
            </a:xfrm>
            <a:prstGeom prst="rect">
              <a:avLst/>
            </a:prstGeom>
          </p:spPr>
          <p:txBody>
            <a:bodyPr lIns="0" tIns="0" rIns="0" bIns="0" rtlCol="0" anchor="t">
              <a:spAutoFit/>
            </a:bodyPr>
            <a:lstStyle/>
            <a:p>
              <a:pPr marL="0" lvl="0" indent="0" algn="l">
                <a:lnSpc>
                  <a:spcPts val="6461"/>
                </a:lnSpc>
                <a:spcBef>
                  <a:spcPct val="0"/>
                </a:spcBef>
              </a:pPr>
              <a:r>
                <a:rPr lang="en-US" sz="4615">
                  <a:solidFill>
                    <a:srgbClr val="0E6565"/>
                  </a:solidFill>
                  <a:latin typeface="DIN Pro 2"/>
                  <a:ea typeface="DIN Pro 2"/>
                  <a:cs typeface="DIN Pro 2"/>
                  <a:sym typeface="DIN Pro 2"/>
                </a:rPr>
                <a:t>FIRST CONFERENCE OF THE </a:t>
              </a:r>
              <a:r>
                <a:rPr lang="en-US" sz="4615" u="none" strike="noStrike">
                  <a:solidFill>
                    <a:srgbClr val="0E6565"/>
                  </a:solidFill>
                  <a:latin typeface="DIN Pro 2"/>
                  <a:ea typeface="DIN Pro 2"/>
                  <a:cs typeface="DIN Pro 2"/>
                  <a:sym typeface="DIN Pro 2"/>
                </a:rPr>
                <a:t>OCEAN DECADE TSUNAMI PROGRAMME </a:t>
              </a:r>
            </a:p>
          </p:txBody>
        </p:sp>
        <p:sp>
          <p:nvSpPr>
            <p:cNvPr id="9" name="TextBox 9"/>
            <p:cNvSpPr txBox="1"/>
            <p:nvPr/>
          </p:nvSpPr>
          <p:spPr>
            <a:xfrm>
              <a:off x="497245" y="4592173"/>
              <a:ext cx="4067966" cy="515779"/>
            </a:xfrm>
            <a:prstGeom prst="rect">
              <a:avLst/>
            </a:prstGeom>
          </p:spPr>
          <p:txBody>
            <a:bodyPr lIns="0" tIns="0" rIns="0" bIns="0" rtlCol="0" anchor="t">
              <a:spAutoFit/>
            </a:bodyPr>
            <a:lstStyle/>
            <a:p>
              <a:pPr marL="0" lvl="0" indent="0" algn="l">
                <a:lnSpc>
                  <a:spcPts val="3042"/>
                </a:lnSpc>
                <a:spcBef>
                  <a:spcPct val="0"/>
                </a:spcBef>
              </a:pPr>
              <a:r>
                <a:rPr lang="en-US" sz="2322" b="1">
                  <a:solidFill>
                    <a:srgbClr val="0E6565"/>
                  </a:solidFill>
                  <a:latin typeface="DIN Pro 1 Bold"/>
                  <a:ea typeface="DIN Pro 1 Bold"/>
                  <a:cs typeface="DIN Pro 1 Bold"/>
                  <a:sym typeface="DIN Pro 1 Bold"/>
                </a:rPr>
                <a:t>10-11 </a:t>
              </a:r>
              <a:r>
                <a:rPr lang="en-US" sz="2322" b="1" u="none" strike="noStrike">
                  <a:solidFill>
                    <a:srgbClr val="0E6565"/>
                  </a:solidFill>
                  <a:latin typeface="DIN Pro 1 Bold"/>
                  <a:ea typeface="DIN Pro 1 Bold"/>
                  <a:cs typeface="DIN Pro 1 Bold"/>
                  <a:sym typeface="DIN Pro 1 Bold"/>
                </a:rPr>
                <a:t>November 2025</a:t>
              </a:r>
            </a:p>
          </p:txBody>
        </p:sp>
      </p:grpSp>
      <p:grpSp>
        <p:nvGrpSpPr>
          <p:cNvPr id="10" name="Group 10"/>
          <p:cNvGrpSpPr/>
          <p:nvPr/>
        </p:nvGrpSpPr>
        <p:grpSpPr>
          <a:xfrm>
            <a:off x="385584" y="262957"/>
            <a:ext cx="6468003" cy="1531485"/>
            <a:chOff x="0" y="0"/>
            <a:chExt cx="8624004" cy="2041981"/>
          </a:xfrm>
        </p:grpSpPr>
        <p:sp>
          <p:nvSpPr>
            <p:cNvPr id="11" name="Freeform 11"/>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5"/>
              <a:stretch>
                <a:fillRect/>
              </a:stretch>
            </a:blipFill>
          </p:spPr>
          <p:txBody>
            <a:bodyPr/>
            <a:lstStyle/>
            <a:p>
              <a:endParaRPr lang="en-US"/>
            </a:p>
          </p:txBody>
        </p:sp>
        <p:sp>
          <p:nvSpPr>
            <p:cNvPr id="12" name="Freeform 12"/>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6"/>
              <a:stretch>
                <a:fillRect/>
              </a:stretch>
            </a:blipFill>
          </p:spPr>
          <p:txBody>
            <a:bodyPr/>
            <a:lstStyle/>
            <a:p>
              <a:endParaRPr lang="en-US"/>
            </a:p>
          </p:txBody>
        </p:sp>
      </p:grpSp>
      <p:sp>
        <p:nvSpPr>
          <p:cNvPr id="13" name="Title 12">
            <a:extLst>
              <a:ext uri="{FF2B5EF4-FFF2-40B4-BE49-F238E27FC236}">
                <a16:creationId xmlns:a16="http://schemas.microsoft.com/office/drawing/2014/main" id="{1AE88F84-8B03-09A7-A91A-109C5EBB92F5}"/>
              </a:ext>
            </a:extLst>
          </p:cNvPr>
          <p:cNvSpPr>
            <a:spLocks noGrp="1"/>
          </p:cNvSpPr>
          <p:nvPr>
            <p:ph type="ctrTitle"/>
          </p:nvPr>
        </p:nvSpPr>
        <p:spPr/>
        <p:txBody>
          <a:bodyPr/>
          <a:lstStyle/>
          <a:p>
            <a:r>
              <a:rPr lang="en-US" dirty="0"/>
              <a:t>Tsunami Ready in the Caribbean and Adjacent Regions</a:t>
            </a:r>
          </a:p>
        </p:txBody>
      </p:sp>
      <p:sp>
        <p:nvSpPr>
          <p:cNvPr id="14" name="Subtitle 13">
            <a:extLst>
              <a:ext uri="{FF2B5EF4-FFF2-40B4-BE49-F238E27FC236}">
                <a16:creationId xmlns:a16="http://schemas.microsoft.com/office/drawing/2014/main" id="{B00E6A09-1E4C-8E16-BCC2-BEC8773DE75D}"/>
              </a:ext>
            </a:extLst>
          </p:cNvPr>
          <p:cNvSpPr>
            <a:spLocks noGrp="1"/>
          </p:cNvSpPr>
          <p:nvPr>
            <p:ph type="subTitle" idx="1"/>
          </p:nvPr>
        </p:nvSpPr>
        <p:spPr>
          <a:xfrm>
            <a:off x="1371600" y="3886200"/>
            <a:ext cx="6400800" cy="5295900"/>
          </a:xfrm>
        </p:spPr>
        <p:txBody>
          <a:bodyPr>
            <a:normAutofit/>
          </a:bodyPr>
          <a:lstStyle/>
          <a:p>
            <a:r>
              <a:rPr lang="en-US" b="1" dirty="0">
                <a:solidFill>
                  <a:schemeClr val="accent2">
                    <a:lumMod val="50000"/>
                  </a:schemeClr>
                </a:solidFill>
              </a:rPr>
              <a:t>Silvia Chacon </a:t>
            </a:r>
            <a:r>
              <a:rPr lang="en-US" b="1" dirty="0" err="1">
                <a:solidFill>
                  <a:schemeClr val="accent2">
                    <a:lumMod val="50000"/>
                  </a:schemeClr>
                </a:solidFill>
              </a:rPr>
              <a:t>Barrantes</a:t>
            </a:r>
            <a:endParaRPr lang="en-US" b="1" dirty="0">
              <a:solidFill>
                <a:schemeClr val="accent2">
                  <a:lumMod val="50000"/>
                </a:schemeClr>
              </a:solidFill>
            </a:endParaRPr>
          </a:p>
          <a:p>
            <a:r>
              <a:rPr lang="en-US" dirty="0">
                <a:solidFill>
                  <a:schemeClr val="accent2">
                    <a:lumMod val="50000"/>
                  </a:schemeClr>
                </a:solidFill>
              </a:rPr>
              <a:t>SINAMOT, UNA, Costa Rica</a:t>
            </a:r>
          </a:p>
          <a:p>
            <a:r>
              <a:rPr lang="en-US" b="1" dirty="0">
                <a:solidFill>
                  <a:schemeClr val="accent2">
                    <a:lumMod val="50000"/>
                  </a:schemeClr>
                </a:solidFill>
              </a:rPr>
              <a:t>Alison Brome</a:t>
            </a:r>
          </a:p>
          <a:p>
            <a:r>
              <a:rPr lang="en-US" dirty="0">
                <a:solidFill>
                  <a:schemeClr val="accent2">
                    <a:lumMod val="50000"/>
                  </a:schemeClr>
                </a:solidFill>
              </a:rPr>
              <a:t>Caribbean Tsunami Information Center</a:t>
            </a:r>
          </a:p>
          <a:p>
            <a:r>
              <a:rPr lang="en-US" b="1" dirty="0">
                <a:solidFill>
                  <a:schemeClr val="accent2">
                    <a:lumMod val="50000"/>
                  </a:schemeClr>
                </a:solidFill>
              </a:rPr>
              <a:t>Christa von Hillebrandt-Andrade</a:t>
            </a:r>
          </a:p>
          <a:p>
            <a:r>
              <a:rPr lang="en-US" dirty="0">
                <a:solidFill>
                  <a:schemeClr val="accent2">
                    <a:lumMod val="50000"/>
                  </a:schemeClr>
                </a:solidFill>
              </a:rPr>
              <a:t>International Tsunami Information Center – Caribbean Office</a:t>
            </a:r>
          </a:p>
        </p:txBody>
      </p:sp>
      <p:pic>
        <p:nvPicPr>
          <p:cNvPr id="16" name="Picture 15" descr="A red circle with white text and a person running on a white circle&#10;&#10;AI-generated content may be incorrect.">
            <a:extLst>
              <a:ext uri="{FF2B5EF4-FFF2-40B4-BE49-F238E27FC236}">
                <a16:creationId xmlns:a16="http://schemas.microsoft.com/office/drawing/2014/main" id="{22DE019F-F707-6F63-C28E-D2B254A207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0893" y="8702094"/>
            <a:ext cx="1384575" cy="1384575"/>
          </a:xfrm>
          <a:prstGeom prst="rect">
            <a:avLst/>
          </a:prstGeom>
        </p:spPr>
      </p:pic>
      <p:pic>
        <p:nvPicPr>
          <p:cNvPr id="18" name="Picture 17" descr="A blue and white logo&#10;&#10;AI-generated content may be incorrect.">
            <a:extLst>
              <a:ext uri="{FF2B5EF4-FFF2-40B4-BE49-F238E27FC236}">
                <a16:creationId xmlns:a16="http://schemas.microsoft.com/office/drawing/2014/main" id="{67C8A222-9699-A2FE-0613-8AA0842BEC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7399" y="8702093"/>
            <a:ext cx="1384575" cy="1389871"/>
          </a:xfrm>
          <a:prstGeom prst="rect">
            <a:avLst/>
          </a:prstGeom>
        </p:spPr>
      </p:pic>
      <p:pic>
        <p:nvPicPr>
          <p:cNvPr id="21" name="Picture 20" descr="A round blue and yellow logo with palm tree and waves&#10;&#10;AI-generated content may be incorrect.">
            <a:extLst>
              <a:ext uri="{FF2B5EF4-FFF2-40B4-BE49-F238E27FC236}">
                <a16:creationId xmlns:a16="http://schemas.microsoft.com/office/drawing/2014/main" id="{DD46F6DD-887B-0A1C-6516-156B81ACC0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6380" y="8578232"/>
            <a:ext cx="1632297" cy="1632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3" name="Google Shape;223;p7"/>
          <p:cNvGrpSpPr/>
          <p:nvPr/>
        </p:nvGrpSpPr>
        <p:grpSpPr>
          <a:xfrm>
            <a:off x="2255856" y="2011154"/>
            <a:ext cx="13716000" cy="8026923"/>
            <a:chOff x="-3702676" y="96011"/>
            <a:chExt cx="12192000" cy="7135043"/>
          </a:xfrm>
        </p:grpSpPr>
        <p:pic>
          <p:nvPicPr>
            <p:cNvPr id="224" name="Google Shape;224;p7"/>
            <p:cNvPicPr preferRelativeResize="0"/>
            <p:nvPr/>
          </p:nvPicPr>
          <p:blipFill rotWithShape="1">
            <a:blip r:embed="rId3">
              <a:alphaModFix/>
            </a:blip>
            <a:srcRect l="4476" t="30713" r="2450" b="8962"/>
            <a:stretch/>
          </p:blipFill>
          <p:spPr>
            <a:xfrm>
              <a:off x="-3702676" y="96011"/>
              <a:ext cx="12192000" cy="6848487"/>
            </a:xfrm>
            <a:prstGeom prst="rect">
              <a:avLst/>
            </a:prstGeom>
            <a:noFill/>
            <a:ln>
              <a:noFill/>
            </a:ln>
          </p:spPr>
        </p:pic>
        <p:sp>
          <p:nvSpPr>
            <p:cNvPr id="225" name="Google Shape;225;p7"/>
            <p:cNvSpPr txBox="1"/>
            <p:nvPr/>
          </p:nvSpPr>
          <p:spPr>
            <a:xfrm>
              <a:off x="-3689279" y="4194379"/>
              <a:ext cx="3311700" cy="3036675"/>
            </a:xfrm>
            <a:prstGeom prst="rect">
              <a:avLst/>
            </a:prstGeom>
            <a:solidFill>
              <a:srgbClr val="2C6894"/>
            </a:solidFill>
            <a:ln>
              <a:noFill/>
            </a:ln>
          </p:spPr>
          <p:txBody>
            <a:bodyPr spcFirstLastPara="1" wrap="square" lIns="137138" tIns="68550" rIns="137138" bIns="68550" anchor="t" anchorCtr="0">
              <a:spAutoFit/>
            </a:bodyPr>
            <a:lstStyle/>
            <a:p>
              <a:pPr>
                <a:buSzPts val="2000"/>
              </a:pPr>
              <a:r>
                <a:rPr lang="en-AU" sz="3000" b="1">
                  <a:solidFill>
                    <a:srgbClr val="FFFF00"/>
                  </a:solidFill>
                </a:rPr>
                <a:t>100 </a:t>
              </a:r>
              <a:r>
                <a:rPr lang="en-AU" sz="1650">
                  <a:solidFill>
                    <a:srgbClr val="FFFF00"/>
                  </a:solidFill>
                </a:rPr>
                <a:t>(Sep  2025, IOC TSR)</a:t>
              </a:r>
              <a:endParaRPr sz="2700"/>
            </a:p>
            <a:p>
              <a:pPr>
                <a:buSzPts val="1400"/>
              </a:pPr>
              <a:r>
                <a:rPr lang="en-AU" sz="2700" b="1">
                  <a:solidFill>
                    <a:srgbClr val="FFFFFF"/>
                  </a:solidFill>
                </a:rPr>
                <a:t>TSUNAMI READY </a:t>
              </a:r>
              <a:endParaRPr sz="2700"/>
            </a:p>
            <a:p>
              <a:pPr>
                <a:buSzPts val="1400"/>
              </a:pPr>
              <a:r>
                <a:rPr lang="en-AU" sz="2700" b="1">
                  <a:solidFill>
                    <a:srgbClr val="FFFFFF"/>
                  </a:solidFill>
                </a:rPr>
                <a:t>COMMUNITIES</a:t>
              </a:r>
              <a:endParaRPr sz="2700"/>
            </a:p>
            <a:p>
              <a:pPr>
                <a:buSzPts val="1600"/>
              </a:pPr>
              <a:r>
                <a:rPr lang="en-AU" sz="2400" b="1">
                  <a:solidFill>
                    <a:srgbClr val="FFFF00"/>
                  </a:solidFill>
                </a:rPr>
                <a:t>23 </a:t>
              </a:r>
              <a:r>
                <a:rPr lang="en-AU" sz="1200" b="1">
                  <a:solidFill>
                    <a:srgbClr val="FFFFFF"/>
                  </a:solidFill>
                </a:rPr>
                <a:t>CARIBBEAN AND ADJ REGIONS</a:t>
              </a:r>
              <a:endParaRPr sz="1650" b="1">
                <a:solidFill>
                  <a:srgbClr val="FFFFFF"/>
                </a:solidFill>
              </a:endParaRPr>
            </a:p>
            <a:p>
              <a:pPr>
                <a:buSzPts val="1600"/>
              </a:pPr>
              <a:r>
                <a:rPr lang="en-AU" sz="2400" b="1">
                  <a:solidFill>
                    <a:srgbClr val="FFFF00"/>
                  </a:solidFill>
                </a:rPr>
                <a:t>48</a:t>
              </a:r>
              <a:r>
                <a:rPr lang="en-AU" sz="2700" b="1">
                  <a:solidFill>
                    <a:srgbClr val="FFFF00"/>
                  </a:solidFill>
                </a:rPr>
                <a:t> </a:t>
              </a:r>
              <a:r>
                <a:rPr lang="en-AU" sz="1200" b="1">
                  <a:solidFill>
                    <a:srgbClr val="FFFFFF"/>
                  </a:solidFill>
                </a:rPr>
                <a:t>INDIAN OCEAN</a:t>
              </a:r>
              <a:endParaRPr sz="1650" b="1">
                <a:solidFill>
                  <a:srgbClr val="FFFFFF"/>
                </a:solidFill>
              </a:endParaRPr>
            </a:p>
            <a:p>
              <a:pPr>
                <a:buSzPts val="1400"/>
              </a:pPr>
              <a:r>
                <a:rPr lang="en-AU" sz="2700" b="1">
                  <a:solidFill>
                    <a:srgbClr val="FFFF00"/>
                  </a:solidFill>
                </a:rPr>
                <a:t>  </a:t>
              </a:r>
              <a:r>
                <a:rPr lang="en-AU" sz="2400" b="1">
                  <a:solidFill>
                    <a:srgbClr val="FFFF00"/>
                  </a:solidFill>
                </a:rPr>
                <a:t>6</a:t>
              </a:r>
              <a:r>
                <a:rPr lang="en-AU" sz="2700" b="1">
                  <a:solidFill>
                    <a:srgbClr val="FFFF00"/>
                  </a:solidFill>
                </a:rPr>
                <a:t> </a:t>
              </a:r>
              <a:r>
                <a:rPr lang="en-AU" sz="1200" b="1">
                  <a:solidFill>
                    <a:srgbClr val="FFFFFF"/>
                  </a:solidFill>
                </a:rPr>
                <a:t>NORTH-EASTERN ATLANTIC, </a:t>
              </a:r>
              <a:endParaRPr sz="2700"/>
            </a:p>
            <a:p>
              <a:pPr>
                <a:buSzPts val="800"/>
              </a:pPr>
              <a:r>
                <a:rPr lang="en-AU" sz="1200" b="1">
                  <a:solidFill>
                    <a:srgbClr val="FFFFFF"/>
                  </a:solidFill>
                </a:rPr>
                <a:t>        MEDITERRANEAN AND  </a:t>
              </a:r>
              <a:endParaRPr sz="2700"/>
            </a:p>
            <a:p>
              <a:pPr>
                <a:buSzPts val="800"/>
              </a:pPr>
              <a:r>
                <a:rPr lang="en-AU" sz="1200" b="1">
                  <a:solidFill>
                    <a:srgbClr val="FFFFFF"/>
                  </a:solidFill>
                </a:rPr>
                <a:t>        CONNECTED SEAS</a:t>
              </a:r>
              <a:endParaRPr sz="1500" b="1">
                <a:solidFill>
                  <a:srgbClr val="FFFFFF"/>
                </a:solidFill>
              </a:endParaRPr>
            </a:p>
            <a:p>
              <a:pPr>
                <a:buSzPts val="1600"/>
              </a:pPr>
              <a:r>
                <a:rPr lang="en-AU" sz="2400" b="1">
                  <a:solidFill>
                    <a:srgbClr val="FFFF00"/>
                  </a:solidFill>
                </a:rPr>
                <a:t>23</a:t>
              </a:r>
              <a:r>
                <a:rPr lang="en-AU" sz="2700" b="1">
                  <a:solidFill>
                    <a:srgbClr val="FFFF00"/>
                  </a:solidFill>
                </a:rPr>
                <a:t>  </a:t>
              </a:r>
              <a:r>
                <a:rPr lang="en-AU" sz="1200" b="1">
                  <a:solidFill>
                    <a:srgbClr val="FFFFFF"/>
                  </a:solidFill>
                </a:rPr>
                <a:t>PACIFIC OCEAN</a:t>
              </a:r>
              <a:endParaRPr sz="3000" b="1">
                <a:solidFill>
                  <a:srgbClr val="FFFFFF"/>
                </a:solidFill>
              </a:endParaRPr>
            </a:p>
          </p:txBody>
        </p:sp>
      </p:grpSp>
      <p:sp>
        <p:nvSpPr>
          <p:cNvPr id="226" name="Google Shape;226;p7"/>
          <p:cNvSpPr txBox="1"/>
          <p:nvPr/>
        </p:nvSpPr>
        <p:spPr>
          <a:xfrm>
            <a:off x="3429000" y="571298"/>
            <a:ext cx="15765863" cy="1062117"/>
          </a:xfrm>
          <a:prstGeom prst="rect">
            <a:avLst/>
          </a:prstGeom>
          <a:noFill/>
          <a:ln>
            <a:noFill/>
          </a:ln>
        </p:spPr>
        <p:txBody>
          <a:bodyPr spcFirstLastPara="1" wrap="square" lIns="136388" tIns="68175" rIns="136388" bIns="68175" anchor="b" anchorCtr="0">
            <a:noAutofit/>
          </a:bodyPr>
          <a:lstStyle/>
          <a:p>
            <a:pPr>
              <a:lnSpc>
                <a:spcPct val="110000"/>
              </a:lnSpc>
              <a:buSzPts val="3400"/>
            </a:pPr>
            <a:r>
              <a:rPr lang="en-AU" sz="5100" b="1" dirty="0">
                <a:solidFill>
                  <a:srgbClr val="CC0000"/>
                </a:solidFill>
              </a:rPr>
              <a:t>UNESCO/IOC Tsunami Ready Communities</a:t>
            </a:r>
            <a:endParaRPr sz="2700" dirty="0"/>
          </a:p>
        </p:txBody>
      </p:sp>
      <p:sp>
        <p:nvSpPr>
          <p:cNvPr id="2" name="Rectangle: Rounded Corners 1">
            <a:extLst>
              <a:ext uri="{FF2B5EF4-FFF2-40B4-BE49-F238E27FC236}">
                <a16:creationId xmlns:a16="http://schemas.microsoft.com/office/drawing/2014/main" id="{62E86F79-64C4-45D2-6513-E7968E5699CC}"/>
              </a:ext>
            </a:extLst>
          </p:cNvPr>
          <p:cNvSpPr/>
          <p:nvPr/>
        </p:nvSpPr>
        <p:spPr>
          <a:xfrm>
            <a:off x="13577835" y="4793065"/>
            <a:ext cx="1281165" cy="813917"/>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Rounded Corners 3">
            <a:extLst>
              <a:ext uri="{FF2B5EF4-FFF2-40B4-BE49-F238E27FC236}">
                <a16:creationId xmlns:a16="http://schemas.microsoft.com/office/drawing/2014/main" id="{6C57E39B-FDDF-A183-5AAA-17C53C3C2677}"/>
              </a:ext>
            </a:extLst>
          </p:cNvPr>
          <p:cNvSpPr/>
          <p:nvPr/>
        </p:nvSpPr>
        <p:spPr>
          <a:xfrm>
            <a:off x="12374549" y="5817996"/>
            <a:ext cx="3376245" cy="3897684"/>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483F5AD7-689E-E7AD-38D8-BB4ED9FEF4CD}"/>
              </a:ext>
            </a:extLst>
          </p:cNvPr>
          <p:cNvSpPr/>
          <p:nvPr/>
        </p:nvSpPr>
        <p:spPr>
          <a:xfrm>
            <a:off x="2306097" y="7998069"/>
            <a:ext cx="3104940" cy="42203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3"/>
          <p:cNvSpPr/>
          <p:nvPr/>
        </p:nvSpPr>
        <p:spPr>
          <a:xfrm>
            <a:off x="1219200" y="431290"/>
            <a:ext cx="12115800" cy="923249"/>
          </a:xfrm>
          <a:prstGeom prst="rect">
            <a:avLst/>
          </a:prstGeom>
          <a:solidFill>
            <a:schemeClr val="lt1"/>
          </a:solidFill>
          <a:ln>
            <a:noFill/>
          </a:ln>
        </p:spPr>
        <p:txBody>
          <a:bodyPr spcFirstLastPara="1" wrap="square" lIns="182850" tIns="91400" rIns="182850" bIns="91400" anchor="t" anchorCtr="0">
            <a:spAutoFit/>
          </a:bodyPr>
          <a:lstStyle/>
          <a:p>
            <a:pPr>
              <a:buClr>
                <a:srgbClr val="000000"/>
              </a:buClr>
              <a:buSzPts val="2400"/>
            </a:pPr>
            <a:r>
              <a:rPr lang="en-US" sz="4800" b="1" dirty="0">
                <a:solidFill>
                  <a:srgbClr val="B90000"/>
                </a:solidFill>
                <a:latin typeface="Arial"/>
                <a:ea typeface="Arial"/>
                <a:cs typeface="Arial"/>
                <a:sym typeface="Arial"/>
              </a:rPr>
              <a:t>Assessment</a:t>
            </a:r>
            <a:endParaRPr sz="6600" b="1" dirty="0">
              <a:solidFill>
                <a:srgbClr val="B90000"/>
              </a:solidFill>
              <a:latin typeface="Times New Roman"/>
              <a:ea typeface="Times New Roman"/>
              <a:cs typeface="Times New Roman"/>
              <a:sym typeface="Times New Roman"/>
            </a:endParaRPr>
          </a:p>
        </p:txBody>
      </p:sp>
      <p:pic>
        <p:nvPicPr>
          <p:cNvPr id="463" name="Google Shape;463;p23"/>
          <p:cNvPicPr preferRelativeResize="0"/>
          <p:nvPr/>
        </p:nvPicPr>
        <p:blipFill rotWithShape="1">
          <a:blip r:embed="rId3">
            <a:alphaModFix/>
          </a:blip>
          <a:srcRect t="6704" b="70265"/>
          <a:stretch/>
        </p:blipFill>
        <p:spPr>
          <a:xfrm>
            <a:off x="7848600" y="668821"/>
            <a:ext cx="6891868" cy="1828800"/>
          </a:xfrm>
          <a:prstGeom prst="rect">
            <a:avLst/>
          </a:prstGeom>
          <a:noFill/>
          <a:ln w="38100" cap="flat" cmpd="sng">
            <a:solidFill>
              <a:srgbClr val="FFDBF3"/>
            </a:solidFill>
            <a:prstDash val="solid"/>
            <a:miter lim="800000"/>
            <a:headEnd type="none" w="sm" len="sm"/>
            <a:tailEnd type="none" w="sm" len="sm"/>
          </a:ln>
        </p:spPr>
      </p:pic>
      <p:sp>
        <p:nvSpPr>
          <p:cNvPr id="464" name="Google Shape;464;p23"/>
          <p:cNvSpPr/>
          <p:nvPr/>
        </p:nvSpPr>
        <p:spPr>
          <a:xfrm>
            <a:off x="-457200" y="5017355"/>
            <a:ext cx="6858000"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Inundation map</a:t>
            </a:r>
            <a:endParaRPr sz="2800" dirty="0">
              <a:solidFill>
                <a:srgbClr val="000000"/>
              </a:solidFill>
              <a:latin typeface="Arial"/>
              <a:ea typeface="Arial"/>
              <a:cs typeface="Arial"/>
              <a:sym typeface="Arial"/>
            </a:endParaRPr>
          </a:p>
          <a:p>
            <a:pPr algn="ctr">
              <a:buClr>
                <a:srgbClr val="000000"/>
              </a:buClr>
              <a:buSzPts val="1200"/>
            </a:pPr>
            <a:r>
              <a:rPr lang="en-US" sz="2400" dirty="0">
                <a:solidFill>
                  <a:srgbClr val="000000"/>
                </a:solidFill>
                <a:latin typeface="Arial"/>
                <a:ea typeface="Arial"/>
                <a:cs typeface="Arial"/>
                <a:sym typeface="Arial"/>
              </a:rPr>
              <a:t>Old </a:t>
            </a:r>
            <a:r>
              <a:rPr lang="en-US" sz="2400" dirty="0" err="1">
                <a:solidFill>
                  <a:srgbClr val="000000"/>
                </a:solidFill>
                <a:latin typeface="Arial"/>
                <a:ea typeface="Arial"/>
                <a:cs typeface="Arial"/>
                <a:sym typeface="Arial"/>
              </a:rPr>
              <a:t>Harbour</a:t>
            </a:r>
            <a:r>
              <a:rPr lang="en-US" sz="2400" dirty="0">
                <a:solidFill>
                  <a:srgbClr val="000000"/>
                </a:solidFill>
                <a:latin typeface="Arial"/>
                <a:ea typeface="Arial"/>
                <a:cs typeface="Arial"/>
                <a:sym typeface="Arial"/>
              </a:rPr>
              <a:t> Bay, Jamaica</a:t>
            </a:r>
            <a:endParaRPr sz="3600" dirty="0">
              <a:solidFill>
                <a:srgbClr val="000000"/>
              </a:solidFill>
              <a:latin typeface="Times New Roman"/>
              <a:ea typeface="Times New Roman"/>
              <a:cs typeface="Times New Roman"/>
              <a:sym typeface="Times New Roman"/>
            </a:endParaRPr>
          </a:p>
        </p:txBody>
      </p:sp>
      <p:pic>
        <p:nvPicPr>
          <p:cNvPr id="466" name="Google Shape;466;p23" descr="Map&#10;&#10;Description automatically generated"/>
          <p:cNvPicPr preferRelativeResize="0"/>
          <p:nvPr/>
        </p:nvPicPr>
        <p:blipFill rotWithShape="1">
          <a:blip r:embed="rId4">
            <a:alphaModFix/>
          </a:blip>
          <a:srcRect/>
          <a:stretch/>
        </p:blipFill>
        <p:spPr>
          <a:xfrm>
            <a:off x="469767" y="1400576"/>
            <a:ext cx="5197690" cy="3687418"/>
          </a:xfrm>
          <a:prstGeom prst="rect">
            <a:avLst/>
          </a:prstGeom>
          <a:noFill/>
          <a:ln>
            <a:noFill/>
          </a:ln>
        </p:spPr>
      </p:pic>
      <p:pic>
        <p:nvPicPr>
          <p:cNvPr id="468" name="Google Shape;468;p23"/>
          <p:cNvPicPr preferRelativeResize="0"/>
          <p:nvPr/>
        </p:nvPicPr>
        <p:blipFill rotWithShape="1">
          <a:blip r:embed="rId5">
            <a:alphaModFix/>
          </a:blip>
          <a:srcRect/>
          <a:stretch/>
        </p:blipFill>
        <p:spPr>
          <a:xfrm>
            <a:off x="16714397" y="9098610"/>
            <a:ext cx="1487742" cy="1060704"/>
          </a:xfrm>
          <a:prstGeom prst="rect">
            <a:avLst/>
          </a:prstGeom>
          <a:noFill/>
          <a:ln>
            <a:noFill/>
          </a:ln>
        </p:spPr>
      </p:pic>
      <p:pic>
        <p:nvPicPr>
          <p:cNvPr id="3" name="Picture 2">
            <a:extLst>
              <a:ext uri="{FF2B5EF4-FFF2-40B4-BE49-F238E27FC236}">
                <a16:creationId xmlns:a16="http://schemas.microsoft.com/office/drawing/2014/main" id="{4E97BE48-BB95-2C85-FFAF-EDEC44900474}"/>
              </a:ext>
            </a:extLst>
          </p:cNvPr>
          <p:cNvPicPr>
            <a:picLocks noChangeAspect="1"/>
          </p:cNvPicPr>
          <p:nvPr/>
        </p:nvPicPr>
        <p:blipFill>
          <a:blip r:embed="rId6"/>
          <a:stretch>
            <a:fillRect/>
          </a:stretch>
        </p:blipFill>
        <p:spPr>
          <a:xfrm>
            <a:off x="838200" y="5869964"/>
            <a:ext cx="3954879" cy="3782350"/>
          </a:xfrm>
          <a:prstGeom prst="rect">
            <a:avLst/>
          </a:prstGeom>
        </p:spPr>
      </p:pic>
      <p:sp>
        <p:nvSpPr>
          <p:cNvPr id="4" name="Google Shape;464;p23">
            <a:extLst>
              <a:ext uri="{FF2B5EF4-FFF2-40B4-BE49-F238E27FC236}">
                <a16:creationId xmlns:a16="http://schemas.microsoft.com/office/drawing/2014/main" id="{56806C0F-912B-98CA-756C-A9B473E552F3}"/>
              </a:ext>
            </a:extLst>
          </p:cNvPr>
          <p:cNvSpPr/>
          <p:nvPr/>
        </p:nvSpPr>
        <p:spPr>
          <a:xfrm>
            <a:off x="-838200" y="9502739"/>
            <a:ext cx="6858000"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Hazard Assessment</a:t>
            </a:r>
          </a:p>
          <a:p>
            <a:pPr algn="ctr">
              <a:buClr>
                <a:srgbClr val="000000"/>
              </a:buClr>
              <a:buSzPts val="1200"/>
            </a:pPr>
            <a:r>
              <a:rPr lang="en-US" sz="2400" dirty="0">
                <a:solidFill>
                  <a:srgbClr val="000000"/>
                </a:solidFill>
                <a:latin typeface="Arial"/>
                <a:ea typeface="Times New Roman"/>
                <a:cs typeface="Arial"/>
                <a:sym typeface="Arial"/>
              </a:rPr>
              <a:t>Barbados</a:t>
            </a:r>
            <a:endParaRPr sz="3600" dirty="0">
              <a:solidFill>
                <a:srgbClr val="000000"/>
              </a:solidFill>
              <a:latin typeface="Times New Roman"/>
              <a:ea typeface="Times New Roman"/>
              <a:cs typeface="Times New Roman"/>
              <a:sym typeface="Times New Roman"/>
            </a:endParaRPr>
          </a:p>
        </p:txBody>
      </p:sp>
      <p:pic>
        <p:nvPicPr>
          <p:cNvPr id="6" name="Picture 5">
            <a:extLst>
              <a:ext uri="{FF2B5EF4-FFF2-40B4-BE49-F238E27FC236}">
                <a16:creationId xmlns:a16="http://schemas.microsoft.com/office/drawing/2014/main" id="{B2C95ED1-7B74-E8A9-7005-3D28914C5C22}"/>
              </a:ext>
            </a:extLst>
          </p:cNvPr>
          <p:cNvPicPr>
            <a:picLocks noChangeAspect="1"/>
          </p:cNvPicPr>
          <p:nvPr/>
        </p:nvPicPr>
        <p:blipFill>
          <a:blip r:embed="rId7"/>
          <a:stretch>
            <a:fillRect/>
          </a:stretch>
        </p:blipFill>
        <p:spPr>
          <a:xfrm>
            <a:off x="10084139" y="6646308"/>
            <a:ext cx="6438426" cy="3513006"/>
          </a:xfrm>
          <a:prstGeom prst="rect">
            <a:avLst/>
          </a:prstGeom>
        </p:spPr>
      </p:pic>
      <p:pic>
        <p:nvPicPr>
          <p:cNvPr id="8" name="Picture 7">
            <a:extLst>
              <a:ext uri="{FF2B5EF4-FFF2-40B4-BE49-F238E27FC236}">
                <a16:creationId xmlns:a16="http://schemas.microsoft.com/office/drawing/2014/main" id="{4D0E50FA-7DE2-CA2E-CB4A-500664CA267C}"/>
              </a:ext>
            </a:extLst>
          </p:cNvPr>
          <p:cNvPicPr>
            <a:picLocks noChangeAspect="1"/>
          </p:cNvPicPr>
          <p:nvPr/>
        </p:nvPicPr>
        <p:blipFill>
          <a:blip r:embed="rId8"/>
          <a:stretch>
            <a:fillRect/>
          </a:stretch>
        </p:blipFill>
        <p:spPr>
          <a:xfrm>
            <a:off x="9906000" y="3205691"/>
            <a:ext cx="6871021" cy="2664273"/>
          </a:xfrm>
          <a:prstGeom prst="rect">
            <a:avLst/>
          </a:prstGeom>
        </p:spPr>
      </p:pic>
      <p:pic>
        <p:nvPicPr>
          <p:cNvPr id="10" name="Picture 9" descr="A map of a island&#10;&#10;AI-generated content may be incorrect.">
            <a:extLst>
              <a:ext uri="{FF2B5EF4-FFF2-40B4-BE49-F238E27FC236}">
                <a16:creationId xmlns:a16="http://schemas.microsoft.com/office/drawing/2014/main" id="{CC17A16B-D70C-D826-3577-EA714FA719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4962" y="4113414"/>
            <a:ext cx="3388901" cy="4953009"/>
          </a:xfrm>
          <a:prstGeom prst="rect">
            <a:avLst/>
          </a:prstGeom>
        </p:spPr>
      </p:pic>
      <p:sp>
        <p:nvSpPr>
          <p:cNvPr id="11" name="Google Shape;464;p23">
            <a:extLst>
              <a:ext uri="{FF2B5EF4-FFF2-40B4-BE49-F238E27FC236}">
                <a16:creationId xmlns:a16="http://schemas.microsoft.com/office/drawing/2014/main" id="{C7D404B0-6AD6-2A53-9051-98DAFE7D64FA}"/>
              </a:ext>
            </a:extLst>
          </p:cNvPr>
          <p:cNvSpPr/>
          <p:nvPr/>
        </p:nvSpPr>
        <p:spPr>
          <a:xfrm>
            <a:off x="3987486" y="9190689"/>
            <a:ext cx="6858000"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Hazard Assessment</a:t>
            </a:r>
          </a:p>
          <a:p>
            <a:pPr algn="ctr">
              <a:buClr>
                <a:srgbClr val="000000"/>
              </a:buClr>
              <a:buSzPts val="1200"/>
            </a:pPr>
            <a:r>
              <a:rPr lang="en-US" sz="2400" dirty="0">
                <a:solidFill>
                  <a:srgbClr val="000000"/>
                </a:solidFill>
                <a:latin typeface="Arial"/>
                <a:ea typeface="Times New Roman"/>
                <a:cs typeface="Arial"/>
                <a:sym typeface="Arial"/>
              </a:rPr>
              <a:t>Dominica</a:t>
            </a:r>
            <a:endParaRPr sz="3600" dirty="0">
              <a:solidFill>
                <a:srgbClr val="00000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4"/>
          <p:cNvSpPr/>
          <p:nvPr/>
        </p:nvSpPr>
        <p:spPr>
          <a:xfrm>
            <a:off x="1063176" y="438446"/>
            <a:ext cx="12115800" cy="923249"/>
          </a:xfrm>
          <a:prstGeom prst="rect">
            <a:avLst/>
          </a:prstGeom>
          <a:solidFill>
            <a:schemeClr val="lt1"/>
          </a:solidFill>
          <a:ln>
            <a:noFill/>
          </a:ln>
        </p:spPr>
        <p:txBody>
          <a:bodyPr spcFirstLastPara="1" wrap="square" lIns="182850" tIns="91400" rIns="182850" bIns="91400" anchor="t" anchorCtr="0">
            <a:spAutoFit/>
          </a:bodyPr>
          <a:lstStyle/>
          <a:p>
            <a:pPr>
              <a:buClr>
                <a:srgbClr val="000000"/>
              </a:buClr>
              <a:buSzPts val="2400"/>
            </a:pPr>
            <a:r>
              <a:rPr lang="en-US" sz="4800" b="1">
                <a:solidFill>
                  <a:srgbClr val="B90000"/>
                </a:solidFill>
                <a:latin typeface="Arial"/>
                <a:ea typeface="Arial"/>
                <a:cs typeface="Arial"/>
                <a:sym typeface="Arial"/>
              </a:rPr>
              <a:t>Preparedness</a:t>
            </a:r>
            <a:endParaRPr sz="6600" b="1">
              <a:solidFill>
                <a:srgbClr val="B90000"/>
              </a:solidFill>
              <a:latin typeface="Times New Roman"/>
              <a:ea typeface="Times New Roman"/>
              <a:cs typeface="Times New Roman"/>
              <a:sym typeface="Times New Roman"/>
            </a:endParaRPr>
          </a:p>
        </p:txBody>
      </p:sp>
      <p:pic>
        <p:nvPicPr>
          <p:cNvPr id="474" name="Google Shape;474;p24"/>
          <p:cNvPicPr preferRelativeResize="0"/>
          <p:nvPr/>
        </p:nvPicPr>
        <p:blipFill rotWithShape="1">
          <a:blip r:embed="rId3">
            <a:alphaModFix/>
          </a:blip>
          <a:srcRect t="30983" b="33450"/>
          <a:stretch/>
        </p:blipFill>
        <p:spPr>
          <a:xfrm>
            <a:off x="10546073" y="438447"/>
            <a:ext cx="6888710" cy="2822714"/>
          </a:xfrm>
          <a:prstGeom prst="rect">
            <a:avLst/>
          </a:prstGeom>
          <a:noFill/>
          <a:ln w="38100" cap="flat" cmpd="sng">
            <a:solidFill>
              <a:srgbClr val="FFDBF3"/>
            </a:solidFill>
            <a:prstDash val="solid"/>
            <a:miter lim="800000"/>
            <a:headEnd type="none" w="sm" len="sm"/>
            <a:tailEnd type="none" w="sm" len="sm"/>
          </a:ln>
        </p:spPr>
      </p:pic>
      <p:pic>
        <p:nvPicPr>
          <p:cNvPr id="475" name="Google Shape;475;p24" descr="Map&#10;&#10;Description automatically generated"/>
          <p:cNvPicPr preferRelativeResize="0"/>
          <p:nvPr/>
        </p:nvPicPr>
        <p:blipFill rotWithShape="1">
          <a:blip r:embed="rId4">
            <a:alphaModFix/>
          </a:blip>
          <a:srcRect/>
          <a:stretch/>
        </p:blipFill>
        <p:spPr>
          <a:xfrm>
            <a:off x="1201294" y="1759623"/>
            <a:ext cx="6663268" cy="3306522"/>
          </a:xfrm>
          <a:prstGeom prst="rect">
            <a:avLst/>
          </a:prstGeom>
          <a:noFill/>
          <a:ln>
            <a:noFill/>
          </a:ln>
        </p:spPr>
      </p:pic>
      <p:sp>
        <p:nvSpPr>
          <p:cNvPr id="476" name="Google Shape;476;p24"/>
          <p:cNvSpPr/>
          <p:nvPr/>
        </p:nvSpPr>
        <p:spPr>
          <a:xfrm>
            <a:off x="1006562" y="4920144"/>
            <a:ext cx="6858000"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Evacuation map billboard, Kingstown, SVG</a:t>
            </a:r>
            <a:endParaRPr sz="3600" dirty="0">
              <a:solidFill>
                <a:srgbClr val="000000"/>
              </a:solidFill>
              <a:latin typeface="Times New Roman"/>
              <a:ea typeface="Times New Roman"/>
              <a:cs typeface="Times New Roman"/>
              <a:sym typeface="Times New Roman"/>
            </a:endParaRPr>
          </a:p>
        </p:txBody>
      </p:sp>
      <p:pic>
        <p:nvPicPr>
          <p:cNvPr id="477" name="Google Shape;477;p24" descr="A group of people waiting for a train&#10;&#10;Description automatically generated with medium confidence"/>
          <p:cNvPicPr preferRelativeResize="0"/>
          <p:nvPr/>
        </p:nvPicPr>
        <p:blipFill rotWithShape="1">
          <a:blip r:embed="rId5">
            <a:alphaModFix/>
          </a:blip>
          <a:srcRect t="27371"/>
          <a:stretch/>
        </p:blipFill>
        <p:spPr>
          <a:xfrm>
            <a:off x="12504741" y="6449018"/>
            <a:ext cx="5580202" cy="2704410"/>
          </a:xfrm>
          <a:prstGeom prst="rect">
            <a:avLst/>
          </a:prstGeom>
          <a:noFill/>
          <a:ln>
            <a:noFill/>
          </a:ln>
        </p:spPr>
      </p:pic>
      <p:sp>
        <p:nvSpPr>
          <p:cNvPr id="478" name="Google Shape;478;p24"/>
          <p:cNvSpPr/>
          <p:nvPr/>
        </p:nvSpPr>
        <p:spPr>
          <a:xfrm>
            <a:off x="12798990" y="9245761"/>
            <a:ext cx="4927800"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a:solidFill>
                  <a:srgbClr val="000000"/>
                </a:solidFill>
                <a:latin typeface="Arial"/>
                <a:ea typeface="Arial"/>
                <a:cs typeface="Arial"/>
                <a:sym typeface="Arial"/>
              </a:rPr>
              <a:t>Educational activity in Trinidad and Tobago</a:t>
            </a:r>
            <a:endParaRPr sz="3600">
              <a:solidFill>
                <a:srgbClr val="000000"/>
              </a:solidFill>
              <a:latin typeface="Times New Roman"/>
              <a:ea typeface="Times New Roman"/>
              <a:cs typeface="Times New Roman"/>
              <a:sym typeface="Times New Roman"/>
            </a:endParaRPr>
          </a:p>
        </p:txBody>
      </p:sp>
      <p:pic>
        <p:nvPicPr>
          <p:cNvPr id="479" name="Google Shape;479;p24" descr="A picture containing sky, outdoor, several&#10;&#10;Description automatically generated"/>
          <p:cNvPicPr preferRelativeResize="0"/>
          <p:nvPr/>
        </p:nvPicPr>
        <p:blipFill rotWithShape="1">
          <a:blip r:embed="rId6">
            <a:alphaModFix/>
          </a:blip>
          <a:srcRect l="10311" t="39036" r="67169"/>
          <a:stretch/>
        </p:blipFill>
        <p:spPr>
          <a:xfrm>
            <a:off x="523674" y="5836441"/>
            <a:ext cx="1160906" cy="2357041"/>
          </a:xfrm>
          <a:prstGeom prst="rect">
            <a:avLst/>
          </a:prstGeom>
          <a:noFill/>
          <a:ln>
            <a:noFill/>
          </a:ln>
        </p:spPr>
      </p:pic>
      <p:sp>
        <p:nvSpPr>
          <p:cNvPr id="480" name="Google Shape;480;p24"/>
          <p:cNvSpPr/>
          <p:nvPr/>
        </p:nvSpPr>
        <p:spPr>
          <a:xfrm>
            <a:off x="-1062443" y="8305612"/>
            <a:ext cx="4251238"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Grenada</a:t>
            </a:r>
            <a:endParaRPr sz="3600" dirty="0">
              <a:solidFill>
                <a:srgbClr val="000000"/>
              </a:solidFill>
              <a:latin typeface="Times New Roman"/>
              <a:ea typeface="Times New Roman"/>
              <a:cs typeface="Times New Roman"/>
              <a:sym typeface="Times New Roman"/>
            </a:endParaRPr>
          </a:p>
        </p:txBody>
      </p:sp>
      <p:pic>
        <p:nvPicPr>
          <p:cNvPr id="481" name="Google Shape;481;p24" descr="A picture containing tree, outdoor, person, people&#10;&#10;Description automatically generated"/>
          <p:cNvPicPr preferRelativeResize="0"/>
          <p:nvPr/>
        </p:nvPicPr>
        <p:blipFill rotWithShape="1">
          <a:blip r:embed="rId7">
            <a:alphaModFix/>
          </a:blip>
          <a:srcRect/>
          <a:stretch/>
        </p:blipFill>
        <p:spPr>
          <a:xfrm>
            <a:off x="8233930" y="3785448"/>
            <a:ext cx="3869488" cy="5159316"/>
          </a:xfrm>
          <a:prstGeom prst="rect">
            <a:avLst/>
          </a:prstGeom>
          <a:noFill/>
          <a:ln>
            <a:noFill/>
          </a:ln>
        </p:spPr>
      </p:pic>
      <p:sp>
        <p:nvSpPr>
          <p:cNvPr id="482" name="Google Shape;482;p24"/>
          <p:cNvSpPr/>
          <p:nvPr/>
        </p:nvSpPr>
        <p:spPr>
          <a:xfrm>
            <a:off x="6739674" y="9080222"/>
            <a:ext cx="6858000"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Tsunami exercise, BVI</a:t>
            </a:r>
            <a:endParaRPr sz="3600" dirty="0">
              <a:solidFill>
                <a:srgbClr val="000000"/>
              </a:solidFill>
              <a:latin typeface="Times New Roman"/>
              <a:ea typeface="Times New Roman"/>
              <a:cs typeface="Times New Roman"/>
              <a:sym typeface="Times New Roman"/>
            </a:endParaRPr>
          </a:p>
        </p:txBody>
      </p:sp>
      <p:pic>
        <p:nvPicPr>
          <p:cNvPr id="483" name="Google Shape;483;p24"/>
          <p:cNvPicPr preferRelativeResize="0"/>
          <p:nvPr/>
        </p:nvPicPr>
        <p:blipFill rotWithShape="1">
          <a:blip r:embed="rId8">
            <a:alphaModFix/>
          </a:blip>
          <a:srcRect/>
          <a:stretch/>
        </p:blipFill>
        <p:spPr>
          <a:xfrm>
            <a:off x="102321" y="9109366"/>
            <a:ext cx="1487742" cy="1060704"/>
          </a:xfrm>
          <a:prstGeom prst="rect">
            <a:avLst/>
          </a:prstGeom>
          <a:noFill/>
          <a:ln>
            <a:noFill/>
          </a:ln>
        </p:spPr>
      </p:pic>
      <p:pic>
        <p:nvPicPr>
          <p:cNvPr id="2" name="Picture 1">
            <a:extLst>
              <a:ext uri="{FF2B5EF4-FFF2-40B4-BE49-F238E27FC236}">
                <a16:creationId xmlns:a16="http://schemas.microsoft.com/office/drawing/2014/main" id="{B7AF0B55-CC19-5BC6-8E70-BD01838AB46F}"/>
              </a:ext>
            </a:extLst>
          </p:cNvPr>
          <p:cNvPicPr>
            <a:picLocks noChangeAspect="1"/>
          </p:cNvPicPr>
          <p:nvPr/>
        </p:nvPicPr>
        <p:blipFill>
          <a:blip r:embed="rId9"/>
          <a:stretch>
            <a:fillRect/>
          </a:stretch>
        </p:blipFill>
        <p:spPr>
          <a:xfrm>
            <a:off x="8202086" y="659199"/>
            <a:ext cx="1883827" cy="2200847"/>
          </a:xfrm>
          <a:prstGeom prst="rect">
            <a:avLst/>
          </a:prstGeom>
        </p:spPr>
      </p:pic>
      <p:sp>
        <p:nvSpPr>
          <p:cNvPr id="3" name="Google Shape;480;p24">
            <a:extLst>
              <a:ext uri="{FF2B5EF4-FFF2-40B4-BE49-F238E27FC236}">
                <a16:creationId xmlns:a16="http://schemas.microsoft.com/office/drawing/2014/main" id="{849FACF1-DC74-8A0B-6116-E108A8082A69}"/>
              </a:ext>
            </a:extLst>
          </p:cNvPr>
          <p:cNvSpPr/>
          <p:nvPr/>
        </p:nvSpPr>
        <p:spPr>
          <a:xfrm>
            <a:off x="8039629" y="2862199"/>
            <a:ext cx="2291099"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Integration of  the Blind</a:t>
            </a:r>
            <a:endParaRPr sz="3600" dirty="0">
              <a:solidFill>
                <a:srgbClr val="000000"/>
              </a:solidFill>
              <a:latin typeface="Times New Roman"/>
              <a:ea typeface="Times New Roman"/>
              <a:cs typeface="Times New Roman"/>
              <a:sym typeface="Times New Roman"/>
            </a:endParaRPr>
          </a:p>
        </p:txBody>
      </p:sp>
      <p:pic>
        <p:nvPicPr>
          <p:cNvPr id="5" name="Picture 4" descr="A map of the island of tumulus&#10;&#10;AI-generated content may be incorrect.">
            <a:extLst>
              <a:ext uri="{FF2B5EF4-FFF2-40B4-BE49-F238E27FC236}">
                <a16:creationId xmlns:a16="http://schemas.microsoft.com/office/drawing/2014/main" id="{B905EFCD-3FBD-41B7-3E28-9C2776B4BA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4095" y="5809725"/>
            <a:ext cx="4149174" cy="2933700"/>
          </a:xfrm>
          <a:prstGeom prst="rect">
            <a:avLst/>
          </a:prstGeom>
        </p:spPr>
      </p:pic>
      <p:sp>
        <p:nvSpPr>
          <p:cNvPr id="6" name="Google Shape;476;p24">
            <a:extLst>
              <a:ext uri="{FF2B5EF4-FFF2-40B4-BE49-F238E27FC236}">
                <a16:creationId xmlns:a16="http://schemas.microsoft.com/office/drawing/2014/main" id="{9747ACCA-472E-97B5-E689-6CA87994C771}"/>
              </a:ext>
            </a:extLst>
          </p:cNvPr>
          <p:cNvSpPr/>
          <p:nvPr/>
        </p:nvSpPr>
        <p:spPr>
          <a:xfrm>
            <a:off x="3641088" y="8871185"/>
            <a:ext cx="4734537"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Evacuation map, Christ Church West, Kingstown, SVG</a:t>
            </a:r>
            <a:endParaRPr sz="3600" dirty="0">
              <a:solidFill>
                <a:srgbClr val="000000"/>
              </a:solidFill>
              <a:latin typeface="Times New Roman"/>
              <a:ea typeface="Times New Roman"/>
              <a:cs typeface="Times New Roman"/>
              <a:sym typeface="Times New Roman"/>
            </a:endParaRPr>
          </a:p>
        </p:txBody>
      </p:sp>
      <p:pic>
        <p:nvPicPr>
          <p:cNvPr id="7" name="Picture 6">
            <a:extLst>
              <a:ext uri="{FF2B5EF4-FFF2-40B4-BE49-F238E27FC236}">
                <a16:creationId xmlns:a16="http://schemas.microsoft.com/office/drawing/2014/main" id="{E7DE05C5-0E30-488F-8A91-752F55FB6BC3}"/>
              </a:ext>
            </a:extLst>
          </p:cNvPr>
          <p:cNvPicPr>
            <a:picLocks noChangeAspect="1"/>
          </p:cNvPicPr>
          <p:nvPr/>
        </p:nvPicPr>
        <p:blipFill>
          <a:blip r:embed="rId11"/>
          <a:stretch>
            <a:fillRect/>
          </a:stretch>
        </p:blipFill>
        <p:spPr>
          <a:xfrm>
            <a:off x="15320057" y="3837982"/>
            <a:ext cx="2603218" cy="1621677"/>
          </a:xfrm>
          <a:prstGeom prst="rect">
            <a:avLst/>
          </a:prstGeom>
        </p:spPr>
      </p:pic>
      <p:pic>
        <p:nvPicPr>
          <p:cNvPr id="8" name="Picture 7">
            <a:extLst>
              <a:ext uri="{FF2B5EF4-FFF2-40B4-BE49-F238E27FC236}">
                <a16:creationId xmlns:a16="http://schemas.microsoft.com/office/drawing/2014/main" id="{82A9BA72-6620-5711-4C60-95150447F0F1}"/>
              </a:ext>
            </a:extLst>
          </p:cNvPr>
          <p:cNvPicPr>
            <a:picLocks noChangeAspect="1"/>
          </p:cNvPicPr>
          <p:nvPr/>
        </p:nvPicPr>
        <p:blipFill>
          <a:blip r:embed="rId12"/>
          <a:srcRect l="66212" r="2786" b="56719"/>
          <a:stretch/>
        </p:blipFill>
        <p:spPr>
          <a:xfrm>
            <a:off x="12382810" y="3613869"/>
            <a:ext cx="2569125" cy="2052059"/>
          </a:xfrm>
          <a:prstGeom prst="rect">
            <a:avLst/>
          </a:prstGeom>
        </p:spPr>
      </p:pic>
      <p:sp>
        <p:nvSpPr>
          <p:cNvPr id="9" name="Google Shape;480;p24">
            <a:extLst>
              <a:ext uri="{FF2B5EF4-FFF2-40B4-BE49-F238E27FC236}">
                <a16:creationId xmlns:a16="http://schemas.microsoft.com/office/drawing/2014/main" id="{5C0FA288-83AA-57E9-0371-3859C7D43863}"/>
              </a:ext>
            </a:extLst>
          </p:cNvPr>
          <p:cNvSpPr/>
          <p:nvPr/>
        </p:nvSpPr>
        <p:spPr>
          <a:xfrm>
            <a:off x="11472055" y="5741677"/>
            <a:ext cx="4251238"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err="1">
                <a:solidFill>
                  <a:srgbClr val="000000"/>
                </a:solidFill>
                <a:latin typeface="Arial"/>
                <a:ea typeface="Arial"/>
                <a:cs typeface="Arial"/>
                <a:sym typeface="Arial"/>
              </a:rPr>
              <a:t>Omoa</a:t>
            </a:r>
            <a:r>
              <a:rPr lang="en-US" sz="2400" dirty="0">
                <a:solidFill>
                  <a:srgbClr val="000000"/>
                </a:solidFill>
                <a:latin typeface="Arial"/>
                <a:ea typeface="Arial"/>
                <a:cs typeface="Arial"/>
                <a:sym typeface="Arial"/>
              </a:rPr>
              <a:t>, Honduras</a:t>
            </a:r>
            <a:endParaRPr sz="3600" dirty="0">
              <a:solidFill>
                <a:srgbClr val="000000"/>
              </a:solidFill>
              <a:latin typeface="Times New Roman"/>
              <a:ea typeface="Times New Roman"/>
              <a:cs typeface="Times New Roman"/>
              <a:sym typeface="Times New Roman"/>
            </a:endParaRPr>
          </a:p>
        </p:txBody>
      </p:sp>
      <p:sp>
        <p:nvSpPr>
          <p:cNvPr id="10" name="Google Shape;480;p24">
            <a:extLst>
              <a:ext uri="{FF2B5EF4-FFF2-40B4-BE49-F238E27FC236}">
                <a16:creationId xmlns:a16="http://schemas.microsoft.com/office/drawing/2014/main" id="{BBCBAA2C-B4E5-6579-AF63-9F6EB820F972}"/>
              </a:ext>
            </a:extLst>
          </p:cNvPr>
          <p:cNvSpPr/>
          <p:nvPr/>
        </p:nvSpPr>
        <p:spPr>
          <a:xfrm>
            <a:off x="14496047" y="5532767"/>
            <a:ext cx="4251238"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Saint Kitts and Nevis</a:t>
            </a:r>
            <a:endParaRPr sz="3600" dirty="0">
              <a:solidFill>
                <a:srgbClr val="000000"/>
              </a:solidFill>
              <a:latin typeface="Times New Roman"/>
              <a:ea typeface="Times New Roman"/>
              <a:cs typeface="Times New Roman"/>
              <a:sym typeface="Times New Roman"/>
            </a:endParaRPr>
          </a:p>
        </p:txBody>
      </p:sp>
      <p:pic>
        <p:nvPicPr>
          <p:cNvPr id="12" name="Picture 11">
            <a:extLst>
              <a:ext uri="{FF2B5EF4-FFF2-40B4-BE49-F238E27FC236}">
                <a16:creationId xmlns:a16="http://schemas.microsoft.com/office/drawing/2014/main" id="{2F3B66FF-467A-A172-6772-8A5ADD634597}"/>
              </a:ext>
            </a:extLst>
          </p:cNvPr>
          <p:cNvPicPr>
            <a:picLocks noChangeAspect="1"/>
          </p:cNvPicPr>
          <p:nvPr/>
        </p:nvPicPr>
        <p:blipFill>
          <a:blip r:embed="rId13"/>
          <a:stretch>
            <a:fillRect/>
          </a:stretch>
        </p:blipFill>
        <p:spPr>
          <a:xfrm>
            <a:off x="1825277" y="6318946"/>
            <a:ext cx="1936163" cy="1654316"/>
          </a:xfrm>
          <a:prstGeom prst="rect">
            <a:avLst/>
          </a:prstGeom>
        </p:spPr>
      </p:pic>
      <p:sp>
        <p:nvSpPr>
          <p:cNvPr id="13" name="Google Shape;480;p24">
            <a:extLst>
              <a:ext uri="{FF2B5EF4-FFF2-40B4-BE49-F238E27FC236}">
                <a16:creationId xmlns:a16="http://schemas.microsoft.com/office/drawing/2014/main" id="{5F56D9E0-99C3-37BA-8394-808C2573F50C}"/>
              </a:ext>
            </a:extLst>
          </p:cNvPr>
          <p:cNvSpPr/>
          <p:nvPr/>
        </p:nvSpPr>
        <p:spPr>
          <a:xfrm>
            <a:off x="1585672" y="8226666"/>
            <a:ext cx="2464090"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Fort </a:t>
            </a:r>
            <a:r>
              <a:rPr lang="en-US" sz="2400" dirty="0" err="1">
                <a:solidFill>
                  <a:srgbClr val="000000"/>
                </a:solidFill>
                <a:latin typeface="Arial"/>
                <a:ea typeface="Arial"/>
                <a:cs typeface="Arial"/>
                <a:sym typeface="Arial"/>
              </a:rPr>
              <a:t>Liberte</a:t>
            </a:r>
            <a:r>
              <a:rPr lang="en-US" sz="2400" dirty="0">
                <a:solidFill>
                  <a:srgbClr val="000000"/>
                </a:solidFill>
                <a:latin typeface="Arial"/>
                <a:ea typeface="Arial"/>
                <a:cs typeface="Arial"/>
                <a:sym typeface="Arial"/>
              </a:rPr>
              <a:t>, Haiti</a:t>
            </a:r>
            <a:endParaRPr sz="3600" dirty="0">
              <a:solidFill>
                <a:srgbClr val="000000"/>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A426-EE52-E4B4-1AF4-CD0A996EBB06}"/>
              </a:ext>
            </a:extLst>
          </p:cNvPr>
          <p:cNvSpPr>
            <a:spLocks noGrp="1"/>
          </p:cNvSpPr>
          <p:nvPr>
            <p:ph type="title"/>
          </p:nvPr>
        </p:nvSpPr>
        <p:spPr>
          <a:xfrm>
            <a:off x="1905000" y="342900"/>
            <a:ext cx="14706600" cy="1143000"/>
          </a:xfrm>
        </p:spPr>
        <p:txBody>
          <a:bodyPr>
            <a:noAutofit/>
          </a:bodyPr>
          <a:lstStyle/>
          <a:p>
            <a:r>
              <a:rPr lang="en-US" b="1" dirty="0"/>
              <a:t>CARIBE WAVE – Key Component of Tsunami Ready implementation and sustainability</a:t>
            </a:r>
          </a:p>
        </p:txBody>
      </p:sp>
      <p:pic>
        <p:nvPicPr>
          <p:cNvPr id="4" name="Content Placeholder 3">
            <a:extLst>
              <a:ext uri="{FF2B5EF4-FFF2-40B4-BE49-F238E27FC236}">
                <a16:creationId xmlns:a16="http://schemas.microsoft.com/office/drawing/2014/main" id="{3A52B99D-8BCC-C25A-A108-6282661FF519}"/>
              </a:ext>
            </a:extLst>
          </p:cNvPr>
          <p:cNvPicPr>
            <a:picLocks noGrp="1" noChangeAspect="1"/>
          </p:cNvPicPr>
          <p:nvPr>
            <p:ph idx="1"/>
          </p:nvPr>
        </p:nvPicPr>
        <p:blipFill>
          <a:blip r:embed="rId2"/>
          <a:stretch>
            <a:fillRect/>
          </a:stretch>
        </p:blipFill>
        <p:spPr>
          <a:xfrm>
            <a:off x="1295400" y="2171700"/>
            <a:ext cx="9775143" cy="7550110"/>
          </a:xfrm>
          <a:prstGeom prst="rect">
            <a:avLst/>
          </a:prstGeom>
        </p:spPr>
      </p:pic>
      <p:sp>
        <p:nvSpPr>
          <p:cNvPr id="5" name="Google Shape;331;g232fd8f1d3e_0_414">
            <a:extLst>
              <a:ext uri="{FF2B5EF4-FFF2-40B4-BE49-F238E27FC236}">
                <a16:creationId xmlns:a16="http://schemas.microsoft.com/office/drawing/2014/main" id="{38D03026-AE69-F909-22ED-076DBDFFA2CF}"/>
              </a:ext>
            </a:extLst>
          </p:cNvPr>
          <p:cNvSpPr txBox="1">
            <a:spLocks/>
          </p:cNvSpPr>
          <p:nvPr/>
        </p:nvSpPr>
        <p:spPr>
          <a:xfrm>
            <a:off x="11734800" y="2171700"/>
            <a:ext cx="5638800" cy="5356800"/>
          </a:xfrm>
          <a:prstGeom prst="rect">
            <a:avLst/>
          </a:prstGeom>
          <a:noFill/>
          <a:ln w="19050" cap="flat" cmpd="sng">
            <a:solidFill>
              <a:srgbClr val="366092"/>
            </a:solidFill>
            <a:prstDash val="solid"/>
            <a:round/>
            <a:headEnd type="none" w="sm" len="sm"/>
            <a:tailEnd type="none" w="sm" len="sm"/>
          </a:ln>
        </p:spPr>
        <p:txBody>
          <a:bodyPr spcFirstLastPara="1" vert="horz" wrap="square" lIns="91425" tIns="45700" rIns="91425" bIns="4570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SzPts val="1779"/>
              <a:buFont typeface="Arial" pitchFamily="34" charset="0"/>
              <a:buNone/>
            </a:pPr>
            <a:r>
              <a:rPr lang="en-US" dirty="0">
                <a:latin typeface="Times New Roman"/>
                <a:ea typeface="Times New Roman"/>
                <a:cs typeface="Times New Roman"/>
                <a:sym typeface="Times New Roman"/>
              </a:rPr>
              <a:t>CARIBE WAVE has been conducted annually since 2011</a:t>
            </a:r>
          </a:p>
          <a:p>
            <a:pPr marL="0" indent="0" algn="just">
              <a:lnSpc>
                <a:spcPct val="90000"/>
              </a:lnSpc>
              <a:spcBef>
                <a:spcPts val="0"/>
              </a:spcBef>
              <a:buSzPts val="1779"/>
              <a:buFont typeface="Arial" pitchFamily="34" charset="0"/>
              <a:buNone/>
            </a:pPr>
            <a:endParaRPr lang="en-US" dirty="0">
              <a:latin typeface="Times New Roman"/>
              <a:ea typeface="Times New Roman"/>
              <a:cs typeface="Times New Roman"/>
              <a:sym typeface="Times New Roman"/>
            </a:endParaRPr>
          </a:p>
          <a:p>
            <a:pPr marL="0" indent="0" algn="just">
              <a:lnSpc>
                <a:spcPct val="90000"/>
              </a:lnSpc>
              <a:spcBef>
                <a:spcPts val="0"/>
              </a:spcBef>
              <a:buSzPts val="1779"/>
              <a:buFont typeface="Arial" pitchFamily="34" charset="0"/>
              <a:buNone/>
            </a:pPr>
            <a:r>
              <a:rPr lang="en-US" dirty="0">
                <a:latin typeface="Times New Roman"/>
                <a:ea typeface="Times New Roman"/>
                <a:cs typeface="Times New Roman"/>
                <a:sym typeface="Times New Roman"/>
              </a:rPr>
              <a:t>Member States and Territories  chose from different scenarios and decide if any additional activity would be carried out.</a:t>
            </a:r>
          </a:p>
          <a:p>
            <a:pPr marL="0" indent="0" algn="just">
              <a:lnSpc>
                <a:spcPct val="90000"/>
              </a:lnSpc>
              <a:spcBef>
                <a:spcPts val="0"/>
              </a:spcBef>
              <a:buSzPts val="1779"/>
              <a:buFont typeface="Arial" pitchFamily="34" charset="0"/>
              <a:buNone/>
            </a:pPr>
            <a:endParaRPr lang="en-US" dirty="0">
              <a:latin typeface="Times New Roman"/>
              <a:cs typeface="Times New Roman"/>
              <a:sym typeface="Times New Roman"/>
            </a:endParaRPr>
          </a:p>
          <a:p>
            <a:pPr marL="0" indent="0" algn="just">
              <a:lnSpc>
                <a:spcPct val="90000"/>
              </a:lnSpc>
              <a:spcBef>
                <a:spcPts val="0"/>
              </a:spcBef>
              <a:buSzPts val="1779"/>
              <a:buFont typeface="Arial" pitchFamily="34" charset="0"/>
              <a:buNone/>
            </a:pPr>
            <a:r>
              <a:rPr lang="en-US" dirty="0">
                <a:latin typeface="Times New Roman"/>
                <a:cs typeface="Times New Roman"/>
                <a:sym typeface="Times New Roman"/>
              </a:rPr>
              <a:t>PTWC and CATAC (Nicaragua) issue dummy messages and simulated products.</a:t>
            </a:r>
            <a:endParaRPr lang="en-US" sz="4800" dirty="0"/>
          </a:p>
          <a:p>
            <a:pPr marL="0" indent="0" algn="just">
              <a:lnSpc>
                <a:spcPct val="90000"/>
              </a:lnSpc>
              <a:spcBef>
                <a:spcPts val="0"/>
              </a:spcBef>
              <a:buSzPts val="1779"/>
              <a:buFont typeface="Arial" pitchFamily="34" charset="0"/>
              <a:buNone/>
            </a:pPr>
            <a:endParaRPr lang="en-US" dirty="0">
              <a:latin typeface="Times New Roman"/>
              <a:ea typeface="Times New Roman"/>
              <a:cs typeface="Times New Roman"/>
              <a:sym typeface="Times New Roman"/>
            </a:endParaRPr>
          </a:p>
          <a:p>
            <a:pPr marL="0" indent="0">
              <a:lnSpc>
                <a:spcPct val="90000"/>
              </a:lnSpc>
              <a:spcBef>
                <a:spcPts val="0"/>
              </a:spcBef>
              <a:buSzPts val="1779"/>
              <a:buFont typeface="Arial" pitchFamily="34" charset="0"/>
              <a:buNone/>
            </a:pPr>
            <a:r>
              <a:rPr lang="en-US" dirty="0">
                <a:latin typeface="Times New Roman"/>
                <a:ea typeface="Times New Roman"/>
                <a:cs typeface="Times New Roman"/>
                <a:sym typeface="Times New Roman"/>
              </a:rPr>
              <a:t>In 2025, </a:t>
            </a:r>
            <a:r>
              <a:rPr lang="en-US" b="1" dirty="0">
                <a:latin typeface="Times New Roman"/>
                <a:ea typeface="Times New Roman"/>
                <a:cs typeface="Times New Roman"/>
                <a:sym typeface="Times New Roman"/>
              </a:rPr>
              <a:t>45</a:t>
            </a:r>
            <a:r>
              <a:rPr lang="en-US" dirty="0">
                <a:latin typeface="Times New Roman"/>
                <a:ea typeface="Times New Roman"/>
                <a:cs typeface="Times New Roman"/>
                <a:sym typeface="Times New Roman"/>
              </a:rPr>
              <a:t> Member States and Territories participated with a total of over </a:t>
            </a:r>
            <a:r>
              <a:rPr lang="en-US" b="1" dirty="0">
                <a:latin typeface="Times New Roman"/>
                <a:ea typeface="Times New Roman"/>
                <a:cs typeface="Times New Roman"/>
                <a:sym typeface="Times New Roman"/>
              </a:rPr>
              <a:t>510,360</a:t>
            </a:r>
            <a:r>
              <a:rPr lang="en-US" dirty="0">
                <a:latin typeface="Times New Roman"/>
                <a:ea typeface="Times New Roman"/>
                <a:cs typeface="Times New Roman"/>
                <a:sym typeface="Times New Roman"/>
              </a:rPr>
              <a:t> people.</a:t>
            </a:r>
            <a:endParaRPr lang="en-US" sz="4800" dirty="0">
              <a:highlight>
                <a:srgbClr val="FFFF00"/>
              </a:highlight>
            </a:endParaRPr>
          </a:p>
        </p:txBody>
      </p:sp>
    </p:spTree>
    <p:extLst>
      <p:ext uri="{BB962C8B-B14F-4D97-AF65-F5344CB8AC3E}">
        <p14:creationId xmlns:p14="http://schemas.microsoft.com/office/powerpoint/2010/main" val="4496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5"/>
          <p:cNvSpPr/>
          <p:nvPr/>
        </p:nvSpPr>
        <p:spPr>
          <a:xfrm>
            <a:off x="914399" y="419100"/>
            <a:ext cx="15104534" cy="923249"/>
          </a:xfrm>
          <a:prstGeom prst="rect">
            <a:avLst/>
          </a:prstGeom>
          <a:solidFill>
            <a:schemeClr val="lt1"/>
          </a:solidFill>
          <a:ln>
            <a:noFill/>
          </a:ln>
        </p:spPr>
        <p:txBody>
          <a:bodyPr spcFirstLastPara="1" wrap="square" lIns="182850" tIns="91400" rIns="182850" bIns="91400" anchor="t" anchorCtr="0">
            <a:spAutoFit/>
          </a:bodyPr>
          <a:lstStyle/>
          <a:p>
            <a:pPr>
              <a:buClr>
                <a:srgbClr val="000000"/>
              </a:buClr>
              <a:buSzPts val="2400"/>
            </a:pPr>
            <a:r>
              <a:rPr lang="en-US" sz="4800" b="1">
                <a:solidFill>
                  <a:srgbClr val="B90000"/>
                </a:solidFill>
                <a:latin typeface="Arial"/>
                <a:ea typeface="Arial"/>
                <a:cs typeface="Arial"/>
                <a:sym typeface="Arial"/>
              </a:rPr>
              <a:t>Response</a:t>
            </a:r>
            <a:endParaRPr sz="9900" b="1">
              <a:solidFill>
                <a:srgbClr val="B90000"/>
              </a:solidFill>
              <a:latin typeface="Times New Roman"/>
              <a:ea typeface="Times New Roman"/>
              <a:cs typeface="Times New Roman"/>
              <a:sym typeface="Times New Roman"/>
            </a:endParaRPr>
          </a:p>
        </p:txBody>
      </p:sp>
      <p:pic>
        <p:nvPicPr>
          <p:cNvPr id="490" name="Google Shape;490;p25"/>
          <p:cNvPicPr preferRelativeResize="0"/>
          <p:nvPr/>
        </p:nvPicPr>
        <p:blipFill rotWithShape="1">
          <a:blip r:embed="rId3">
            <a:alphaModFix/>
          </a:blip>
          <a:srcRect/>
          <a:stretch/>
        </p:blipFill>
        <p:spPr>
          <a:xfrm>
            <a:off x="5365622" y="4859727"/>
            <a:ext cx="7768116" cy="4454346"/>
          </a:xfrm>
          <a:prstGeom prst="rect">
            <a:avLst/>
          </a:prstGeom>
          <a:noFill/>
          <a:ln>
            <a:noFill/>
          </a:ln>
        </p:spPr>
      </p:pic>
      <p:pic>
        <p:nvPicPr>
          <p:cNvPr id="491" name="Google Shape;491;p25"/>
          <p:cNvPicPr preferRelativeResize="0"/>
          <p:nvPr/>
        </p:nvPicPr>
        <p:blipFill rotWithShape="1">
          <a:blip r:embed="rId4">
            <a:alphaModFix/>
          </a:blip>
          <a:srcRect t="66015"/>
          <a:stretch/>
        </p:blipFill>
        <p:spPr>
          <a:xfrm>
            <a:off x="11319932" y="1082810"/>
            <a:ext cx="6891868" cy="2698658"/>
          </a:xfrm>
          <a:prstGeom prst="rect">
            <a:avLst/>
          </a:prstGeom>
          <a:noFill/>
          <a:ln w="38100" cap="flat" cmpd="sng">
            <a:solidFill>
              <a:srgbClr val="FFDBF3"/>
            </a:solidFill>
            <a:prstDash val="solid"/>
            <a:miter lim="800000"/>
            <a:headEnd type="none" w="sm" len="sm"/>
            <a:tailEnd type="none" w="sm" len="sm"/>
          </a:ln>
        </p:spPr>
      </p:pic>
      <p:sp>
        <p:nvSpPr>
          <p:cNvPr id="493" name="Google Shape;493;p25"/>
          <p:cNvSpPr/>
          <p:nvPr/>
        </p:nvSpPr>
        <p:spPr>
          <a:xfrm>
            <a:off x="339831" y="8745216"/>
            <a:ext cx="4809600"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Laborie, Saint Lucia</a:t>
            </a:r>
            <a:endParaRPr sz="3600" dirty="0">
              <a:solidFill>
                <a:srgbClr val="000000"/>
              </a:solidFill>
              <a:latin typeface="Times New Roman"/>
              <a:ea typeface="Times New Roman"/>
              <a:cs typeface="Times New Roman"/>
              <a:sym typeface="Times New Roman"/>
            </a:endParaRPr>
          </a:p>
        </p:txBody>
      </p:sp>
      <p:sp>
        <p:nvSpPr>
          <p:cNvPr id="494" name="Google Shape;494;p25"/>
          <p:cNvSpPr/>
          <p:nvPr/>
        </p:nvSpPr>
        <p:spPr>
          <a:xfrm>
            <a:off x="6844883" y="9274647"/>
            <a:ext cx="4809594"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Criteria for tsunami alerts and emergency response actions</a:t>
            </a:r>
            <a:endParaRPr sz="3600" dirty="0">
              <a:solidFill>
                <a:srgbClr val="000000"/>
              </a:solidFill>
              <a:latin typeface="Times New Roman"/>
              <a:ea typeface="Times New Roman"/>
              <a:cs typeface="Times New Roman"/>
              <a:sym typeface="Times New Roman"/>
            </a:endParaRPr>
          </a:p>
        </p:txBody>
      </p:sp>
      <p:pic>
        <p:nvPicPr>
          <p:cNvPr id="495" name="Google Shape;495;p25" descr="A group of people sitting in chairs&#10;&#10;Description automatically generated with medium confidence"/>
          <p:cNvPicPr preferRelativeResize="0"/>
          <p:nvPr/>
        </p:nvPicPr>
        <p:blipFill rotWithShape="1">
          <a:blip r:embed="rId5">
            <a:alphaModFix/>
          </a:blip>
          <a:srcRect t="9994" b="14038"/>
          <a:stretch/>
        </p:blipFill>
        <p:spPr>
          <a:xfrm>
            <a:off x="7514138" y="793451"/>
            <a:ext cx="3606800" cy="3434925"/>
          </a:xfrm>
          <a:prstGeom prst="rect">
            <a:avLst/>
          </a:prstGeom>
          <a:noFill/>
          <a:ln>
            <a:noFill/>
          </a:ln>
        </p:spPr>
      </p:pic>
      <p:sp>
        <p:nvSpPr>
          <p:cNvPr id="496" name="Google Shape;496;p25"/>
          <p:cNvSpPr/>
          <p:nvPr/>
        </p:nvSpPr>
        <p:spPr>
          <a:xfrm>
            <a:off x="14765866" y="8882312"/>
            <a:ext cx="2133864"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Dominica</a:t>
            </a:r>
            <a:endParaRPr sz="3600" dirty="0">
              <a:solidFill>
                <a:srgbClr val="000000"/>
              </a:solidFill>
              <a:latin typeface="Times New Roman"/>
              <a:ea typeface="Times New Roman"/>
              <a:cs typeface="Times New Roman"/>
              <a:sym typeface="Times New Roman"/>
            </a:endParaRPr>
          </a:p>
        </p:txBody>
      </p:sp>
      <p:pic>
        <p:nvPicPr>
          <p:cNvPr id="497" name="Google Shape;497;p25"/>
          <p:cNvPicPr preferRelativeResize="0"/>
          <p:nvPr/>
        </p:nvPicPr>
        <p:blipFill rotWithShape="1">
          <a:blip r:embed="rId6">
            <a:alphaModFix/>
          </a:blip>
          <a:srcRect/>
          <a:stretch/>
        </p:blipFill>
        <p:spPr>
          <a:xfrm>
            <a:off x="102321" y="9125268"/>
            <a:ext cx="1487742" cy="1060704"/>
          </a:xfrm>
          <a:prstGeom prst="rect">
            <a:avLst/>
          </a:prstGeom>
          <a:noFill/>
          <a:ln>
            <a:noFill/>
          </a:ln>
        </p:spPr>
      </p:pic>
      <p:pic>
        <p:nvPicPr>
          <p:cNvPr id="3" name="Picture 2">
            <a:extLst>
              <a:ext uri="{FF2B5EF4-FFF2-40B4-BE49-F238E27FC236}">
                <a16:creationId xmlns:a16="http://schemas.microsoft.com/office/drawing/2014/main" id="{8C5FAFC1-6496-351E-9ED1-E7EC2EAFB23B}"/>
              </a:ext>
            </a:extLst>
          </p:cNvPr>
          <p:cNvPicPr>
            <a:picLocks noChangeAspect="1"/>
          </p:cNvPicPr>
          <p:nvPr/>
        </p:nvPicPr>
        <p:blipFill>
          <a:blip r:embed="rId7"/>
          <a:stretch>
            <a:fillRect/>
          </a:stretch>
        </p:blipFill>
        <p:spPr>
          <a:xfrm>
            <a:off x="5257800" y="793451"/>
            <a:ext cx="2187130" cy="2674852"/>
          </a:xfrm>
          <a:prstGeom prst="rect">
            <a:avLst/>
          </a:prstGeom>
        </p:spPr>
      </p:pic>
      <p:sp>
        <p:nvSpPr>
          <p:cNvPr id="4" name="Google Shape;496;p25">
            <a:extLst>
              <a:ext uri="{FF2B5EF4-FFF2-40B4-BE49-F238E27FC236}">
                <a16:creationId xmlns:a16="http://schemas.microsoft.com/office/drawing/2014/main" id="{5FB39D98-899F-6DE1-FE5E-1CFDDB25EB1A}"/>
              </a:ext>
            </a:extLst>
          </p:cNvPr>
          <p:cNvSpPr/>
          <p:nvPr/>
        </p:nvSpPr>
        <p:spPr>
          <a:xfrm>
            <a:off x="4598979" y="3521929"/>
            <a:ext cx="3504772" cy="923249"/>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Anguilla comms backup</a:t>
            </a:r>
            <a:endParaRPr sz="3600" dirty="0">
              <a:solidFill>
                <a:srgbClr val="000000"/>
              </a:solidFill>
              <a:latin typeface="Times New Roman"/>
              <a:ea typeface="Times New Roman"/>
              <a:cs typeface="Times New Roman"/>
              <a:sym typeface="Times New Roman"/>
            </a:endParaRPr>
          </a:p>
        </p:txBody>
      </p:sp>
      <p:pic>
        <p:nvPicPr>
          <p:cNvPr id="6" name="Picture 5">
            <a:extLst>
              <a:ext uri="{FF2B5EF4-FFF2-40B4-BE49-F238E27FC236}">
                <a16:creationId xmlns:a16="http://schemas.microsoft.com/office/drawing/2014/main" id="{FE9C8825-4133-C40A-BD1B-170514BDCB0C}"/>
              </a:ext>
            </a:extLst>
          </p:cNvPr>
          <p:cNvPicPr>
            <a:picLocks noChangeAspect="1"/>
          </p:cNvPicPr>
          <p:nvPr/>
        </p:nvPicPr>
        <p:blipFill>
          <a:blip r:embed="rId8"/>
          <a:stretch>
            <a:fillRect/>
          </a:stretch>
        </p:blipFill>
        <p:spPr>
          <a:xfrm>
            <a:off x="13566118" y="4716823"/>
            <a:ext cx="4092295" cy="4115157"/>
          </a:xfrm>
          <a:prstGeom prst="rect">
            <a:avLst/>
          </a:prstGeom>
        </p:spPr>
      </p:pic>
      <p:pic>
        <p:nvPicPr>
          <p:cNvPr id="7" name="Picture 6">
            <a:extLst>
              <a:ext uri="{FF2B5EF4-FFF2-40B4-BE49-F238E27FC236}">
                <a16:creationId xmlns:a16="http://schemas.microsoft.com/office/drawing/2014/main" id="{7BFC3EC1-9DDF-DD5D-C639-7D11B3BB1089}"/>
              </a:ext>
            </a:extLst>
          </p:cNvPr>
          <p:cNvPicPr>
            <a:picLocks noChangeAspect="1"/>
          </p:cNvPicPr>
          <p:nvPr/>
        </p:nvPicPr>
        <p:blipFill>
          <a:blip r:embed="rId9"/>
          <a:stretch>
            <a:fillRect/>
          </a:stretch>
        </p:blipFill>
        <p:spPr>
          <a:xfrm>
            <a:off x="8250645" y="4210811"/>
            <a:ext cx="2133785" cy="1012024"/>
          </a:xfrm>
          <a:prstGeom prst="rect">
            <a:avLst/>
          </a:prstGeom>
        </p:spPr>
      </p:pic>
      <p:pic>
        <p:nvPicPr>
          <p:cNvPr id="9" name="Picture 8">
            <a:extLst>
              <a:ext uri="{FF2B5EF4-FFF2-40B4-BE49-F238E27FC236}">
                <a16:creationId xmlns:a16="http://schemas.microsoft.com/office/drawing/2014/main" id="{D0D81D96-CA51-8163-933F-6FA5425A818E}"/>
              </a:ext>
            </a:extLst>
          </p:cNvPr>
          <p:cNvPicPr>
            <a:picLocks noChangeAspect="1"/>
          </p:cNvPicPr>
          <p:nvPr/>
        </p:nvPicPr>
        <p:blipFill>
          <a:blip r:embed="rId10"/>
          <a:stretch>
            <a:fillRect/>
          </a:stretch>
        </p:blipFill>
        <p:spPr>
          <a:xfrm>
            <a:off x="209375" y="5865230"/>
            <a:ext cx="5048151" cy="2796213"/>
          </a:xfrm>
          <a:prstGeom prst="rect">
            <a:avLst/>
          </a:prstGeom>
        </p:spPr>
      </p:pic>
      <p:pic>
        <p:nvPicPr>
          <p:cNvPr id="11" name="Picture 10">
            <a:extLst>
              <a:ext uri="{FF2B5EF4-FFF2-40B4-BE49-F238E27FC236}">
                <a16:creationId xmlns:a16="http://schemas.microsoft.com/office/drawing/2014/main" id="{3F8C53B6-7542-5BCB-3646-C901C2A1AE23}"/>
              </a:ext>
            </a:extLst>
          </p:cNvPr>
          <p:cNvPicPr>
            <a:picLocks noChangeAspect="1"/>
          </p:cNvPicPr>
          <p:nvPr/>
        </p:nvPicPr>
        <p:blipFill>
          <a:blip r:embed="rId11"/>
          <a:stretch>
            <a:fillRect/>
          </a:stretch>
        </p:blipFill>
        <p:spPr>
          <a:xfrm>
            <a:off x="1102452" y="1462952"/>
            <a:ext cx="3027382" cy="3620805"/>
          </a:xfrm>
          <a:prstGeom prst="rect">
            <a:avLst/>
          </a:prstGeom>
        </p:spPr>
      </p:pic>
      <p:sp>
        <p:nvSpPr>
          <p:cNvPr id="12" name="Google Shape;493;p25">
            <a:extLst>
              <a:ext uri="{FF2B5EF4-FFF2-40B4-BE49-F238E27FC236}">
                <a16:creationId xmlns:a16="http://schemas.microsoft.com/office/drawing/2014/main" id="{CF629B19-F1C5-141E-3ACB-E80095FF0335}"/>
              </a:ext>
            </a:extLst>
          </p:cNvPr>
          <p:cNvSpPr/>
          <p:nvPr/>
        </p:nvSpPr>
        <p:spPr>
          <a:xfrm>
            <a:off x="102321" y="5155914"/>
            <a:ext cx="4809600" cy="55391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400" dirty="0">
                <a:solidFill>
                  <a:srgbClr val="000000"/>
                </a:solidFill>
                <a:latin typeface="Arial"/>
                <a:ea typeface="Arial"/>
                <a:cs typeface="Arial"/>
                <a:sym typeface="Arial"/>
              </a:rPr>
              <a:t>Old </a:t>
            </a:r>
            <a:r>
              <a:rPr lang="en-US" sz="2400" dirty="0" err="1">
                <a:solidFill>
                  <a:srgbClr val="000000"/>
                </a:solidFill>
                <a:latin typeface="Arial"/>
                <a:ea typeface="Arial"/>
                <a:cs typeface="Arial"/>
                <a:sym typeface="Arial"/>
              </a:rPr>
              <a:t>Harbour</a:t>
            </a:r>
            <a:r>
              <a:rPr lang="en-US" sz="2400" dirty="0">
                <a:solidFill>
                  <a:srgbClr val="000000"/>
                </a:solidFill>
                <a:latin typeface="Arial"/>
                <a:ea typeface="Arial"/>
                <a:cs typeface="Arial"/>
                <a:sym typeface="Arial"/>
              </a:rPr>
              <a:t> Bay, Jamaica</a:t>
            </a:r>
            <a:endParaRPr sz="3600" dirty="0">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8439" t="12156" r="22010" b="45143"/>
          <a:stretch/>
        </p:blipFill>
        <p:spPr>
          <a:xfrm>
            <a:off x="8942009" y="3676783"/>
            <a:ext cx="2902519" cy="2583278"/>
          </a:xfrm>
          <a:prstGeom prst="rect">
            <a:avLst/>
          </a:prstGeom>
        </p:spPr>
      </p:pic>
      <p:pic>
        <p:nvPicPr>
          <p:cNvPr id="10" name="Picture 9"/>
          <p:cNvPicPr>
            <a:picLocks noChangeAspect="1"/>
          </p:cNvPicPr>
          <p:nvPr/>
        </p:nvPicPr>
        <p:blipFill rotWithShape="1">
          <a:blip r:embed="rId4"/>
          <a:srcRect t="26710" b="6399"/>
          <a:stretch/>
        </p:blipFill>
        <p:spPr>
          <a:xfrm>
            <a:off x="10455188" y="6238073"/>
            <a:ext cx="7807457" cy="4048928"/>
          </a:xfrm>
          <a:prstGeom prst="rect">
            <a:avLst/>
          </a:prstGeom>
        </p:spPr>
      </p:pic>
      <p:pic>
        <p:nvPicPr>
          <p:cNvPr id="14" name="Picture 13"/>
          <p:cNvPicPr>
            <a:picLocks noChangeAspect="1"/>
          </p:cNvPicPr>
          <p:nvPr/>
        </p:nvPicPr>
        <p:blipFill rotWithShape="1">
          <a:blip r:embed="rId5"/>
          <a:srcRect t="22041" b="18473"/>
          <a:stretch/>
        </p:blipFill>
        <p:spPr>
          <a:xfrm>
            <a:off x="1" y="6238073"/>
            <a:ext cx="10455188" cy="4146234"/>
          </a:xfrm>
          <a:prstGeom prst="rect">
            <a:avLst/>
          </a:prstGeom>
        </p:spPr>
      </p:pic>
      <p:pic>
        <p:nvPicPr>
          <p:cNvPr id="18" name="Picture 17"/>
          <p:cNvPicPr>
            <a:picLocks noChangeAspect="1"/>
          </p:cNvPicPr>
          <p:nvPr/>
        </p:nvPicPr>
        <p:blipFill rotWithShape="1">
          <a:blip r:embed="rId6"/>
          <a:srcRect l="9978" t="8390" r="4309" b="42857"/>
          <a:stretch/>
        </p:blipFill>
        <p:spPr>
          <a:xfrm>
            <a:off x="13985884" y="3654793"/>
            <a:ext cx="4276761" cy="2583281"/>
          </a:xfrm>
          <a:prstGeom prst="rect">
            <a:avLst/>
          </a:prstGeom>
        </p:spPr>
      </p:pic>
      <p:pic>
        <p:nvPicPr>
          <p:cNvPr id="19" name="Picture 18"/>
          <p:cNvPicPr>
            <a:picLocks noChangeAspect="1"/>
          </p:cNvPicPr>
          <p:nvPr/>
        </p:nvPicPr>
        <p:blipFill rotWithShape="1">
          <a:blip r:embed="rId7"/>
          <a:srcRect l="37536" t="26952" r="28607" b="16667"/>
          <a:stretch/>
        </p:blipFill>
        <p:spPr>
          <a:xfrm>
            <a:off x="-16746" y="3698771"/>
            <a:ext cx="2686640" cy="2516592"/>
          </a:xfrm>
          <a:prstGeom prst="rect">
            <a:avLst/>
          </a:prstGeom>
        </p:spPr>
      </p:pic>
      <p:sp>
        <p:nvSpPr>
          <p:cNvPr id="13" name="TextBox 12"/>
          <p:cNvSpPr txBox="1"/>
          <p:nvPr/>
        </p:nvSpPr>
        <p:spPr>
          <a:xfrm>
            <a:off x="10571" y="73711"/>
            <a:ext cx="18497960" cy="507831"/>
          </a:xfrm>
          <a:prstGeom prst="rect">
            <a:avLst/>
          </a:prstGeom>
          <a:solidFill>
            <a:schemeClr val="bg1"/>
          </a:solidFill>
        </p:spPr>
        <p:txBody>
          <a:bodyPr wrap="square" rtlCol="0">
            <a:spAutoFit/>
          </a:bodyPr>
          <a:lstStyle/>
          <a:p>
            <a:pPr algn="ctr"/>
            <a:r>
              <a:rPr lang="en-US" sz="2700" b="1" dirty="0"/>
              <a:t>RECOGNITION Congratulations to Caribbean Tsunami Ready Coastal Communities </a:t>
            </a:r>
            <a:endParaRPr lang="en-US" sz="2400" b="1" dirty="0"/>
          </a:p>
        </p:txBody>
      </p:sp>
      <p:pic>
        <p:nvPicPr>
          <p:cNvPr id="5" name="Picture 4">
            <a:extLst>
              <a:ext uri="{FF2B5EF4-FFF2-40B4-BE49-F238E27FC236}">
                <a16:creationId xmlns:a16="http://schemas.microsoft.com/office/drawing/2014/main" id="{357A5EBD-7A58-A77B-253F-8168406EB592}"/>
              </a:ext>
            </a:extLst>
          </p:cNvPr>
          <p:cNvPicPr>
            <a:picLocks noChangeAspect="1"/>
          </p:cNvPicPr>
          <p:nvPr/>
        </p:nvPicPr>
        <p:blipFill>
          <a:blip r:embed="rId8"/>
          <a:srcRect l="22502" t="-1065" r="20518" b="1065"/>
          <a:stretch/>
        </p:blipFill>
        <p:spPr>
          <a:xfrm>
            <a:off x="2669894" y="3654194"/>
            <a:ext cx="3124201" cy="2594513"/>
          </a:xfrm>
          <a:prstGeom prst="rect">
            <a:avLst/>
          </a:prstGeom>
        </p:spPr>
      </p:pic>
      <p:pic>
        <p:nvPicPr>
          <p:cNvPr id="7" name="Picture 6">
            <a:extLst>
              <a:ext uri="{FF2B5EF4-FFF2-40B4-BE49-F238E27FC236}">
                <a16:creationId xmlns:a16="http://schemas.microsoft.com/office/drawing/2014/main" id="{BB4B9A6F-D5B8-275C-2775-463FA6EC443D}"/>
              </a:ext>
            </a:extLst>
          </p:cNvPr>
          <p:cNvPicPr>
            <a:picLocks noChangeAspect="1"/>
          </p:cNvPicPr>
          <p:nvPr/>
        </p:nvPicPr>
        <p:blipFill>
          <a:blip r:embed="rId9"/>
          <a:stretch>
            <a:fillRect/>
          </a:stretch>
        </p:blipFill>
        <p:spPr>
          <a:xfrm>
            <a:off x="-16746" y="944191"/>
            <a:ext cx="5483019" cy="2754581"/>
          </a:xfrm>
          <a:prstGeom prst="rect">
            <a:avLst/>
          </a:prstGeom>
        </p:spPr>
      </p:pic>
      <p:pic>
        <p:nvPicPr>
          <p:cNvPr id="8" name="Picture 7">
            <a:extLst>
              <a:ext uri="{FF2B5EF4-FFF2-40B4-BE49-F238E27FC236}">
                <a16:creationId xmlns:a16="http://schemas.microsoft.com/office/drawing/2014/main" id="{948D77A9-90CD-C9BA-4EF2-8E5BE8FDA0B6}"/>
              </a:ext>
            </a:extLst>
          </p:cNvPr>
          <p:cNvPicPr>
            <a:picLocks noChangeAspect="1"/>
          </p:cNvPicPr>
          <p:nvPr/>
        </p:nvPicPr>
        <p:blipFill>
          <a:blip r:embed="rId10"/>
          <a:stretch>
            <a:fillRect/>
          </a:stretch>
        </p:blipFill>
        <p:spPr>
          <a:xfrm>
            <a:off x="5483936" y="962931"/>
            <a:ext cx="6386202" cy="2711082"/>
          </a:xfrm>
          <a:prstGeom prst="rect">
            <a:avLst/>
          </a:prstGeom>
        </p:spPr>
      </p:pic>
      <p:pic>
        <p:nvPicPr>
          <p:cNvPr id="12" name="Picture 11">
            <a:extLst>
              <a:ext uri="{FF2B5EF4-FFF2-40B4-BE49-F238E27FC236}">
                <a16:creationId xmlns:a16="http://schemas.microsoft.com/office/drawing/2014/main" id="{0264C550-DBBD-252E-090A-01057E4EA2BE}"/>
              </a:ext>
            </a:extLst>
          </p:cNvPr>
          <p:cNvPicPr>
            <a:picLocks noChangeAspect="1"/>
          </p:cNvPicPr>
          <p:nvPr/>
        </p:nvPicPr>
        <p:blipFill>
          <a:blip r:embed="rId11"/>
          <a:stretch>
            <a:fillRect/>
          </a:stretch>
        </p:blipFill>
        <p:spPr>
          <a:xfrm>
            <a:off x="11876442" y="962931"/>
            <a:ext cx="6386202" cy="2717097"/>
          </a:xfrm>
          <a:prstGeom prst="rect">
            <a:avLst/>
          </a:prstGeom>
        </p:spPr>
      </p:pic>
      <p:pic>
        <p:nvPicPr>
          <p:cNvPr id="3" name="Picture 2">
            <a:extLst>
              <a:ext uri="{FF2B5EF4-FFF2-40B4-BE49-F238E27FC236}">
                <a16:creationId xmlns:a16="http://schemas.microsoft.com/office/drawing/2014/main" id="{00D2CC5C-4DC3-1F67-C430-8937ECFB19CE}"/>
              </a:ext>
            </a:extLst>
          </p:cNvPr>
          <p:cNvPicPr>
            <a:picLocks noChangeAspect="1"/>
          </p:cNvPicPr>
          <p:nvPr/>
        </p:nvPicPr>
        <p:blipFill>
          <a:blip r:embed="rId12"/>
          <a:stretch>
            <a:fillRect/>
          </a:stretch>
        </p:blipFill>
        <p:spPr>
          <a:xfrm>
            <a:off x="11844529" y="3689521"/>
            <a:ext cx="2141354" cy="2583278"/>
          </a:xfrm>
          <a:prstGeom prst="rect">
            <a:avLst/>
          </a:prstGeom>
        </p:spPr>
      </p:pic>
      <p:pic>
        <p:nvPicPr>
          <p:cNvPr id="2" name="Picture 1">
            <a:extLst>
              <a:ext uri="{FF2B5EF4-FFF2-40B4-BE49-F238E27FC236}">
                <a16:creationId xmlns:a16="http://schemas.microsoft.com/office/drawing/2014/main" id="{332E12F6-0DA4-B49B-0A08-44C4F6A05C01}"/>
              </a:ext>
            </a:extLst>
          </p:cNvPr>
          <p:cNvPicPr>
            <a:picLocks noChangeAspect="1"/>
          </p:cNvPicPr>
          <p:nvPr/>
        </p:nvPicPr>
        <p:blipFill>
          <a:blip r:embed="rId13"/>
          <a:srcRect l="15630" t="2272" r="21447" b="5683"/>
          <a:stretch/>
        </p:blipFill>
        <p:spPr>
          <a:xfrm>
            <a:off x="5794095" y="3654193"/>
            <a:ext cx="3156115" cy="2617223"/>
          </a:xfrm>
          <a:prstGeom prst="rect">
            <a:avLst/>
          </a:prstGeom>
        </p:spPr>
      </p:pic>
    </p:spTree>
    <p:extLst>
      <p:ext uri="{BB962C8B-B14F-4D97-AF65-F5344CB8AC3E}">
        <p14:creationId xmlns:p14="http://schemas.microsoft.com/office/powerpoint/2010/main" val="334774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dirty="0"/>
          </a:p>
        </p:txBody>
      </p:sp>
      <p:sp>
        <p:nvSpPr>
          <p:cNvPr id="3" name="Text Placeholder 2"/>
          <p:cNvSpPr>
            <a:spLocks noGrp="1"/>
          </p:cNvSpPr>
          <p:nvPr>
            <p:ph type="body" idx="1"/>
          </p:nvPr>
        </p:nvSpPr>
        <p:spPr/>
        <p:txBody>
          <a:bodyPr/>
          <a:lstStyle/>
          <a:p>
            <a:endParaRPr lang="es-EC"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862" t="44953" r="185" b="24444"/>
          <a:stretch/>
        </p:blipFill>
        <p:spPr>
          <a:xfrm>
            <a:off x="7138853" y="3594102"/>
            <a:ext cx="11103429" cy="360353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045" t="42098" r="-93" b="22964"/>
          <a:stretch/>
        </p:blipFill>
        <p:spPr>
          <a:xfrm>
            <a:off x="7149738" y="1"/>
            <a:ext cx="11116491" cy="359410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4691"/>
          <a:stretch/>
        </p:blipFill>
        <p:spPr>
          <a:xfrm>
            <a:off x="0" y="2"/>
            <a:ext cx="7162800" cy="1041399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6" t="47330"/>
          <a:stretch/>
        </p:blipFill>
        <p:spPr>
          <a:xfrm>
            <a:off x="7162799" y="7197635"/>
            <a:ext cx="11125202" cy="3216366"/>
          </a:xfrm>
          <a:prstGeom prst="rect">
            <a:avLst/>
          </a:prstGeom>
        </p:spPr>
      </p:pic>
      <p:sp>
        <p:nvSpPr>
          <p:cNvPr id="9" name="Oval 8"/>
          <p:cNvSpPr/>
          <p:nvPr/>
        </p:nvSpPr>
        <p:spPr>
          <a:xfrm>
            <a:off x="12513129" y="120731"/>
            <a:ext cx="1084218" cy="2690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defRPr/>
            </a:pPr>
            <a:endParaRPr lang="es-EC" sz="2100" kern="0">
              <a:solidFill>
                <a:srgbClr val="FFFFFF"/>
              </a:solidFill>
              <a:latin typeface="Arial"/>
              <a:sym typeface="Arial"/>
            </a:endParaRPr>
          </a:p>
        </p:txBody>
      </p:sp>
      <p:sp>
        <p:nvSpPr>
          <p:cNvPr id="10" name="Oval 9"/>
          <p:cNvSpPr/>
          <p:nvPr/>
        </p:nvSpPr>
        <p:spPr>
          <a:xfrm>
            <a:off x="16433074" y="4310744"/>
            <a:ext cx="796835" cy="128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defRPr/>
            </a:pPr>
            <a:endParaRPr lang="es-EC" sz="2100" kern="0">
              <a:solidFill>
                <a:srgbClr val="FFFFFF"/>
              </a:solidFill>
              <a:latin typeface="Arial"/>
              <a:sym typeface="Arial"/>
            </a:endParaRPr>
          </a:p>
        </p:txBody>
      </p:sp>
      <p:sp>
        <p:nvSpPr>
          <p:cNvPr id="11" name="TextBox 10"/>
          <p:cNvSpPr txBox="1"/>
          <p:nvPr/>
        </p:nvSpPr>
        <p:spPr>
          <a:xfrm>
            <a:off x="2713265" y="9040505"/>
            <a:ext cx="14249400" cy="1200329"/>
          </a:xfrm>
          <a:prstGeom prst="rect">
            <a:avLst/>
          </a:prstGeom>
          <a:solidFill>
            <a:schemeClr val="bg1"/>
          </a:solidFill>
        </p:spPr>
        <p:txBody>
          <a:bodyPr wrap="square" rtlCol="0">
            <a:spAutoFit/>
          </a:bodyPr>
          <a:lstStyle/>
          <a:p>
            <a:pPr algn="ctr" defTabSz="1371600">
              <a:buClr>
                <a:srgbClr val="000000"/>
              </a:buClr>
              <a:defRPr/>
            </a:pPr>
            <a:r>
              <a:rPr lang="en-US" sz="3600" b="1" kern="0" dirty="0">
                <a:solidFill>
                  <a:srgbClr val="000000"/>
                </a:solidFill>
                <a:latin typeface="Arial"/>
                <a:cs typeface="Arial"/>
                <a:sym typeface="Arial"/>
              </a:rPr>
              <a:t>Hurricane </a:t>
            </a:r>
            <a:r>
              <a:rPr lang="en-US" sz="3600" b="1" kern="0" dirty="0" err="1">
                <a:solidFill>
                  <a:srgbClr val="000000"/>
                </a:solidFill>
                <a:latin typeface="Arial"/>
                <a:cs typeface="Arial"/>
                <a:sym typeface="Arial"/>
              </a:rPr>
              <a:t>María</a:t>
            </a:r>
            <a:r>
              <a:rPr lang="en-US" sz="3600" b="1" kern="0" dirty="0">
                <a:solidFill>
                  <a:srgbClr val="000000"/>
                </a:solidFill>
                <a:latin typeface="Arial"/>
                <a:cs typeface="Arial"/>
                <a:sym typeface="Arial"/>
              </a:rPr>
              <a:t>, September 2017</a:t>
            </a:r>
          </a:p>
          <a:p>
            <a:pPr algn="ctr" defTabSz="1371600">
              <a:buClr>
                <a:srgbClr val="000000"/>
              </a:buClr>
              <a:defRPr/>
            </a:pPr>
            <a:r>
              <a:rPr lang="en-US" sz="3600" b="1" kern="0" dirty="0">
                <a:solidFill>
                  <a:srgbClr val="000000"/>
                </a:solidFill>
                <a:latin typeface="Arial"/>
                <a:cs typeface="Arial"/>
                <a:sym typeface="Arial"/>
              </a:rPr>
              <a:t>TsunamiReady® Helps Alert and Speed Response</a:t>
            </a:r>
            <a:endParaRPr lang="en-US" sz="3000" b="1" kern="0" dirty="0">
              <a:solidFill>
                <a:srgbClr val="000000"/>
              </a:solidFill>
              <a:latin typeface="Arial"/>
              <a:cs typeface="Arial"/>
              <a:sym typeface="Arial"/>
            </a:endParaRPr>
          </a:p>
        </p:txBody>
      </p:sp>
    </p:spTree>
    <p:extLst>
      <p:ext uri="{BB962C8B-B14F-4D97-AF65-F5344CB8AC3E}">
        <p14:creationId xmlns:p14="http://schemas.microsoft.com/office/powerpoint/2010/main" val="3396059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p:nvPr/>
        </p:nvSpPr>
        <p:spPr>
          <a:xfrm rot="5400000">
            <a:off x="8226450" y="-8226300"/>
            <a:ext cx="1828800" cy="18281400"/>
          </a:xfrm>
          <a:prstGeom prst="rect">
            <a:avLst/>
          </a:prstGeom>
          <a:solidFill>
            <a:srgbClr val="0E3692"/>
          </a:solidFill>
          <a:ln>
            <a:noFill/>
          </a:ln>
        </p:spPr>
        <p:txBody>
          <a:bodyPr spcFirstLastPara="1" wrap="square" lIns="182850" tIns="182850" rIns="182850" bIns="182850" anchor="ctr" anchorCtr="0">
            <a:noAutofit/>
          </a:bodyPr>
          <a:lstStyle/>
          <a:p>
            <a:pPr algn="ctr"/>
            <a:endParaRPr sz="3600"/>
          </a:p>
        </p:txBody>
      </p:sp>
      <p:sp>
        <p:nvSpPr>
          <p:cNvPr id="163" name="Google Shape;163;p21"/>
          <p:cNvSpPr txBox="1">
            <a:spLocks noGrp="1"/>
          </p:cNvSpPr>
          <p:nvPr>
            <p:ph type="title" idx="4294967295"/>
          </p:nvPr>
        </p:nvSpPr>
        <p:spPr>
          <a:xfrm>
            <a:off x="631100" y="251997"/>
            <a:ext cx="16666800" cy="836400"/>
          </a:xfrm>
          <a:prstGeom prst="rect">
            <a:avLst/>
          </a:prstGeom>
        </p:spPr>
        <p:txBody>
          <a:bodyPr spcFirstLastPara="1" vert="horz" wrap="square" lIns="182850" tIns="182850" rIns="182850" bIns="182850" rtlCol="0" anchor="t" anchorCtr="0">
            <a:noAutofit/>
          </a:bodyPr>
          <a:lstStyle/>
          <a:p>
            <a:pPr algn="l">
              <a:spcBef>
                <a:spcPts val="0"/>
              </a:spcBef>
              <a:buClr>
                <a:schemeClr val="dk1"/>
              </a:buClr>
              <a:buSzPts val="990"/>
            </a:pPr>
            <a:r>
              <a:rPr lang="en" sz="4000" b="1" dirty="0">
                <a:solidFill>
                  <a:schemeClr val="lt1"/>
                </a:solidFill>
                <a:latin typeface="Libre Baskerville"/>
                <a:ea typeface="Libre Baskerville"/>
                <a:cs typeface="Libre Baskerville"/>
                <a:sym typeface="Libre Baskerville"/>
              </a:rPr>
              <a:t>Summary – Tsunami Ready Feedback Survey 2023</a:t>
            </a:r>
            <a:br>
              <a:rPr lang="en" sz="4000" b="1" dirty="0">
                <a:solidFill>
                  <a:schemeClr val="lt1"/>
                </a:solidFill>
                <a:latin typeface="Libre Baskerville"/>
                <a:ea typeface="Libre Baskerville"/>
                <a:cs typeface="Libre Baskerville"/>
                <a:sym typeface="Libre Baskerville"/>
              </a:rPr>
            </a:br>
            <a:r>
              <a:rPr lang="en-US" sz="2000" b="1" dirty="0">
                <a:solidFill>
                  <a:schemeClr val="lt1"/>
                </a:solidFill>
                <a:latin typeface="Libre Baskerville"/>
                <a:ea typeface="Libre Baskerville"/>
                <a:cs typeface="Libre Baskerville"/>
                <a:sym typeface="Libre Baskerville"/>
              </a:rPr>
              <a:t>Grace Lemoine, NOAA/NWS </a:t>
            </a:r>
            <a:r>
              <a:rPr lang="en-US" sz="2000" b="1" dirty="0" err="1">
                <a:solidFill>
                  <a:schemeClr val="lt1"/>
                </a:solidFill>
                <a:latin typeface="Libre Baskerville"/>
                <a:ea typeface="Libre Baskerville"/>
                <a:cs typeface="Libre Baskerville"/>
                <a:sym typeface="Libre Baskerville"/>
              </a:rPr>
              <a:t>Lapenta</a:t>
            </a:r>
            <a:r>
              <a:rPr lang="en-US" sz="2000" b="1" dirty="0">
                <a:solidFill>
                  <a:schemeClr val="lt1"/>
                </a:solidFill>
                <a:latin typeface="Libre Baskerville"/>
                <a:ea typeface="Libre Baskerville"/>
                <a:cs typeface="Libre Baskerville"/>
                <a:sym typeface="Libre Baskerville"/>
              </a:rPr>
              <a:t> Scholar at International Tsunami Information Center- Caribbean Office</a:t>
            </a:r>
            <a:br>
              <a:rPr lang="en-US" sz="4000" b="1" dirty="0">
                <a:solidFill>
                  <a:schemeClr val="lt1"/>
                </a:solidFill>
                <a:latin typeface="Libre Baskerville"/>
                <a:ea typeface="Libre Baskerville"/>
                <a:cs typeface="Libre Baskerville"/>
                <a:sym typeface="Libre Baskerville"/>
              </a:rPr>
            </a:br>
            <a:endParaRPr sz="4000" b="1" dirty="0">
              <a:solidFill>
                <a:schemeClr val="lt1"/>
              </a:solidFill>
              <a:latin typeface="Libre Baskerville"/>
              <a:ea typeface="Libre Baskerville"/>
              <a:cs typeface="Libre Baskerville"/>
              <a:sym typeface="Libre Baskerville"/>
            </a:endParaRPr>
          </a:p>
          <a:p>
            <a:pPr algn="l">
              <a:spcBef>
                <a:spcPts val="0"/>
              </a:spcBef>
              <a:buSzPts val="990"/>
            </a:pPr>
            <a:endParaRPr sz="4320" b="1" dirty="0">
              <a:solidFill>
                <a:schemeClr val="lt1"/>
              </a:solidFill>
              <a:latin typeface="Libre Baskerville"/>
              <a:ea typeface="Libre Baskerville"/>
              <a:cs typeface="Libre Baskerville"/>
              <a:sym typeface="Libre Baskerville"/>
            </a:endParaRPr>
          </a:p>
        </p:txBody>
      </p:sp>
      <p:cxnSp>
        <p:nvCxnSpPr>
          <p:cNvPr id="164" name="Google Shape;164;p21"/>
          <p:cNvCxnSpPr/>
          <p:nvPr/>
        </p:nvCxnSpPr>
        <p:spPr>
          <a:xfrm rot="10800000" flipH="1">
            <a:off x="6099800" y="2945350"/>
            <a:ext cx="21600" cy="3583800"/>
          </a:xfrm>
          <a:prstGeom prst="straightConnector1">
            <a:avLst/>
          </a:prstGeom>
          <a:noFill/>
          <a:ln w="19050" cap="flat" cmpd="sng">
            <a:solidFill>
              <a:srgbClr val="46BDFF"/>
            </a:solidFill>
            <a:prstDash val="solid"/>
            <a:round/>
            <a:headEnd type="none" w="med" len="med"/>
            <a:tailEnd type="none" w="med" len="med"/>
          </a:ln>
        </p:spPr>
      </p:cxnSp>
      <p:sp>
        <p:nvSpPr>
          <p:cNvPr id="165" name="Google Shape;165;p21"/>
          <p:cNvSpPr txBox="1">
            <a:spLocks noGrp="1"/>
          </p:cNvSpPr>
          <p:nvPr>
            <p:ph type="title" idx="4294967295"/>
          </p:nvPr>
        </p:nvSpPr>
        <p:spPr>
          <a:xfrm>
            <a:off x="845900" y="2945400"/>
            <a:ext cx="4614000" cy="3642000"/>
          </a:xfrm>
          <a:prstGeom prst="rect">
            <a:avLst/>
          </a:prstGeom>
        </p:spPr>
        <p:txBody>
          <a:bodyPr spcFirstLastPara="1" vert="horz" wrap="square" lIns="182850" tIns="182850" rIns="182850" bIns="182850" rtlCol="0" anchor="t" anchorCtr="0">
            <a:noAutofit/>
          </a:bodyPr>
          <a:lstStyle/>
          <a:p>
            <a:pPr>
              <a:spcBef>
                <a:spcPts val="0"/>
              </a:spcBef>
              <a:buClr>
                <a:schemeClr val="dk1"/>
              </a:buClr>
              <a:buSzPts val="1100"/>
            </a:pPr>
            <a:r>
              <a:rPr lang="en" sz="4000" dirty="0">
                <a:latin typeface="Times New Roman"/>
                <a:ea typeface="Times New Roman"/>
                <a:cs typeface="Times New Roman"/>
                <a:sym typeface="Times New Roman"/>
              </a:rPr>
              <a:t>Tsunami Ready has been </a:t>
            </a:r>
            <a:r>
              <a:rPr lang="en" sz="4000" b="1" dirty="0">
                <a:solidFill>
                  <a:srgbClr val="76AB3D"/>
                </a:solidFill>
                <a:latin typeface="Times New Roman"/>
                <a:ea typeface="Times New Roman"/>
                <a:cs typeface="Times New Roman"/>
                <a:sym typeface="Times New Roman"/>
              </a:rPr>
              <a:t>successful </a:t>
            </a:r>
            <a:r>
              <a:rPr lang="en" sz="4000" dirty="0">
                <a:latin typeface="Times New Roman"/>
                <a:ea typeface="Times New Roman"/>
                <a:cs typeface="Times New Roman"/>
                <a:sym typeface="Times New Roman"/>
              </a:rPr>
              <a:t>in bolstering community preparedness and response with its strong culture of outreach, education, and capacity building.</a:t>
            </a:r>
            <a:endParaRPr sz="4000" dirty="0">
              <a:latin typeface="Times New Roman"/>
              <a:ea typeface="Times New Roman"/>
              <a:cs typeface="Times New Roman"/>
              <a:sym typeface="Times New Roman"/>
            </a:endParaRPr>
          </a:p>
          <a:p>
            <a:pPr>
              <a:spcBef>
                <a:spcPts val="0"/>
              </a:spcBef>
            </a:pPr>
            <a:endParaRPr sz="3200" b="1" dirty="0">
              <a:latin typeface="Times New Roman"/>
              <a:ea typeface="Times New Roman"/>
              <a:cs typeface="Times New Roman"/>
              <a:sym typeface="Times New Roman"/>
            </a:endParaRPr>
          </a:p>
        </p:txBody>
      </p:sp>
      <p:sp>
        <p:nvSpPr>
          <p:cNvPr id="166" name="Google Shape;166;p21"/>
          <p:cNvSpPr txBox="1">
            <a:spLocks noGrp="1"/>
          </p:cNvSpPr>
          <p:nvPr>
            <p:ph type="title" idx="4294967295"/>
          </p:nvPr>
        </p:nvSpPr>
        <p:spPr>
          <a:xfrm>
            <a:off x="6784046" y="3695700"/>
            <a:ext cx="4614000" cy="3642000"/>
          </a:xfrm>
          <a:prstGeom prst="rect">
            <a:avLst/>
          </a:prstGeom>
        </p:spPr>
        <p:txBody>
          <a:bodyPr spcFirstLastPara="1" vert="horz" wrap="square" lIns="182850" tIns="182850" rIns="182850" bIns="182850" rtlCol="0" anchor="ctr" anchorCtr="0">
            <a:noAutofit/>
          </a:bodyPr>
          <a:lstStyle/>
          <a:p>
            <a:pPr>
              <a:spcBef>
                <a:spcPts val="0"/>
              </a:spcBef>
              <a:buClr>
                <a:schemeClr val="dk1"/>
              </a:buClr>
              <a:buSzPts val="1100"/>
            </a:pPr>
            <a:r>
              <a:rPr lang="en" sz="4000" dirty="0">
                <a:latin typeface="Times New Roman"/>
                <a:ea typeface="Times New Roman"/>
                <a:cs typeface="Times New Roman"/>
                <a:sym typeface="Times New Roman"/>
              </a:rPr>
              <a:t>Additional support is still needed to address </a:t>
            </a:r>
            <a:r>
              <a:rPr lang="en" sz="4000" b="1" dirty="0">
                <a:solidFill>
                  <a:srgbClr val="76AB3D"/>
                </a:solidFill>
                <a:latin typeface="Times New Roman"/>
                <a:ea typeface="Times New Roman"/>
                <a:cs typeface="Times New Roman"/>
                <a:sym typeface="Times New Roman"/>
              </a:rPr>
              <a:t>gaps </a:t>
            </a:r>
            <a:r>
              <a:rPr lang="en" sz="4000" dirty="0">
                <a:latin typeface="Times New Roman"/>
                <a:ea typeface="Times New Roman"/>
                <a:cs typeface="Times New Roman"/>
                <a:sym typeface="Times New Roman"/>
              </a:rPr>
              <a:t>in data collection, communication, funding, and resource mobilization issues.</a:t>
            </a:r>
            <a:endParaRPr sz="3600" b="1" dirty="0">
              <a:latin typeface="Times New Roman"/>
              <a:ea typeface="Times New Roman"/>
              <a:cs typeface="Times New Roman"/>
              <a:sym typeface="Times New Roman"/>
            </a:endParaRPr>
          </a:p>
        </p:txBody>
      </p:sp>
      <p:sp>
        <p:nvSpPr>
          <p:cNvPr id="167" name="Google Shape;167;p21"/>
          <p:cNvSpPr txBox="1">
            <a:spLocks noGrp="1"/>
          </p:cNvSpPr>
          <p:nvPr>
            <p:ph type="title" idx="4294967295"/>
          </p:nvPr>
        </p:nvSpPr>
        <p:spPr>
          <a:xfrm>
            <a:off x="12676700" y="2916250"/>
            <a:ext cx="4614000" cy="3642000"/>
          </a:xfrm>
          <a:prstGeom prst="rect">
            <a:avLst/>
          </a:prstGeom>
        </p:spPr>
        <p:txBody>
          <a:bodyPr spcFirstLastPara="1" vert="horz" wrap="square" lIns="182850" tIns="182850" rIns="182850" bIns="182850" rtlCol="0" anchor="t" anchorCtr="0">
            <a:noAutofit/>
          </a:bodyPr>
          <a:lstStyle/>
          <a:p>
            <a:pPr>
              <a:spcBef>
                <a:spcPts val="0"/>
              </a:spcBef>
              <a:buClr>
                <a:schemeClr val="dk1"/>
              </a:buClr>
              <a:buSzPts val="1100"/>
            </a:pPr>
            <a:r>
              <a:rPr lang="en" sz="4000" dirty="0">
                <a:latin typeface="Times New Roman"/>
                <a:ea typeface="Times New Roman"/>
                <a:cs typeface="Times New Roman"/>
                <a:sym typeface="Times New Roman"/>
              </a:rPr>
              <a:t>It is important to ensure that Tsunami Ready remains </a:t>
            </a:r>
            <a:r>
              <a:rPr lang="en" sz="4000" b="1" dirty="0">
                <a:solidFill>
                  <a:srgbClr val="76AB3D"/>
                </a:solidFill>
                <a:latin typeface="Times New Roman"/>
                <a:ea typeface="Times New Roman"/>
                <a:cs typeface="Times New Roman"/>
                <a:sym typeface="Times New Roman"/>
              </a:rPr>
              <a:t>efficient </a:t>
            </a:r>
            <a:r>
              <a:rPr lang="en" sz="4000" dirty="0">
                <a:latin typeface="Times New Roman"/>
                <a:ea typeface="Times New Roman"/>
                <a:cs typeface="Times New Roman"/>
                <a:sym typeface="Times New Roman"/>
              </a:rPr>
              <a:t>and </a:t>
            </a:r>
            <a:r>
              <a:rPr lang="en" sz="4000" b="1" dirty="0">
                <a:solidFill>
                  <a:srgbClr val="76AB3D"/>
                </a:solidFill>
                <a:latin typeface="Times New Roman"/>
                <a:ea typeface="Times New Roman"/>
                <a:cs typeface="Times New Roman"/>
                <a:sym typeface="Times New Roman"/>
              </a:rPr>
              <a:t>effective </a:t>
            </a:r>
            <a:r>
              <a:rPr lang="en" sz="4000" dirty="0">
                <a:latin typeface="Times New Roman"/>
                <a:ea typeface="Times New Roman"/>
                <a:cs typeface="Times New Roman"/>
                <a:sym typeface="Times New Roman"/>
              </a:rPr>
              <a:t>in its requirements through efforts like the pilot survey.</a:t>
            </a:r>
            <a:endParaRPr sz="3600" b="1" dirty="0">
              <a:latin typeface="Times New Roman"/>
              <a:ea typeface="Times New Roman"/>
              <a:cs typeface="Times New Roman"/>
              <a:sym typeface="Times New Roman"/>
            </a:endParaRPr>
          </a:p>
        </p:txBody>
      </p:sp>
      <p:cxnSp>
        <p:nvCxnSpPr>
          <p:cNvPr id="168" name="Google Shape;168;p21"/>
          <p:cNvCxnSpPr/>
          <p:nvPr/>
        </p:nvCxnSpPr>
        <p:spPr>
          <a:xfrm rot="10800000" flipH="1">
            <a:off x="12015200" y="2945350"/>
            <a:ext cx="21600" cy="3583800"/>
          </a:xfrm>
          <a:prstGeom prst="straightConnector1">
            <a:avLst/>
          </a:prstGeom>
          <a:noFill/>
          <a:ln w="19050" cap="flat" cmpd="sng">
            <a:solidFill>
              <a:srgbClr val="46BDFF"/>
            </a:solidFill>
            <a:prstDash val="solid"/>
            <a:round/>
            <a:headEnd type="none" w="med" len="med"/>
            <a:tailEnd type="none" w="med" len="med"/>
          </a:ln>
        </p:spPr>
      </p:cxnSp>
      <p:sp>
        <p:nvSpPr>
          <p:cNvPr id="177" name="Google Shape;177;p21"/>
          <p:cNvSpPr txBox="1"/>
          <p:nvPr/>
        </p:nvSpPr>
        <p:spPr>
          <a:xfrm>
            <a:off x="16613000" y="9590550"/>
            <a:ext cx="1515600" cy="522600"/>
          </a:xfrm>
          <a:prstGeom prst="rect">
            <a:avLst/>
          </a:prstGeom>
          <a:noFill/>
          <a:ln>
            <a:noFill/>
          </a:ln>
        </p:spPr>
        <p:txBody>
          <a:bodyPr spcFirstLastPara="1" wrap="square" lIns="182850" tIns="182850" rIns="182850" bIns="182850" anchor="ctr" anchorCtr="0">
            <a:noAutofit/>
          </a:bodyPr>
          <a:lstStyle/>
          <a:p>
            <a:pPr algn="r"/>
            <a:r>
              <a:rPr lang="en" sz="2200" i="1">
                <a:solidFill>
                  <a:srgbClr val="0E3692"/>
                </a:solidFill>
                <a:latin typeface="Times New Roman"/>
                <a:ea typeface="Times New Roman"/>
                <a:cs typeface="Times New Roman"/>
                <a:sym typeface="Times New Roman"/>
              </a:rPr>
              <a:t>Page 8</a:t>
            </a:r>
            <a:endParaRPr sz="2200" i="1">
              <a:solidFill>
                <a:srgbClr val="0E3692"/>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8792275"/>
            <a:ext cx="18288000" cy="1494726"/>
            <a:chOff x="0" y="0"/>
            <a:chExt cx="2961182" cy="275705"/>
          </a:xfrm>
        </p:grpSpPr>
        <p:sp>
          <p:nvSpPr>
            <p:cNvPr id="3" name="Freeform 3"/>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2" name="Title 16">
            <a:extLst>
              <a:ext uri="{FF2B5EF4-FFF2-40B4-BE49-F238E27FC236}">
                <a16:creationId xmlns:a16="http://schemas.microsoft.com/office/drawing/2014/main" id="{F2B11821-BC8E-3E4C-567C-D01E45C665A8}"/>
              </a:ext>
            </a:extLst>
          </p:cNvPr>
          <p:cNvSpPr txBox="1">
            <a:spLocks/>
          </p:cNvSpPr>
          <p:nvPr/>
        </p:nvSpPr>
        <p:spPr>
          <a:xfrm>
            <a:off x="1066800" y="1280174"/>
            <a:ext cx="15544800" cy="4376581"/>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br>
              <a:rPr lang="en-US" dirty="0"/>
            </a:br>
            <a:r>
              <a:rPr lang="en-US" dirty="0"/>
              <a:t>implementation of the tsunami ready </a:t>
            </a:r>
            <a:r>
              <a:rPr lang="en-US" dirty="0" err="1"/>
              <a:t>programme</a:t>
            </a:r>
            <a:r>
              <a:rPr lang="en-US" dirty="0"/>
              <a:t> in the Caribbean has been possible thanks to:</a:t>
            </a:r>
          </a:p>
          <a:p>
            <a:pPr marL="571500" indent="-571500">
              <a:buFont typeface="Arial" panose="020B0604020202020204" pitchFamily="34" charset="0"/>
              <a:buChar char="•"/>
            </a:pPr>
            <a:r>
              <a:rPr lang="en-US" dirty="0"/>
              <a:t>External funding from</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National/territory funding:  British Virgin Islands and costa </a:t>
            </a:r>
            <a:r>
              <a:rPr lang="en-US" dirty="0" err="1"/>
              <a:t>rica</a:t>
            </a:r>
            <a:endParaRPr lang="en-US" dirty="0"/>
          </a:p>
          <a:p>
            <a:pPr marL="571500" indent="-571500">
              <a:buFont typeface="Arial" panose="020B0604020202020204" pitchFamily="34" charset="0"/>
              <a:buChar char="•"/>
            </a:pPr>
            <a:r>
              <a:rPr lang="en-US" dirty="0"/>
              <a:t>facilitation and oversight by the UNESCO/IOC Tsunami resilience section, the Caribbean tsunami information center and the international tsunami information center budgets</a:t>
            </a:r>
          </a:p>
          <a:p>
            <a:endParaRPr lang="en-US" dirty="0"/>
          </a:p>
          <a:p>
            <a:endParaRPr lang="en-US" dirty="0"/>
          </a:p>
        </p:txBody>
      </p:sp>
      <p:pic>
        <p:nvPicPr>
          <p:cNvPr id="11" name="Picture 10">
            <a:extLst>
              <a:ext uri="{FF2B5EF4-FFF2-40B4-BE49-F238E27FC236}">
                <a16:creationId xmlns:a16="http://schemas.microsoft.com/office/drawing/2014/main" id="{A518057E-B28C-392F-493D-A0F9BA87C885}"/>
              </a:ext>
            </a:extLst>
          </p:cNvPr>
          <p:cNvPicPr>
            <a:picLocks noChangeAspect="1"/>
          </p:cNvPicPr>
          <p:nvPr/>
        </p:nvPicPr>
        <p:blipFill>
          <a:blip r:embed="rId5"/>
          <a:stretch>
            <a:fillRect/>
          </a:stretch>
        </p:blipFill>
        <p:spPr>
          <a:xfrm>
            <a:off x="2464117" y="3906221"/>
            <a:ext cx="2310591" cy="1044635"/>
          </a:xfrm>
          <a:prstGeom prst="rect">
            <a:avLst/>
          </a:prstGeom>
        </p:spPr>
      </p:pic>
      <p:pic>
        <p:nvPicPr>
          <p:cNvPr id="13" name="Picture 12">
            <a:extLst>
              <a:ext uri="{FF2B5EF4-FFF2-40B4-BE49-F238E27FC236}">
                <a16:creationId xmlns:a16="http://schemas.microsoft.com/office/drawing/2014/main" id="{D9D19C18-5CF6-CE65-CA4D-AF468611AECB}"/>
              </a:ext>
            </a:extLst>
          </p:cNvPr>
          <p:cNvPicPr>
            <a:picLocks noChangeAspect="1"/>
          </p:cNvPicPr>
          <p:nvPr/>
        </p:nvPicPr>
        <p:blipFill>
          <a:blip r:embed="rId6"/>
          <a:stretch>
            <a:fillRect/>
          </a:stretch>
        </p:blipFill>
        <p:spPr>
          <a:xfrm>
            <a:off x="5209339" y="3864162"/>
            <a:ext cx="3743209" cy="1030036"/>
          </a:xfrm>
          <a:prstGeom prst="rect">
            <a:avLst/>
          </a:prstGeom>
        </p:spPr>
      </p:pic>
      <p:pic>
        <p:nvPicPr>
          <p:cNvPr id="14" name="Picture 13">
            <a:extLst>
              <a:ext uri="{FF2B5EF4-FFF2-40B4-BE49-F238E27FC236}">
                <a16:creationId xmlns:a16="http://schemas.microsoft.com/office/drawing/2014/main" id="{9941C90F-1D65-8C23-E570-8D65F536288B}"/>
              </a:ext>
            </a:extLst>
          </p:cNvPr>
          <p:cNvPicPr>
            <a:picLocks noChangeAspect="1"/>
          </p:cNvPicPr>
          <p:nvPr/>
        </p:nvPicPr>
        <p:blipFill>
          <a:blip r:embed="rId7"/>
          <a:stretch>
            <a:fillRect/>
          </a:stretch>
        </p:blipFill>
        <p:spPr>
          <a:xfrm>
            <a:off x="9392252" y="3594392"/>
            <a:ext cx="1517866" cy="1356464"/>
          </a:xfrm>
          <a:prstGeom prst="rect">
            <a:avLst/>
          </a:prstGeom>
        </p:spPr>
      </p:pic>
      <p:pic>
        <p:nvPicPr>
          <p:cNvPr id="17" name="Picture 16" descr="A flag with stars and stripes&#10;&#10;AI-generated content may be incorrect.">
            <a:extLst>
              <a:ext uri="{FF2B5EF4-FFF2-40B4-BE49-F238E27FC236}">
                <a16:creationId xmlns:a16="http://schemas.microsoft.com/office/drawing/2014/main" id="{2047C1B0-9A2D-DFC5-93C7-D7BCFBA56B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9822" y="3756779"/>
            <a:ext cx="1947862" cy="1031690"/>
          </a:xfrm>
          <a:prstGeom prst="rect">
            <a:avLst/>
          </a:prstGeom>
        </p:spPr>
      </p:pic>
    </p:spTree>
    <p:extLst>
      <p:ext uri="{BB962C8B-B14F-4D97-AF65-F5344CB8AC3E}">
        <p14:creationId xmlns:p14="http://schemas.microsoft.com/office/powerpoint/2010/main" val="237985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8792275"/>
            <a:ext cx="18288000" cy="1494726"/>
            <a:chOff x="0" y="0"/>
            <a:chExt cx="2961182" cy="275705"/>
          </a:xfrm>
        </p:grpSpPr>
        <p:sp>
          <p:nvSpPr>
            <p:cNvPr id="3" name="Freeform 3"/>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4" name="Title 13">
            <a:extLst>
              <a:ext uri="{FF2B5EF4-FFF2-40B4-BE49-F238E27FC236}">
                <a16:creationId xmlns:a16="http://schemas.microsoft.com/office/drawing/2014/main" id="{662DC60A-CE36-9F66-31B4-0BE5223BA513}"/>
              </a:ext>
            </a:extLst>
          </p:cNvPr>
          <p:cNvSpPr>
            <a:spLocks noGrp="1"/>
          </p:cNvSpPr>
          <p:nvPr>
            <p:ph type="title"/>
          </p:nvPr>
        </p:nvSpPr>
        <p:spPr>
          <a:xfrm>
            <a:off x="3378997" y="1862697"/>
            <a:ext cx="11887200" cy="1143000"/>
          </a:xfrm>
        </p:spPr>
        <p:txBody>
          <a:bodyPr>
            <a:normAutofit/>
          </a:bodyPr>
          <a:lstStyle/>
          <a:p>
            <a:r>
              <a:rPr lang="en-US" b="1" dirty="0"/>
              <a:t>Concluding Remarks and Call to Action</a:t>
            </a:r>
          </a:p>
        </p:txBody>
      </p:sp>
      <p:sp>
        <p:nvSpPr>
          <p:cNvPr id="15" name="Content Placeholder 14">
            <a:extLst>
              <a:ext uri="{FF2B5EF4-FFF2-40B4-BE49-F238E27FC236}">
                <a16:creationId xmlns:a16="http://schemas.microsoft.com/office/drawing/2014/main" id="{3EC6ABB8-88A1-C248-680E-45ED837EDC9D}"/>
              </a:ext>
            </a:extLst>
          </p:cNvPr>
          <p:cNvSpPr>
            <a:spLocks noGrp="1"/>
          </p:cNvSpPr>
          <p:nvPr>
            <p:ph idx="1"/>
          </p:nvPr>
        </p:nvSpPr>
        <p:spPr>
          <a:xfrm>
            <a:off x="1791448" y="3005697"/>
            <a:ext cx="15699321" cy="5473421"/>
          </a:xfrm>
        </p:spPr>
        <p:txBody>
          <a:bodyPr>
            <a:normAutofit fontScale="85000" lnSpcReduction="10000"/>
          </a:bodyPr>
          <a:lstStyle/>
          <a:p>
            <a:r>
              <a:rPr lang="en-US" sz="3900" dirty="0"/>
              <a:t>Despite significant Advances and note benefits and strengths of Tsunami Ready, the implementation including UNESCO/IOC and US Tsunami Ready Communities is at 7%</a:t>
            </a:r>
          </a:p>
          <a:p>
            <a:r>
              <a:rPr lang="en-US" sz="3900" dirty="0"/>
              <a:t>The renewals of 43% of the 23 communities recognized by UNESCO/IOC are delayed </a:t>
            </a:r>
          </a:p>
          <a:p>
            <a:r>
              <a:rPr lang="en-US" sz="3900" dirty="0"/>
              <a:t>Scaling up and sustainability would benefit from:</a:t>
            </a:r>
          </a:p>
          <a:p>
            <a:pPr lvl="1"/>
            <a:r>
              <a:rPr lang="en-US" sz="3500" dirty="0"/>
              <a:t>Caribbean Strategy for Tsunami Ready</a:t>
            </a:r>
          </a:p>
          <a:p>
            <a:pPr lvl="1"/>
            <a:r>
              <a:rPr lang="en-US" sz="3500" dirty="0"/>
              <a:t>Science and technology</a:t>
            </a:r>
          </a:p>
          <a:p>
            <a:pPr lvl="1"/>
            <a:r>
              <a:rPr lang="en-US" sz="3500" dirty="0"/>
              <a:t>Local, national and international financial commitment</a:t>
            </a:r>
          </a:p>
          <a:p>
            <a:pPr lvl="1"/>
            <a:r>
              <a:rPr lang="en-US" sz="3500" dirty="0"/>
              <a:t>Leveraging of regional exercises such as CARIBE WAVE and World Tsunami Day, as well as global initiatives like the Sendai Platform and EW4ALL</a:t>
            </a:r>
          </a:p>
          <a:p>
            <a:pPr lvl="1"/>
            <a:r>
              <a:rPr lang="en-US" sz="3500" dirty="0"/>
              <a:t>UNESCO/IOC Global Tsunami Ready Coalition to mobilize awareness and stakeholders</a:t>
            </a:r>
          </a:p>
          <a:p>
            <a:pPr lvl="1"/>
            <a:endParaRPr lang="en-US" dirty="0"/>
          </a:p>
        </p:txBody>
      </p:sp>
    </p:spTree>
    <p:extLst>
      <p:ext uri="{BB962C8B-B14F-4D97-AF65-F5344CB8AC3E}">
        <p14:creationId xmlns:p14="http://schemas.microsoft.com/office/powerpoint/2010/main" val="494317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g1baacb666f6_0_224"/>
          <p:cNvSpPr/>
          <p:nvPr/>
        </p:nvSpPr>
        <p:spPr>
          <a:xfrm>
            <a:off x="304800" y="2095500"/>
            <a:ext cx="17145000" cy="7696200"/>
          </a:xfrm>
          <a:prstGeom prst="rect">
            <a:avLst/>
          </a:prstGeom>
          <a:solidFill>
            <a:srgbClr val="F2F2F2"/>
          </a:solidFill>
          <a:ln w="12700" cap="flat" cmpd="sng">
            <a:solidFill>
              <a:srgbClr val="0070C0"/>
            </a:solidFill>
            <a:prstDash val="solid"/>
            <a:round/>
            <a:headEnd type="none" w="sm" len="sm"/>
            <a:tailEnd type="none" w="sm" len="sm"/>
          </a:ln>
        </p:spPr>
        <p:txBody>
          <a:bodyPr spcFirstLastPara="1" wrap="square" lIns="137150" tIns="68550" rIns="137150" bIns="68550" anchor="t" anchorCtr="0">
            <a:noAutofit/>
          </a:bodyPr>
          <a:lstStyle/>
          <a:p>
            <a:endParaRPr lang="es-ES" sz="3600" dirty="0">
              <a:solidFill>
                <a:srgbClr val="000000"/>
              </a:solidFill>
              <a:latin typeface="Arial"/>
              <a:ea typeface="Arial"/>
              <a:cs typeface="Arial"/>
              <a:sym typeface="Arial"/>
            </a:endParaRPr>
          </a:p>
        </p:txBody>
      </p:sp>
      <p:sp>
        <p:nvSpPr>
          <p:cNvPr id="179" name="Google Shape;179;g1baacb666f6_0_224"/>
          <p:cNvSpPr/>
          <p:nvPr/>
        </p:nvSpPr>
        <p:spPr>
          <a:xfrm>
            <a:off x="2438401" y="9241532"/>
            <a:ext cx="15544799" cy="754200"/>
          </a:xfrm>
          <a:prstGeom prst="rect">
            <a:avLst/>
          </a:prstGeom>
          <a:noFill/>
          <a:ln>
            <a:noFill/>
          </a:ln>
        </p:spPr>
        <p:txBody>
          <a:bodyPr spcFirstLastPara="1" wrap="square" lIns="137150" tIns="68550" rIns="137150" bIns="68550" anchor="t" anchorCtr="0">
            <a:noAutofit/>
          </a:bodyPr>
          <a:lstStyle/>
          <a:p>
            <a:r>
              <a:rPr lang="en-US" sz="2000" b="1" dirty="0">
                <a:solidFill>
                  <a:srgbClr val="0070C0"/>
                </a:solidFill>
                <a:latin typeface="Arial"/>
                <a:ea typeface="Arial"/>
                <a:cs typeface="Arial"/>
                <a:sym typeface="Arial"/>
              </a:rPr>
              <a:t>Source:  NOAA National Centers for Environmental Information and International Tsunami Information Center.</a:t>
            </a:r>
            <a:endParaRPr sz="900" dirty="0">
              <a:solidFill>
                <a:srgbClr val="0070C0"/>
              </a:solidFill>
              <a:latin typeface="Times New Roman"/>
              <a:ea typeface="Times New Roman"/>
              <a:cs typeface="Times New Roman"/>
              <a:sym typeface="Times New Roman"/>
            </a:endParaRPr>
          </a:p>
        </p:txBody>
      </p:sp>
      <p:sp>
        <p:nvSpPr>
          <p:cNvPr id="183" name="Google Shape;183;g1baacb666f6_0_224"/>
          <p:cNvSpPr txBox="1"/>
          <p:nvPr/>
        </p:nvSpPr>
        <p:spPr>
          <a:xfrm>
            <a:off x="533400" y="291268"/>
            <a:ext cx="16916400" cy="1788445"/>
          </a:xfrm>
          <a:prstGeom prst="rect">
            <a:avLst/>
          </a:prstGeom>
          <a:solidFill>
            <a:schemeClr val="lt1"/>
          </a:solidFill>
          <a:ln>
            <a:noFill/>
          </a:ln>
        </p:spPr>
        <p:txBody>
          <a:bodyPr spcFirstLastPara="1" wrap="square" lIns="136400" tIns="68200" rIns="136400" bIns="68200" anchor="b" anchorCtr="0">
            <a:noAutofit/>
          </a:bodyPr>
          <a:lstStyle/>
          <a:p>
            <a:pPr>
              <a:lnSpc>
                <a:spcPct val="110000"/>
              </a:lnSpc>
            </a:pPr>
            <a:r>
              <a:rPr lang="en-US" sz="5600" b="1" dirty="0">
                <a:solidFill>
                  <a:srgbClr val="C00000"/>
                </a:solidFill>
                <a:latin typeface="Arial"/>
                <a:ea typeface="Arial"/>
                <a:cs typeface="Arial"/>
                <a:sym typeface="Arial"/>
              </a:rPr>
              <a:t>SOURCE LOCATION OF </a:t>
            </a:r>
            <a:r>
              <a:rPr lang="en-US" sz="5400" b="1" dirty="0">
                <a:solidFill>
                  <a:srgbClr val="C00000"/>
                </a:solidFill>
                <a:latin typeface="Arial"/>
                <a:ea typeface="Arial"/>
                <a:cs typeface="Arial"/>
                <a:sym typeface="Arial"/>
              </a:rPr>
              <a:t>DEADLY TSUNAMIS – GLOBAL </a:t>
            </a:r>
            <a:r>
              <a:rPr lang="en-US" sz="3200" b="1" dirty="0">
                <a:solidFill>
                  <a:srgbClr val="C00000"/>
                </a:solidFill>
                <a:latin typeface="Arial"/>
                <a:ea typeface="Arial"/>
                <a:cs typeface="Arial"/>
                <a:sym typeface="Arial"/>
              </a:rPr>
              <a:t>(1620 B.C to A.D. 2023)</a:t>
            </a:r>
            <a:endParaRPr sz="6000" b="1" dirty="0">
              <a:solidFill>
                <a:srgbClr val="C00000"/>
              </a:solidFill>
              <a:latin typeface="Arial"/>
              <a:ea typeface="Arial"/>
              <a:cs typeface="Arial"/>
              <a:sym typeface="Arial"/>
            </a:endParaRPr>
          </a:p>
        </p:txBody>
      </p:sp>
      <p:pic>
        <p:nvPicPr>
          <p:cNvPr id="184" name="Google Shape;184;g1baacb666f6_0_224"/>
          <p:cNvPicPr preferRelativeResize="0"/>
          <p:nvPr/>
        </p:nvPicPr>
        <p:blipFill rotWithShape="1">
          <a:blip r:embed="rId3">
            <a:alphaModFix/>
          </a:blip>
          <a:srcRect/>
          <a:stretch/>
        </p:blipFill>
        <p:spPr>
          <a:xfrm>
            <a:off x="250829" y="9221997"/>
            <a:ext cx="841374" cy="806450"/>
          </a:xfrm>
          <a:prstGeom prst="rect">
            <a:avLst/>
          </a:prstGeom>
          <a:noFill/>
          <a:ln>
            <a:noFill/>
          </a:ln>
        </p:spPr>
      </p:pic>
      <p:pic>
        <p:nvPicPr>
          <p:cNvPr id="2" name="Picture 1">
            <a:extLst>
              <a:ext uri="{FF2B5EF4-FFF2-40B4-BE49-F238E27FC236}">
                <a16:creationId xmlns:a16="http://schemas.microsoft.com/office/drawing/2014/main" id="{B949CFB8-9D7B-AFB9-97CA-D0D41114D257}"/>
              </a:ext>
            </a:extLst>
          </p:cNvPr>
          <p:cNvPicPr>
            <a:picLocks noChangeAspect="1"/>
          </p:cNvPicPr>
          <p:nvPr/>
        </p:nvPicPr>
        <p:blipFill>
          <a:blip r:embed="rId4"/>
          <a:stretch>
            <a:fillRect/>
          </a:stretch>
        </p:blipFill>
        <p:spPr>
          <a:xfrm>
            <a:off x="808703" y="3723611"/>
            <a:ext cx="8335297" cy="3678329"/>
          </a:xfrm>
          <a:prstGeom prst="rect">
            <a:avLst/>
          </a:prstGeom>
        </p:spPr>
      </p:pic>
      <p:sp>
        <p:nvSpPr>
          <p:cNvPr id="3" name="Arrow: Right 2">
            <a:extLst>
              <a:ext uri="{FF2B5EF4-FFF2-40B4-BE49-F238E27FC236}">
                <a16:creationId xmlns:a16="http://schemas.microsoft.com/office/drawing/2014/main" id="{B99188F7-B003-1BAF-2656-A4496A94580B}"/>
              </a:ext>
            </a:extLst>
          </p:cNvPr>
          <p:cNvSpPr/>
          <p:nvPr/>
        </p:nvSpPr>
        <p:spPr>
          <a:xfrm rot="1446802">
            <a:off x="1574478" y="4454171"/>
            <a:ext cx="1295400" cy="523803"/>
          </a:xfrm>
          <a:prstGeom prst="rightArrow">
            <a:avLst/>
          </a:prstGeom>
          <a:solidFill>
            <a:srgbClr val="F6AB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EB9DA16-09B8-2C17-E460-64DC11D517D9}"/>
              </a:ext>
            </a:extLst>
          </p:cNvPr>
          <p:cNvPicPr>
            <a:picLocks noChangeAspect="1"/>
          </p:cNvPicPr>
          <p:nvPr/>
        </p:nvPicPr>
        <p:blipFill>
          <a:blip r:embed="rId5"/>
          <a:stretch>
            <a:fillRect/>
          </a:stretch>
        </p:blipFill>
        <p:spPr>
          <a:xfrm>
            <a:off x="9197971" y="3152554"/>
            <a:ext cx="8182092" cy="44677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8792275"/>
            <a:ext cx="18288000" cy="1494726"/>
            <a:chOff x="0" y="0"/>
            <a:chExt cx="2961182" cy="275705"/>
          </a:xfrm>
        </p:grpSpPr>
        <p:sp>
          <p:nvSpPr>
            <p:cNvPr id="3" name="Freeform 3"/>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1" name="Title 10">
            <a:extLst>
              <a:ext uri="{FF2B5EF4-FFF2-40B4-BE49-F238E27FC236}">
                <a16:creationId xmlns:a16="http://schemas.microsoft.com/office/drawing/2014/main" id="{14CA6327-B577-9375-67B5-B097FB33AE31}"/>
              </a:ext>
            </a:extLst>
          </p:cNvPr>
          <p:cNvSpPr>
            <a:spLocks noGrp="1"/>
          </p:cNvSpPr>
          <p:nvPr>
            <p:ph type="title"/>
          </p:nvPr>
        </p:nvSpPr>
        <p:spPr>
          <a:xfrm>
            <a:off x="990600" y="2886848"/>
            <a:ext cx="10783887" cy="1362075"/>
          </a:xfrm>
        </p:spPr>
        <p:txBody>
          <a:bodyPr>
            <a:normAutofit fontScale="90000"/>
          </a:bodyPr>
          <a:lstStyle/>
          <a:p>
            <a:r>
              <a:rPr lang="en-US" sz="8000" dirty="0"/>
              <a:t>Thank you very much</a:t>
            </a:r>
            <a:br>
              <a:rPr lang="en-US" dirty="0"/>
            </a:br>
            <a:br>
              <a:rPr lang="en-US" dirty="0"/>
            </a:br>
            <a:r>
              <a:rPr lang="en-US" dirty="0"/>
              <a:t>For more information on Tsunami ready in the Caribbean:</a:t>
            </a:r>
            <a:br>
              <a:rPr lang="en-US" dirty="0"/>
            </a:br>
            <a:r>
              <a:rPr lang="en-US" dirty="0"/>
              <a:t>Alison Brome, CTIC, </a:t>
            </a:r>
            <a:r>
              <a:rPr lang="en-US" dirty="0">
                <a:hlinkClick r:id="rId5"/>
              </a:rPr>
              <a:t>a.brome@unesco.org</a:t>
            </a:r>
            <a:br>
              <a:rPr lang="en-US" dirty="0"/>
            </a:br>
            <a:r>
              <a:rPr lang="en-US" dirty="0"/>
              <a:t>Christa von </a:t>
            </a:r>
            <a:r>
              <a:rPr lang="en-US" dirty="0" err="1"/>
              <a:t>Hillebrandt</a:t>
            </a:r>
            <a:r>
              <a:rPr lang="en-US" dirty="0"/>
              <a:t>, ITIC-CAR</a:t>
            </a:r>
            <a:br>
              <a:rPr lang="en-US" dirty="0"/>
            </a:br>
            <a:r>
              <a:rPr lang="en-US" dirty="0">
                <a:hlinkClick r:id="rId6"/>
              </a:rPr>
              <a:t>christa.vonh@noaa.gov</a:t>
            </a:r>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8792275"/>
            <a:ext cx="18288000" cy="1494726"/>
            <a:chOff x="0" y="0"/>
            <a:chExt cx="2961182" cy="275705"/>
          </a:xfrm>
        </p:grpSpPr>
        <p:sp>
          <p:nvSpPr>
            <p:cNvPr id="3" name="Freeform 3"/>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2" name="Title 16">
            <a:extLst>
              <a:ext uri="{FF2B5EF4-FFF2-40B4-BE49-F238E27FC236}">
                <a16:creationId xmlns:a16="http://schemas.microsoft.com/office/drawing/2014/main" id="{F2B11821-BC8E-3E4C-567C-D01E45C665A8}"/>
              </a:ext>
            </a:extLst>
          </p:cNvPr>
          <p:cNvSpPr txBox="1">
            <a:spLocks/>
          </p:cNvSpPr>
          <p:nvPr/>
        </p:nvSpPr>
        <p:spPr>
          <a:xfrm>
            <a:off x="1066800" y="2169564"/>
            <a:ext cx="14470066" cy="4376581"/>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br>
              <a:rPr lang="en-US" dirty="0"/>
            </a:br>
            <a:r>
              <a:rPr lang="en-US" dirty="0"/>
              <a:t>“The global tsunami warning system, led by UNESCO, is particularly effective in detecting tsunamis very quickly. But sounding the alarm is not enough: to save lives, coastal communities must also be trained to respond in the right way.”</a:t>
            </a:r>
          </a:p>
          <a:p>
            <a:endParaRPr lang="en-US" dirty="0"/>
          </a:p>
          <a:p>
            <a:endParaRPr lang="en-US" dirty="0"/>
          </a:p>
        </p:txBody>
      </p:sp>
      <p:pic>
        <p:nvPicPr>
          <p:cNvPr id="15" name="Picture 14">
            <a:extLst>
              <a:ext uri="{FF2B5EF4-FFF2-40B4-BE49-F238E27FC236}">
                <a16:creationId xmlns:a16="http://schemas.microsoft.com/office/drawing/2014/main" id="{FF841951-D865-E496-D340-5CDE8B8A1D06}"/>
              </a:ext>
            </a:extLst>
          </p:cNvPr>
          <p:cNvPicPr>
            <a:picLocks noChangeAspect="1"/>
          </p:cNvPicPr>
          <p:nvPr/>
        </p:nvPicPr>
        <p:blipFill>
          <a:blip r:embed="rId5"/>
          <a:stretch>
            <a:fillRect/>
          </a:stretch>
        </p:blipFill>
        <p:spPr>
          <a:xfrm>
            <a:off x="11506200" y="5199843"/>
            <a:ext cx="4338738" cy="2692604"/>
          </a:xfrm>
          <a:prstGeom prst="rect">
            <a:avLst/>
          </a:prstGeom>
        </p:spPr>
      </p:pic>
    </p:spTree>
    <p:extLst>
      <p:ext uri="{BB962C8B-B14F-4D97-AF65-F5344CB8AC3E}">
        <p14:creationId xmlns:p14="http://schemas.microsoft.com/office/powerpoint/2010/main" val="41438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FE2EA9-DFF7-4425-24AD-F42A1BD01F5F}"/>
              </a:ext>
            </a:extLst>
          </p:cNvPr>
          <p:cNvSpPr>
            <a:spLocks noGrp="1"/>
          </p:cNvSpPr>
          <p:nvPr>
            <p:ph type="title"/>
          </p:nvPr>
        </p:nvSpPr>
        <p:spPr>
          <a:xfrm>
            <a:off x="4038600" y="4000500"/>
            <a:ext cx="9677400" cy="1362075"/>
          </a:xfrm>
        </p:spPr>
        <p:txBody>
          <a:bodyPr/>
          <a:lstStyle/>
          <a:p>
            <a:r>
              <a:rPr lang="en-US" dirty="0"/>
              <a:t>The 20 year history of tsunami ready in the Caribbean…</a:t>
            </a:r>
          </a:p>
        </p:txBody>
      </p:sp>
    </p:spTree>
    <p:extLst>
      <p:ext uri="{BB962C8B-B14F-4D97-AF65-F5344CB8AC3E}">
        <p14:creationId xmlns:p14="http://schemas.microsoft.com/office/powerpoint/2010/main" val="264599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43201" y="1888608"/>
            <a:ext cx="7355231" cy="6943338"/>
          </a:xfrm>
          <a:prstGeom prst="rect">
            <a:avLst/>
          </a:prstGeom>
        </p:spPr>
      </p:pic>
      <p:pic>
        <p:nvPicPr>
          <p:cNvPr id="5" name="Picture 4"/>
          <p:cNvPicPr>
            <a:picLocks noChangeAspect="1"/>
          </p:cNvPicPr>
          <p:nvPr/>
        </p:nvPicPr>
        <p:blipFill>
          <a:blip r:embed="rId4"/>
          <a:stretch>
            <a:fillRect/>
          </a:stretch>
        </p:blipFill>
        <p:spPr>
          <a:xfrm>
            <a:off x="10098431" y="1888608"/>
            <a:ext cx="7994406" cy="6928485"/>
          </a:xfrm>
          <a:prstGeom prst="rect">
            <a:avLst/>
          </a:prstGeom>
        </p:spPr>
      </p:pic>
      <p:sp>
        <p:nvSpPr>
          <p:cNvPr id="7" name="Title 6"/>
          <p:cNvSpPr>
            <a:spLocks noGrp="1"/>
          </p:cNvSpPr>
          <p:nvPr>
            <p:ph type="title"/>
          </p:nvPr>
        </p:nvSpPr>
        <p:spPr>
          <a:xfrm>
            <a:off x="1828800" y="56531"/>
            <a:ext cx="15773400" cy="1988345"/>
          </a:xfrm>
        </p:spPr>
        <p:txBody>
          <a:bodyPr/>
          <a:lstStyle/>
          <a:p>
            <a:r>
              <a:rPr lang="es-EC" b="1" dirty="0" err="1"/>
              <a:t>Ocean</a:t>
            </a:r>
            <a:r>
              <a:rPr lang="es-EC" b="1" dirty="0"/>
              <a:t> </a:t>
            </a:r>
            <a:r>
              <a:rPr lang="es-EC" b="1" dirty="0" err="1"/>
              <a:t>Shores</a:t>
            </a:r>
            <a:r>
              <a:rPr lang="es-EC" b="1" dirty="0"/>
              <a:t>, Washington, USA</a:t>
            </a:r>
          </a:p>
        </p:txBody>
      </p:sp>
      <p:sp>
        <p:nvSpPr>
          <p:cNvPr id="10" name="Title 6"/>
          <p:cNvSpPr txBox="1">
            <a:spLocks/>
          </p:cNvSpPr>
          <p:nvPr/>
        </p:nvSpPr>
        <p:spPr>
          <a:xfrm>
            <a:off x="1591628" y="8689658"/>
            <a:ext cx="15773400" cy="1988345"/>
          </a:xfrm>
          <a:prstGeom prst="rect">
            <a:avLst/>
          </a:prstGeom>
          <a:noFill/>
          <a:ln>
            <a:noFill/>
          </a:ln>
        </p:spPr>
        <p:txBody>
          <a:bodyPr spcFirstLastPara="1" wrap="square" lIns="137138" tIns="68550" rIns="137138" bIns="6855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C" sz="6600" dirty="0" err="1"/>
              <a:t>The</a:t>
            </a:r>
            <a:r>
              <a:rPr lang="es-EC" sz="6600" dirty="0"/>
              <a:t> </a:t>
            </a:r>
            <a:r>
              <a:rPr lang="es-EC" sz="6600" dirty="0" err="1"/>
              <a:t>First</a:t>
            </a:r>
            <a:r>
              <a:rPr lang="es-EC" sz="6600" dirty="0"/>
              <a:t> TsunamiReady® </a:t>
            </a:r>
            <a:r>
              <a:rPr lang="es-EC" sz="6600" dirty="0" err="1"/>
              <a:t>Community</a:t>
            </a:r>
            <a:r>
              <a:rPr lang="es-EC" sz="6600" dirty="0"/>
              <a:t>, 2001</a:t>
            </a:r>
          </a:p>
        </p:txBody>
      </p:sp>
      <p:pic>
        <p:nvPicPr>
          <p:cNvPr id="11" name="Picture 10"/>
          <p:cNvPicPr>
            <a:picLocks noChangeAspect="1"/>
          </p:cNvPicPr>
          <p:nvPr/>
        </p:nvPicPr>
        <p:blipFill>
          <a:blip r:embed="rId5"/>
          <a:stretch>
            <a:fillRect/>
          </a:stretch>
        </p:blipFill>
        <p:spPr>
          <a:xfrm>
            <a:off x="164388" y="1766688"/>
            <a:ext cx="2470590" cy="2470590"/>
          </a:xfrm>
          <a:prstGeom prst="rect">
            <a:avLst/>
          </a:prstGeom>
        </p:spPr>
      </p:pic>
      <p:pic>
        <p:nvPicPr>
          <p:cNvPr id="12" name="Picture 11"/>
          <p:cNvPicPr>
            <a:picLocks noChangeAspect="1"/>
          </p:cNvPicPr>
          <p:nvPr/>
        </p:nvPicPr>
        <p:blipFill>
          <a:blip r:embed="rId6"/>
          <a:stretch>
            <a:fillRect/>
          </a:stretch>
        </p:blipFill>
        <p:spPr>
          <a:xfrm>
            <a:off x="99112" y="4451228"/>
            <a:ext cx="2453246" cy="2453246"/>
          </a:xfrm>
          <a:prstGeom prst="rect">
            <a:avLst/>
          </a:prstGeom>
        </p:spPr>
      </p:pic>
      <p:pic>
        <p:nvPicPr>
          <p:cNvPr id="13" name="Picture 12"/>
          <p:cNvPicPr>
            <a:picLocks noChangeAspect="1"/>
          </p:cNvPicPr>
          <p:nvPr/>
        </p:nvPicPr>
        <p:blipFill>
          <a:blip r:embed="rId7"/>
          <a:stretch>
            <a:fillRect/>
          </a:stretch>
        </p:blipFill>
        <p:spPr>
          <a:xfrm>
            <a:off x="99112" y="6949046"/>
            <a:ext cx="2456600" cy="2074014"/>
          </a:xfrm>
          <a:prstGeom prst="rect">
            <a:avLst/>
          </a:prstGeom>
        </p:spPr>
      </p:pic>
    </p:spTree>
    <p:extLst>
      <p:ext uri="{BB962C8B-B14F-4D97-AF65-F5344CB8AC3E}">
        <p14:creationId xmlns:p14="http://schemas.microsoft.com/office/powerpoint/2010/main" val="326011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8288003" cy="10287002"/>
          </a:xfrm>
          <a:prstGeom prst="rect">
            <a:avLst/>
          </a:prstGeom>
        </p:spPr>
      </p:pic>
      <p:pic>
        <p:nvPicPr>
          <p:cNvPr id="3" name="Picture 2"/>
          <p:cNvPicPr>
            <a:picLocks noChangeAspect="1"/>
          </p:cNvPicPr>
          <p:nvPr/>
        </p:nvPicPr>
        <p:blipFill>
          <a:blip r:embed="rId4"/>
          <a:stretch>
            <a:fillRect/>
          </a:stretch>
        </p:blipFill>
        <p:spPr>
          <a:xfrm>
            <a:off x="5501641" y="7092374"/>
            <a:ext cx="5593286" cy="3194627"/>
          </a:xfrm>
          <a:prstGeom prst="rect">
            <a:avLst/>
          </a:prstGeom>
        </p:spPr>
      </p:pic>
      <p:sp>
        <p:nvSpPr>
          <p:cNvPr id="4" name="TextBox 3"/>
          <p:cNvSpPr txBox="1"/>
          <p:nvPr/>
        </p:nvSpPr>
        <p:spPr>
          <a:xfrm>
            <a:off x="2946400" y="177800"/>
            <a:ext cx="13316324" cy="1292662"/>
          </a:xfrm>
          <a:prstGeom prst="rect">
            <a:avLst/>
          </a:prstGeom>
          <a:solidFill>
            <a:schemeClr val="bg1"/>
          </a:solidFill>
        </p:spPr>
        <p:txBody>
          <a:bodyPr wrap="square" rtlCol="0">
            <a:spAutoFit/>
          </a:bodyPr>
          <a:lstStyle/>
          <a:p>
            <a:pPr algn="ctr"/>
            <a:r>
              <a:rPr lang="en-US" sz="4200" b="1" dirty="0"/>
              <a:t>TsunamiReady® Recognition Ceremony</a:t>
            </a:r>
          </a:p>
          <a:p>
            <a:pPr algn="ctr"/>
            <a:r>
              <a:rPr lang="en-US" sz="3600" b="1" dirty="0"/>
              <a:t>Mayagüez, Puerto Rico, May 19, 2006</a:t>
            </a:r>
          </a:p>
        </p:txBody>
      </p:sp>
    </p:spTree>
    <p:extLst>
      <p:ext uri="{BB962C8B-B14F-4D97-AF65-F5344CB8AC3E}">
        <p14:creationId xmlns:p14="http://schemas.microsoft.com/office/powerpoint/2010/main" val="333723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312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17879" y="0"/>
            <a:ext cx="4774359" cy="3078057"/>
          </a:xfrm>
          <a:prstGeom prst="rect">
            <a:avLst/>
          </a:prstGeom>
        </p:spPr>
      </p:pic>
      <p:pic>
        <p:nvPicPr>
          <p:cNvPr id="5" name="Picture 4"/>
          <p:cNvPicPr>
            <a:picLocks noChangeAspect="1"/>
          </p:cNvPicPr>
          <p:nvPr/>
        </p:nvPicPr>
        <p:blipFill>
          <a:blip r:embed="rId4"/>
          <a:stretch>
            <a:fillRect/>
          </a:stretch>
        </p:blipFill>
        <p:spPr>
          <a:xfrm>
            <a:off x="13517879" y="3078058"/>
            <a:ext cx="4794293" cy="4553321"/>
          </a:xfrm>
          <a:prstGeom prst="rect">
            <a:avLst/>
          </a:prstGeom>
        </p:spPr>
      </p:pic>
      <p:pic>
        <p:nvPicPr>
          <p:cNvPr id="6" name="Picture 5"/>
          <p:cNvPicPr>
            <a:picLocks noChangeAspect="1"/>
          </p:cNvPicPr>
          <p:nvPr/>
        </p:nvPicPr>
        <p:blipFill>
          <a:blip r:embed="rId5"/>
          <a:stretch>
            <a:fillRect/>
          </a:stretch>
        </p:blipFill>
        <p:spPr>
          <a:xfrm>
            <a:off x="13517879" y="7547404"/>
            <a:ext cx="4794293" cy="2739596"/>
          </a:xfrm>
          <a:prstGeom prst="rect">
            <a:avLst/>
          </a:prstGeom>
        </p:spPr>
      </p:pic>
      <p:pic>
        <p:nvPicPr>
          <p:cNvPr id="8" name="Picture 7"/>
          <p:cNvPicPr>
            <a:picLocks noChangeAspect="1"/>
          </p:cNvPicPr>
          <p:nvPr/>
        </p:nvPicPr>
        <p:blipFill>
          <a:blip r:embed="rId6"/>
          <a:stretch>
            <a:fillRect/>
          </a:stretch>
        </p:blipFill>
        <p:spPr>
          <a:xfrm>
            <a:off x="1" y="0"/>
            <a:ext cx="13491641" cy="10342533"/>
          </a:xfrm>
          <a:prstGeom prst="rect">
            <a:avLst/>
          </a:prstGeom>
        </p:spPr>
      </p:pic>
      <p:sp>
        <p:nvSpPr>
          <p:cNvPr id="7" name="TextBox 6"/>
          <p:cNvSpPr txBox="1"/>
          <p:nvPr/>
        </p:nvSpPr>
        <p:spPr>
          <a:xfrm>
            <a:off x="87658" y="8917200"/>
            <a:ext cx="13316324" cy="1292662"/>
          </a:xfrm>
          <a:prstGeom prst="rect">
            <a:avLst/>
          </a:prstGeom>
          <a:solidFill>
            <a:schemeClr val="bg1"/>
          </a:solidFill>
        </p:spPr>
        <p:txBody>
          <a:bodyPr wrap="square" rtlCol="0">
            <a:spAutoFit/>
          </a:bodyPr>
          <a:lstStyle/>
          <a:p>
            <a:pPr algn="ctr"/>
            <a:r>
              <a:rPr lang="en-US" sz="4200" b="1" dirty="0"/>
              <a:t>TsunamiReady® Recognition Ceremony</a:t>
            </a:r>
          </a:p>
          <a:p>
            <a:pPr algn="ctr"/>
            <a:r>
              <a:rPr lang="en-US" sz="3600" b="1" dirty="0"/>
              <a:t>Anguilla, UK, December 12, 2011</a:t>
            </a:r>
          </a:p>
        </p:txBody>
      </p:sp>
    </p:spTree>
    <p:extLst>
      <p:ext uri="{BB962C8B-B14F-4D97-AF65-F5344CB8AC3E}">
        <p14:creationId xmlns:p14="http://schemas.microsoft.com/office/powerpoint/2010/main" val="309473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6"/>
          <p:cNvSpPr txBox="1">
            <a:spLocks noGrp="1"/>
          </p:cNvSpPr>
          <p:nvPr>
            <p:ph type="title" idx="4294967295"/>
          </p:nvPr>
        </p:nvSpPr>
        <p:spPr>
          <a:xfrm>
            <a:off x="914401" y="723901"/>
            <a:ext cx="15284450" cy="796926"/>
          </a:xfrm>
          <a:prstGeom prst="rect">
            <a:avLst/>
          </a:prstGeom>
          <a:noFill/>
          <a:ln>
            <a:noFill/>
          </a:ln>
        </p:spPr>
        <p:txBody>
          <a:bodyPr spcFirstLastPara="1" vert="horz" wrap="square" lIns="182750" tIns="91350" rIns="182750" bIns="91350" rtlCol="0" anchor="b" anchorCtr="0">
            <a:noAutofit/>
          </a:bodyPr>
          <a:lstStyle/>
          <a:p>
            <a:pPr algn="l">
              <a:lnSpc>
                <a:spcPct val="90000"/>
              </a:lnSpc>
              <a:spcBef>
                <a:spcPts val="0"/>
              </a:spcBef>
              <a:buSzPts val="1400"/>
            </a:pPr>
            <a:r>
              <a:rPr lang="en-US" sz="4800">
                <a:solidFill>
                  <a:srgbClr val="C00000"/>
                </a:solidFill>
              </a:rPr>
              <a:t>100% AT-RISK COMMUNITIES TSUNAMI READY</a:t>
            </a:r>
            <a:endParaRPr sz="4800"/>
          </a:p>
        </p:txBody>
      </p:sp>
      <p:sp>
        <p:nvSpPr>
          <p:cNvPr id="401" name="Google Shape;401;p16"/>
          <p:cNvSpPr txBox="1"/>
          <p:nvPr/>
        </p:nvSpPr>
        <p:spPr>
          <a:xfrm>
            <a:off x="10896600" y="1520826"/>
            <a:ext cx="5852846" cy="8089065"/>
          </a:xfrm>
          <a:prstGeom prst="rect">
            <a:avLst/>
          </a:prstGeom>
          <a:solidFill>
            <a:srgbClr val="FFDBF3"/>
          </a:solidFill>
          <a:ln>
            <a:noFill/>
          </a:ln>
        </p:spPr>
        <p:txBody>
          <a:bodyPr spcFirstLastPara="1" wrap="square" lIns="182750" tIns="91400" rIns="182750" bIns="91400" anchor="t" anchorCtr="0">
            <a:noAutofit/>
          </a:bodyPr>
          <a:lstStyle/>
          <a:p>
            <a:pPr marL="701676" indent="-691516">
              <a:lnSpc>
                <a:spcPct val="90000"/>
              </a:lnSpc>
              <a:buClr>
                <a:schemeClr val="accent2"/>
              </a:buClr>
              <a:buSzPts val="100"/>
            </a:pPr>
            <a:endParaRPr sz="200" b="1" dirty="0">
              <a:solidFill>
                <a:schemeClr val="dk1"/>
              </a:solidFill>
              <a:latin typeface="Arial"/>
              <a:ea typeface="Arial"/>
              <a:cs typeface="Arial"/>
              <a:sym typeface="Arial"/>
            </a:endParaRPr>
          </a:p>
          <a:p>
            <a:pPr marL="701676" indent="-701676">
              <a:lnSpc>
                <a:spcPct val="90000"/>
              </a:lnSpc>
              <a:spcBef>
                <a:spcPts val="1500"/>
              </a:spcBef>
              <a:buClr>
                <a:schemeClr val="accent2"/>
              </a:buClr>
              <a:buSzPts val="1120"/>
              <a:buFont typeface="Noto Sans Symbols"/>
              <a:buChar char="❑"/>
            </a:pPr>
            <a:r>
              <a:rPr lang="en-US" sz="2800" b="1" dirty="0">
                <a:solidFill>
                  <a:schemeClr val="dk1"/>
                </a:solidFill>
                <a:latin typeface="Arial"/>
                <a:ea typeface="Arial"/>
                <a:cs typeface="Arial"/>
                <a:sym typeface="Arial"/>
              </a:rPr>
              <a:t>STRATEGY:                                                                                 </a:t>
            </a:r>
            <a:endParaRPr lang="en-US" sz="2800" dirty="0">
              <a:solidFill>
                <a:schemeClr val="dk1"/>
              </a:solidFill>
              <a:latin typeface="Arial"/>
              <a:ea typeface="Arial"/>
              <a:cs typeface="Arial"/>
              <a:sym typeface="Arial"/>
            </a:endParaRPr>
          </a:p>
          <a:p>
            <a:pPr marL="1358900" marR="0" lvl="1" indent="-650876" algn="l" defTabSz="914400" rtl="0" eaLnBrk="1" fontAlgn="auto" latinLnBrk="0" hangingPunct="1">
              <a:lnSpc>
                <a:spcPct val="100000"/>
              </a:lnSpc>
              <a:spcBef>
                <a:spcPts val="0"/>
              </a:spcBef>
              <a:spcAft>
                <a:spcPts val="0"/>
              </a:spcAft>
              <a:buClr>
                <a:srgbClr val="C0504D"/>
              </a:buClr>
              <a:buSzPts val="1120"/>
              <a:buFont typeface="Noto Sans Symbols"/>
              <a:buChar char="■"/>
              <a:tabLst/>
              <a:defRPr/>
            </a:pPr>
            <a:r>
              <a:rPr kumimoji="0" lang="en-US" sz="2800" b="0" i="0" u="none" strike="noStrike" kern="1200" cap="none" spc="0" normalizeH="0" baseline="0" noProof="0" dirty="0">
                <a:ln>
                  <a:noFill/>
                </a:ln>
                <a:solidFill>
                  <a:prstClr val="black"/>
                </a:solidFill>
                <a:effectLst/>
                <a:uLnTx/>
                <a:uFillTx/>
                <a:latin typeface="Arial"/>
                <a:ea typeface="Arial"/>
                <a:cs typeface="Arial"/>
                <a:sym typeface="Arial"/>
              </a:rPr>
              <a:t>Be Aware, Be Prepared</a:t>
            </a:r>
            <a:endParaRPr sz="2800" dirty="0">
              <a:solidFill>
                <a:srgbClr val="000000"/>
              </a:solidFill>
              <a:latin typeface="Arial"/>
              <a:ea typeface="Arial"/>
              <a:cs typeface="Arial"/>
              <a:sym typeface="Arial"/>
            </a:endParaRPr>
          </a:p>
          <a:p>
            <a:pPr marL="701676" indent="-701676">
              <a:lnSpc>
                <a:spcPct val="90000"/>
              </a:lnSpc>
              <a:spcBef>
                <a:spcPts val="2400"/>
              </a:spcBef>
              <a:buClr>
                <a:schemeClr val="accent2"/>
              </a:buClr>
              <a:buSzPts val="1120"/>
              <a:buFont typeface="Noto Sans Symbols"/>
              <a:buChar char="□"/>
            </a:pPr>
            <a:r>
              <a:rPr lang="en-US" sz="2800" b="1" dirty="0">
                <a:solidFill>
                  <a:schemeClr val="dk1"/>
                </a:solidFill>
                <a:latin typeface="Arial"/>
                <a:ea typeface="Arial"/>
                <a:cs typeface="Arial"/>
                <a:sym typeface="Arial"/>
              </a:rPr>
              <a:t>FRAMEWORK:                                                                  </a:t>
            </a:r>
            <a:endParaRPr sz="2800" dirty="0">
              <a:solidFill>
                <a:srgbClr val="000000"/>
              </a:solidFill>
              <a:latin typeface="Arial"/>
              <a:ea typeface="Arial"/>
              <a:cs typeface="Arial"/>
              <a:sym typeface="Arial"/>
            </a:endParaRPr>
          </a:p>
          <a:p>
            <a:pPr marL="1358900" lvl="1" indent="-650876">
              <a:buClr>
                <a:schemeClr val="accent2"/>
              </a:buClr>
              <a:buSzPts val="1120"/>
              <a:buFont typeface="Noto Sans Symbols"/>
              <a:buChar char="■"/>
            </a:pPr>
            <a:r>
              <a:rPr lang="en-US" sz="2800" dirty="0">
                <a:solidFill>
                  <a:schemeClr val="dk1"/>
                </a:solidFill>
                <a:latin typeface="Arial"/>
                <a:ea typeface="Arial"/>
                <a:cs typeface="Arial"/>
                <a:sym typeface="Arial"/>
              </a:rPr>
              <a:t>Harmonized global guidelines UNESCO IOC Tsunami Ready</a:t>
            </a:r>
            <a:endParaRPr sz="2800" dirty="0">
              <a:solidFill>
                <a:srgbClr val="000000"/>
              </a:solidFill>
              <a:latin typeface="Arial"/>
              <a:ea typeface="Arial"/>
              <a:cs typeface="Arial"/>
              <a:sym typeface="Arial"/>
            </a:endParaRPr>
          </a:p>
          <a:p>
            <a:pPr marL="1358900" lvl="1" indent="-650876">
              <a:spcBef>
                <a:spcPts val="600"/>
              </a:spcBef>
              <a:buClr>
                <a:schemeClr val="accent2"/>
              </a:buClr>
              <a:buSzPts val="1120"/>
              <a:buFont typeface="Noto Sans Symbols"/>
              <a:buChar char="■"/>
            </a:pPr>
            <a:r>
              <a:rPr lang="en-US" sz="2800" dirty="0">
                <a:solidFill>
                  <a:schemeClr val="dk1"/>
                </a:solidFill>
                <a:latin typeface="Arial"/>
                <a:ea typeface="Arial"/>
                <a:cs typeface="Arial"/>
                <a:sym typeface="Arial"/>
              </a:rPr>
              <a:t>Performance-based                                                  Community Recognition</a:t>
            </a:r>
            <a:endParaRPr sz="2800" dirty="0">
              <a:solidFill>
                <a:srgbClr val="000000"/>
              </a:solidFill>
              <a:latin typeface="Arial"/>
              <a:ea typeface="Arial"/>
              <a:cs typeface="Arial"/>
              <a:sym typeface="Arial"/>
            </a:endParaRPr>
          </a:p>
          <a:p>
            <a:pPr marL="701676" indent="-701676">
              <a:spcBef>
                <a:spcPts val="1800"/>
              </a:spcBef>
              <a:buClr>
                <a:schemeClr val="accent2"/>
              </a:buClr>
              <a:buSzPts val="1120"/>
              <a:buFont typeface="Noto Sans Symbols"/>
              <a:buChar char="❑"/>
            </a:pPr>
            <a:r>
              <a:rPr lang="en-US" sz="2800" b="1" dirty="0">
                <a:solidFill>
                  <a:schemeClr val="dk1"/>
                </a:solidFill>
                <a:latin typeface="Arial"/>
                <a:ea typeface="Arial"/>
                <a:cs typeface="Arial"/>
                <a:sym typeface="Arial"/>
              </a:rPr>
              <a:t>ACTION:                                                                         </a:t>
            </a:r>
            <a:endParaRPr sz="2800" dirty="0">
              <a:solidFill>
                <a:srgbClr val="000000"/>
              </a:solidFill>
              <a:latin typeface="Arial"/>
              <a:ea typeface="Arial"/>
              <a:cs typeface="Arial"/>
              <a:sym typeface="Arial"/>
            </a:endParaRPr>
          </a:p>
          <a:p>
            <a:pPr marL="1358900" lvl="1" indent="-650876">
              <a:spcBef>
                <a:spcPts val="600"/>
              </a:spcBef>
              <a:buClr>
                <a:srgbClr val="CC0000"/>
              </a:buClr>
              <a:buSzPts val="1120"/>
              <a:buFont typeface="Noto Sans Symbols"/>
              <a:buChar char="■"/>
            </a:pPr>
            <a:r>
              <a:rPr lang="en-US" sz="2800" dirty="0">
                <a:solidFill>
                  <a:srgbClr val="000000"/>
                </a:solidFill>
                <a:latin typeface="Arial"/>
                <a:ea typeface="Arial"/>
                <a:cs typeface="Arial"/>
                <a:sym typeface="Arial"/>
              </a:rPr>
              <a:t>National programs                                                                                                         empower Communities,</a:t>
            </a:r>
            <a:endParaRPr sz="2800" dirty="0">
              <a:solidFill>
                <a:srgbClr val="000000"/>
              </a:solidFill>
              <a:latin typeface="Arial"/>
              <a:ea typeface="Arial"/>
              <a:cs typeface="Arial"/>
              <a:sym typeface="Arial"/>
            </a:endParaRPr>
          </a:p>
          <a:p>
            <a:pPr marL="1358900" lvl="1" indent="-650876">
              <a:spcBef>
                <a:spcPts val="600"/>
              </a:spcBef>
              <a:buClr>
                <a:srgbClr val="CC0000"/>
              </a:buClr>
              <a:buSzPts val="1120"/>
              <a:buFont typeface="Noto Sans Symbols"/>
              <a:buChar char="■"/>
            </a:pPr>
            <a:r>
              <a:rPr lang="en-US" sz="2800" dirty="0">
                <a:solidFill>
                  <a:srgbClr val="000000"/>
                </a:solidFill>
                <a:latin typeface="Arial"/>
                <a:ea typeface="Arial"/>
                <a:cs typeface="Arial"/>
                <a:sym typeface="Arial"/>
              </a:rPr>
              <a:t>Communities demand national actions</a:t>
            </a:r>
            <a:endParaRPr sz="2800" dirty="0">
              <a:solidFill>
                <a:srgbClr val="000000"/>
              </a:solidFill>
              <a:latin typeface="Arial"/>
              <a:ea typeface="Arial"/>
              <a:cs typeface="Arial"/>
              <a:sym typeface="Arial"/>
            </a:endParaRPr>
          </a:p>
          <a:p>
            <a:pPr marL="701676" indent="-701676">
              <a:lnSpc>
                <a:spcPct val="90000"/>
              </a:lnSpc>
              <a:spcBef>
                <a:spcPts val="2400"/>
              </a:spcBef>
              <a:buClr>
                <a:schemeClr val="accent2"/>
              </a:buClr>
              <a:buSzPts val="1120"/>
              <a:buFont typeface="Noto Sans Symbols"/>
              <a:buChar char="❑"/>
            </a:pPr>
            <a:r>
              <a:rPr lang="en-US" sz="2800" b="1" dirty="0">
                <a:solidFill>
                  <a:schemeClr val="dk1"/>
                </a:solidFill>
                <a:latin typeface="Arial"/>
                <a:ea typeface="Arial"/>
                <a:cs typeface="Arial"/>
                <a:sym typeface="Arial"/>
              </a:rPr>
              <a:t>UP TO DATE COMMUNITIES</a:t>
            </a:r>
          </a:p>
          <a:p>
            <a:pPr marL="1358900" marR="0" lvl="1" indent="-650876" algn="l" defTabSz="914400" rtl="0" eaLnBrk="1" fontAlgn="auto" latinLnBrk="0" hangingPunct="1">
              <a:lnSpc>
                <a:spcPct val="100000"/>
              </a:lnSpc>
              <a:spcBef>
                <a:spcPts val="0"/>
              </a:spcBef>
              <a:spcAft>
                <a:spcPts val="0"/>
              </a:spcAft>
              <a:buClr>
                <a:srgbClr val="C0504D"/>
              </a:buClr>
              <a:buSzPts val="1120"/>
              <a:buFont typeface="Noto Sans Symbols"/>
              <a:buChar char="■"/>
              <a:tabLst/>
              <a:defRPr/>
            </a:pPr>
            <a:r>
              <a:rPr kumimoji="0" lang="en-US" sz="2800" b="0" i="0" u="none" strike="noStrike" kern="1200" cap="none" spc="0" normalizeH="0" baseline="0" noProof="0" dirty="0">
                <a:ln>
                  <a:noFill/>
                </a:ln>
                <a:solidFill>
                  <a:prstClr val="black"/>
                </a:solidFill>
                <a:effectLst/>
                <a:uLnTx/>
                <a:uFillTx/>
                <a:latin typeface="Arial"/>
                <a:ea typeface="Arial"/>
                <a:cs typeface="Arial"/>
                <a:sym typeface="Arial"/>
              </a:rPr>
              <a:t>4 year renewal cycle</a:t>
            </a:r>
            <a:endParaRPr lang="en-US" sz="2800" b="1" dirty="0">
              <a:solidFill>
                <a:schemeClr val="dk1"/>
              </a:solidFill>
              <a:latin typeface="Arial"/>
              <a:ea typeface="Arial"/>
              <a:cs typeface="Arial"/>
              <a:sym typeface="Arial"/>
            </a:endParaRPr>
          </a:p>
          <a:p>
            <a:pPr marL="701676" indent="-701676">
              <a:lnSpc>
                <a:spcPct val="90000"/>
              </a:lnSpc>
              <a:spcBef>
                <a:spcPts val="2400"/>
              </a:spcBef>
              <a:buClr>
                <a:schemeClr val="accent2"/>
              </a:buClr>
              <a:buSzPts val="1120"/>
              <a:buFont typeface="Noto Sans Symbols"/>
              <a:buChar char="❑"/>
            </a:pPr>
            <a:endParaRPr lang="en-US" sz="2800" b="1" dirty="0">
              <a:solidFill>
                <a:schemeClr val="dk1"/>
              </a:solidFill>
              <a:latin typeface="Arial"/>
              <a:ea typeface="Arial"/>
              <a:cs typeface="Arial"/>
              <a:sym typeface="Arial"/>
            </a:endParaRPr>
          </a:p>
          <a:p>
            <a:pPr marL="701676" indent="-701676">
              <a:lnSpc>
                <a:spcPct val="90000"/>
              </a:lnSpc>
              <a:spcBef>
                <a:spcPts val="2400"/>
              </a:spcBef>
              <a:buClr>
                <a:schemeClr val="accent2"/>
              </a:buClr>
              <a:buSzPts val="1120"/>
              <a:buFont typeface="Noto Sans Symbols"/>
              <a:buChar char="❑"/>
            </a:pPr>
            <a:endParaRPr sz="2800" dirty="0">
              <a:solidFill>
                <a:srgbClr val="000000"/>
              </a:solidFill>
              <a:latin typeface="Arial"/>
              <a:ea typeface="Arial"/>
              <a:cs typeface="Arial"/>
              <a:sym typeface="Arial"/>
            </a:endParaRPr>
          </a:p>
        </p:txBody>
      </p:sp>
      <p:sp>
        <p:nvSpPr>
          <p:cNvPr id="402" name="Google Shape;402;p16"/>
          <p:cNvSpPr/>
          <p:nvPr/>
        </p:nvSpPr>
        <p:spPr>
          <a:xfrm>
            <a:off x="12801600" y="9609892"/>
            <a:ext cx="5486400" cy="677028"/>
          </a:xfrm>
          <a:prstGeom prst="rect">
            <a:avLst/>
          </a:prstGeom>
          <a:noFill/>
          <a:ln>
            <a:noFill/>
          </a:ln>
        </p:spPr>
        <p:txBody>
          <a:bodyPr spcFirstLastPara="1" wrap="square" lIns="182850" tIns="91400" rIns="182850" bIns="91400" anchor="t" anchorCtr="0">
            <a:spAutoFit/>
          </a:bodyPr>
          <a:lstStyle/>
          <a:p>
            <a:pPr algn="r">
              <a:buClr>
                <a:srgbClr val="000000"/>
              </a:buClr>
              <a:buSzPts val="800"/>
            </a:pPr>
            <a:r>
              <a:rPr lang="en-US" sz="1600" i="1">
                <a:solidFill>
                  <a:schemeClr val="dk1"/>
                </a:solidFill>
                <a:latin typeface="Arial"/>
                <a:ea typeface="Arial"/>
                <a:cs typeface="Arial"/>
                <a:sym typeface="Arial"/>
              </a:rPr>
              <a:t>Standard Guidelines for the Tsunami Ready Recognition Program, UNESCO</a:t>
            </a:r>
            <a:r>
              <a:rPr lang="en-US" sz="1600" i="1">
                <a:solidFill>
                  <a:srgbClr val="000000"/>
                </a:solidFill>
                <a:latin typeface="Arial"/>
                <a:ea typeface="Arial"/>
                <a:cs typeface="Arial"/>
                <a:sym typeface="Arial"/>
              </a:rPr>
              <a:t> IOC TS 74</a:t>
            </a:r>
            <a:endParaRPr sz="2800">
              <a:solidFill>
                <a:srgbClr val="000000"/>
              </a:solidFill>
              <a:latin typeface="Arial"/>
              <a:ea typeface="Arial"/>
              <a:cs typeface="Arial"/>
              <a:sym typeface="Arial"/>
            </a:endParaRPr>
          </a:p>
        </p:txBody>
      </p:sp>
      <p:sp>
        <p:nvSpPr>
          <p:cNvPr id="403" name="Google Shape;403;p16"/>
          <p:cNvSpPr/>
          <p:nvPr/>
        </p:nvSpPr>
        <p:spPr>
          <a:xfrm>
            <a:off x="914400" y="114300"/>
            <a:ext cx="18288000" cy="738583"/>
          </a:xfrm>
          <a:prstGeom prst="rect">
            <a:avLst/>
          </a:prstGeom>
          <a:noFill/>
          <a:ln>
            <a:noFill/>
          </a:ln>
        </p:spPr>
        <p:txBody>
          <a:bodyPr spcFirstLastPara="1" wrap="square" lIns="182850" tIns="91400" rIns="182850" bIns="91400" anchor="t" anchorCtr="0">
            <a:spAutoFit/>
          </a:bodyPr>
          <a:lstStyle/>
          <a:p>
            <a:pPr>
              <a:buClr>
                <a:srgbClr val="000000"/>
              </a:buClr>
              <a:buSzPts val="1800"/>
            </a:pPr>
            <a:r>
              <a:rPr lang="en-US" sz="3600" b="1">
                <a:solidFill>
                  <a:srgbClr val="006BBC"/>
                </a:solidFill>
                <a:latin typeface="Calibri"/>
                <a:ea typeface="Calibri"/>
                <a:cs typeface="Calibri"/>
                <a:sym typeface="Calibri"/>
              </a:rPr>
              <a:t>UN OCEAN DECADE TSUNAMI PROGRAMME:</a:t>
            </a:r>
            <a:endParaRPr sz="2800">
              <a:solidFill>
                <a:srgbClr val="000000"/>
              </a:solidFill>
              <a:latin typeface="Arial"/>
              <a:ea typeface="Arial"/>
              <a:cs typeface="Arial"/>
              <a:sym typeface="Arial"/>
            </a:endParaRPr>
          </a:p>
        </p:txBody>
      </p:sp>
      <p:pic>
        <p:nvPicPr>
          <p:cNvPr id="404" name="Google Shape;404;p16"/>
          <p:cNvPicPr preferRelativeResize="0"/>
          <p:nvPr/>
        </p:nvPicPr>
        <p:blipFill rotWithShape="1">
          <a:blip r:embed="rId3">
            <a:alphaModFix/>
          </a:blip>
          <a:srcRect/>
          <a:stretch/>
        </p:blipFill>
        <p:spPr>
          <a:xfrm>
            <a:off x="16198851" y="243304"/>
            <a:ext cx="1487742" cy="1066800"/>
          </a:xfrm>
          <a:prstGeom prst="rect">
            <a:avLst/>
          </a:prstGeom>
          <a:noFill/>
          <a:ln>
            <a:noFill/>
          </a:ln>
        </p:spPr>
      </p:pic>
      <p:pic>
        <p:nvPicPr>
          <p:cNvPr id="405" name="Google Shape;405;p16"/>
          <p:cNvPicPr preferRelativeResize="0"/>
          <p:nvPr/>
        </p:nvPicPr>
        <p:blipFill rotWithShape="1">
          <a:blip r:embed="rId4">
            <a:alphaModFix/>
          </a:blip>
          <a:srcRect l="5930" t="15541" r="49838" b="7925"/>
          <a:stretch/>
        </p:blipFill>
        <p:spPr>
          <a:xfrm>
            <a:off x="1698766" y="1953886"/>
            <a:ext cx="8067676" cy="7613128"/>
          </a:xfrm>
          <a:prstGeom prst="rect">
            <a:avLst/>
          </a:prstGeom>
          <a:noFill/>
          <a:ln>
            <a:noFill/>
          </a:ln>
        </p:spPr>
      </p:pic>
      <p:pic>
        <p:nvPicPr>
          <p:cNvPr id="406" name="Google Shape;406;p16"/>
          <p:cNvPicPr preferRelativeResize="0"/>
          <p:nvPr/>
        </p:nvPicPr>
        <p:blipFill rotWithShape="1">
          <a:blip r:embed="rId5">
            <a:alphaModFix/>
          </a:blip>
          <a:srcRect/>
          <a:stretch/>
        </p:blipFill>
        <p:spPr>
          <a:xfrm>
            <a:off x="244009" y="9033614"/>
            <a:ext cx="1136650" cy="1066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3439</TotalTime>
  <Words>1275</Words>
  <Application>Microsoft Office PowerPoint</Application>
  <PresentationFormat>Personalizado</PresentationFormat>
  <Paragraphs>130</Paragraphs>
  <Slides>20</Slides>
  <Notes>13</Notes>
  <HiddenSlides>1</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Office Theme</vt:lpstr>
      <vt:lpstr>Tsunami Ready in the Caribbean and Adjacent Regions</vt:lpstr>
      <vt:lpstr>Presentación de PowerPoint</vt:lpstr>
      <vt:lpstr>Presentación de PowerPoint</vt:lpstr>
      <vt:lpstr>The 20 year history of tsunami ready in the Caribbean…</vt:lpstr>
      <vt:lpstr>Ocean Shores, Washington, USA</vt:lpstr>
      <vt:lpstr>Presentación de PowerPoint</vt:lpstr>
      <vt:lpstr>Presentación de PowerPoint</vt:lpstr>
      <vt:lpstr>Presentación de PowerPoint</vt:lpstr>
      <vt:lpstr>100% AT-RISK COMMUNITIES TSUNAMI READY</vt:lpstr>
      <vt:lpstr>Presentación de PowerPoint</vt:lpstr>
      <vt:lpstr>Presentación de PowerPoint</vt:lpstr>
      <vt:lpstr>Presentación de PowerPoint</vt:lpstr>
      <vt:lpstr>CARIBE WAVE – Key Component of Tsunami Ready implementation and sustainability</vt:lpstr>
      <vt:lpstr>Presentación de PowerPoint</vt:lpstr>
      <vt:lpstr>Presentación de PowerPoint</vt:lpstr>
      <vt:lpstr>Presentación de PowerPoint</vt:lpstr>
      <vt:lpstr>Summary – Tsunami Ready Feedback Survey 2023 Grace Lemoine, NOAA/NWS Lapenta Scholar at International Tsunami Information Center- Caribbean Office  </vt:lpstr>
      <vt:lpstr>Presentación de PowerPoint</vt:lpstr>
      <vt:lpstr>Concluding Remarks and Call to Action</vt:lpstr>
      <vt:lpstr>Thank you very much  For more information on Tsunami ready in the Caribbean: Alison Brome, CTIC, a.brome@unesco.org Christa von Hillebrandt, ITIC-CAR christa.vonh@noaa.gov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for 1st ODTP Conference</dc:title>
  <dc:creator>Christa Von Hillebrandt-Andrade</dc:creator>
  <cp:lastModifiedBy>SILVIA CHACON  BARRANTES</cp:lastModifiedBy>
  <cp:revision>13</cp:revision>
  <dcterms:created xsi:type="dcterms:W3CDTF">2006-08-16T00:00:00Z</dcterms:created>
  <dcterms:modified xsi:type="dcterms:W3CDTF">2025-11-10T07:45:45Z</dcterms:modified>
  <dc:identifier>DAG3o6aoAs8</dc:identifier>
</cp:coreProperties>
</file>