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9" r:id="rId4"/>
  </p:sldMasterIdLst>
  <p:notesMasterIdLst>
    <p:notesMasterId r:id="rId20"/>
  </p:notesMasterIdLst>
  <p:sldIdLst>
    <p:sldId id="256" r:id="rId5"/>
    <p:sldId id="258" r:id="rId6"/>
    <p:sldId id="3369" r:id="rId7"/>
    <p:sldId id="3372" r:id="rId8"/>
    <p:sldId id="3368" r:id="rId9"/>
    <p:sldId id="3378" r:id="rId10"/>
    <p:sldId id="310" r:id="rId11"/>
    <p:sldId id="321" r:id="rId12"/>
    <p:sldId id="3375" r:id="rId13"/>
    <p:sldId id="3365" r:id="rId14"/>
    <p:sldId id="4174" r:id="rId15"/>
    <p:sldId id="3376" r:id="rId16"/>
    <p:sldId id="320" r:id="rId17"/>
    <p:sldId id="3373" r:id="rId18"/>
    <p:sldId id="257" r:id="rId19"/>
  </p:sldIdLst>
  <p:sldSz cx="18288000" cy="10287000"/>
  <p:notesSz cx="6858000" cy="9144000"/>
  <p:embeddedFontLst>
    <p:embeddedFont>
      <p:font typeface="Aptos Black" panose="020B0004020202020204" pitchFamily="34" charset="0"/>
      <p:bold r:id="rId21"/>
      <p:boldItalic r:id="rId22"/>
    </p:embeddedFont>
    <p:embeddedFont>
      <p:font typeface="Aptos ExtraBold" panose="020B0004020202020204" pitchFamily="34" charset="0"/>
      <p:bold r:id="rId23"/>
      <p:boldItalic r:id="rId24"/>
    </p:embeddedFont>
    <p:embeddedFont>
      <p:font typeface="DIN Pro 1" panose="020B0604020202020204" charset="0"/>
      <p:regular r:id="rId25"/>
    </p:embeddedFont>
    <p:embeddedFont>
      <p:font typeface="DIN Pro 1 Bold" panose="020B0604020202020204" charset="0"/>
      <p:regular r:id="rId26"/>
    </p:embeddedFont>
    <p:embeddedFont>
      <p:font typeface="DIN Pro 2" panose="020B0604020202020204" charset="0"/>
      <p:regular r:id="rId27"/>
    </p:embeddedFont>
    <p:embeddedFont>
      <p:font typeface="DIN Pro 3" panose="020B0604020202020204" charset="0"/>
      <p:regular r:id="rId28"/>
    </p:embeddedFont>
    <p:embeddedFont>
      <p:font typeface="Roboto" panose="02000000000000000000"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937E0-B82A-4926-9A27-CC4231DC2E23}" v="11" dt="2025-11-10T07:05:58.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253" autoAdjust="0"/>
  </p:normalViewPr>
  <p:slideViewPr>
    <p:cSldViewPr>
      <p:cViewPr varScale="1">
        <p:scale>
          <a:sx n="31" d="100"/>
          <a:sy n="31" d="100"/>
        </p:scale>
        <p:origin x="14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ovulavula, Jiuta" userId="8a6d7744-49ec-4387-a366-8d03b0f71508" providerId="ADAL" clId="{6B48674A-EE45-4AE4-9A4D-58D84EB92F66}"/>
    <pc:docChg chg="undo custSel addSld delSld modSld sldOrd">
      <pc:chgData name="Korovulavula, Jiuta" userId="8a6d7744-49ec-4387-a366-8d03b0f71508" providerId="ADAL" clId="{6B48674A-EE45-4AE4-9A4D-58D84EB92F66}" dt="2025-11-10T12:19:01.515" v="1003" actId="20577"/>
      <pc:docMkLst>
        <pc:docMk/>
      </pc:docMkLst>
      <pc:sldChg chg="addSp modSp mod">
        <pc:chgData name="Korovulavula, Jiuta" userId="8a6d7744-49ec-4387-a366-8d03b0f71508" providerId="ADAL" clId="{6B48674A-EE45-4AE4-9A4D-58D84EB92F66}" dt="2025-11-09T08:02:37.084" v="2" actId="1076"/>
        <pc:sldMkLst>
          <pc:docMk/>
          <pc:sldMk cId="0" sldId="256"/>
        </pc:sldMkLst>
        <pc:picChg chg="add mod">
          <ac:chgData name="Korovulavula, Jiuta" userId="8a6d7744-49ec-4387-a366-8d03b0f71508" providerId="ADAL" clId="{6B48674A-EE45-4AE4-9A4D-58D84EB92F66}" dt="2025-11-09T08:02:37.084" v="2" actId="1076"/>
          <ac:picMkLst>
            <pc:docMk/>
            <pc:sldMk cId="0" sldId="256"/>
            <ac:picMk id="13" creationId="{8F9D80E7-04A3-9F1C-90B8-592597927CEF}"/>
          </ac:picMkLst>
        </pc:picChg>
      </pc:sldChg>
      <pc:sldChg chg="modSp mod">
        <pc:chgData name="Korovulavula, Jiuta" userId="8a6d7744-49ec-4387-a366-8d03b0f71508" providerId="ADAL" clId="{6B48674A-EE45-4AE4-9A4D-58D84EB92F66}" dt="2025-11-09T08:06:04.407" v="142" actId="1076"/>
        <pc:sldMkLst>
          <pc:docMk/>
          <pc:sldMk cId="0" sldId="258"/>
        </pc:sldMkLst>
        <pc:spChg chg="mod">
          <ac:chgData name="Korovulavula, Jiuta" userId="8a6d7744-49ec-4387-a366-8d03b0f71508" providerId="ADAL" clId="{6B48674A-EE45-4AE4-9A4D-58D84EB92F66}" dt="2025-11-09T08:06:04.407" v="142" actId="1076"/>
          <ac:spMkLst>
            <pc:docMk/>
            <pc:sldMk cId="0" sldId="258"/>
            <ac:spMk id="12" creationId="{D27E5E48-F92D-0C05-CEFC-DA0F59A23605}"/>
          </ac:spMkLst>
        </pc:spChg>
      </pc:sldChg>
      <pc:sldChg chg="add">
        <pc:chgData name="Korovulavula, Jiuta" userId="8a6d7744-49ec-4387-a366-8d03b0f71508" providerId="ADAL" clId="{6B48674A-EE45-4AE4-9A4D-58D84EB92F66}" dt="2025-11-10T06:25:41.608" v="503"/>
        <pc:sldMkLst>
          <pc:docMk/>
          <pc:sldMk cId="1527593758" sldId="310"/>
        </pc:sldMkLst>
      </pc:sldChg>
      <pc:sldChg chg="modSp add mod modNotesTx">
        <pc:chgData name="Korovulavula, Jiuta" userId="8a6d7744-49ec-4387-a366-8d03b0f71508" providerId="ADAL" clId="{6B48674A-EE45-4AE4-9A4D-58D84EB92F66}" dt="2025-11-10T09:46:23.692" v="722" actId="115"/>
        <pc:sldMkLst>
          <pc:docMk/>
          <pc:sldMk cId="3323933366" sldId="320"/>
        </pc:sldMkLst>
        <pc:spChg chg="mod">
          <ac:chgData name="Korovulavula, Jiuta" userId="8a6d7744-49ec-4387-a366-8d03b0f71508" providerId="ADAL" clId="{6B48674A-EE45-4AE4-9A4D-58D84EB92F66}" dt="2025-11-10T09:46:23.692" v="722" actId="115"/>
          <ac:spMkLst>
            <pc:docMk/>
            <pc:sldMk cId="3323933366" sldId="320"/>
            <ac:spMk id="4" creationId="{6B52521E-E479-5364-018B-446FAA253712}"/>
          </ac:spMkLst>
        </pc:spChg>
      </pc:sldChg>
      <pc:sldChg chg="modSp mod modNotesTx">
        <pc:chgData name="Korovulavula, Jiuta" userId="8a6d7744-49ec-4387-a366-8d03b0f71508" providerId="ADAL" clId="{6B48674A-EE45-4AE4-9A4D-58D84EB92F66}" dt="2025-11-10T12:19:01.515" v="1003" actId="20577"/>
        <pc:sldMkLst>
          <pc:docMk/>
          <pc:sldMk cId="1632424846" sldId="3373"/>
        </pc:sldMkLst>
        <pc:graphicFrameChg chg="mod modGraphic">
          <ac:chgData name="Korovulavula, Jiuta" userId="8a6d7744-49ec-4387-a366-8d03b0f71508" providerId="ADAL" clId="{6B48674A-EE45-4AE4-9A4D-58D84EB92F66}" dt="2025-11-10T12:19:01.515" v="1003" actId="20577"/>
          <ac:graphicFrameMkLst>
            <pc:docMk/>
            <pc:sldMk cId="1632424846" sldId="3373"/>
            <ac:graphicFrameMk id="52" creationId="{B6260C46-9B36-4BA4-DB7A-B635A3641538}"/>
          </ac:graphicFrameMkLst>
        </pc:graphicFrameChg>
        <pc:picChg chg="mod">
          <ac:chgData name="Korovulavula, Jiuta" userId="8a6d7744-49ec-4387-a366-8d03b0f71508" providerId="ADAL" clId="{6B48674A-EE45-4AE4-9A4D-58D84EB92F66}" dt="2025-11-09T08:08:39.702" v="209" actId="14100"/>
          <ac:picMkLst>
            <pc:docMk/>
            <pc:sldMk cId="1632424846" sldId="3373"/>
            <ac:picMk id="3" creationId="{D5CBD8BC-141A-11F4-2488-8A68B31746AD}"/>
          </ac:picMkLst>
        </pc:picChg>
      </pc:sldChg>
      <pc:sldChg chg="new del ord">
        <pc:chgData name="Korovulavula, Jiuta" userId="8a6d7744-49ec-4387-a366-8d03b0f71508" providerId="ADAL" clId="{6B48674A-EE45-4AE4-9A4D-58D84EB92F66}" dt="2025-11-10T06:25:45.039" v="504" actId="47"/>
        <pc:sldMkLst>
          <pc:docMk/>
          <pc:sldMk cId="3464645538" sldId="3377"/>
        </pc:sldMkLst>
      </pc:sldChg>
      <pc:sldChg chg="add">
        <pc:chgData name="Korovulavula, Jiuta" userId="8a6d7744-49ec-4387-a366-8d03b0f71508" providerId="ADAL" clId="{6B48674A-EE45-4AE4-9A4D-58D84EB92F66}" dt="2025-11-10T06:18:48.478" v="500"/>
        <pc:sldMkLst>
          <pc:docMk/>
          <pc:sldMk cId="1308462849" sldId="3378"/>
        </pc:sldMkLst>
      </pc:sldChg>
      <pc:sldChg chg="new del">
        <pc:chgData name="Korovulavula, Jiuta" userId="8a6d7744-49ec-4387-a366-8d03b0f71508" providerId="ADAL" clId="{6B48674A-EE45-4AE4-9A4D-58D84EB92F66}" dt="2025-11-10T06:33:02.259" v="507" actId="47"/>
        <pc:sldMkLst>
          <pc:docMk/>
          <pc:sldMk cId="48659114" sldId="3379"/>
        </pc:sldMkLst>
      </pc:sldChg>
      <pc:sldChg chg="add ord modNotesTx">
        <pc:chgData name="Korovulavula, Jiuta" userId="8a6d7744-49ec-4387-a366-8d03b0f71508" providerId="ADAL" clId="{6B48674A-EE45-4AE4-9A4D-58D84EB92F66}" dt="2025-11-10T09:47:02.404" v="742" actId="20577"/>
        <pc:sldMkLst>
          <pc:docMk/>
          <pc:sldMk cId="1565422641" sldId="4174"/>
        </pc:sldMkLst>
      </pc:sldChg>
      <pc:sldChg chg="new del">
        <pc:chgData name="Korovulavula, Jiuta" userId="8a6d7744-49ec-4387-a366-8d03b0f71508" providerId="ADAL" clId="{6B48674A-EE45-4AE4-9A4D-58D84EB92F66}" dt="2025-11-10T09:48:08.351" v="744" actId="47"/>
        <pc:sldMkLst>
          <pc:docMk/>
          <pc:sldMk cId="53796501" sldId="4175"/>
        </pc:sldMkLst>
      </pc:sldChg>
      <pc:sldChg chg="new del">
        <pc:chgData name="Korovulavula, Jiuta" userId="8a6d7744-49ec-4387-a366-8d03b0f71508" providerId="ADAL" clId="{6B48674A-EE45-4AE4-9A4D-58D84EB92F66}" dt="2025-11-10T06:35:14.559" v="512" actId="47"/>
        <pc:sldMkLst>
          <pc:docMk/>
          <pc:sldMk cId="3156738641" sldId="4175"/>
        </pc:sldMkLst>
      </pc:sldChg>
      <pc:sldChg chg="add del">
        <pc:chgData name="Korovulavula, Jiuta" userId="8a6d7744-49ec-4387-a366-8d03b0f71508" providerId="ADAL" clId="{6B48674A-EE45-4AE4-9A4D-58D84EB92F66}" dt="2025-11-10T06:37:04.022" v="514" actId="47"/>
        <pc:sldMkLst>
          <pc:docMk/>
          <pc:sldMk cId="642744648" sldId="4176"/>
        </pc:sldMkLst>
      </pc:sldChg>
      <pc:sldMasterChg chg="delSldLayout">
        <pc:chgData name="Korovulavula, Jiuta" userId="8a6d7744-49ec-4387-a366-8d03b0f71508" providerId="ADAL" clId="{6B48674A-EE45-4AE4-9A4D-58D84EB92F66}" dt="2025-11-10T09:48:08.351" v="744" actId="47"/>
        <pc:sldMasterMkLst>
          <pc:docMk/>
          <pc:sldMasterMk cId="3500343125" sldId="2147483672"/>
        </pc:sldMasterMkLst>
        <pc:sldLayoutChg chg="del">
          <pc:chgData name="Korovulavula, Jiuta" userId="8a6d7744-49ec-4387-a366-8d03b0f71508" providerId="ADAL" clId="{6B48674A-EE45-4AE4-9A4D-58D84EB92F66}" dt="2025-11-10T09:48:08.351" v="744" actId="47"/>
          <pc:sldLayoutMkLst>
            <pc:docMk/>
            <pc:sldMasterMk cId="3500343125" sldId="2147483672"/>
            <pc:sldLayoutMk cId="3840103775" sldId="214748367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9D2BED-6F05-40CF-95B1-8DC4FDA9808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D9B26D7-B42C-4E4F-B000-D49263A92A8A}">
      <dgm:prSet/>
      <dgm:spPr/>
      <dgm:t>
        <a:bodyPr/>
        <a:lstStyle/>
        <a:p>
          <a:r>
            <a:rPr lang="en-NZ" b="1" dirty="0"/>
            <a:t>TRRP INFORMS THE REVIEW AND UPDATE OF NATIONAL TSUNAMI RESPONSE PLANS, UNEW4ALL – NATIONAL MHEWS ROADMAP, NATIONAL &amp; SUB-NATIONAL  DRR STRATEGY, DRF POLICY.</a:t>
          </a:r>
        </a:p>
      </dgm:t>
    </dgm:pt>
    <dgm:pt modelId="{D35F8BB8-A829-43B3-8617-6E3D34454237}" type="parTrans" cxnId="{F3AFF9CB-6CD2-4087-A962-E1ED2AE1FB9C}">
      <dgm:prSet/>
      <dgm:spPr/>
      <dgm:t>
        <a:bodyPr/>
        <a:lstStyle/>
        <a:p>
          <a:endParaRPr lang="en-US"/>
        </a:p>
      </dgm:t>
    </dgm:pt>
    <dgm:pt modelId="{2422F21B-4FD2-4821-A3FD-A72A2D124CB7}" type="sibTrans" cxnId="{F3AFF9CB-6CD2-4087-A962-E1ED2AE1FB9C}">
      <dgm:prSet/>
      <dgm:spPr/>
      <dgm:t>
        <a:bodyPr/>
        <a:lstStyle/>
        <a:p>
          <a:endParaRPr lang="en-US"/>
        </a:p>
      </dgm:t>
    </dgm:pt>
    <dgm:pt modelId="{8454D85A-4EE7-4199-83E1-7AD177EE5D10}">
      <dgm:prSet/>
      <dgm:spPr/>
      <dgm:t>
        <a:bodyPr/>
        <a:lstStyle/>
        <a:p>
          <a:r>
            <a:rPr lang="en-NZ" b="1" dirty="0"/>
            <a:t>TRRP INFORMS THE REVIEW AND UPDATE OF NATIONAL SCHOOL DRR HANDBOOK AND EMERGENCY IN EDUCATION POLICIES.</a:t>
          </a:r>
          <a:endParaRPr lang="en-US" dirty="0"/>
        </a:p>
      </dgm:t>
    </dgm:pt>
    <dgm:pt modelId="{A3D43609-5570-46D2-B587-1DC9D00832C5}" type="parTrans" cxnId="{FAD73E33-76B1-4DC0-A472-075BB61E8724}">
      <dgm:prSet/>
      <dgm:spPr/>
      <dgm:t>
        <a:bodyPr/>
        <a:lstStyle/>
        <a:p>
          <a:endParaRPr lang="en-US"/>
        </a:p>
      </dgm:t>
    </dgm:pt>
    <dgm:pt modelId="{29C814FA-DB66-444C-AC54-8BDC8C689A66}" type="sibTrans" cxnId="{FAD73E33-76B1-4DC0-A472-075BB61E8724}">
      <dgm:prSet/>
      <dgm:spPr/>
      <dgm:t>
        <a:bodyPr/>
        <a:lstStyle/>
        <a:p>
          <a:endParaRPr lang="en-US"/>
        </a:p>
      </dgm:t>
    </dgm:pt>
    <dgm:pt modelId="{9C8B1AD0-D655-425A-8F78-572ACEF2C8AF}">
      <dgm:prSet/>
      <dgm:spPr/>
      <dgm:t>
        <a:bodyPr/>
        <a:lstStyle/>
        <a:p>
          <a:r>
            <a:rPr lang="en-NZ" b="1" dirty="0"/>
            <a:t>TRRP INFORM AND STRENGTHEN NATIONAL DISASTER RISK MANAGEMENT (DRM) ARRANGEMENTS E.G. FORMALIZATION OF NATIONAL TSUNAMI READY BOARD (NTRB) TO ADVICE NATIONAL DRR COMMITTEES.</a:t>
          </a:r>
          <a:endParaRPr lang="en-US" dirty="0"/>
        </a:p>
      </dgm:t>
    </dgm:pt>
    <dgm:pt modelId="{C5664A29-B5C0-464D-A7F7-F9D8B4B82720}" type="parTrans" cxnId="{D7DC5469-C3D9-46E3-88E7-96F528451044}">
      <dgm:prSet/>
      <dgm:spPr/>
      <dgm:t>
        <a:bodyPr/>
        <a:lstStyle/>
        <a:p>
          <a:endParaRPr lang="en-US"/>
        </a:p>
      </dgm:t>
    </dgm:pt>
    <dgm:pt modelId="{1D3B1247-D0A3-4B95-8025-4C3A5199FB39}" type="sibTrans" cxnId="{D7DC5469-C3D9-46E3-88E7-96F528451044}">
      <dgm:prSet/>
      <dgm:spPr/>
      <dgm:t>
        <a:bodyPr/>
        <a:lstStyle/>
        <a:p>
          <a:endParaRPr lang="en-US"/>
        </a:p>
      </dgm:t>
    </dgm:pt>
    <dgm:pt modelId="{0A67A9E7-4C10-4ACD-AC75-2168F09A927B}">
      <dgm:prSet/>
      <dgm:spPr/>
      <dgm:t>
        <a:bodyPr/>
        <a:lstStyle/>
        <a:p>
          <a:r>
            <a:rPr lang="en-NZ" b="1" dirty="0"/>
            <a:t>TRRP NATIONAL IMPLEMENTATION PLAN INFORMS NATIONAL AGENCIES, NGOs, PARTNERS, ANNUAL WORK PROGRAMME – HAZARD &amp; RISK ASSESSMENTS – PREPAREDNESS, RESPONSE ARRANGEMENTS , DISASTER RISK FINANCING (DRF)</a:t>
          </a:r>
          <a:endParaRPr lang="en-US" dirty="0"/>
        </a:p>
      </dgm:t>
    </dgm:pt>
    <dgm:pt modelId="{34605CF5-EC35-413A-B4CB-5E6F1EC9D696}" type="parTrans" cxnId="{41982B49-CF3D-4008-932F-C8B0B0BCF7BD}">
      <dgm:prSet/>
      <dgm:spPr/>
      <dgm:t>
        <a:bodyPr/>
        <a:lstStyle/>
        <a:p>
          <a:endParaRPr lang="en-US"/>
        </a:p>
      </dgm:t>
    </dgm:pt>
    <dgm:pt modelId="{60AD3F0E-FA80-4506-AB46-B7C9AD12C928}" type="sibTrans" cxnId="{41982B49-CF3D-4008-932F-C8B0B0BCF7BD}">
      <dgm:prSet/>
      <dgm:spPr/>
      <dgm:t>
        <a:bodyPr/>
        <a:lstStyle/>
        <a:p>
          <a:endParaRPr lang="en-US"/>
        </a:p>
      </dgm:t>
    </dgm:pt>
    <dgm:pt modelId="{3E6A7DE9-4881-4C96-B7BA-1EA076B1AD14}">
      <dgm:prSet/>
      <dgm:spPr/>
      <dgm:t>
        <a:bodyPr/>
        <a:lstStyle/>
        <a:p>
          <a:r>
            <a:rPr lang="en-NZ" b="1" dirty="0"/>
            <a:t>TRRP FOSTER COLLABORATION BETWEEN MHEWS, DRR AND DRM AGENCIES (PARTNERSHIP) DRAWING TOGETHER RELEVANT NGO/CSO &amp; DEVELOPMENT PARTNERS ENABLING RESOURCE POOLING</a:t>
          </a:r>
          <a:endParaRPr lang="en-US" dirty="0"/>
        </a:p>
      </dgm:t>
    </dgm:pt>
    <dgm:pt modelId="{82CB689B-7837-432B-94DC-FBD83E98E7EA}" type="parTrans" cxnId="{CF9EF743-DA92-4CF2-9B07-3B8A1B502969}">
      <dgm:prSet/>
      <dgm:spPr/>
      <dgm:t>
        <a:bodyPr/>
        <a:lstStyle/>
        <a:p>
          <a:endParaRPr lang="en-US"/>
        </a:p>
      </dgm:t>
    </dgm:pt>
    <dgm:pt modelId="{A4A9ABB9-1D69-4B6A-89C2-559A4513C1F1}" type="sibTrans" cxnId="{CF9EF743-DA92-4CF2-9B07-3B8A1B502969}">
      <dgm:prSet/>
      <dgm:spPr/>
      <dgm:t>
        <a:bodyPr/>
        <a:lstStyle/>
        <a:p>
          <a:endParaRPr lang="en-US"/>
        </a:p>
      </dgm:t>
    </dgm:pt>
    <dgm:pt modelId="{8C19F5A1-D898-4623-ADF6-C7F1E835496F}">
      <dgm:prSet/>
      <dgm:spPr/>
      <dgm:t>
        <a:bodyPr/>
        <a:lstStyle/>
        <a:p>
          <a:r>
            <a:rPr lang="en-NZ" b="1" dirty="0"/>
            <a:t>TRRP STRENGTHENS RESILIENCE OF CRITICAL INFRASTRUCTURE  [ PORTS, HOSPITALS, TELECOM]</a:t>
          </a:r>
        </a:p>
        <a:p>
          <a:endParaRPr lang="en-US" dirty="0"/>
        </a:p>
      </dgm:t>
    </dgm:pt>
    <dgm:pt modelId="{94FAF1CB-508A-408C-BDB1-B717A35DAD53}" type="parTrans" cxnId="{F6453786-EC64-4F6D-A681-CBD383747B56}">
      <dgm:prSet/>
      <dgm:spPr/>
      <dgm:t>
        <a:bodyPr/>
        <a:lstStyle/>
        <a:p>
          <a:endParaRPr lang="en-US"/>
        </a:p>
      </dgm:t>
    </dgm:pt>
    <dgm:pt modelId="{43F875CE-B164-46F1-B99E-017DE1770FD5}" type="sibTrans" cxnId="{F6453786-EC64-4F6D-A681-CBD383747B56}">
      <dgm:prSet/>
      <dgm:spPr/>
      <dgm:t>
        <a:bodyPr/>
        <a:lstStyle/>
        <a:p>
          <a:endParaRPr lang="en-US"/>
        </a:p>
      </dgm:t>
    </dgm:pt>
    <dgm:pt modelId="{4884F32D-9718-440C-9275-8F9723AD3961}" type="pres">
      <dgm:prSet presAssocID="{AA9D2BED-6F05-40CF-95B1-8DC4FDA98081}" presName="diagram" presStyleCnt="0">
        <dgm:presLayoutVars>
          <dgm:dir/>
          <dgm:resizeHandles val="exact"/>
        </dgm:presLayoutVars>
      </dgm:prSet>
      <dgm:spPr/>
    </dgm:pt>
    <dgm:pt modelId="{3F338B39-6BE2-4B78-900B-BE4729587E0B}" type="pres">
      <dgm:prSet presAssocID="{BD9B26D7-B42C-4E4F-B000-D49263A92A8A}" presName="node" presStyleLbl="node1" presStyleIdx="0" presStyleCnt="6">
        <dgm:presLayoutVars>
          <dgm:bulletEnabled val="1"/>
        </dgm:presLayoutVars>
      </dgm:prSet>
      <dgm:spPr/>
    </dgm:pt>
    <dgm:pt modelId="{469CC158-1A51-431D-B0C2-6ADDEABF4DC9}" type="pres">
      <dgm:prSet presAssocID="{2422F21B-4FD2-4821-A3FD-A72A2D124CB7}" presName="sibTrans" presStyleCnt="0"/>
      <dgm:spPr/>
    </dgm:pt>
    <dgm:pt modelId="{82BD0F05-A62A-42D5-90B2-C1303AE67F34}" type="pres">
      <dgm:prSet presAssocID="{8454D85A-4EE7-4199-83E1-7AD177EE5D10}" presName="node" presStyleLbl="node1" presStyleIdx="1" presStyleCnt="6">
        <dgm:presLayoutVars>
          <dgm:bulletEnabled val="1"/>
        </dgm:presLayoutVars>
      </dgm:prSet>
      <dgm:spPr/>
    </dgm:pt>
    <dgm:pt modelId="{FC7DC2BA-3451-455C-9B60-71AF470FFDCB}" type="pres">
      <dgm:prSet presAssocID="{29C814FA-DB66-444C-AC54-8BDC8C689A66}" presName="sibTrans" presStyleCnt="0"/>
      <dgm:spPr/>
    </dgm:pt>
    <dgm:pt modelId="{80EF463A-8C08-49B0-9B67-2B13B3432F31}" type="pres">
      <dgm:prSet presAssocID="{9C8B1AD0-D655-425A-8F78-572ACEF2C8AF}" presName="node" presStyleLbl="node1" presStyleIdx="2" presStyleCnt="6">
        <dgm:presLayoutVars>
          <dgm:bulletEnabled val="1"/>
        </dgm:presLayoutVars>
      </dgm:prSet>
      <dgm:spPr/>
    </dgm:pt>
    <dgm:pt modelId="{07F82028-99DF-4B40-9BF3-06E89D19E87D}" type="pres">
      <dgm:prSet presAssocID="{1D3B1247-D0A3-4B95-8025-4C3A5199FB39}" presName="sibTrans" presStyleCnt="0"/>
      <dgm:spPr/>
    </dgm:pt>
    <dgm:pt modelId="{E1A1A1E1-F135-4097-9DDD-A6E96073A4E7}" type="pres">
      <dgm:prSet presAssocID="{0A67A9E7-4C10-4ACD-AC75-2168F09A927B}" presName="node" presStyleLbl="node1" presStyleIdx="3" presStyleCnt="6">
        <dgm:presLayoutVars>
          <dgm:bulletEnabled val="1"/>
        </dgm:presLayoutVars>
      </dgm:prSet>
      <dgm:spPr/>
    </dgm:pt>
    <dgm:pt modelId="{70433D70-48C1-4610-9E4F-02DD4B057046}" type="pres">
      <dgm:prSet presAssocID="{60AD3F0E-FA80-4506-AB46-B7C9AD12C928}" presName="sibTrans" presStyleCnt="0"/>
      <dgm:spPr/>
    </dgm:pt>
    <dgm:pt modelId="{2FB8CE1A-2F15-4CB6-A815-8A8A5B53B54A}" type="pres">
      <dgm:prSet presAssocID="{3E6A7DE9-4881-4C96-B7BA-1EA076B1AD14}" presName="node" presStyleLbl="node1" presStyleIdx="4" presStyleCnt="6" custLinFactX="8712" custLinFactNeighborX="100000" custLinFactNeighborY="-9529">
        <dgm:presLayoutVars>
          <dgm:bulletEnabled val="1"/>
        </dgm:presLayoutVars>
      </dgm:prSet>
      <dgm:spPr/>
    </dgm:pt>
    <dgm:pt modelId="{CBAA021A-63BE-44FE-ABBD-B6D45253B664}" type="pres">
      <dgm:prSet presAssocID="{A4A9ABB9-1D69-4B6A-89C2-559A4513C1F1}" presName="sibTrans" presStyleCnt="0"/>
      <dgm:spPr/>
    </dgm:pt>
    <dgm:pt modelId="{4B8CCD8C-26A5-498F-98C0-2A631C7D53E5}" type="pres">
      <dgm:prSet presAssocID="{8C19F5A1-D898-4623-ADF6-C7F1E835496F}" presName="node" presStyleLbl="node1" presStyleIdx="5" presStyleCnt="6" custLinFactX="-9994" custLinFactNeighborX="-100000" custLinFactNeighborY="-9240">
        <dgm:presLayoutVars>
          <dgm:bulletEnabled val="1"/>
        </dgm:presLayoutVars>
      </dgm:prSet>
      <dgm:spPr/>
    </dgm:pt>
  </dgm:ptLst>
  <dgm:cxnLst>
    <dgm:cxn modelId="{9FE35406-0011-421B-8CE7-3C48E898E87C}" type="presOf" srcId="{9C8B1AD0-D655-425A-8F78-572ACEF2C8AF}" destId="{80EF463A-8C08-49B0-9B67-2B13B3432F31}" srcOrd="0" destOrd="0" presId="urn:microsoft.com/office/officeart/2005/8/layout/default"/>
    <dgm:cxn modelId="{38E6D32C-903A-486A-8F84-B8ABE1E53A9D}" type="presOf" srcId="{8C19F5A1-D898-4623-ADF6-C7F1E835496F}" destId="{4B8CCD8C-26A5-498F-98C0-2A631C7D53E5}" srcOrd="0" destOrd="0" presId="urn:microsoft.com/office/officeart/2005/8/layout/default"/>
    <dgm:cxn modelId="{FAD73E33-76B1-4DC0-A472-075BB61E8724}" srcId="{AA9D2BED-6F05-40CF-95B1-8DC4FDA98081}" destId="{8454D85A-4EE7-4199-83E1-7AD177EE5D10}" srcOrd="1" destOrd="0" parTransId="{A3D43609-5570-46D2-B587-1DC9D00832C5}" sibTransId="{29C814FA-DB66-444C-AC54-8BDC8C689A66}"/>
    <dgm:cxn modelId="{CF9EF743-DA92-4CF2-9B07-3B8A1B502969}" srcId="{AA9D2BED-6F05-40CF-95B1-8DC4FDA98081}" destId="{3E6A7DE9-4881-4C96-B7BA-1EA076B1AD14}" srcOrd="4" destOrd="0" parTransId="{82CB689B-7837-432B-94DC-FBD83E98E7EA}" sibTransId="{A4A9ABB9-1D69-4B6A-89C2-559A4513C1F1}"/>
    <dgm:cxn modelId="{A1C2E247-F499-4F47-BE2E-CB9152B65102}" type="presOf" srcId="{8454D85A-4EE7-4199-83E1-7AD177EE5D10}" destId="{82BD0F05-A62A-42D5-90B2-C1303AE67F34}" srcOrd="0" destOrd="0" presId="urn:microsoft.com/office/officeart/2005/8/layout/default"/>
    <dgm:cxn modelId="{41982B49-CF3D-4008-932F-C8B0B0BCF7BD}" srcId="{AA9D2BED-6F05-40CF-95B1-8DC4FDA98081}" destId="{0A67A9E7-4C10-4ACD-AC75-2168F09A927B}" srcOrd="3" destOrd="0" parTransId="{34605CF5-EC35-413A-B4CB-5E6F1EC9D696}" sibTransId="{60AD3F0E-FA80-4506-AB46-B7C9AD12C928}"/>
    <dgm:cxn modelId="{D7DC5469-C3D9-46E3-88E7-96F528451044}" srcId="{AA9D2BED-6F05-40CF-95B1-8DC4FDA98081}" destId="{9C8B1AD0-D655-425A-8F78-572ACEF2C8AF}" srcOrd="2" destOrd="0" parTransId="{C5664A29-B5C0-464D-A7F7-F9D8B4B82720}" sibTransId="{1D3B1247-D0A3-4B95-8025-4C3A5199FB39}"/>
    <dgm:cxn modelId="{D8187552-0B2F-490F-B7D3-51D4C7A54D8A}" type="presOf" srcId="{BD9B26D7-B42C-4E4F-B000-D49263A92A8A}" destId="{3F338B39-6BE2-4B78-900B-BE4729587E0B}" srcOrd="0" destOrd="0" presId="urn:microsoft.com/office/officeart/2005/8/layout/default"/>
    <dgm:cxn modelId="{F6453786-EC64-4F6D-A681-CBD383747B56}" srcId="{AA9D2BED-6F05-40CF-95B1-8DC4FDA98081}" destId="{8C19F5A1-D898-4623-ADF6-C7F1E835496F}" srcOrd="5" destOrd="0" parTransId="{94FAF1CB-508A-408C-BDB1-B717A35DAD53}" sibTransId="{43F875CE-B164-46F1-B99E-017DE1770FD5}"/>
    <dgm:cxn modelId="{B106EB86-24F7-45D1-B813-10DA03879F77}" type="presOf" srcId="{AA9D2BED-6F05-40CF-95B1-8DC4FDA98081}" destId="{4884F32D-9718-440C-9275-8F9723AD3961}" srcOrd="0" destOrd="0" presId="urn:microsoft.com/office/officeart/2005/8/layout/default"/>
    <dgm:cxn modelId="{912BF6C5-7A77-4634-9481-8A57D0208E0B}" type="presOf" srcId="{0A67A9E7-4C10-4ACD-AC75-2168F09A927B}" destId="{E1A1A1E1-F135-4097-9DDD-A6E96073A4E7}" srcOrd="0" destOrd="0" presId="urn:microsoft.com/office/officeart/2005/8/layout/default"/>
    <dgm:cxn modelId="{F3AFF9CB-6CD2-4087-A962-E1ED2AE1FB9C}" srcId="{AA9D2BED-6F05-40CF-95B1-8DC4FDA98081}" destId="{BD9B26D7-B42C-4E4F-B000-D49263A92A8A}" srcOrd="0" destOrd="0" parTransId="{D35F8BB8-A829-43B3-8617-6E3D34454237}" sibTransId="{2422F21B-4FD2-4821-A3FD-A72A2D124CB7}"/>
    <dgm:cxn modelId="{33F27AE2-06A0-4E99-B12A-C96EDD8E7526}" type="presOf" srcId="{3E6A7DE9-4881-4C96-B7BA-1EA076B1AD14}" destId="{2FB8CE1A-2F15-4CB6-A815-8A8A5B53B54A}" srcOrd="0" destOrd="0" presId="urn:microsoft.com/office/officeart/2005/8/layout/default"/>
    <dgm:cxn modelId="{F4AD1E45-A092-44D6-84CF-CE5E84B12F63}" type="presParOf" srcId="{4884F32D-9718-440C-9275-8F9723AD3961}" destId="{3F338B39-6BE2-4B78-900B-BE4729587E0B}" srcOrd="0" destOrd="0" presId="urn:microsoft.com/office/officeart/2005/8/layout/default"/>
    <dgm:cxn modelId="{2B4E2E91-7512-4487-B097-D70A2BA0FDB5}" type="presParOf" srcId="{4884F32D-9718-440C-9275-8F9723AD3961}" destId="{469CC158-1A51-431D-B0C2-6ADDEABF4DC9}" srcOrd="1" destOrd="0" presId="urn:microsoft.com/office/officeart/2005/8/layout/default"/>
    <dgm:cxn modelId="{E35E944B-1BFD-4EC9-AD63-FE415BB2FA9F}" type="presParOf" srcId="{4884F32D-9718-440C-9275-8F9723AD3961}" destId="{82BD0F05-A62A-42D5-90B2-C1303AE67F34}" srcOrd="2" destOrd="0" presId="urn:microsoft.com/office/officeart/2005/8/layout/default"/>
    <dgm:cxn modelId="{A36CB4EF-62B8-43EC-9C3D-CC3A8D823198}" type="presParOf" srcId="{4884F32D-9718-440C-9275-8F9723AD3961}" destId="{FC7DC2BA-3451-455C-9B60-71AF470FFDCB}" srcOrd="3" destOrd="0" presId="urn:microsoft.com/office/officeart/2005/8/layout/default"/>
    <dgm:cxn modelId="{D43172B7-6C53-49A1-93A2-499A3E1EDF7A}" type="presParOf" srcId="{4884F32D-9718-440C-9275-8F9723AD3961}" destId="{80EF463A-8C08-49B0-9B67-2B13B3432F31}" srcOrd="4" destOrd="0" presId="urn:microsoft.com/office/officeart/2005/8/layout/default"/>
    <dgm:cxn modelId="{1C6180EF-0E87-4652-8580-B5AE7A2B96EB}" type="presParOf" srcId="{4884F32D-9718-440C-9275-8F9723AD3961}" destId="{07F82028-99DF-4B40-9BF3-06E89D19E87D}" srcOrd="5" destOrd="0" presId="urn:microsoft.com/office/officeart/2005/8/layout/default"/>
    <dgm:cxn modelId="{A9E0C4F0-B1B6-4782-AFA8-BE7199378EB0}" type="presParOf" srcId="{4884F32D-9718-440C-9275-8F9723AD3961}" destId="{E1A1A1E1-F135-4097-9DDD-A6E96073A4E7}" srcOrd="6" destOrd="0" presId="urn:microsoft.com/office/officeart/2005/8/layout/default"/>
    <dgm:cxn modelId="{39947610-D857-497C-847C-334121E46B5A}" type="presParOf" srcId="{4884F32D-9718-440C-9275-8F9723AD3961}" destId="{70433D70-48C1-4610-9E4F-02DD4B057046}" srcOrd="7" destOrd="0" presId="urn:microsoft.com/office/officeart/2005/8/layout/default"/>
    <dgm:cxn modelId="{B9423407-CF95-43CB-A4BE-E49714F19336}" type="presParOf" srcId="{4884F32D-9718-440C-9275-8F9723AD3961}" destId="{2FB8CE1A-2F15-4CB6-A815-8A8A5B53B54A}" srcOrd="8" destOrd="0" presId="urn:microsoft.com/office/officeart/2005/8/layout/default"/>
    <dgm:cxn modelId="{E2FB0907-3DF8-4B59-A5FF-C3C28FEEA9CC}" type="presParOf" srcId="{4884F32D-9718-440C-9275-8F9723AD3961}" destId="{CBAA021A-63BE-44FE-ABBD-B6D45253B664}" srcOrd="9" destOrd="0" presId="urn:microsoft.com/office/officeart/2005/8/layout/default"/>
    <dgm:cxn modelId="{D9A958E6-69E8-4EBA-B78E-342CC9B61AD3}" type="presParOf" srcId="{4884F32D-9718-440C-9275-8F9723AD3961}" destId="{4B8CCD8C-26A5-498F-98C0-2A631C7D53E5}"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38B39-6BE2-4B78-900B-BE4729587E0B}">
      <dsp:nvSpPr>
        <dsp:cNvPr id="0" name=""/>
        <dsp:cNvSpPr/>
      </dsp:nvSpPr>
      <dsp:spPr>
        <a:xfrm>
          <a:off x="339236" y="759"/>
          <a:ext cx="4099866" cy="245991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a:t>TRRP INFORMS THE REVIEW AND UPDATE OF NATIONAL TSUNAMI RESPONSE PLANS, UNEW4ALL – NATIONAL MHEWS ROADMAP, NATIONAL &amp; SUB-NATIONAL  DRR STRATEGY, DRF POLICY.</a:t>
          </a:r>
        </a:p>
      </dsp:txBody>
      <dsp:txXfrm>
        <a:off x="339236" y="759"/>
        <a:ext cx="4099866" cy="2459919"/>
      </dsp:txXfrm>
    </dsp:sp>
    <dsp:sp modelId="{82BD0F05-A62A-42D5-90B2-C1303AE67F34}">
      <dsp:nvSpPr>
        <dsp:cNvPr id="0" name=""/>
        <dsp:cNvSpPr/>
      </dsp:nvSpPr>
      <dsp:spPr>
        <a:xfrm>
          <a:off x="4849089" y="759"/>
          <a:ext cx="4099866" cy="245991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a:t>TRRP INFORMS THE REVIEW AND UPDATE OF NATIONAL SCHOOL DRR HANDBOOK AND EMERGENCY IN EDUCATION POLICIES.</a:t>
          </a:r>
          <a:endParaRPr lang="en-US" sz="2000" kern="1200" dirty="0"/>
        </a:p>
      </dsp:txBody>
      <dsp:txXfrm>
        <a:off x="4849089" y="759"/>
        <a:ext cx="4099866" cy="2459919"/>
      </dsp:txXfrm>
    </dsp:sp>
    <dsp:sp modelId="{80EF463A-8C08-49B0-9B67-2B13B3432F31}">
      <dsp:nvSpPr>
        <dsp:cNvPr id="0" name=""/>
        <dsp:cNvSpPr/>
      </dsp:nvSpPr>
      <dsp:spPr>
        <a:xfrm>
          <a:off x="339236" y="2870665"/>
          <a:ext cx="4099866" cy="245991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a:t>TRRP INFORM AND STRENGTHEN NATIONAL DISASTER RISK MANAGEMENT (DRM) ARRANGEMENTS E.G. FORMALIZATION OF NATIONAL TSUNAMI READY BOARD (NTRB) TO ADVICE NATIONAL DRR COMMITTEES.</a:t>
          </a:r>
          <a:endParaRPr lang="en-US" sz="2000" kern="1200" dirty="0"/>
        </a:p>
      </dsp:txBody>
      <dsp:txXfrm>
        <a:off x="339236" y="2870665"/>
        <a:ext cx="4099866" cy="2459919"/>
      </dsp:txXfrm>
    </dsp:sp>
    <dsp:sp modelId="{E1A1A1E1-F135-4097-9DDD-A6E96073A4E7}">
      <dsp:nvSpPr>
        <dsp:cNvPr id="0" name=""/>
        <dsp:cNvSpPr/>
      </dsp:nvSpPr>
      <dsp:spPr>
        <a:xfrm>
          <a:off x="4849089" y="2870665"/>
          <a:ext cx="4099866" cy="24599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a:t>TRRP NATIONAL IMPLEMENTATION PLAN INFORMS NATIONAL AGENCIES, NGOs, PARTNERS, ANNUAL WORK PROGRAMME – HAZARD &amp; RISK ASSESSMENTS – PREPAREDNESS, RESPONSE ARRANGEMENTS , DISASTER RISK FINANCING (DRF)</a:t>
          </a:r>
          <a:endParaRPr lang="en-US" sz="2000" kern="1200" dirty="0"/>
        </a:p>
      </dsp:txBody>
      <dsp:txXfrm>
        <a:off x="4849089" y="2870665"/>
        <a:ext cx="4099866" cy="2459919"/>
      </dsp:txXfrm>
    </dsp:sp>
    <dsp:sp modelId="{2FB8CE1A-2F15-4CB6-A815-8A8A5B53B54A}">
      <dsp:nvSpPr>
        <dsp:cNvPr id="0" name=""/>
        <dsp:cNvSpPr/>
      </dsp:nvSpPr>
      <dsp:spPr>
        <a:xfrm>
          <a:off x="4796283" y="5506165"/>
          <a:ext cx="4099866" cy="245991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a:t>TRRP FOSTER COLLABORATION BETWEEN MHEWS, DRR AND DRM AGENCIES (PARTNERSHIP) DRAWING TOGETHER RELEVANT NGO/CSO &amp; DEVELOPMENT PARTNERS ENABLING RESOURCE POOLING</a:t>
          </a:r>
          <a:endParaRPr lang="en-US" sz="2000" kern="1200" dirty="0"/>
        </a:p>
      </dsp:txBody>
      <dsp:txXfrm>
        <a:off x="4796283" y="5506165"/>
        <a:ext cx="4099866" cy="2459919"/>
      </dsp:txXfrm>
    </dsp:sp>
    <dsp:sp modelId="{4B8CCD8C-26A5-498F-98C0-2A631C7D53E5}">
      <dsp:nvSpPr>
        <dsp:cNvPr id="0" name=""/>
        <dsp:cNvSpPr/>
      </dsp:nvSpPr>
      <dsp:spPr>
        <a:xfrm>
          <a:off x="339482" y="5513274"/>
          <a:ext cx="4099866" cy="245991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a:t>TRRP STRENGTHENS RESILIENCE OF CRITICAL INFRASTRUCTURE  [ PORTS, HOSPITALS, TELECOM]</a:t>
          </a:r>
        </a:p>
        <a:p>
          <a:pPr marL="0" lvl="0" indent="0" algn="ctr" defTabSz="889000">
            <a:lnSpc>
              <a:spcPct val="90000"/>
            </a:lnSpc>
            <a:spcBef>
              <a:spcPct val="0"/>
            </a:spcBef>
            <a:spcAft>
              <a:spcPct val="35000"/>
            </a:spcAft>
            <a:buNone/>
          </a:pPr>
          <a:endParaRPr lang="en-US" sz="2000" kern="1200" dirty="0"/>
        </a:p>
      </dsp:txBody>
      <dsp:txXfrm>
        <a:off x="339482" y="5513274"/>
        <a:ext cx="4099866" cy="24599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A0855-E325-4B7C-90F3-D007088238F3}"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89537-E47E-4A88-B00B-B0818680DC0F}" type="slidenum">
              <a:rPr lang="en-US" smtClean="0"/>
              <a:t>‹#›</a:t>
            </a:fld>
            <a:endParaRPr lang="en-US"/>
          </a:p>
        </p:txBody>
      </p:sp>
    </p:spTree>
    <p:extLst>
      <p:ext uri="{BB962C8B-B14F-4D97-AF65-F5344CB8AC3E}">
        <p14:creationId xmlns:p14="http://schemas.microsoft.com/office/powerpoint/2010/main" val="3493534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58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371600">
              <a:lnSpc>
                <a:spcPct val="90000"/>
              </a:lnSpc>
              <a:spcAft>
                <a:spcPts val="2000"/>
              </a:spcAft>
              <a:buFont typeface="Arial" panose="020B0604020202020204" pitchFamily="34" charset="0"/>
              <a:buNone/>
            </a:pPr>
            <a:r>
              <a:rPr lang="en-NZ" sz="32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Where possible, the TRRP should be implemented as a first option</a:t>
            </a:r>
            <a:endParaRPr lang="en-NZ" sz="3200" b="0" dirty="0">
              <a:solidFill>
                <a:srgbClr val="C00000"/>
              </a:solidFill>
              <a:latin typeface="Aptos" panose="020B0004020202020204" pitchFamily="34" charset="0"/>
              <a:ea typeface="ＭＳ Ｐゴシック" panose="020B0600070205080204" pitchFamily="34" charset="-128"/>
              <a:cs typeface="Arial" panose="020B0604020202020204" pitchFamily="34" charset="0"/>
            </a:endParaRPr>
          </a:p>
          <a:p>
            <a:pPr marL="0" indent="0" defTabSz="1371600">
              <a:lnSpc>
                <a:spcPct val="90000"/>
              </a:lnSpc>
              <a:spcBef>
                <a:spcPts val="600"/>
              </a:spcBef>
              <a:buFont typeface="Arial" panose="020B0604020202020204" pitchFamily="34" charset="0"/>
              <a:buNone/>
            </a:pPr>
            <a:r>
              <a:rPr lang="en-NZ" sz="32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PTWS ‘equivalency’ approach has 3 steps:</a:t>
            </a:r>
          </a:p>
          <a:p>
            <a:pPr marL="1685926" lvl="1" indent="-771526" defTabSz="1371600">
              <a:lnSpc>
                <a:spcPct val="90000"/>
              </a:lnSpc>
              <a:buFont typeface="+mj-lt"/>
              <a:buAutoNum type="arabicPeriod"/>
            </a:pPr>
            <a:r>
              <a:rPr lang="en-NZ" sz="32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Identify or establish national governance </a:t>
            </a:r>
            <a:endParaRPr lang="en-NZ" sz="40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a:p>
            <a:pPr marL="1685926" lvl="1" indent="-771526" defTabSz="1371600">
              <a:lnSpc>
                <a:spcPct val="90000"/>
              </a:lnSpc>
              <a:buFont typeface="+mj-lt"/>
              <a:buAutoNum type="arabicPeriod"/>
            </a:pPr>
            <a:r>
              <a:rPr lang="en-NZ" sz="32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Assess / cross-reference preparedness &amp; resiliency against TRRP indicators</a:t>
            </a:r>
          </a:p>
          <a:p>
            <a:pPr marL="1685926" lvl="1" indent="-771526" defTabSz="1371600">
              <a:lnSpc>
                <a:spcPct val="90000"/>
              </a:lnSpc>
              <a:buFont typeface="+mj-lt"/>
              <a:buAutoNum type="arabicPeriod"/>
            </a:pPr>
            <a:r>
              <a:rPr lang="en-NZ" sz="32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Report progress toward UNOD Goal to ICG                                                                  </a:t>
            </a:r>
            <a:endParaRPr lang="en-NZ" sz="200" b="0"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16520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NZ" dirty="0"/>
              <a:t>Alignment of National to Community Tsunami Warning Arrangements. NTRP formalizes national TRP and stipulates the establishment of a National TR Implementation Plan and Governance Arrangement i.e. NTRB and LTRB</a:t>
            </a:r>
          </a:p>
          <a:p>
            <a:pPr marL="228600" indent="-228600">
              <a:buAutoNum type="arabicPeriod"/>
            </a:pPr>
            <a:r>
              <a:rPr lang="en-NZ" dirty="0"/>
              <a:t> TTRP framework and indicators strengthens any sectoral approach to Tsunami Resilience i.e. mainstreaming Tsunami preparedness, prevention (DRR/mitigation) and response</a:t>
            </a:r>
          </a:p>
          <a:p>
            <a:pPr marL="228600" indent="-228600">
              <a:buAutoNum type="arabicPeriod"/>
            </a:pPr>
            <a:r>
              <a:rPr lang="en-NZ" dirty="0"/>
              <a:t>TTRP Governance and Monitoring Framework ( NTRB) provides positive influence [ strengthens national DRM Governance Arrangement). This opportunity formalizes the national effort on strengthening national tsunami warning and mitigation system where NTRB also acts as the National Technical Working Group (NTWG) guiding national Tsunami DRR effort and advising National DRR Committee for formalization of endorsements of work programmes.</a:t>
            </a:r>
          </a:p>
          <a:p>
            <a:pPr marL="0" indent="0">
              <a:buNone/>
            </a:pPr>
            <a:r>
              <a:rPr lang="en-NZ" dirty="0"/>
              <a:t>4. National Agencies, Development Partners, Scientific &amp; Technical Institutions, Civil Society &amp; NGOs annual workplans aligned and resources pooled on delivering TTRP in local communities. Enabling pooling of resources (human and capital). The AWP is guided by the TR National Implementation Plan on Tsunami Hazard &amp; Risk Assessments, Preparedness &amp; Response Arrangements.</a:t>
            </a:r>
          </a:p>
          <a:p>
            <a:r>
              <a:rPr lang="en-NZ" dirty="0"/>
              <a:t>5. Hotels, Hospitals, Ports and Airports – a critical infrastructure that attains the 12 indicators of the TRRP strengthen it’s resilience to disasters.</a:t>
            </a:r>
          </a:p>
          <a:p>
            <a:r>
              <a:rPr lang="en-NZ" dirty="0"/>
              <a:t>6. Creates a healthy relationship between NTWC and DMO/EM personal including partners (requires a dedicated team to deliver national TR programme at national level) – Fosters Partnerships</a:t>
            </a:r>
          </a:p>
          <a:p>
            <a:endParaRPr lang="en-US" dirty="0"/>
          </a:p>
        </p:txBody>
      </p:sp>
      <p:sp>
        <p:nvSpPr>
          <p:cNvPr id="4" name="Slide Number Placeholder 3"/>
          <p:cNvSpPr>
            <a:spLocks noGrp="1"/>
          </p:cNvSpPr>
          <p:nvPr>
            <p:ph type="sldNum" sz="quarter" idx="5"/>
          </p:nvPr>
        </p:nvSpPr>
        <p:spPr/>
        <p:txBody>
          <a:bodyPr/>
          <a:lstStyle/>
          <a:p>
            <a:fld id="{07089537-E47E-4A88-B00B-B0818680DC0F}" type="slidenum">
              <a:rPr lang="en-US" smtClean="0"/>
              <a:t>14</a:t>
            </a:fld>
            <a:endParaRPr lang="en-US"/>
          </a:p>
        </p:txBody>
      </p:sp>
    </p:spTree>
    <p:extLst>
      <p:ext uri="{BB962C8B-B14F-4D97-AF65-F5344CB8AC3E}">
        <p14:creationId xmlns:p14="http://schemas.microsoft.com/office/powerpoint/2010/main" val="180616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089537-E47E-4A88-B00B-B0818680DC0F}" type="slidenum">
              <a:rPr lang="en-US" smtClean="0"/>
              <a:t>15</a:t>
            </a:fld>
            <a:endParaRPr lang="en-US"/>
          </a:p>
        </p:txBody>
      </p:sp>
    </p:spTree>
    <p:extLst>
      <p:ext uri="{BB962C8B-B14F-4D97-AF65-F5344CB8AC3E}">
        <p14:creationId xmlns:p14="http://schemas.microsoft.com/office/powerpoint/2010/main" val="3645548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PTWS</a:t>
            </a:r>
          </a:p>
          <a:p>
            <a:pPr marL="171450" indent="-171450">
              <a:buFontTx/>
              <a:buChar char="-"/>
            </a:pPr>
            <a:r>
              <a:rPr lang="en-US" dirty="0"/>
              <a:t>26 communities certified </a:t>
            </a:r>
          </a:p>
          <a:p>
            <a:pPr marL="171450" indent="-171450">
              <a:buFontTx/>
              <a:buChar char="-"/>
            </a:pPr>
            <a:r>
              <a:rPr lang="en-US" dirty="0"/>
              <a:t>10 out of 46 countries </a:t>
            </a:r>
          </a:p>
          <a:p>
            <a:pPr marL="171450" indent="-171450">
              <a:buFontTx/>
              <a:buChar char="-"/>
            </a:pPr>
            <a:r>
              <a:rPr lang="en-US" dirty="0"/>
              <a:t>5 out of 21 Pacific SIDS in PTWS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46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Some PTWS member states have TR communities in other ocean basins (e.g. Indonesia, Honduras, Nicaragua)</a:t>
            </a:r>
          </a:p>
          <a:p>
            <a:endParaRPr lang="en-NZ" dirty="0"/>
          </a:p>
          <a:p>
            <a:pPr marL="0" algn="l" rtl="0" fontAlgn="ctr">
              <a:spcBef>
                <a:spcPts val="0"/>
              </a:spcBef>
              <a:spcAft>
                <a:spcPts val="0"/>
              </a:spcAft>
            </a:pPr>
            <a:r>
              <a:rPr lang="en-NZ" sz="1800" b="1" i="0" u="none" strike="noStrike" dirty="0">
                <a:solidFill>
                  <a:srgbClr val="FFFFFF"/>
                </a:solidFill>
                <a:effectLst/>
                <a:latin typeface="Arial" panose="020B0604020202020204" pitchFamily="34" charset="0"/>
              </a:rPr>
              <a:t>Status</a:t>
            </a:r>
            <a:endParaRPr lang="en-NZ" b="0" dirty="0">
              <a:effectLst/>
            </a:endParaRPr>
          </a:p>
          <a:p>
            <a:pPr marL="0" algn="l" rtl="0" fontAlgn="ctr">
              <a:spcBef>
                <a:spcPts val="0"/>
              </a:spcBef>
              <a:spcAft>
                <a:spcPts val="0"/>
              </a:spcAft>
            </a:pPr>
            <a:r>
              <a:rPr lang="en-NZ" sz="1800" b="1" i="0" u="none" strike="noStrike" dirty="0">
                <a:solidFill>
                  <a:srgbClr val="FFFFFF"/>
                </a:solidFill>
                <a:effectLst/>
                <a:latin typeface="Arial" panose="020B0604020202020204" pitchFamily="34" charset="0"/>
              </a:rPr>
              <a:t>Number of Communities</a:t>
            </a:r>
            <a:endParaRPr lang="en-NZ" b="0" dirty="0">
              <a:effectLst/>
            </a:endParaRPr>
          </a:p>
          <a:p>
            <a:pPr marL="0" algn="l" rtl="0" fontAlgn="t">
              <a:spcBef>
                <a:spcPts val="0"/>
              </a:spcBef>
              <a:spcAft>
                <a:spcPts val="0"/>
              </a:spcAft>
            </a:pPr>
            <a:r>
              <a:rPr lang="en-NZ" sz="1800" b="0" i="0" u="none" strike="noStrike" dirty="0">
                <a:solidFill>
                  <a:srgbClr val="000000"/>
                </a:solidFill>
                <a:effectLst/>
                <a:latin typeface="Arial" panose="020B0604020202020204" pitchFamily="34" charset="0"/>
              </a:rPr>
              <a:t>Active Tsunami Ready Recognition-15</a:t>
            </a:r>
            <a:endParaRPr lang="en-NZ" b="0" dirty="0">
              <a:effectLst/>
            </a:endParaRPr>
          </a:p>
          <a:p>
            <a:pPr marL="0" algn="l" rtl="0" fontAlgn="t">
              <a:spcBef>
                <a:spcPts val="0"/>
              </a:spcBef>
              <a:spcAft>
                <a:spcPts val="0"/>
              </a:spcAft>
            </a:pPr>
            <a:r>
              <a:rPr lang="en-NZ" sz="1800" b="0" i="0" u="none" strike="noStrike" dirty="0">
                <a:solidFill>
                  <a:srgbClr val="000000"/>
                </a:solidFill>
                <a:effectLst/>
                <a:latin typeface="Arial" panose="020B0604020202020204" pitchFamily="34" charset="0"/>
              </a:rPr>
              <a:t>Tsunami Ready Planned - 4</a:t>
            </a:r>
            <a:endParaRPr lang="en-NZ" b="0" dirty="0">
              <a:effectLst/>
            </a:endParaRPr>
          </a:p>
          <a:p>
            <a:pPr marL="0" algn="l" rtl="0" fontAlgn="t">
              <a:spcBef>
                <a:spcPts val="0"/>
              </a:spcBef>
              <a:spcAft>
                <a:spcPts val="0"/>
              </a:spcAft>
            </a:pPr>
            <a:r>
              <a:rPr lang="en-NZ" sz="1800" b="0" i="0" u="none" strike="noStrike" dirty="0">
                <a:solidFill>
                  <a:srgbClr val="000000"/>
                </a:solidFill>
                <a:effectLst/>
                <a:latin typeface="Arial" panose="020B0604020202020204" pitchFamily="34" charset="0"/>
              </a:rPr>
              <a:t>Tsunami Ready process underway -3</a:t>
            </a:r>
            <a:endParaRPr lang="en-NZ" b="0" dirty="0">
              <a:effectLst/>
            </a:endParaRPr>
          </a:p>
          <a:p>
            <a:pPr marL="0" algn="l" rtl="0" fontAlgn="t">
              <a:spcBef>
                <a:spcPts val="0"/>
              </a:spcBef>
              <a:spcAft>
                <a:spcPts val="0"/>
              </a:spcAft>
            </a:pPr>
            <a:r>
              <a:rPr lang="en-NZ" sz="1800" b="0" i="0" u="none" strike="noStrike" dirty="0">
                <a:solidFill>
                  <a:srgbClr val="000000"/>
                </a:solidFill>
                <a:effectLst/>
                <a:latin typeface="Arial" panose="020B0604020202020204" pitchFamily="34" charset="0"/>
              </a:rPr>
              <a:t>Interested in undertaking Tsunami Ready-2</a:t>
            </a:r>
            <a:endParaRPr lang="en-NZ" b="0" dirty="0">
              <a:effectLst/>
            </a:endParaRPr>
          </a:p>
          <a:p>
            <a:pPr marL="0" algn="l" rtl="0" fontAlgn="t">
              <a:spcBef>
                <a:spcPts val="0"/>
              </a:spcBef>
              <a:spcAft>
                <a:spcPts val="0"/>
              </a:spcAft>
            </a:pPr>
            <a:r>
              <a:rPr lang="en-NZ" sz="1800" b="0" i="0" u="none" strike="noStrike" dirty="0">
                <a:solidFill>
                  <a:srgbClr val="000000"/>
                </a:solidFill>
                <a:effectLst/>
                <a:latin typeface="Arial" panose="020B0604020202020204" pitchFamily="34" charset="0"/>
              </a:rPr>
              <a:t>Tsunami Ready Renewal Delayed - 8</a:t>
            </a:r>
            <a:endParaRPr lang="en-NZ" b="0" dirty="0">
              <a:effectLst/>
            </a:endParaRPr>
          </a:p>
          <a:p>
            <a:pPr marL="0" algn="l" rtl="0" fontAlgn="t">
              <a:spcBef>
                <a:spcPts val="0"/>
              </a:spcBef>
              <a:spcAft>
                <a:spcPts val="0"/>
              </a:spcAft>
            </a:pPr>
            <a:r>
              <a:rPr lang="en-NZ" b="0" dirty="0">
                <a:effectLst/>
              </a:rPr>
              <a:t>This includes SIDS like Palau where the whole islands is officially recognized TR. This could be the same approach for Nauru and Niue as one island country.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74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1:notes"/>
          <p:cNvSpPr txBox="1">
            <a:spLocks noGrp="1"/>
          </p:cNvSpPr>
          <p:nvPr>
            <p:ph type="body" idx="1"/>
          </p:nvPr>
        </p:nvSpPr>
        <p:spPr>
          <a:xfrm>
            <a:off x="938213" y="4422775"/>
            <a:ext cx="5146675" cy="4186238"/>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360"/>
              </a:spcBef>
              <a:spcAft>
                <a:spcPts val="0"/>
              </a:spcAft>
              <a:buSzPts val="1400"/>
              <a:buNone/>
            </a:pPr>
            <a:endParaRPr dirty="0"/>
          </a:p>
        </p:txBody>
      </p:sp>
      <p:sp>
        <p:nvSpPr>
          <p:cNvPr id="420" name="Google Shape;420;p7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817194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latin typeface="Aptos" panose="020B0004020202020204" pitchFamily="34" charset="0"/>
              </a:rPr>
              <a:t>Since 2021, TRRP implementation kicked off in 2022-23 ( 4 years of learning so far but more yet to be better understood)</a:t>
            </a:r>
          </a:p>
          <a:p>
            <a:r>
              <a:rPr lang="en-NZ" sz="1200" dirty="0">
                <a:latin typeface="Aptos" panose="020B0004020202020204" pitchFamily="34" charset="0"/>
              </a:rPr>
              <a:t>In PTWS, intends to implement a regular Tsunami Ready Implementation Survey</a:t>
            </a:r>
          </a:p>
          <a:p>
            <a:r>
              <a:rPr lang="en-NZ" sz="1200" dirty="0">
                <a:latin typeface="Aptos" panose="020B0004020202020204" pitchFamily="34" charset="0"/>
              </a:rPr>
              <a:t> - To address the needs of all PTWS MS.</a:t>
            </a:r>
          </a:p>
          <a:p>
            <a:pPr marL="171450" indent="-171450">
              <a:buFontTx/>
              <a:buChar char="-"/>
            </a:pPr>
            <a:r>
              <a:rPr lang="en-NZ" sz="1200" dirty="0">
                <a:latin typeface="Aptos" panose="020B0004020202020204" pitchFamily="34" charset="0"/>
              </a:rPr>
              <a:t>To identify sustainability approaches for Tsunami Ready as in development of National Programmes </a:t>
            </a:r>
          </a:p>
          <a:p>
            <a:pPr marL="0" indent="0">
              <a:buFontTx/>
              <a:buNone/>
            </a:pPr>
            <a:endParaRPr lang="en-NZ" sz="1200" dirty="0">
              <a:latin typeface="Aptos" panose="020B0004020202020204" pitchFamily="34" charset="0"/>
            </a:endParaRPr>
          </a:p>
          <a:p>
            <a:endParaRPr lang="en-NZ" sz="1200" dirty="0">
              <a:latin typeface="Aptos" panose="020B0004020202020204" pitchFamily="34" charset="0"/>
            </a:endParaRPr>
          </a:p>
          <a:p>
            <a:endParaRPr lang="en-NZ" sz="12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42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Key Challenges </a:t>
            </a:r>
          </a:p>
          <a:p>
            <a:pPr marL="171450" indent="-171450">
              <a:buFontTx/>
              <a:buChar char="-"/>
            </a:pPr>
            <a:r>
              <a:rPr lang="en-NZ" dirty="0"/>
              <a:t>Hazard Assessment – baseline data and GIS capability</a:t>
            </a:r>
          </a:p>
          <a:p>
            <a:pPr marL="171450" indent="-171450">
              <a:buFontTx/>
              <a:buChar char="-"/>
            </a:pPr>
            <a:r>
              <a:rPr lang="en-NZ" dirty="0"/>
              <a:t>Application process is cumbersome ( process – roles – function- timeline)</a:t>
            </a:r>
          </a:p>
          <a:p>
            <a:pPr marL="171450" indent="-171450">
              <a:buFontTx/>
              <a:buChar char="-"/>
            </a:pPr>
            <a:r>
              <a:rPr lang="en-NZ" dirty="0"/>
              <a:t>Additional function on existing staff members – is this a role for a dedicated person to be onboarded or a new team??</a:t>
            </a:r>
          </a:p>
          <a:p>
            <a:pPr marL="171450" indent="-171450">
              <a:buFontTx/>
              <a:buChar char="-"/>
            </a:pPr>
            <a:r>
              <a:rPr lang="en-NZ" dirty="0"/>
              <a:t>Definition of a community to be recognized TR by UNESCO-IOC e.g. Palau (Whole Country) vs Sila Village in Cuvu District, Fiji.</a:t>
            </a:r>
          </a:p>
          <a:p>
            <a:pPr marL="171450" indent="-171450">
              <a:buFontTx/>
              <a:buChar char="-"/>
            </a:pPr>
            <a:r>
              <a:rPr lang="en-NZ" dirty="0" err="1"/>
              <a:t>Sustaibility</a:t>
            </a:r>
            <a:r>
              <a:rPr lang="en-NZ" dirty="0"/>
              <a:t> Framework, expertise and funding </a:t>
            </a:r>
          </a:p>
          <a:p>
            <a:pPr marL="171450" indent="-171450">
              <a:buFontTx/>
              <a:buChar char="-"/>
            </a:pPr>
            <a:r>
              <a:rPr lang="en-NZ" dirty="0"/>
              <a:t>Awareness and education both in community and government </a:t>
            </a:r>
          </a:p>
          <a:p>
            <a:pPr marL="0" indent="0">
              <a:buFontTx/>
              <a:buNone/>
            </a:pPr>
            <a:br>
              <a:rPr lang="en-NZ" dirty="0"/>
            </a:br>
            <a:r>
              <a:rPr lang="en-NZ"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52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Z" dirty="0"/>
              <a:t>Lack of tsunami inundation modelling presents difficulty for TR preparedness and response </a:t>
            </a:r>
          </a:p>
          <a:p>
            <a:pPr marL="171450" indent="-171450">
              <a:buFontTx/>
              <a:buChar char="-"/>
            </a:pPr>
            <a:r>
              <a:rPr lang="en-NZ" dirty="0"/>
              <a:t>PTWS considers WG 1 – Understanding Tsunami Risk  to work on alternative approach for Tsunami Hazard Assessments. </a:t>
            </a:r>
          </a:p>
          <a:p>
            <a:pPr marL="171450" indent="-171450">
              <a:buFontTx/>
              <a:buChar char="-"/>
            </a:pPr>
            <a:r>
              <a:rPr lang="en-NZ" dirty="0"/>
              <a:t>For example, AI or Machine Learning</a:t>
            </a:r>
          </a:p>
          <a:p>
            <a:pPr marL="0" indent="0">
              <a:buFontTx/>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824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Who is working on 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66967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Z" dirty="0"/>
              <a:t>Lead by NEMA New Zealand in collaboration with other MS – Indonesia, PICTs </a:t>
            </a:r>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25B7E-3D44-4E40-B0D2-55A8E941432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31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681C-93F4-B88C-8F6E-298B178DE24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NZ"/>
          </a:p>
        </p:txBody>
      </p:sp>
      <p:sp>
        <p:nvSpPr>
          <p:cNvPr id="3" name="Subtitle 2">
            <a:extLst>
              <a:ext uri="{FF2B5EF4-FFF2-40B4-BE49-F238E27FC236}">
                <a16:creationId xmlns:a16="http://schemas.microsoft.com/office/drawing/2014/main" id="{DD482B87-08DB-22F0-3BFF-9FCB5C7A5EC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3A0B1D2-9DBA-7B75-EE87-D8906227F760}"/>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5" name="Footer Placeholder 4">
            <a:extLst>
              <a:ext uri="{FF2B5EF4-FFF2-40B4-BE49-F238E27FC236}">
                <a16:creationId xmlns:a16="http://schemas.microsoft.com/office/drawing/2014/main" id="{12BBD4EB-AECB-0206-E567-282A7A3A23D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7B546C6-969B-38DB-B33A-097FF5AF729C}"/>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238521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E7D2-B645-9B9F-A78D-6B51662F0DF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90E46D7-6C97-90DD-57E5-CB2D66EFE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BF9886-967C-BF1D-CB02-F6DDE5BE5661}"/>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5" name="Footer Placeholder 4">
            <a:extLst>
              <a:ext uri="{FF2B5EF4-FFF2-40B4-BE49-F238E27FC236}">
                <a16:creationId xmlns:a16="http://schemas.microsoft.com/office/drawing/2014/main" id="{DA0475A3-2418-00C5-44AA-BFC36FA6C43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3EF486F-5291-084E-EFF2-6D74A6814856}"/>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45632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1909-4FBD-0D47-44F9-24DBAA8AFA2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D490513-D449-A7CF-87C1-98FF30DC65C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A399D-62AD-729F-DA4F-B3825E233510}"/>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5" name="Footer Placeholder 4">
            <a:extLst>
              <a:ext uri="{FF2B5EF4-FFF2-40B4-BE49-F238E27FC236}">
                <a16:creationId xmlns:a16="http://schemas.microsoft.com/office/drawing/2014/main" id="{1CA476B0-0EB3-880F-F3DF-7801FEE6BD2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2371111-77A6-0D1E-AF4A-B97A94C3C646}"/>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136726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5A5A-A340-A34E-0574-5F587DC9830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22463D1-6318-1EE8-24EF-A1AB0AAB3E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5152C4E-5D8A-4E7D-2A06-FB4CD521BB1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73C6136-B3FD-606A-5D4A-B5396E8F5F26}"/>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6" name="Footer Placeholder 5">
            <a:extLst>
              <a:ext uri="{FF2B5EF4-FFF2-40B4-BE49-F238E27FC236}">
                <a16:creationId xmlns:a16="http://schemas.microsoft.com/office/drawing/2014/main" id="{627D915A-6236-8D2F-3231-ABA24E6B346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3F74067-2CD7-4A77-A60D-117659DA5960}"/>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4276741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9956-8021-2D55-DF40-1EDFB249A6DA}"/>
              </a:ext>
            </a:extLst>
          </p:cNvPr>
          <p:cNvSpPr>
            <a:spLocks noGrp="1"/>
          </p:cNvSpPr>
          <p:nvPr>
            <p:ph type="title"/>
          </p:nvPr>
        </p:nvSpPr>
        <p:spPr>
          <a:xfrm>
            <a:off x="1259682" y="547688"/>
            <a:ext cx="15773400" cy="1988345"/>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A13D5FF-6154-4940-C0DF-ED12CE838EB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D1878-F973-3DF5-EB58-EAAC0E17DA4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DA5FE69-45AF-94D7-0AD8-B48DBC80851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B610D-CB42-4BB8-26C4-8CDD2324DFD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40103CD-3365-5214-CBF7-9FDA7CEF136B}"/>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8" name="Footer Placeholder 7">
            <a:extLst>
              <a:ext uri="{FF2B5EF4-FFF2-40B4-BE49-F238E27FC236}">
                <a16:creationId xmlns:a16="http://schemas.microsoft.com/office/drawing/2014/main" id="{A813D81B-9E4B-0355-16B5-1C00848B4D9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2538E62-0293-681A-9DFB-C60528FAD064}"/>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849827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E2CD-E204-4913-A6D2-EA2429AC08F2}"/>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2418B10-209E-8204-1AAF-994EE8C93C21}"/>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4" name="Footer Placeholder 3">
            <a:extLst>
              <a:ext uri="{FF2B5EF4-FFF2-40B4-BE49-F238E27FC236}">
                <a16:creationId xmlns:a16="http://schemas.microsoft.com/office/drawing/2014/main" id="{8A6D1B8E-1804-8AEE-9799-924AF7DBFC69}"/>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B43067C-6020-B05C-D94C-0C9D2B9A8037}"/>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358283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DC2AA-9F51-1CB0-B19A-FD239E72319D}"/>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3" name="Footer Placeholder 2">
            <a:extLst>
              <a:ext uri="{FF2B5EF4-FFF2-40B4-BE49-F238E27FC236}">
                <a16:creationId xmlns:a16="http://schemas.microsoft.com/office/drawing/2014/main" id="{EC7BBD60-94A6-9045-E2A2-1043DDD0AD9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6F1F6C7-82EF-3246-16DF-9B512284609A}"/>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626063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759C-CEB8-C820-4914-E863465F61D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FE35F002-EF47-8787-5A0E-2550D33317C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E5499AB-1BD2-F249-F5CD-BF2712F9E2E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FBAF179-0D10-6253-CCE3-FD0B630EB241}"/>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6" name="Footer Placeholder 5">
            <a:extLst>
              <a:ext uri="{FF2B5EF4-FFF2-40B4-BE49-F238E27FC236}">
                <a16:creationId xmlns:a16="http://schemas.microsoft.com/office/drawing/2014/main" id="{A7BBFB3F-B9A1-2649-BB47-81953740BAA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7366C61-CA4B-A8B7-52B2-52A5E6FDB592}"/>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311857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32F9-BDAC-BD01-37B2-31F657F7874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741722FB-34ED-F01C-0F74-BF07EA68349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NZ"/>
          </a:p>
        </p:txBody>
      </p:sp>
      <p:sp>
        <p:nvSpPr>
          <p:cNvPr id="4" name="Text Placeholder 3">
            <a:extLst>
              <a:ext uri="{FF2B5EF4-FFF2-40B4-BE49-F238E27FC236}">
                <a16:creationId xmlns:a16="http://schemas.microsoft.com/office/drawing/2014/main" id="{5CDB569D-6612-4D7D-38A9-86B3D17BABF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C96426F-9053-2F0E-BC46-39F6BE1E4815}"/>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6" name="Footer Placeholder 5">
            <a:extLst>
              <a:ext uri="{FF2B5EF4-FFF2-40B4-BE49-F238E27FC236}">
                <a16:creationId xmlns:a16="http://schemas.microsoft.com/office/drawing/2014/main" id="{396B356D-189E-B857-7554-614DA2B3825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6F759B3-0A91-A2B3-5370-84FFBB0BC170}"/>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2043155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852E-C57C-481A-1449-94B8A48004D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9BD7AA2-BBF9-E52C-D0E4-55C737667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A8A163D-AB0F-C98E-8FC8-1FE29F651EA9}"/>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5" name="Footer Placeholder 4">
            <a:extLst>
              <a:ext uri="{FF2B5EF4-FFF2-40B4-BE49-F238E27FC236}">
                <a16:creationId xmlns:a16="http://schemas.microsoft.com/office/drawing/2014/main" id="{178796CE-DE31-F600-94E0-084A5853F68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A342161-DECF-362E-99C0-84912A4DE7A2}"/>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1522982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449FEF-A1FE-FC5B-C718-F3F871B932D7}"/>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FE18774-C756-6918-6502-C115A7D0251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5EEF02F-EA61-C6AC-C4A3-60E6068B7801}"/>
              </a:ext>
            </a:extLst>
          </p:cNvPr>
          <p:cNvSpPr>
            <a:spLocks noGrp="1"/>
          </p:cNvSpPr>
          <p:nvPr>
            <p:ph type="dt" sz="half" idx="10"/>
          </p:nvPr>
        </p:nvSpPr>
        <p:spPr/>
        <p:txBody>
          <a:bodyPr/>
          <a:lstStyle/>
          <a:p>
            <a:fld id="{89EAB04D-218E-4515-90E8-69DA1A6E0DB5}" type="datetimeFigureOut">
              <a:rPr lang="en-NZ" smtClean="0"/>
              <a:t>9/11/2025</a:t>
            </a:fld>
            <a:endParaRPr lang="en-NZ"/>
          </a:p>
        </p:txBody>
      </p:sp>
      <p:sp>
        <p:nvSpPr>
          <p:cNvPr id="5" name="Footer Placeholder 4">
            <a:extLst>
              <a:ext uri="{FF2B5EF4-FFF2-40B4-BE49-F238E27FC236}">
                <a16:creationId xmlns:a16="http://schemas.microsoft.com/office/drawing/2014/main" id="{DEA41C60-1669-EDA0-8F70-85924945003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9D42471-8C74-01A3-B2D6-8732DF6E3B9F}"/>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84987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66800" y="1831132"/>
            <a:ext cx="17221200" cy="777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27C0881-94B8-ED46-9024-BB54D96A7B11}"/>
              </a:ext>
            </a:extLst>
          </p:cNvPr>
          <p:cNvSpPr>
            <a:spLocks noGrp="1" noChangeArrowheads="1"/>
          </p:cNvSpPr>
          <p:nvPr>
            <p:ph type="sldNum" sz="quarter" idx="11"/>
          </p:nvPr>
        </p:nvSpPr>
        <p:spPr>
          <a:xfrm>
            <a:off x="13106400" y="9372600"/>
            <a:ext cx="3810000" cy="685800"/>
          </a:xfrm>
          <a:prstGeom prst="rect">
            <a:avLst/>
          </a:prstGeom>
        </p:spPr>
        <p:txBody>
          <a:bodyPr lIns="90989" tIns="45496" rIns="90989" bIns="45496"/>
          <a:lstStyle>
            <a:lvl1pPr>
              <a:defRPr/>
            </a:lvl1pPr>
          </a:lstStyle>
          <a:p>
            <a:pPr>
              <a:defRPr/>
            </a:pPr>
            <a:fld id="{F9725FE6-CB1B-CF4C-8C2C-5F5876CCE803}" type="slidenum">
              <a:rPr lang="en-US"/>
              <a:pPr>
                <a:defRPr/>
              </a:pPr>
              <a:t>‹#›</a:t>
            </a:fld>
            <a:endParaRPr lang="en-US"/>
          </a:p>
        </p:txBody>
      </p:sp>
    </p:spTree>
    <p:extLst>
      <p:ext uri="{BB962C8B-B14F-4D97-AF65-F5344CB8AC3E}">
        <p14:creationId xmlns:p14="http://schemas.microsoft.com/office/powerpoint/2010/main" val="230406771"/>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EB186-FC1E-FD41-9F03-746BAD5ED28F}"/>
              </a:ext>
            </a:extLst>
          </p:cNvPr>
          <p:cNvSpPr>
            <a:spLocks noGrp="1"/>
          </p:cNvSpPr>
          <p:nvPr>
            <p:ph type="title"/>
          </p:nvPr>
        </p:nvSpPr>
        <p:spPr>
          <a:xfrm>
            <a:off x="708660" y="1"/>
            <a:ext cx="15773400" cy="1507922"/>
          </a:xfrm>
          <a:prstGeom prst="rect">
            <a:avLst/>
          </a:prstGeom>
        </p:spPr>
        <p:txBody>
          <a:bodyPr vert="horz" lIns="91440" tIns="45720" rIns="91440" bIns="45720" rtlCol="0" anchor="ctr">
            <a:normAutofit/>
          </a:bodyPr>
          <a:lstStyle/>
          <a:p>
            <a:r>
              <a:rPr lang="en-US" dirty="0"/>
              <a:t>Click to edit</a:t>
            </a:r>
          </a:p>
        </p:txBody>
      </p:sp>
      <p:sp>
        <p:nvSpPr>
          <p:cNvPr id="6" name="Content Placeholder 5">
            <a:extLst>
              <a:ext uri="{FF2B5EF4-FFF2-40B4-BE49-F238E27FC236}">
                <a16:creationId xmlns:a16="http://schemas.microsoft.com/office/drawing/2014/main" id="{6A713D5D-E2C9-0947-BFB4-71009212A373}"/>
              </a:ext>
            </a:extLst>
          </p:cNvPr>
          <p:cNvSpPr>
            <a:spLocks noGrp="1"/>
          </p:cNvSpPr>
          <p:nvPr>
            <p:ph sz="quarter" idx="10"/>
          </p:nvPr>
        </p:nvSpPr>
        <p:spPr>
          <a:xfrm>
            <a:off x="767687" y="2005861"/>
            <a:ext cx="16768762" cy="6946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976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6725847-D688-9747-84C5-925AEB5C8F49}"/>
              </a:ext>
            </a:extLst>
          </p:cNvPr>
          <p:cNvSpPr>
            <a:spLocks noGrp="1" noChangeArrowheads="1"/>
          </p:cNvSpPr>
          <p:nvPr>
            <p:ph idx="1"/>
          </p:nvPr>
        </p:nvSpPr>
        <p:spPr bwMode="auto">
          <a:xfrm>
            <a:off x="1066811" y="1943100"/>
            <a:ext cx="1687195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th-TH" altLang="en-US" noProof="0" dirty="0" err="1"/>
              <a:t>Click</a:t>
            </a:r>
            <a:r>
              <a:rPr lang="th-TH" altLang="en-US" noProof="0" dirty="0"/>
              <a:t> </a:t>
            </a:r>
            <a:r>
              <a:rPr lang="th-TH" altLang="en-US" noProof="0" dirty="0" err="1"/>
              <a:t>to</a:t>
            </a:r>
            <a:r>
              <a:rPr lang="th-TH" altLang="en-US" noProof="0" dirty="0"/>
              <a:t> </a:t>
            </a:r>
            <a:r>
              <a:rPr lang="th-TH" altLang="en-US" noProof="0" dirty="0" err="1"/>
              <a:t>edit</a:t>
            </a:r>
            <a:r>
              <a:rPr lang="th-TH" altLang="en-US" noProof="0" dirty="0"/>
              <a:t> </a:t>
            </a:r>
            <a:r>
              <a:rPr lang="th-TH" altLang="en-US" noProof="0" dirty="0" err="1"/>
              <a:t>Master</a:t>
            </a:r>
            <a:r>
              <a:rPr lang="th-TH" altLang="en-US" noProof="0" dirty="0"/>
              <a:t> </a:t>
            </a:r>
            <a:r>
              <a:rPr lang="th-TH" altLang="en-US" noProof="0" dirty="0" err="1"/>
              <a:t>text</a:t>
            </a:r>
            <a:r>
              <a:rPr lang="th-TH" altLang="en-US" noProof="0" dirty="0"/>
              <a:t> </a:t>
            </a:r>
            <a:r>
              <a:rPr lang="th-TH" altLang="en-US" noProof="0" dirty="0" err="1"/>
              <a:t>styles</a:t>
            </a:r>
            <a:endParaRPr lang="th-TH" altLang="en-US" noProof="0" dirty="0"/>
          </a:p>
          <a:p>
            <a:pPr lvl="1"/>
            <a:r>
              <a:rPr lang="th-TH" altLang="en-US" noProof="0" dirty="0" err="1"/>
              <a:t>Second</a:t>
            </a:r>
            <a:r>
              <a:rPr lang="th-TH" altLang="en-US" noProof="0" dirty="0"/>
              <a:t> </a:t>
            </a:r>
            <a:r>
              <a:rPr lang="th-TH" altLang="en-US" noProof="0" dirty="0" err="1"/>
              <a:t>level</a:t>
            </a:r>
            <a:endParaRPr lang="th-TH" altLang="en-US" noProof="0" dirty="0"/>
          </a:p>
          <a:p>
            <a:pPr lvl="2"/>
            <a:r>
              <a:rPr lang="th-TH" altLang="en-US" noProof="0" dirty="0"/>
              <a:t>Third </a:t>
            </a:r>
            <a:r>
              <a:rPr lang="th-TH" altLang="en-US" noProof="0" dirty="0" err="1"/>
              <a:t>level</a:t>
            </a:r>
            <a:endParaRPr lang="th-TH" altLang="en-US" noProof="0" dirty="0"/>
          </a:p>
          <a:p>
            <a:pPr lvl="3"/>
            <a:r>
              <a:rPr lang="th-TH" altLang="en-US" noProof="0" dirty="0" err="1"/>
              <a:t>Fourth</a:t>
            </a:r>
            <a:r>
              <a:rPr lang="th-TH" altLang="en-US" noProof="0" dirty="0"/>
              <a:t> </a:t>
            </a:r>
            <a:r>
              <a:rPr lang="th-TH" altLang="en-US" noProof="0" dirty="0" err="1"/>
              <a:t>level</a:t>
            </a:r>
            <a:endParaRPr lang="th-TH" altLang="en-US" noProof="0" dirty="0"/>
          </a:p>
          <a:p>
            <a:pPr lvl="4"/>
            <a:r>
              <a:rPr lang="th-TH" altLang="en-US" noProof="0" dirty="0"/>
              <a:t>Fifth </a:t>
            </a:r>
            <a:r>
              <a:rPr lang="th-TH" altLang="en-US" noProof="0" dirty="0" err="1"/>
              <a:t>level</a:t>
            </a:r>
            <a:r>
              <a:rPr lang="th-TH" altLang="en-US" noProof="0" dirty="0"/>
              <a:t> </a:t>
            </a:r>
          </a:p>
        </p:txBody>
      </p:sp>
      <p:sp>
        <p:nvSpPr>
          <p:cNvPr id="4" name="Title 3">
            <a:extLst>
              <a:ext uri="{FF2B5EF4-FFF2-40B4-BE49-F238E27FC236}">
                <a16:creationId xmlns:a16="http://schemas.microsoft.com/office/drawing/2014/main" id="{58D13B5C-383D-4141-BFCD-443D65C8E09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78955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740D-02C0-8649-84EB-A7B79A86201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18E752-B62E-F041-808A-5C2B15FCE010}"/>
              </a:ext>
            </a:extLst>
          </p:cNvPr>
          <p:cNvSpPr>
            <a:spLocks noGrp="1"/>
          </p:cNvSpPr>
          <p:nvPr>
            <p:ph type="subTitle" idx="1"/>
          </p:nvPr>
        </p:nvSpPr>
        <p:spPr>
          <a:xfrm>
            <a:off x="2286000" y="5403056"/>
            <a:ext cx="13716000" cy="2483644"/>
          </a:xfrm>
        </p:spPr>
        <p:txBody>
          <a:bodyPr/>
          <a:lstStyle>
            <a:lvl1pPr marL="0" indent="0" algn="ctr">
              <a:buNone/>
              <a:defRPr sz="3600"/>
            </a:lvl1pPr>
            <a:lvl2pPr marL="685782" indent="0" algn="ctr">
              <a:buNone/>
              <a:defRPr sz="3000"/>
            </a:lvl2pPr>
            <a:lvl3pPr marL="1371566" indent="0" algn="ctr">
              <a:buNone/>
              <a:defRPr sz="2702"/>
            </a:lvl3pPr>
            <a:lvl4pPr marL="2057348" indent="0" algn="ctr">
              <a:buNone/>
              <a:defRPr sz="2400"/>
            </a:lvl4pPr>
            <a:lvl5pPr marL="2743132" indent="0" algn="ctr">
              <a:buNone/>
              <a:defRPr sz="2400"/>
            </a:lvl5pPr>
            <a:lvl6pPr marL="3428914" indent="0" algn="ctr">
              <a:buNone/>
              <a:defRPr sz="2400"/>
            </a:lvl6pPr>
            <a:lvl7pPr marL="4114698" indent="0" algn="ctr">
              <a:buNone/>
              <a:defRPr sz="2400"/>
            </a:lvl7pPr>
            <a:lvl8pPr marL="4800480" indent="0" algn="ctr">
              <a:buNone/>
              <a:defRPr sz="2400"/>
            </a:lvl8pPr>
            <a:lvl9pPr marL="5486262"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D64DDD5-5007-9841-89E6-8C2F9D0D93D1}"/>
              </a:ext>
            </a:extLst>
          </p:cNvPr>
          <p:cNvSpPr>
            <a:spLocks noGrp="1"/>
          </p:cNvSpPr>
          <p:nvPr>
            <p:ph type="dt" sz="half" idx="10"/>
          </p:nvPr>
        </p:nvSpPr>
        <p:spPr/>
        <p:txBody>
          <a:bodyPr/>
          <a:lstStyle/>
          <a:p>
            <a:fld id="{FB599664-59FF-B44A-87D8-93E0EC995DE4}" type="datetimeFigureOut">
              <a:rPr lang="en-US" smtClean="0"/>
              <a:t>11/10/2025</a:t>
            </a:fld>
            <a:endParaRPr lang="en-US"/>
          </a:p>
        </p:txBody>
      </p:sp>
      <p:sp>
        <p:nvSpPr>
          <p:cNvPr id="5" name="Footer Placeholder 4">
            <a:extLst>
              <a:ext uri="{FF2B5EF4-FFF2-40B4-BE49-F238E27FC236}">
                <a16:creationId xmlns:a16="http://schemas.microsoft.com/office/drawing/2014/main" id="{FEA7B416-430A-394B-94D6-6AE894833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3DF6A-C87C-EE44-A43A-046AB16B17F5}"/>
              </a:ext>
            </a:extLst>
          </p:cNvPr>
          <p:cNvSpPr>
            <a:spLocks noGrp="1"/>
          </p:cNvSpPr>
          <p:nvPr>
            <p:ph type="sldNum" sz="quarter" idx="12"/>
          </p:nvPr>
        </p:nvSpPr>
        <p:spPr/>
        <p:txBody>
          <a:bodyPr/>
          <a:lstStyle/>
          <a:p>
            <a:fld id="{4C23BAF1-7BC3-3C4C-90A0-F7801C29E530}" type="slidenum">
              <a:rPr lang="en-US" smtClean="0"/>
              <a:t>‹#›</a:t>
            </a:fld>
            <a:endParaRPr lang="en-US"/>
          </a:p>
        </p:txBody>
      </p:sp>
    </p:spTree>
    <p:extLst>
      <p:ext uri="{BB962C8B-B14F-4D97-AF65-F5344CB8AC3E}">
        <p14:creationId xmlns:p14="http://schemas.microsoft.com/office/powerpoint/2010/main" val="308503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6725847-D688-9747-84C5-925AEB5C8F49}"/>
              </a:ext>
            </a:extLst>
          </p:cNvPr>
          <p:cNvSpPr>
            <a:spLocks noGrp="1" noChangeArrowheads="1"/>
          </p:cNvSpPr>
          <p:nvPr>
            <p:ph idx="1"/>
          </p:nvPr>
        </p:nvSpPr>
        <p:spPr bwMode="auto">
          <a:xfrm>
            <a:off x="1066813" y="1943100"/>
            <a:ext cx="1687195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th-TH" altLang="en-US" noProof="0" dirty="0" err="1"/>
              <a:t>Click</a:t>
            </a:r>
            <a:r>
              <a:rPr lang="th-TH" altLang="en-US" noProof="0" dirty="0"/>
              <a:t> </a:t>
            </a:r>
            <a:r>
              <a:rPr lang="th-TH" altLang="en-US" noProof="0" dirty="0" err="1"/>
              <a:t>to</a:t>
            </a:r>
            <a:r>
              <a:rPr lang="th-TH" altLang="en-US" noProof="0" dirty="0"/>
              <a:t> </a:t>
            </a:r>
            <a:r>
              <a:rPr lang="th-TH" altLang="en-US" noProof="0" dirty="0" err="1"/>
              <a:t>edit</a:t>
            </a:r>
            <a:r>
              <a:rPr lang="th-TH" altLang="en-US" noProof="0" dirty="0"/>
              <a:t> </a:t>
            </a:r>
            <a:r>
              <a:rPr lang="th-TH" altLang="en-US" noProof="0" dirty="0" err="1"/>
              <a:t>Master</a:t>
            </a:r>
            <a:r>
              <a:rPr lang="th-TH" altLang="en-US" noProof="0" dirty="0"/>
              <a:t> </a:t>
            </a:r>
            <a:r>
              <a:rPr lang="th-TH" altLang="en-US" noProof="0" dirty="0" err="1"/>
              <a:t>text</a:t>
            </a:r>
            <a:r>
              <a:rPr lang="th-TH" altLang="en-US" noProof="0" dirty="0"/>
              <a:t> </a:t>
            </a:r>
            <a:r>
              <a:rPr lang="th-TH" altLang="en-US" noProof="0" dirty="0" err="1"/>
              <a:t>styles</a:t>
            </a:r>
            <a:endParaRPr lang="th-TH" altLang="en-US" noProof="0" dirty="0"/>
          </a:p>
          <a:p>
            <a:pPr lvl="1"/>
            <a:r>
              <a:rPr lang="th-TH" altLang="en-US" noProof="0" dirty="0" err="1"/>
              <a:t>Second</a:t>
            </a:r>
            <a:r>
              <a:rPr lang="th-TH" altLang="en-US" noProof="0" dirty="0"/>
              <a:t> </a:t>
            </a:r>
            <a:r>
              <a:rPr lang="th-TH" altLang="en-US" noProof="0" dirty="0" err="1"/>
              <a:t>level</a:t>
            </a:r>
            <a:endParaRPr lang="th-TH" altLang="en-US" noProof="0" dirty="0"/>
          </a:p>
          <a:p>
            <a:pPr lvl="2"/>
            <a:r>
              <a:rPr lang="th-TH" altLang="en-US" noProof="0" dirty="0"/>
              <a:t>Third </a:t>
            </a:r>
            <a:r>
              <a:rPr lang="th-TH" altLang="en-US" noProof="0" dirty="0" err="1"/>
              <a:t>level</a:t>
            </a:r>
            <a:endParaRPr lang="th-TH" altLang="en-US" noProof="0" dirty="0"/>
          </a:p>
          <a:p>
            <a:pPr lvl="3"/>
            <a:r>
              <a:rPr lang="th-TH" altLang="en-US" noProof="0" dirty="0" err="1"/>
              <a:t>Fourth</a:t>
            </a:r>
            <a:r>
              <a:rPr lang="th-TH" altLang="en-US" noProof="0" dirty="0"/>
              <a:t> </a:t>
            </a:r>
            <a:r>
              <a:rPr lang="th-TH" altLang="en-US" noProof="0" dirty="0" err="1"/>
              <a:t>level</a:t>
            </a:r>
            <a:endParaRPr lang="th-TH" altLang="en-US" noProof="0" dirty="0"/>
          </a:p>
          <a:p>
            <a:pPr lvl="4"/>
            <a:r>
              <a:rPr lang="th-TH" altLang="en-US" noProof="0" dirty="0"/>
              <a:t>Fifth </a:t>
            </a:r>
            <a:r>
              <a:rPr lang="th-TH" altLang="en-US" noProof="0" dirty="0" err="1"/>
              <a:t>level</a:t>
            </a:r>
            <a:r>
              <a:rPr lang="th-TH" altLang="en-US" noProof="0" dirty="0"/>
              <a:t> </a:t>
            </a:r>
          </a:p>
        </p:txBody>
      </p:sp>
      <p:sp>
        <p:nvSpPr>
          <p:cNvPr id="4" name="Title 3">
            <a:extLst>
              <a:ext uri="{FF2B5EF4-FFF2-40B4-BE49-F238E27FC236}">
                <a16:creationId xmlns:a16="http://schemas.microsoft.com/office/drawing/2014/main" id="{58D13B5C-383D-4141-BFCD-443D65C8E09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66257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681C-93F4-B88C-8F6E-298B178DE24C}"/>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en-NZ"/>
          </a:p>
        </p:txBody>
      </p:sp>
      <p:sp>
        <p:nvSpPr>
          <p:cNvPr id="3" name="Subtitle 2">
            <a:extLst>
              <a:ext uri="{FF2B5EF4-FFF2-40B4-BE49-F238E27FC236}">
                <a16:creationId xmlns:a16="http://schemas.microsoft.com/office/drawing/2014/main" id="{DD482B87-08DB-22F0-3BFF-9FCB5C7A5EC0}"/>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3A0B1D2-9DBA-7B75-EE87-D8906227F760}"/>
              </a:ext>
            </a:extLst>
          </p:cNvPr>
          <p:cNvSpPr>
            <a:spLocks noGrp="1"/>
          </p:cNvSpPr>
          <p:nvPr>
            <p:ph type="dt" sz="half" idx="10"/>
          </p:nvPr>
        </p:nvSpPr>
        <p:spPr/>
        <p:txBody>
          <a:bodyPr/>
          <a:lstStyle/>
          <a:p>
            <a:fld id="{89EAB04D-218E-4515-90E8-69DA1A6E0DB5}" type="datetimeFigureOut">
              <a:rPr lang="en-NZ" smtClean="0"/>
              <a:t>10/11/2025</a:t>
            </a:fld>
            <a:endParaRPr lang="en-NZ"/>
          </a:p>
        </p:txBody>
      </p:sp>
      <p:sp>
        <p:nvSpPr>
          <p:cNvPr id="5" name="Footer Placeholder 4">
            <a:extLst>
              <a:ext uri="{FF2B5EF4-FFF2-40B4-BE49-F238E27FC236}">
                <a16:creationId xmlns:a16="http://schemas.microsoft.com/office/drawing/2014/main" id="{12BBD4EB-AECB-0206-E567-282A7A3A23D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7B546C6-969B-38DB-B33A-097FF5AF729C}"/>
              </a:ext>
            </a:extLst>
          </p:cNvPr>
          <p:cNvSpPr>
            <a:spLocks noGrp="1"/>
          </p:cNvSpPr>
          <p:nvPr>
            <p:ph type="sldNum" sz="quarter" idx="12"/>
          </p:nvPr>
        </p:nvSpPr>
        <p:spPr/>
        <p:txBody>
          <a:bodyPr/>
          <a:lstStyle/>
          <a:p>
            <a:fld id="{CDCECF00-8E69-4F8D-AF2E-BD18219ABB32}" type="slidenum">
              <a:rPr lang="en-NZ" smtClean="0"/>
              <a:t>‹#›</a:t>
            </a:fld>
            <a:endParaRPr lang="en-NZ"/>
          </a:p>
        </p:txBody>
      </p:sp>
    </p:spTree>
    <p:extLst>
      <p:ext uri="{BB962C8B-B14F-4D97-AF65-F5344CB8AC3E}">
        <p14:creationId xmlns:p14="http://schemas.microsoft.com/office/powerpoint/2010/main" val="2911194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DC2AA-9F51-1CB0-B19A-FD239E72319D}"/>
              </a:ext>
            </a:extLst>
          </p:cNvPr>
          <p:cNvSpPr>
            <a:spLocks noGrp="1"/>
          </p:cNvSpPr>
          <p:nvPr>
            <p:ph type="dt" sz="half" idx="10"/>
          </p:nvPr>
        </p:nvSpPr>
        <p:spPr/>
        <p:txBody>
          <a:bodyPr/>
          <a:lstStyle/>
          <a:p>
            <a:pPr defTabSz="1371600"/>
            <a:fld id="{89EAB04D-218E-4515-90E8-69DA1A6E0DB5}" type="datetimeFigureOut">
              <a:rPr lang="en-NZ" smtClean="0">
                <a:solidFill>
                  <a:prstClr val="black">
                    <a:tint val="75000"/>
                  </a:prstClr>
                </a:solidFill>
              </a:rPr>
              <a:pPr defTabSz="1371600"/>
              <a:t>10/11/2025</a:t>
            </a:fld>
            <a:endParaRPr lang="en-NZ">
              <a:solidFill>
                <a:prstClr val="black">
                  <a:tint val="75000"/>
                </a:prstClr>
              </a:solidFill>
            </a:endParaRPr>
          </a:p>
        </p:txBody>
      </p:sp>
      <p:sp>
        <p:nvSpPr>
          <p:cNvPr id="3" name="Footer Placeholder 2">
            <a:extLst>
              <a:ext uri="{FF2B5EF4-FFF2-40B4-BE49-F238E27FC236}">
                <a16:creationId xmlns:a16="http://schemas.microsoft.com/office/drawing/2014/main" id="{EC7BBD60-94A6-9045-E2A2-1043DDD0AD96}"/>
              </a:ext>
            </a:extLst>
          </p:cNvPr>
          <p:cNvSpPr>
            <a:spLocks noGrp="1"/>
          </p:cNvSpPr>
          <p:nvPr>
            <p:ph type="ftr" sz="quarter" idx="11"/>
          </p:nvPr>
        </p:nvSpPr>
        <p:spPr/>
        <p:txBody>
          <a:bodyPr/>
          <a:lstStyle/>
          <a:p>
            <a:pPr defTabSz="1371600"/>
            <a:endParaRPr lang="en-NZ">
              <a:solidFill>
                <a:prstClr val="black">
                  <a:tint val="75000"/>
                </a:prstClr>
              </a:solidFill>
            </a:endParaRPr>
          </a:p>
        </p:txBody>
      </p:sp>
      <p:sp>
        <p:nvSpPr>
          <p:cNvPr id="4" name="Slide Number Placeholder 3">
            <a:extLst>
              <a:ext uri="{FF2B5EF4-FFF2-40B4-BE49-F238E27FC236}">
                <a16:creationId xmlns:a16="http://schemas.microsoft.com/office/drawing/2014/main" id="{C6F1F6C7-82EF-3246-16DF-9B512284609A}"/>
              </a:ext>
            </a:extLst>
          </p:cNvPr>
          <p:cNvSpPr>
            <a:spLocks noGrp="1"/>
          </p:cNvSpPr>
          <p:nvPr>
            <p:ph type="sldNum" sz="quarter" idx="12"/>
          </p:nvPr>
        </p:nvSpPr>
        <p:spPr/>
        <p:txBody>
          <a:bodyPr/>
          <a:lstStyle/>
          <a:p>
            <a:pPr defTabSz="1371600"/>
            <a:fld id="{CDCECF00-8E69-4F8D-AF2E-BD18219ABB32}" type="slidenum">
              <a:rPr lang="en-NZ" smtClean="0">
                <a:solidFill>
                  <a:prstClr val="black">
                    <a:tint val="75000"/>
                  </a:prstClr>
                </a:solidFill>
              </a:rPr>
              <a:pPr defTabSz="1371600"/>
              <a:t>‹#›</a:t>
            </a:fld>
            <a:endParaRPr lang="en-NZ">
              <a:solidFill>
                <a:prstClr val="black">
                  <a:tint val="75000"/>
                </a:prstClr>
              </a:solidFill>
            </a:endParaRPr>
          </a:p>
        </p:txBody>
      </p:sp>
    </p:spTree>
    <p:extLst>
      <p:ext uri="{BB962C8B-B14F-4D97-AF65-F5344CB8AC3E}">
        <p14:creationId xmlns:p14="http://schemas.microsoft.com/office/powerpoint/2010/main" val="33898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EB186-FC1E-FD41-9F03-746BAD5ED28F}"/>
              </a:ext>
            </a:extLst>
          </p:cNvPr>
          <p:cNvSpPr>
            <a:spLocks noGrp="1"/>
          </p:cNvSpPr>
          <p:nvPr>
            <p:ph type="title"/>
          </p:nvPr>
        </p:nvSpPr>
        <p:spPr>
          <a:xfrm>
            <a:off x="708660" y="1"/>
            <a:ext cx="15773400" cy="1507922"/>
          </a:xfrm>
          <a:prstGeom prst="rect">
            <a:avLst/>
          </a:prstGeom>
        </p:spPr>
        <p:txBody>
          <a:bodyPr vert="horz" lIns="91440" tIns="45720" rIns="91440" bIns="45720" rtlCol="0" anchor="ctr">
            <a:normAutofit/>
          </a:bodyPr>
          <a:lstStyle/>
          <a:p>
            <a:r>
              <a:rPr lang="en-US" dirty="0"/>
              <a:t>Click to edit</a:t>
            </a:r>
          </a:p>
        </p:txBody>
      </p:sp>
      <p:sp>
        <p:nvSpPr>
          <p:cNvPr id="6" name="Content Placeholder 5">
            <a:extLst>
              <a:ext uri="{FF2B5EF4-FFF2-40B4-BE49-F238E27FC236}">
                <a16:creationId xmlns:a16="http://schemas.microsoft.com/office/drawing/2014/main" id="{6A713D5D-E2C9-0947-BFB4-71009212A373}"/>
              </a:ext>
            </a:extLst>
          </p:cNvPr>
          <p:cNvSpPr>
            <a:spLocks noGrp="1"/>
          </p:cNvSpPr>
          <p:nvPr>
            <p:ph sz="quarter" idx="10"/>
          </p:nvPr>
        </p:nvSpPr>
        <p:spPr>
          <a:xfrm>
            <a:off x="767687" y="2005861"/>
            <a:ext cx="16768762" cy="6946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590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50777-CDA2-0E07-9F8F-AB1A4813D8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4F4E32D-7F55-8B2A-8999-DA1D4AFE410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F44E93A-D8E9-67E2-4D0A-95A14ED67A3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9EAB04D-218E-4515-90E8-69DA1A6E0DB5}" type="datetimeFigureOut">
              <a:rPr lang="en-NZ" smtClean="0"/>
              <a:t>9/11/2025</a:t>
            </a:fld>
            <a:endParaRPr lang="en-NZ"/>
          </a:p>
        </p:txBody>
      </p:sp>
      <p:sp>
        <p:nvSpPr>
          <p:cNvPr id="5" name="Footer Placeholder 4">
            <a:extLst>
              <a:ext uri="{FF2B5EF4-FFF2-40B4-BE49-F238E27FC236}">
                <a16:creationId xmlns:a16="http://schemas.microsoft.com/office/drawing/2014/main" id="{45EFE047-F7F6-755F-CCA0-DEFA84F62C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393F86A-D48B-594E-838D-270F04EEA91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DCECF00-8E69-4F8D-AF2E-BD18219ABB32}" type="slidenum">
              <a:rPr lang="en-NZ" smtClean="0"/>
              <a:t>‹#›</a:t>
            </a:fld>
            <a:endParaRPr lang="en-NZ"/>
          </a:p>
        </p:txBody>
      </p:sp>
    </p:spTree>
    <p:extLst>
      <p:ext uri="{BB962C8B-B14F-4D97-AF65-F5344CB8AC3E}">
        <p14:creationId xmlns:p14="http://schemas.microsoft.com/office/powerpoint/2010/main" val="2499783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30A8A5E-DE10-2347-8104-C502EF08D40D}"/>
              </a:ext>
            </a:extLst>
          </p:cNvPr>
          <p:cNvSpPr>
            <a:spLocks noGrp="1" noChangeArrowheads="1"/>
          </p:cNvSpPr>
          <p:nvPr>
            <p:ph type="title"/>
          </p:nvPr>
        </p:nvSpPr>
        <p:spPr bwMode="auto">
          <a:xfrm>
            <a:off x="1066800" y="228600"/>
            <a:ext cx="136302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29" tIns="45466" rIns="90929" bIns="45466" numCol="1" anchor="b" anchorCtr="0" compatLnSpc="1">
            <a:prstTxWarp prst="textNoShape">
              <a:avLst/>
            </a:prstTxWarp>
          </a:bodyPr>
          <a:lstStyle/>
          <a:p>
            <a:pPr lvl="0"/>
            <a:r>
              <a:rPr lang="th-TH" altLang="en-US"/>
              <a:t>Click to edit Master title style</a:t>
            </a:r>
          </a:p>
        </p:txBody>
      </p:sp>
      <p:sp>
        <p:nvSpPr>
          <p:cNvPr id="75779" name="Rectangle 3">
            <a:extLst>
              <a:ext uri="{FF2B5EF4-FFF2-40B4-BE49-F238E27FC236}">
                <a16:creationId xmlns:a16="http://schemas.microsoft.com/office/drawing/2014/main" id="{A5E0A4E2-2969-3840-A60A-954A8D9A8F66}"/>
              </a:ext>
            </a:extLst>
          </p:cNvPr>
          <p:cNvSpPr>
            <a:spLocks noGrp="1" noChangeArrowheads="1"/>
          </p:cNvSpPr>
          <p:nvPr>
            <p:ph type="body" idx="1"/>
          </p:nvPr>
        </p:nvSpPr>
        <p:spPr bwMode="auto">
          <a:xfrm>
            <a:off x="1066809" y="1943100"/>
            <a:ext cx="1687195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29" tIns="45466" rIns="90929" bIns="45466"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 </a:t>
            </a:r>
          </a:p>
        </p:txBody>
      </p:sp>
      <p:sp>
        <p:nvSpPr>
          <p:cNvPr id="21508" name="AutoShape 4">
            <a:extLst>
              <a:ext uri="{FF2B5EF4-FFF2-40B4-BE49-F238E27FC236}">
                <a16:creationId xmlns:a16="http://schemas.microsoft.com/office/drawing/2014/main" id="{6B5F3029-EA11-F14A-9CF3-941B887EB925}"/>
              </a:ext>
            </a:extLst>
          </p:cNvPr>
          <p:cNvSpPr>
            <a:spLocks noChangeArrowheads="1"/>
          </p:cNvSpPr>
          <p:nvPr/>
        </p:nvSpPr>
        <p:spPr bwMode="auto">
          <a:xfrm>
            <a:off x="1184285" y="1485902"/>
            <a:ext cx="15916274" cy="165100"/>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folHlink"/>
          </a:solidFill>
          <a:ln w="9525">
            <a:solidFill>
              <a:schemeClr val="folHlink"/>
            </a:solidFill>
            <a:round/>
            <a:headEnd/>
            <a:tailEnd/>
          </a:ln>
        </p:spPr>
        <p:txBody>
          <a:bodyPr lIns="136394" tIns="68200" rIns="136394" bIns="68200"/>
          <a:lstStyle/>
          <a:p>
            <a:pPr>
              <a:defRPr/>
            </a:pPr>
            <a:endParaRPr lang="en-US" sz="1502"/>
          </a:p>
        </p:txBody>
      </p:sp>
      <p:pic>
        <p:nvPicPr>
          <p:cNvPr id="75781" name="Picture 11" descr="ITICbanner2.gif">
            <a:extLst>
              <a:ext uri="{FF2B5EF4-FFF2-40B4-BE49-F238E27FC236}">
                <a16:creationId xmlns:a16="http://schemas.microsoft.com/office/drawing/2014/main" id="{EE5ED563-9D85-D44A-9DF9-80FD9C20D7A8}"/>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t="21600" b="5040"/>
          <a:stretch>
            <a:fillRect/>
          </a:stretch>
        </p:blipFill>
        <p:spPr bwMode="auto">
          <a:xfrm>
            <a:off x="-279400" y="9486905"/>
            <a:ext cx="18923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3">
            <a:extLst>
              <a:ext uri="{FF2B5EF4-FFF2-40B4-BE49-F238E27FC236}">
                <a16:creationId xmlns:a16="http://schemas.microsoft.com/office/drawing/2014/main" id="{F15C472F-C138-054A-95EF-30257727B36B}"/>
              </a:ext>
            </a:extLst>
          </p:cNvPr>
          <p:cNvSpPr>
            <a:spLocks noChangeArrowheads="1"/>
          </p:cNvSpPr>
          <p:nvPr userDrawn="1"/>
        </p:nvSpPr>
        <p:spPr bwMode="auto">
          <a:xfrm>
            <a:off x="1968504" y="9550405"/>
            <a:ext cx="4804860" cy="7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1232" tIns="65614" rIns="131232" bIns="65614">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1650" dirty="0">
                <a:solidFill>
                  <a:srgbClr val="F2F2F2"/>
                </a:solidFill>
                <a:latin typeface="VAG Rounded Std Light" panose="020F0502020204020204" pitchFamily="34" charset="0"/>
              </a:rPr>
              <a:t>UNESCO-IOC / NOAA </a:t>
            </a:r>
          </a:p>
          <a:p>
            <a:pPr>
              <a:defRPr/>
            </a:pPr>
            <a:r>
              <a:rPr lang="en-US" altLang="en-US" sz="2102" dirty="0">
                <a:solidFill>
                  <a:srgbClr val="F2F2F2"/>
                </a:solidFill>
                <a:latin typeface="VAG Rounded Std Light" panose="020F0502020204020204" pitchFamily="34" charset="0"/>
              </a:rPr>
              <a:t>International Tsunami Information Center</a:t>
            </a:r>
          </a:p>
        </p:txBody>
      </p:sp>
      <p:pic>
        <p:nvPicPr>
          <p:cNvPr id="8" name="Picture 1" descr="ITIC_logo_300dpi_20130806.png">
            <a:extLst>
              <a:ext uri="{FF2B5EF4-FFF2-40B4-BE49-F238E27FC236}">
                <a16:creationId xmlns:a16="http://schemas.microsoft.com/office/drawing/2014/main" id="{E83545A8-B7D0-1D4C-BB51-4515A3A95EB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62000" y="9563105"/>
            <a:ext cx="915812" cy="92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431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l" rtl="0" eaLnBrk="0" fontAlgn="base" hangingPunct="0">
        <a:lnSpc>
          <a:spcPct val="110000"/>
        </a:lnSpc>
        <a:spcBef>
          <a:spcPct val="0"/>
        </a:spcBef>
        <a:spcAft>
          <a:spcPct val="0"/>
        </a:spcAft>
        <a:defRPr sz="5000" b="1">
          <a:solidFill>
            <a:schemeClr val="accent2"/>
          </a:solidFill>
          <a:latin typeface="+mj-lt"/>
          <a:ea typeface="ＭＳ Ｐゴシック" charset="0"/>
          <a:cs typeface="+mj-cs"/>
        </a:defRPr>
      </a:lvl1pPr>
      <a:lvl2pPr algn="l" rtl="0" eaLnBrk="0" fontAlgn="base" hangingPunct="0">
        <a:lnSpc>
          <a:spcPct val="110000"/>
        </a:lnSpc>
        <a:spcBef>
          <a:spcPct val="0"/>
        </a:spcBef>
        <a:spcAft>
          <a:spcPct val="0"/>
        </a:spcAft>
        <a:defRPr sz="5000" b="1">
          <a:solidFill>
            <a:schemeClr val="accent2"/>
          </a:solidFill>
          <a:latin typeface="Arial" charset="0"/>
          <a:ea typeface="ＭＳ Ｐゴシック" charset="0"/>
          <a:cs typeface="Angsana New" pitchFamily="18" charset="0"/>
        </a:defRPr>
      </a:lvl2pPr>
      <a:lvl3pPr algn="l" rtl="0" eaLnBrk="0" fontAlgn="base" hangingPunct="0">
        <a:lnSpc>
          <a:spcPct val="110000"/>
        </a:lnSpc>
        <a:spcBef>
          <a:spcPct val="0"/>
        </a:spcBef>
        <a:spcAft>
          <a:spcPct val="0"/>
        </a:spcAft>
        <a:defRPr sz="5000" b="1">
          <a:solidFill>
            <a:schemeClr val="accent2"/>
          </a:solidFill>
          <a:latin typeface="Arial" charset="0"/>
          <a:ea typeface="ＭＳ Ｐゴシック" charset="0"/>
          <a:cs typeface="Angsana New" pitchFamily="18" charset="0"/>
        </a:defRPr>
      </a:lvl3pPr>
      <a:lvl4pPr algn="l" rtl="0" eaLnBrk="0" fontAlgn="base" hangingPunct="0">
        <a:lnSpc>
          <a:spcPct val="110000"/>
        </a:lnSpc>
        <a:spcBef>
          <a:spcPct val="0"/>
        </a:spcBef>
        <a:spcAft>
          <a:spcPct val="0"/>
        </a:spcAft>
        <a:defRPr sz="5000" b="1">
          <a:solidFill>
            <a:schemeClr val="accent2"/>
          </a:solidFill>
          <a:latin typeface="Arial" charset="0"/>
          <a:ea typeface="ＭＳ Ｐゴシック" charset="0"/>
          <a:cs typeface="Angsana New" pitchFamily="18" charset="0"/>
        </a:defRPr>
      </a:lvl4pPr>
      <a:lvl5pPr algn="l" rtl="0" eaLnBrk="0" fontAlgn="base" hangingPunct="0">
        <a:lnSpc>
          <a:spcPct val="110000"/>
        </a:lnSpc>
        <a:spcBef>
          <a:spcPct val="0"/>
        </a:spcBef>
        <a:spcAft>
          <a:spcPct val="0"/>
        </a:spcAft>
        <a:defRPr sz="5000" b="1">
          <a:solidFill>
            <a:schemeClr val="accent2"/>
          </a:solidFill>
          <a:latin typeface="Arial" charset="0"/>
          <a:ea typeface="ＭＳ Ｐゴシック" charset="0"/>
          <a:cs typeface="Angsana New" pitchFamily="18" charset="0"/>
        </a:defRPr>
      </a:lvl5pPr>
      <a:lvl6pPr marL="682044" algn="l" rtl="0" fontAlgn="base">
        <a:lnSpc>
          <a:spcPct val="110000"/>
        </a:lnSpc>
        <a:spcBef>
          <a:spcPct val="0"/>
        </a:spcBef>
        <a:spcAft>
          <a:spcPct val="0"/>
        </a:spcAft>
        <a:defRPr sz="5102" b="1">
          <a:solidFill>
            <a:schemeClr val="accent2"/>
          </a:solidFill>
          <a:latin typeface="Arial" charset="0"/>
          <a:ea typeface="Angsana New" pitchFamily="18" charset="0"/>
          <a:cs typeface="Angsana New" pitchFamily="18" charset="0"/>
        </a:defRPr>
      </a:lvl6pPr>
      <a:lvl7pPr marL="1364088" algn="l" rtl="0" fontAlgn="base">
        <a:lnSpc>
          <a:spcPct val="110000"/>
        </a:lnSpc>
        <a:spcBef>
          <a:spcPct val="0"/>
        </a:spcBef>
        <a:spcAft>
          <a:spcPct val="0"/>
        </a:spcAft>
        <a:defRPr sz="5102" b="1">
          <a:solidFill>
            <a:schemeClr val="accent2"/>
          </a:solidFill>
          <a:latin typeface="Arial" charset="0"/>
          <a:ea typeface="Angsana New" pitchFamily="18" charset="0"/>
          <a:cs typeface="Angsana New" pitchFamily="18" charset="0"/>
        </a:defRPr>
      </a:lvl7pPr>
      <a:lvl8pPr marL="2046136" algn="l" rtl="0" fontAlgn="base">
        <a:lnSpc>
          <a:spcPct val="110000"/>
        </a:lnSpc>
        <a:spcBef>
          <a:spcPct val="0"/>
        </a:spcBef>
        <a:spcAft>
          <a:spcPct val="0"/>
        </a:spcAft>
        <a:defRPr sz="5102" b="1">
          <a:solidFill>
            <a:schemeClr val="accent2"/>
          </a:solidFill>
          <a:latin typeface="Arial" charset="0"/>
          <a:ea typeface="Angsana New" pitchFamily="18" charset="0"/>
          <a:cs typeface="Angsana New" pitchFamily="18" charset="0"/>
        </a:defRPr>
      </a:lvl8pPr>
      <a:lvl9pPr marL="2728172" algn="l" rtl="0" fontAlgn="base">
        <a:lnSpc>
          <a:spcPct val="110000"/>
        </a:lnSpc>
        <a:spcBef>
          <a:spcPct val="0"/>
        </a:spcBef>
        <a:spcAft>
          <a:spcPct val="0"/>
        </a:spcAft>
        <a:defRPr sz="5102" b="1">
          <a:solidFill>
            <a:schemeClr val="accent2"/>
          </a:solidFill>
          <a:latin typeface="Arial" charset="0"/>
          <a:ea typeface="Angsana New" pitchFamily="18" charset="0"/>
          <a:cs typeface="Angsana New" pitchFamily="18" charset="0"/>
        </a:defRPr>
      </a:lvl9pPr>
    </p:titleStyle>
    <p:bodyStyle>
      <a:lvl1pPr marL="695308" indent="-695308" algn="l" rtl="0" eaLnBrk="0" fontAlgn="base" hangingPunct="0">
        <a:lnSpc>
          <a:spcPct val="90000"/>
        </a:lnSpc>
        <a:spcBef>
          <a:spcPct val="20000"/>
        </a:spcBef>
        <a:spcAft>
          <a:spcPct val="0"/>
        </a:spcAft>
        <a:buClr>
          <a:schemeClr val="accent2"/>
        </a:buClr>
        <a:buSzPct val="80000"/>
        <a:buFont typeface="Wingdings" pitchFamily="2" charset="2"/>
        <a:buChar char="o"/>
        <a:defRPr sz="4400" b="1">
          <a:solidFill>
            <a:schemeClr val="tx1"/>
          </a:solidFill>
          <a:latin typeface="+mn-lt"/>
          <a:ea typeface="ＭＳ Ｐゴシック" charset="0"/>
          <a:cs typeface="+mn-cs"/>
        </a:defRPr>
      </a:lvl1pPr>
      <a:lvl2pPr marL="1349342" indent="-644510" algn="l" rtl="0" eaLnBrk="0" fontAlgn="base" hangingPunct="0">
        <a:lnSpc>
          <a:spcPct val="90000"/>
        </a:lnSpc>
        <a:spcBef>
          <a:spcPct val="20000"/>
        </a:spcBef>
        <a:spcAft>
          <a:spcPct val="0"/>
        </a:spcAft>
        <a:buClr>
          <a:schemeClr val="accent2"/>
        </a:buClr>
        <a:buSzPct val="80000"/>
        <a:buFont typeface="Wingdings" pitchFamily="2" charset="2"/>
        <a:buChar char="n"/>
        <a:defRPr sz="4200">
          <a:solidFill>
            <a:schemeClr val="tx1"/>
          </a:solidFill>
          <a:latin typeface="+mn-lt"/>
          <a:ea typeface="+mn-ea"/>
          <a:cs typeface="+mn-cs"/>
        </a:defRPr>
      </a:lvl2pPr>
      <a:lvl3pPr marL="1943052" indent="-581012" algn="l" rtl="0" eaLnBrk="0" fontAlgn="base" hangingPunct="0">
        <a:lnSpc>
          <a:spcPct val="90000"/>
        </a:lnSpc>
        <a:spcBef>
          <a:spcPct val="20000"/>
        </a:spcBef>
        <a:spcAft>
          <a:spcPct val="0"/>
        </a:spcAft>
        <a:buClr>
          <a:schemeClr val="accent2"/>
        </a:buClr>
        <a:buSzPct val="80000"/>
        <a:buFont typeface="Wingdings" pitchFamily="2" charset="2"/>
        <a:buChar char="o"/>
        <a:defRPr>
          <a:solidFill>
            <a:schemeClr val="tx1"/>
          </a:solidFill>
          <a:latin typeface="+mn-lt"/>
          <a:ea typeface="+mn-ea"/>
          <a:cs typeface="+mn-cs"/>
        </a:defRPr>
      </a:lvl3pPr>
      <a:lvl4pPr marL="2520886" indent="-571488" algn="l" rtl="0" eaLnBrk="0" fontAlgn="base" hangingPunct="0">
        <a:lnSpc>
          <a:spcPct val="90000"/>
        </a:lnSpc>
        <a:spcBef>
          <a:spcPct val="20000"/>
        </a:spcBef>
        <a:spcAft>
          <a:spcPct val="0"/>
        </a:spcAft>
        <a:buClr>
          <a:schemeClr val="accent2"/>
        </a:buClr>
        <a:buSzPct val="80000"/>
        <a:buFont typeface="Wingdings" pitchFamily="2" charset="2"/>
        <a:buChar char="n"/>
        <a:defRPr>
          <a:solidFill>
            <a:schemeClr val="tx1"/>
          </a:solidFill>
          <a:latin typeface="+mn-lt"/>
          <a:ea typeface="+mn-ea"/>
          <a:cs typeface="+mn-cs"/>
        </a:defRPr>
      </a:lvl4pPr>
      <a:lvl5pPr marL="3117772" indent="-587362" algn="l" rtl="0" eaLnBrk="0" fontAlgn="base" hangingPunct="0">
        <a:lnSpc>
          <a:spcPct val="90000"/>
        </a:lnSpc>
        <a:spcBef>
          <a:spcPct val="25000"/>
        </a:spcBef>
        <a:spcAft>
          <a:spcPct val="0"/>
        </a:spcAft>
        <a:buClr>
          <a:schemeClr val="accent2"/>
        </a:buClr>
        <a:buSzPct val="80000"/>
        <a:buFont typeface="Wingdings" pitchFamily="2" charset="2"/>
        <a:buChar char="§"/>
        <a:defRPr>
          <a:solidFill>
            <a:schemeClr val="tx1"/>
          </a:solidFill>
          <a:latin typeface="+mn-lt"/>
          <a:ea typeface="+mn-ea"/>
          <a:cs typeface="+mn-cs"/>
        </a:defRPr>
      </a:lvl5pPr>
      <a:lvl6pPr marL="3805716" indent="-594428" algn="l" rtl="0" fontAlgn="base">
        <a:lnSpc>
          <a:spcPct val="90000"/>
        </a:lnSpc>
        <a:spcBef>
          <a:spcPct val="25000"/>
        </a:spcBef>
        <a:spcAft>
          <a:spcPct val="0"/>
        </a:spcAft>
        <a:buClr>
          <a:schemeClr val="accent2"/>
        </a:buClr>
        <a:buSzPct val="80000"/>
        <a:buFont typeface="Wingdings" charset="2"/>
        <a:buChar char="§"/>
        <a:defRPr sz="3600">
          <a:solidFill>
            <a:schemeClr val="tx1"/>
          </a:solidFill>
          <a:latin typeface="+mn-lt"/>
          <a:ea typeface="+mn-ea"/>
          <a:cs typeface="+mn-cs"/>
        </a:defRPr>
      </a:lvl6pPr>
      <a:lvl7pPr marL="4487760" indent="-594428" algn="l" rtl="0" fontAlgn="base">
        <a:lnSpc>
          <a:spcPct val="90000"/>
        </a:lnSpc>
        <a:spcBef>
          <a:spcPct val="25000"/>
        </a:spcBef>
        <a:spcAft>
          <a:spcPct val="0"/>
        </a:spcAft>
        <a:buClr>
          <a:schemeClr val="accent2"/>
        </a:buClr>
        <a:buSzPct val="80000"/>
        <a:buFont typeface="Wingdings" charset="2"/>
        <a:buChar char="§"/>
        <a:defRPr sz="3600">
          <a:solidFill>
            <a:schemeClr val="tx1"/>
          </a:solidFill>
          <a:latin typeface="+mn-lt"/>
          <a:ea typeface="+mn-ea"/>
          <a:cs typeface="+mn-cs"/>
        </a:defRPr>
      </a:lvl7pPr>
      <a:lvl8pPr marL="5169798" indent="-594428" algn="l" rtl="0" fontAlgn="base">
        <a:lnSpc>
          <a:spcPct val="90000"/>
        </a:lnSpc>
        <a:spcBef>
          <a:spcPct val="25000"/>
        </a:spcBef>
        <a:spcAft>
          <a:spcPct val="0"/>
        </a:spcAft>
        <a:buClr>
          <a:schemeClr val="accent2"/>
        </a:buClr>
        <a:buSzPct val="80000"/>
        <a:buFont typeface="Wingdings" charset="2"/>
        <a:buChar char="§"/>
        <a:defRPr sz="3600">
          <a:solidFill>
            <a:schemeClr val="tx1"/>
          </a:solidFill>
          <a:latin typeface="+mn-lt"/>
          <a:ea typeface="+mn-ea"/>
          <a:cs typeface="+mn-cs"/>
        </a:defRPr>
      </a:lvl8pPr>
      <a:lvl9pPr marL="5851852" indent="-594428" algn="l" rtl="0" fontAlgn="base">
        <a:lnSpc>
          <a:spcPct val="90000"/>
        </a:lnSpc>
        <a:spcBef>
          <a:spcPct val="25000"/>
        </a:spcBef>
        <a:spcAft>
          <a:spcPct val="0"/>
        </a:spcAft>
        <a:buClr>
          <a:schemeClr val="accent2"/>
        </a:buClr>
        <a:buSzPct val="80000"/>
        <a:buFont typeface="Wingdings" charset="2"/>
        <a:buChar char="§"/>
        <a:defRPr sz="3600">
          <a:solidFill>
            <a:schemeClr val="tx1"/>
          </a:solidFill>
          <a:latin typeface="+mn-lt"/>
          <a:ea typeface="+mn-ea"/>
          <a:cs typeface="+mn-cs"/>
        </a:defRPr>
      </a:lvl9pPr>
    </p:bodyStyle>
    <p:otherStyle>
      <a:defPPr>
        <a:defRPr lang="en-US"/>
      </a:defPPr>
      <a:lvl1pPr marL="0" algn="l" defTabSz="682044" rtl="0" eaLnBrk="1" latinLnBrk="0" hangingPunct="1">
        <a:defRPr sz="2702" kern="1200">
          <a:solidFill>
            <a:schemeClr val="tx1"/>
          </a:solidFill>
          <a:latin typeface="+mn-lt"/>
          <a:ea typeface="+mn-ea"/>
          <a:cs typeface="+mn-cs"/>
        </a:defRPr>
      </a:lvl1pPr>
      <a:lvl2pPr marL="682044" algn="l" defTabSz="682044" rtl="0" eaLnBrk="1" latinLnBrk="0" hangingPunct="1">
        <a:defRPr sz="2702" kern="1200">
          <a:solidFill>
            <a:schemeClr val="tx1"/>
          </a:solidFill>
          <a:latin typeface="+mn-lt"/>
          <a:ea typeface="+mn-ea"/>
          <a:cs typeface="+mn-cs"/>
        </a:defRPr>
      </a:lvl2pPr>
      <a:lvl3pPr marL="1364088" algn="l" defTabSz="682044" rtl="0" eaLnBrk="1" latinLnBrk="0" hangingPunct="1">
        <a:defRPr sz="2702" kern="1200">
          <a:solidFill>
            <a:schemeClr val="tx1"/>
          </a:solidFill>
          <a:latin typeface="+mn-lt"/>
          <a:ea typeface="+mn-ea"/>
          <a:cs typeface="+mn-cs"/>
        </a:defRPr>
      </a:lvl3pPr>
      <a:lvl4pPr marL="2046136" algn="l" defTabSz="682044" rtl="0" eaLnBrk="1" latinLnBrk="0" hangingPunct="1">
        <a:defRPr sz="2702" kern="1200">
          <a:solidFill>
            <a:schemeClr val="tx1"/>
          </a:solidFill>
          <a:latin typeface="+mn-lt"/>
          <a:ea typeface="+mn-ea"/>
          <a:cs typeface="+mn-cs"/>
        </a:defRPr>
      </a:lvl4pPr>
      <a:lvl5pPr marL="2728172" algn="l" defTabSz="682044" rtl="0" eaLnBrk="1" latinLnBrk="0" hangingPunct="1">
        <a:defRPr sz="2702" kern="1200">
          <a:solidFill>
            <a:schemeClr val="tx1"/>
          </a:solidFill>
          <a:latin typeface="+mn-lt"/>
          <a:ea typeface="+mn-ea"/>
          <a:cs typeface="+mn-cs"/>
        </a:defRPr>
      </a:lvl5pPr>
      <a:lvl6pPr marL="3410224" algn="l" defTabSz="682044" rtl="0" eaLnBrk="1" latinLnBrk="0" hangingPunct="1">
        <a:defRPr sz="2702" kern="1200">
          <a:solidFill>
            <a:schemeClr val="tx1"/>
          </a:solidFill>
          <a:latin typeface="+mn-lt"/>
          <a:ea typeface="+mn-ea"/>
          <a:cs typeface="+mn-cs"/>
        </a:defRPr>
      </a:lvl6pPr>
      <a:lvl7pPr marL="4092266" algn="l" defTabSz="682044" rtl="0" eaLnBrk="1" latinLnBrk="0" hangingPunct="1">
        <a:defRPr sz="2702" kern="1200">
          <a:solidFill>
            <a:schemeClr val="tx1"/>
          </a:solidFill>
          <a:latin typeface="+mn-lt"/>
          <a:ea typeface="+mn-ea"/>
          <a:cs typeface="+mn-cs"/>
        </a:defRPr>
      </a:lvl7pPr>
      <a:lvl8pPr marL="4774318" algn="l" defTabSz="682044" rtl="0" eaLnBrk="1" latinLnBrk="0" hangingPunct="1">
        <a:defRPr sz="2702" kern="1200">
          <a:solidFill>
            <a:schemeClr val="tx1"/>
          </a:solidFill>
          <a:latin typeface="+mn-lt"/>
          <a:ea typeface="+mn-ea"/>
          <a:cs typeface="+mn-cs"/>
        </a:defRPr>
      </a:lvl8pPr>
      <a:lvl9pPr marL="5456352" algn="l" defTabSz="682044" rtl="0" eaLnBrk="1" latinLnBrk="0" hangingPunct="1">
        <a:defRPr sz="270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50777-CDA2-0E07-9F8F-AB1A4813D831}"/>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4F4E32D-7F55-8B2A-8999-DA1D4AFE410D}"/>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F44E93A-D8E9-67E2-4D0A-95A14ED67A3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9EAB04D-218E-4515-90E8-69DA1A6E0DB5}" type="datetimeFigureOut">
              <a:rPr lang="en-NZ" smtClean="0"/>
              <a:t>10/11/2025</a:t>
            </a:fld>
            <a:endParaRPr lang="en-NZ"/>
          </a:p>
        </p:txBody>
      </p:sp>
      <p:sp>
        <p:nvSpPr>
          <p:cNvPr id="5" name="Footer Placeholder 4">
            <a:extLst>
              <a:ext uri="{FF2B5EF4-FFF2-40B4-BE49-F238E27FC236}">
                <a16:creationId xmlns:a16="http://schemas.microsoft.com/office/drawing/2014/main" id="{45EFE047-F7F6-755F-CCA0-DEFA84F62C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393F86A-D48B-594E-838D-270F04EEA91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DCECF00-8E69-4F8D-AF2E-BD18219ABB32}" type="slidenum">
              <a:rPr lang="en-NZ" smtClean="0"/>
              <a:t>‹#›</a:t>
            </a:fld>
            <a:endParaRPr lang="en-NZ"/>
          </a:p>
        </p:txBody>
      </p:sp>
    </p:spTree>
    <p:extLst>
      <p:ext uri="{BB962C8B-B14F-4D97-AF65-F5344CB8AC3E}">
        <p14:creationId xmlns:p14="http://schemas.microsoft.com/office/powerpoint/2010/main" val="11619981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4.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6.png"/><Relationship Id="rId4" Type="http://schemas.openxmlformats.org/officeDocument/2006/relationships/image" Target="../media/image55.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emf"/><Relationship Id="rId3" Type="http://schemas.openxmlformats.org/officeDocument/2006/relationships/image" Target="../media/image23.png"/><Relationship Id="rId7" Type="http://schemas.openxmlformats.org/officeDocument/2006/relationships/image" Target="../media/image27.emf"/><Relationship Id="rId12"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26.xml"/><Relationship Id="rId6" Type="http://schemas.openxmlformats.org/officeDocument/2006/relationships/image" Target="../media/image26.emf"/><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emf"/><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0.emf"/><Relationship Id="rId3" Type="http://schemas.openxmlformats.org/officeDocument/2006/relationships/image" Target="../media/image36.png"/><Relationship Id="rId7" Type="http://schemas.openxmlformats.org/officeDocument/2006/relationships/image" Target="../media/image40.emf"/><Relationship Id="rId12" Type="http://schemas.openxmlformats.org/officeDocument/2006/relationships/image" Target="../media/image45.png"/><Relationship Id="rId17" Type="http://schemas.openxmlformats.org/officeDocument/2006/relationships/hyperlink" Target="https://youtu.be/C7dzxpMWk_8" TargetMode="External"/><Relationship Id="rId2" Type="http://schemas.openxmlformats.org/officeDocument/2006/relationships/notesSlide" Target="../notesSlides/notesSlide4.xml"/><Relationship Id="rId16" Type="http://schemas.openxmlformats.org/officeDocument/2006/relationships/image" Target="../media/image49.png"/><Relationship Id="rId20"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9.emf"/><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34.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sp>
        <p:nvSpPr>
          <p:cNvPr id="3" name="Freeform 3"/>
          <p:cNvSpPr/>
          <p:nvPr/>
        </p:nvSpPr>
        <p:spPr>
          <a:xfrm>
            <a:off x="570832" y="4391696"/>
            <a:ext cx="6810192" cy="5895304"/>
          </a:xfrm>
          <a:custGeom>
            <a:avLst/>
            <a:gdLst/>
            <a:ahLst/>
            <a:cxnLst/>
            <a:rect l="l" t="t" r="r" b="b"/>
            <a:pathLst>
              <a:path w="6810192" h="5618408">
                <a:moveTo>
                  <a:pt x="0" y="0"/>
                </a:moveTo>
                <a:lnTo>
                  <a:pt x="6810192" y="0"/>
                </a:lnTo>
                <a:lnTo>
                  <a:pt x="6810192" y="5618408"/>
                </a:lnTo>
                <a:lnTo>
                  <a:pt x="0" y="5618408"/>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9144000" y="5594026"/>
            <a:ext cx="8793209" cy="4114800"/>
            <a:chOff x="0" y="0"/>
            <a:chExt cx="11724279" cy="5486400"/>
          </a:xfrm>
        </p:grpSpPr>
        <p:sp>
          <p:nvSpPr>
            <p:cNvPr id="5" name="AutoShape 5"/>
            <p:cNvSpPr/>
            <p:nvPr/>
          </p:nvSpPr>
          <p:spPr>
            <a:xfrm>
              <a:off x="0" y="0"/>
              <a:ext cx="11724279" cy="5486400"/>
            </a:xfrm>
            <a:prstGeom prst="rect">
              <a:avLst/>
            </a:prstGeom>
            <a:solidFill>
              <a:srgbClr val="FFFFFF">
                <a:alpha val="76863"/>
              </a:srgbClr>
            </a:solidFill>
          </p:spPr>
          <p:txBody>
            <a:bodyPr/>
            <a:lstStyle/>
            <a:p>
              <a:endParaRPr lang="en-US"/>
            </a:p>
          </p:txBody>
        </p:sp>
        <p:sp>
          <p:nvSpPr>
            <p:cNvPr id="6" name="AutoShape 6"/>
            <p:cNvSpPr/>
            <p:nvPr/>
          </p:nvSpPr>
          <p:spPr>
            <a:xfrm flipH="1">
              <a:off x="520747" y="3713232"/>
              <a:ext cx="5235946" cy="0"/>
            </a:xfrm>
            <a:prstGeom prst="line">
              <a:avLst/>
            </a:prstGeom>
            <a:ln w="84269" cap="flat">
              <a:solidFill>
                <a:srgbClr val="0E6565"/>
              </a:solidFill>
              <a:prstDash val="solid"/>
              <a:headEnd type="none" w="sm" len="sm"/>
              <a:tailEnd type="none" w="sm" len="sm"/>
            </a:ln>
          </p:spPr>
          <p:txBody>
            <a:bodyPr/>
            <a:lstStyle/>
            <a:p>
              <a:endParaRPr lang="en-US"/>
            </a:p>
          </p:txBody>
        </p:sp>
        <p:sp>
          <p:nvSpPr>
            <p:cNvPr id="7" name="TextBox 7"/>
            <p:cNvSpPr txBox="1"/>
            <p:nvPr/>
          </p:nvSpPr>
          <p:spPr>
            <a:xfrm>
              <a:off x="487994" y="4004628"/>
              <a:ext cx="3508835" cy="515779"/>
            </a:xfrm>
            <a:prstGeom prst="rect">
              <a:avLst/>
            </a:prstGeom>
          </p:spPr>
          <p:txBody>
            <a:bodyPr lIns="0" tIns="0" rIns="0" bIns="0" rtlCol="0" anchor="t">
              <a:spAutoFit/>
            </a:bodyPr>
            <a:lstStyle/>
            <a:p>
              <a:pPr algn="l">
                <a:lnSpc>
                  <a:spcPts val="3042"/>
                </a:lnSpc>
                <a:spcBef>
                  <a:spcPct val="0"/>
                </a:spcBef>
              </a:pPr>
              <a:r>
                <a:rPr lang="en-US" sz="2322" b="1">
                  <a:solidFill>
                    <a:srgbClr val="0E6565"/>
                  </a:solidFill>
                  <a:latin typeface="DIN Pro 1 Bold"/>
                  <a:ea typeface="DIN Pro 1 Bold"/>
                  <a:cs typeface="DIN Pro 1 Bold"/>
                  <a:sym typeface="DIN Pro 1 Bold"/>
                </a:rPr>
                <a:t>Hyderabad, India</a:t>
              </a:r>
            </a:p>
          </p:txBody>
        </p:sp>
        <p:sp>
          <p:nvSpPr>
            <p:cNvPr id="8" name="TextBox 8"/>
            <p:cNvSpPr txBox="1"/>
            <p:nvPr/>
          </p:nvSpPr>
          <p:spPr>
            <a:xfrm>
              <a:off x="480745" y="283162"/>
              <a:ext cx="10762788" cy="3171773"/>
            </a:xfrm>
            <a:prstGeom prst="rect">
              <a:avLst/>
            </a:prstGeom>
          </p:spPr>
          <p:txBody>
            <a:bodyPr lIns="0" tIns="0" rIns="0" bIns="0" rtlCol="0" anchor="t">
              <a:spAutoFit/>
            </a:bodyPr>
            <a:lstStyle/>
            <a:p>
              <a:pPr marL="0" lvl="0" indent="0" algn="l">
                <a:lnSpc>
                  <a:spcPts val="6461"/>
                </a:lnSpc>
                <a:spcBef>
                  <a:spcPct val="0"/>
                </a:spcBef>
              </a:pPr>
              <a:r>
                <a:rPr lang="en-US" sz="4615">
                  <a:solidFill>
                    <a:srgbClr val="0E6565"/>
                  </a:solidFill>
                  <a:latin typeface="DIN Pro 2"/>
                  <a:ea typeface="DIN Pro 2"/>
                  <a:cs typeface="DIN Pro 2"/>
                  <a:sym typeface="DIN Pro 2"/>
                </a:rPr>
                <a:t>FIRST CONFERENCE OF THE </a:t>
              </a:r>
              <a:r>
                <a:rPr lang="en-US" sz="4615" u="none" strike="noStrike">
                  <a:solidFill>
                    <a:srgbClr val="0E6565"/>
                  </a:solidFill>
                  <a:latin typeface="DIN Pro 2"/>
                  <a:ea typeface="DIN Pro 2"/>
                  <a:cs typeface="DIN Pro 2"/>
                  <a:sym typeface="DIN Pro 2"/>
                </a:rPr>
                <a:t>OCEAN DECADE TSUNAMI PROGRAMME </a:t>
              </a:r>
            </a:p>
          </p:txBody>
        </p:sp>
        <p:sp>
          <p:nvSpPr>
            <p:cNvPr id="9" name="TextBox 9"/>
            <p:cNvSpPr txBox="1"/>
            <p:nvPr/>
          </p:nvSpPr>
          <p:spPr>
            <a:xfrm>
              <a:off x="497245" y="4592173"/>
              <a:ext cx="4067966" cy="515779"/>
            </a:xfrm>
            <a:prstGeom prst="rect">
              <a:avLst/>
            </a:prstGeom>
          </p:spPr>
          <p:txBody>
            <a:bodyPr lIns="0" tIns="0" rIns="0" bIns="0" rtlCol="0" anchor="t">
              <a:spAutoFit/>
            </a:bodyPr>
            <a:lstStyle/>
            <a:p>
              <a:pPr marL="0" lvl="0" indent="0" algn="l">
                <a:lnSpc>
                  <a:spcPts val="3042"/>
                </a:lnSpc>
                <a:spcBef>
                  <a:spcPct val="0"/>
                </a:spcBef>
              </a:pPr>
              <a:r>
                <a:rPr lang="en-US" sz="2322" b="1">
                  <a:solidFill>
                    <a:srgbClr val="0E6565"/>
                  </a:solidFill>
                  <a:latin typeface="DIN Pro 1 Bold"/>
                  <a:ea typeface="DIN Pro 1 Bold"/>
                  <a:cs typeface="DIN Pro 1 Bold"/>
                  <a:sym typeface="DIN Pro 1 Bold"/>
                </a:rPr>
                <a:t>10-11 </a:t>
              </a:r>
              <a:r>
                <a:rPr lang="en-US" sz="2322" b="1" u="none" strike="noStrike">
                  <a:solidFill>
                    <a:srgbClr val="0E6565"/>
                  </a:solidFill>
                  <a:latin typeface="DIN Pro 1 Bold"/>
                  <a:ea typeface="DIN Pro 1 Bold"/>
                  <a:cs typeface="DIN Pro 1 Bold"/>
                  <a:sym typeface="DIN Pro 1 Bold"/>
                </a:rPr>
                <a:t>November 2025</a:t>
              </a:r>
            </a:p>
          </p:txBody>
        </p:sp>
      </p:grpSp>
      <p:grpSp>
        <p:nvGrpSpPr>
          <p:cNvPr id="10" name="Group 10"/>
          <p:cNvGrpSpPr/>
          <p:nvPr/>
        </p:nvGrpSpPr>
        <p:grpSpPr>
          <a:xfrm>
            <a:off x="385584" y="262957"/>
            <a:ext cx="6468003" cy="1531485"/>
            <a:chOff x="0" y="0"/>
            <a:chExt cx="8624004" cy="2041981"/>
          </a:xfrm>
        </p:grpSpPr>
        <p:sp>
          <p:nvSpPr>
            <p:cNvPr id="11" name="Freeform 11"/>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5"/>
              <a:stretch>
                <a:fillRect/>
              </a:stretch>
            </a:blipFill>
          </p:spPr>
          <p:txBody>
            <a:bodyPr/>
            <a:lstStyle/>
            <a:p>
              <a:endParaRPr lang="en-US"/>
            </a:p>
          </p:txBody>
        </p:sp>
        <p:sp>
          <p:nvSpPr>
            <p:cNvPr id="12" name="Freeform 12"/>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6"/>
              <a:stretch>
                <a:fillRect/>
              </a:stretch>
            </a:blipFill>
          </p:spPr>
          <p:txBody>
            <a:bodyPr/>
            <a:lstStyle/>
            <a:p>
              <a:endParaRPr lang="en-US"/>
            </a:p>
          </p:txBody>
        </p:sp>
      </p:grpSp>
      <p:sp>
        <p:nvSpPr>
          <p:cNvPr id="14" name="TextBox 13">
            <a:extLst>
              <a:ext uri="{FF2B5EF4-FFF2-40B4-BE49-F238E27FC236}">
                <a16:creationId xmlns:a16="http://schemas.microsoft.com/office/drawing/2014/main" id="{F4444DF7-21FC-E608-B150-AA0E1BA8A701}"/>
              </a:ext>
            </a:extLst>
          </p:cNvPr>
          <p:cNvSpPr txBox="1"/>
          <p:nvPr/>
        </p:nvSpPr>
        <p:spPr>
          <a:xfrm>
            <a:off x="1447800" y="6186138"/>
            <a:ext cx="6293783" cy="1077218"/>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542925"/>
            <a:r>
              <a:rPr lang="en-US" sz="3200" b="1" dirty="0">
                <a:solidFill>
                  <a:schemeClr val="bg1"/>
                </a:solidFill>
                <a:latin typeface="Arial" panose="020B0604020202020204" pitchFamily="34" charset="0"/>
                <a:cs typeface="Arial" panose="020B0604020202020204" pitchFamily="34" charset="0"/>
              </a:rPr>
              <a:t>Tsunami Ready in the Pacific (ICG/PTWS) </a:t>
            </a:r>
          </a:p>
        </p:txBody>
      </p:sp>
      <p:sp>
        <p:nvSpPr>
          <p:cNvPr id="15" name="Rectangle 14">
            <a:extLst>
              <a:ext uri="{FF2B5EF4-FFF2-40B4-BE49-F238E27FC236}">
                <a16:creationId xmlns:a16="http://schemas.microsoft.com/office/drawing/2014/main" id="{D78D586C-F58E-1DB0-F25F-A25F57C86C66}"/>
              </a:ext>
            </a:extLst>
          </p:cNvPr>
          <p:cNvSpPr/>
          <p:nvPr/>
        </p:nvSpPr>
        <p:spPr>
          <a:xfrm>
            <a:off x="0" y="2945146"/>
            <a:ext cx="8458199" cy="212365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457835" algn="l"/>
                <a:tab pos="304165" algn="l"/>
                <a:tab pos="342900" algn="l"/>
                <a:tab pos="857250" algn="l"/>
                <a:tab pos="1218565" algn="l"/>
                <a:tab pos="1523365" algn="l"/>
                <a:tab pos="1828165" algn="l"/>
                <a:tab pos="2132965" algn="l"/>
                <a:tab pos="2437765" algn="l"/>
                <a:tab pos="2742565" algn="l"/>
                <a:tab pos="3047365" algn="l"/>
                <a:tab pos="3352165" algn="l"/>
                <a:tab pos="3656965" algn="l"/>
                <a:tab pos="3961765" algn="l"/>
                <a:tab pos="4266565" algn="l"/>
                <a:tab pos="4571365" algn="l"/>
                <a:tab pos="4876165" algn="l"/>
                <a:tab pos="5180965" algn="l"/>
                <a:tab pos="5485765" algn="l"/>
                <a:tab pos="5790565" algn="l"/>
                <a:tab pos="6095365" algn="l"/>
                <a:tab pos="6400165" algn="l"/>
              </a:tabLst>
            </a:pPr>
            <a:r>
              <a:rPr lang="en-US" sz="4400" b="1" dirty="0">
                <a:solidFill>
                  <a:prstClr val="white"/>
                </a:solidFill>
                <a:latin typeface="Arial" panose="020B0604020202020204" pitchFamily="34" charset="0"/>
                <a:ea typeface="Times New Roman" panose="02020603050405020304" pitchFamily="18" charset="0"/>
                <a:cs typeface="Arial" panose="020B0604020202020204" pitchFamily="34" charset="0"/>
              </a:rPr>
              <a:t>Session 2: (HLO 2) </a:t>
            </a:r>
          </a:p>
          <a:p>
            <a:pPr algn="ctr">
              <a:tabLst>
                <a:tab pos="-457835" algn="l"/>
                <a:tab pos="304165" algn="l"/>
                <a:tab pos="342900" algn="l"/>
                <a:tab pos="857250" algn="l"/>
                <a:tab pos="1218565" algn="l"/>
                <a:tab pos="1523365" algn="l"/>
                <a:tab pos="1828165" algn="l"/>
                <a:tab pos="2132965" algn="l"/>
                <a:tab pos="2437765" algn="l"/>
                <a:tab pos="2742565" algn="l"/>
                <a:tab pos="3047365" algn="l"/>
                <a:tab pos="3352165" algn="l"/>
                <a:tab pos="3656965" algn="l"/>
                <a:tab pos="3961765" algn="l"/>
                <a:tab pos="4266565" algn="l"/>
                <a:tab pos="4571365" algn="l"/>
                <a:tab pos="4876165" algn="l"/>
                <a:tab pos="5180965" algn="l"/>
                <a:tab pos="5485765" algn="l"/>
                <a:tab pos="5790565" algn="l"/>
                <a:tab pos="6095365" algn="l"/>
                <a:tab pos="6400165" algn="l"/>
              </a:tabLst>
            </a:pPr>
            <a:r>
              <a:rPr lang="en-US" sz="4400" b="1" dirty="0">
                <a:solidFill>
                  <a:prstClr val="white"/>
                </a:solidFill>
                <a:latin typeface="Arial" panose="020B0604020202020204" pitchFamily="34" charset="0"/>
                <a:ea typeface="Times New Roman" panose="02020603050405020304" pitchFamily="18" charset="0"/>
                <a:cs typeface="Arial" panose="020B0604020202020204" pitchFamily="34" charset="0"/>
              </a:rPr>
              <a:t>Tsunami Ready and Preparedness </a:t>
            </a:r>
            <a:endParaRPr lang="en-US" sz="4400" b="1" dirty="0">
              <a:solidFill>
                <a:prstClr val="white"/>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F9D80E7-04A3-9F1C-90B8-592597927CEF}"/>
              </a:ext>
            </a:extLst>
          </p:cNvPr>
          <p:cNvPicPr>
            <a:picLocks noChangeAspect="1"/>
          </p:cNvPicPr>
          <p:nvPr/>
        </p:nvPicPr>
        <p:blipFill>
          <a:blip r:embed="rId7"/>
          <a:stretch>
            <a:fillRect/>
          </a:stretch>
        </p:blipFill>
        <p:spPr>
          <a:xfrm>
            <a:off x="2769817" y="7715952"/>
            <a:ext cx="2755631" cy="20240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F6D8D2-26B0-EA9C-4D20-D9E3DB72B101}"/>
              </a:ext>
            </a:extLst>
          </p:cNvPr>
          <p:cNvSpPr/>
          <p:nvPr/>
        </p:nvSpPr>
        <p:spPr>
          <a:xfrm>
            <a:off x="313837" y="597131"/>
            <a:ext cx="16853651" cy="74169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4531" y="6846235"/>
            <a:ext cx="9405257" cy="3743588"/>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441790" y="514112"/>
            <a:ext cx="17921177" cy="830997"/>
          </a:xfrm>
          <a:prstGeom prst="rect">
            <a:avLst/>
          </a:prstGeom>
          <a:noFill/>
        </p:spPr>
        <p:txBody>
          <a:bodyPr wrap="square" rtlCol="0">
            <a:spAutoFit/>
          </a:bodyPr>
          <a:lstStyle/>
          <a:p>
            <a:pPr defTabSz="1371600"/>
            <a:r>
              <a:rPr lang="en-NZ" sz="4800" dirty="0">
                <a:solidFill>
                  <a:srgbClr val="FF0000"/>
                </a:solidFill>
                <a:latin typeface="Aptos ExtraBold" panose="020B0004020202020204" pitchFamily="34" charset="0"/>
              </a:rPr>
              <a:t>Further support needed for inundation modelling </a:t>
            </a:r>
          </a:p>
        </p:txBody>
      </p:sp>
      <p:sp>
        <p:nvSpPr>
          <p:cNvPr id="9" name="TextBox 8">
            <a:extLst>
              <a:ext uri="{FF2B5EF4-FFF2-40B4-BE49-F238E27FC236}">
                <a16:creationId xmlns:a16="http://schemas.microsoft.com/office/drawing/2014/main" id="{10E1C562-4BCD-F731-F343-0641111C7EC9}"/>
              </a:ext>
            </a:extLst>
          </p:cNvPr>
          <p:cNvSpPr txBox="1"/>
          <p:nvPr/>
        </p:nvSpPr>
        <p:spPr>
          <a:xfrm>
            <a:off x="563526" y="1403500"/>
            <a:ext cx="17160948" cy="507831"/>
          </a:xfrm>
          <a:prstGeom prst="rect">
            <a:avLst/>
          </a:prstGeom>
          <a:noFill/>
        </p:spPr>
        <p:txBody>
          <a:bodyPr wrap="square" rtlCol="0">
            <a:spAutoFit/>
          </a:bodyPr>
          <a:lstStyle/>
          <a:p>
            <a:pPr defTabSz="1371600"/>
            <a:r>
              <a:rPr lang="en-NZ" sz="2700" i="1" dirty="0">
                <a:solidFill>
                  <a:prstClr val="black"/>
                </a:solidFill>
                <a:latin typeface="Aptos" panose="020B0004020202020204" pitchFamily="34" charset="0"/>
              </a:rPr>
              <a:t> </a:t>
            </a:r>
          </a:p>
        </p:txBody>
      </p:sp>
      <p:sp>
        <p:nvSpPr>
          <p:cNvPr id="3" name="Rectangle 2">
            <a:extLst>
              <a:ext uri="{FF2B5EF4-FFF2-40B4-BE49-F238E27FC236}">
                <a16:creationId xmlns:a16="http://schemas.microsoft.com/office/drawing/2014/main" id="{F0FA00C6-656B-A890-271D-2A7F9EB0D5AB}"/>
              </a:ext>
            </a:extLst>
          </p:cNvPr>
          <p:cNvSpPr/>
          <p:nvPr/>
        </p:nvSpPr>
        <p:spPr>
          <a:xfrm>
            <a:off x="1" y="1"/>
            <a:ext cx="18484703" cy="461666"/>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NZ" sz="2700">
              <a:solidFill>
                <a:prstClr val="white"/>
              </a:solidFill>
              <a:latin typeface="Calibri" panose="020F0502020204030204"/>
            </a:endParaRPr>
          </a:p>
        </p:txBody>
      </p:sp>
      <p:sp>
        <p:nvSpPr>
          <p:cNvPr id="11" name="TextBox 10">
            <a:extLst>
              <a:ext uri="{FF2B5EF4-FFF2-40B4-BE49-F238E27FC236}">
                <a16:creationId xmlns:a16="http://schemas.microsoft.com/office/drawing/2014/main" id="{9E2E52F1-9531-76F2-3EE8-734135AC3971}"/>
              </a:ext>
            </a:extLst>
          </p:cNvPr>
          <p:cNvSpPr txBox="1"/>
          <p:nvPr/>
        </p:nvSpPr>
        <p:spPr>
          <a:xfrm>
            <a:off x="441789" y="1391275"/>
            <a:ext cx="17282685" cy="4431983"/>
          </a:xfrm>
          <a:prstGeom prst="rect">
            <a:avLst/>
          </a:prstGeom>
          <a:noFill/>
        </p:spPr>
        <p:txBody>
          <a:bodyPr wrap="square" rtlCol="0">
            <a:spAutoFit/>
          </a:bodyPr>
          <a:lstStyle/>
          <a:p>
            <a:pPr marL="514350" indent="-514350" defTabSz="1371600">
              <a:spcAft>
                <a:spcPts val="1800"/>
              </a:spcAft>
              <a:buFont typeface="Arial" panose="020B0604020202020204" pitchFamily="34" charset="0"/>
              <a:buChar char="•"/>
            </a:pPr>
            <a:r>
              <a:rPr lang="en-NZ" sz="3150" b="1" dirty="0">
                <a:solidFill>
                  <a:prstClr val="black"/>
                </a:solidFill>
                <a:latin typeface="Aptos" panose="020B0004020202020204" pitchFamily="34" charset="0"/>
                <a:ea typeface="Calibri" panose="020F0502020204030204" pitchFamily="34" charset="0"/>
              </a:rPr>
              <a:t>The lack of inundation modelling presents real difficulties to tsunami preparedness, and Tsunami Ready Recognition.</a:t>
            </a:r>
          </a:p>
          <a:p>
            <a:pPr marL="514350" indent="-514350" defTabSz="1371600">
              <a:spcAft>
                <a:spcPts val="1800"/>
              </a:spcAft>
              <a:buFont typeface="Arial" panose="020B0604020202020204" pitchFamily="34" charset="0"/>
              <a:buChar char="•"/>
            </a:pPr>
            <a:r>
              <a:rPr lang="en-NZ" sz="3150" b="1" dirty="0">
                <a:solidFill>
                  <a:prstClr val="black"/>
                </a:solidFill>
                <a:latin typeface="Aptos" panose="020B0004020202020204" pitchFamily="34" charset="0"/>
                <a:ea typeface="Calibri" panose="020F0502020204030204" pitchFamily="34" charset="0"/>
              </a:rPr>
              <a:t>Accurate inundation modelling requires the availability of high-resolution bathymetry and topography, which often isn't available at every location, or is very expensive to obtain.  </a:t>
            </a:r>
          </a:p>
          <a:p>
            <a:pPr marL="514350" indent="-514350" defTabSz="1371600">
              <a:spcAft>
                <a:spcPts val="1800"/>
              </a:spcAft>
              <a:buFont typeface="Arial" panose="020B0604020202020204" pitchFamily="34" charset="0"/>
              <a:buChar char="•"/>
            </a:pPr>
            <a:r>
              <a:rPr lang="en-NZ" sz="3150" b="1" dirty="0">
                <a:solidFill>
                  <a:prstClr val="black"/>
                </a:solidFill>
                <a:latin typeface="Aptos" panose="020B0004020202020204" pitchFamily="34" charset="0"/>
                <a:ea typeface="Calibri" panose="020F0502020204030204" pitchFamily="34" charset="0"/>
              </a:rPr>
              <a:t>Advances in satellite-derived bathymetry which, when chart survey data is also available, can be used for inundation modelling. Other options considered, include taking offshore wave amplitude from PTHA tools and extrapolating to coast using accepted scaling procedures.</a:t>
            </a:r>
            <a:r>
              <a:rPr lang="en-NZ" sz="3150" b="1" dirty="0">
                <a:solidFill>
                  <a:srgbClr val="0961A9"/>
                </a:solidFill>
                <a:latin typeface="Aptos" panose="020B0004020202020204" pitchFamily="34" charset="0"/>
              </a:rPr>
              <a:t>		</a:t>
            </a:r>
          </a:p>
        </p:txBody>
      </p:sp>
      <p:sp>
        <p:nvSpPr>
          <p:cNvPr id="2" name="TextBox 1">
            <a:extLst>
              <a:ext uri="{FF2B5EF4-FFF2-40B4-BE49-F238E27FC236}">
                <a16:creationId xmlns:a16="http://schemas.microsoft.com/office/drawing/2014/main" id="{912EC1A0-A5D1-112E-87AC-0B64B23F0866}"/>
              </a:ext>
            </a:extLst>
          </p:cNvPr>
          <p:cNvSpPr txBox="1"/>
          <p:nvPr/>
        </p:nvSpPr>
        <p:spPr>
          <a:xfrm>
            <a:off x="14587324" y="0"/>
            <a:ext cx="3503973" cy="415498"/>
          </a:xfrm>
          <a:prstGeom prst="rect">
            <a:avLst/>
          </a:prstGeom>
          <a:noFill/>
        </p:spPr>
        <p:txBody>
          <a:bodyPr wrap="none" rtlCol="0">
            <a:spAutoFit/>
          </a:bodyPr>
          <a:lstStyle/>
          <a:p>
            <a:pPr algn="r" defTabSz="1371600"/>
            <a:r>
              <a:rPr lang="mi-NZ" sz="2100" b="1" dirty="0">
                <a:solidFill>
                  <a:prstClr val="white"/>
                </a:solidFill>
                <a:latin typeface="Aptos Black" panose="020F0502020204030204" pitchFamily="34" charset="0"/>
              </a:rPr>
              <a:t>ICG/PTWS XXXI </a:t>
            </a:r>
            <a:r>
              <a:rPr lang="mi-NZ" sz="2100" b="1" dirty="0" err="1">
                <a:solidFill>
                  <a:prstClr val="white"/>
                </a:solidFill>
                <a:latin typeface="Aptos Black" panose="020F0502020204030204" pitchFamily="34" charset="0"/>
              </a:rPr>
              <a:t>April</a:t>
            </a:r>
            <a:r>
              <a:rPr lang="mi-NZ" sz="2100" b="1" dirty="0">
                <a:solidFill>
                  <a:prstClr val="white"/>
                </a:solidFill>
                <a:latin typeface="Aptos Black" panose="020F0502020204030204" pitchFamily="34" charset="0"/>
              </a:rPr>
              <a:t> 2025</a:t>
            </a:r>
            <a:endParaRPr lang="en-NZ" sz="2100" b="1" dirty="0">
              <a:solidFill>
                <a:prstClr val="white"/>
              </a:solidFill>
              <a:latin typeface="Aptos Black" panose="020F0502020204030204" pitchFamily="34" charset="0"/>
            </a:endParaRPr>
          </a:p>
        </p:txBody>
      </p:sp>
      <p:sp>
        <p:nvSpPr>
          <p:cNvPr id="4" name="TextBox 3">
            <a:extLst>
              <a:ext uri="{FF2B5EF4-FFF2-40B4-BE49-F238E27FC236}">
                <a16:creationId xmlns:a16="http://schemas.microsoft.com/office/drawing/2014/main" id="{94CE98DC-2D0F-F137-F961-4CA2ACF819C8}"/>
              </a:ext>
            </a:extLst>
          </p:cNvPr>
          <p:cNvSpPr txBox="1"/>
          <p:nvPr/>
        </p:nvSpPr>
        <p:spPr>
          <a:xfrm>
            <a:off x="1202017" y="5617905"/>
            <a:ext cx="14810615" cy="4108817"/>
          </a:xfrm>
          <a:prstGeom prst="rect">
            <a:avLst/>
          </a:prstGeom>
          <a:solidFill>
            <a:schemeClr val="bg1"/>
          </a:solidFill>
          <a:ln w="28575">
            <a:solidFill>
              <a:srgbClr val="C00000"/>
            </a:solidFill>
          </a:ln>
        </p:spPr>
        <p:txBody>
          <a:bodyPr wrap="square" rtlCol="0">
            <a:spAutoFit/>
          </a:bodyPr>
          <a:lstStyle/>
          <a:p>
            <a:pPr marL="280988" defTabSz="1371600"/>
            <a:r>
              <a:rPr lang="en-NZ" sz="3300" dirty="0">
                <a:solidFill>
                  <a:srgbClr val="C00000"/>
                </a:solidFill>
                <a:latin typeface="Arial" panose="020B0604020202020204" pitchFamily="34" charset="0"/>
              </a:rPr>
              <a:t>The WG3 Task Team Tsunami Ready recommends that the ICG/PTWS:</a:t>
            </a:r>
            <a:endParaRPr lang="en-NZ" sz="3300" dirty="0">
              <a:solidFill>
                <a:srgbClr val="C00000"/>
              </a:solidFill>
              <a:latin typeface="Calibri" panose="020F0502020204030204"/>
            </a:endParaRPr>
          </a:p>
          <a:p>
            <a:pPr marL="280988" defTabSz="1371600">
              <a:spcBef>
                <a:spcPts val="1800"/>
              </a:spcBef>
              <a:spcAft>
                <a:spcPts val="1800"/>
              </a:spcAft>
            </a:pPr>
            <a:r>
              <a:rPr lang="en-NZ" sz="3300" b="1" dirty="0">
                <a:solidFill>
                  <a:srgbClr val="000000"/>
                </a:solidFill>
                <a:latin typeface="Arial" panose="020B0604020202020204" pitchFamily="34" charset="0"/>
              </a:rPr>
              <a:t>Notes </a:t>
            </a:r>
            <a:r>
              <a:rPr lang="en-NZ" sz="3300" dirty="0">
                <a:solidFill>
                  <a:srgbClr val="000000"/>
                </a:solidFill>
                <a:latin typeface="Arial" panose="020B0604020202020204" pitchFamily="34" charset="0"/>
              </a:rPr>
              <a:t>the barrier that the lack of availability of high-resolution bathymetry  and topography for inundation modelling presents to tsunami preparedness and Tsunami Ready Recognition,</a:t>
            </a:r>
            <a:endParaRPr lang="en-NZ" sz="3300" dirty="0">
              <a:solidFill>
                <a:prstClr val="black"/>
              </a:solidFill>
              <a:latin typeface="Calibri" panose="020F0502020204030204"/>
            </a:endParaRPr>
          </a:p>
          <a:p>
            <a:pPr marL="280988" defTabSz="1371600"/>
            <a:r>
              <a:rPr lang="en-NZ" sz="3300" b="1" dirty="0">
                <a:solidFill>
                  <a:srgbClr val="000000"/>
                </a:solidFill>
                <a:latin typeface="Arial" panose="020B0604020202020204" pitchFamily="34" charset="0"/>
              </a:rPr>
              <a:t>Requests </a:t>
            </a:r>
            <a:r>
              <a:rPr lang="en-NZ" sz="3300" dirty="0">
                <a:solidFill>
                  <a:srgbClr val="000000"/>
                </a:solidFill>
                <a:latin typeface="Arial" panose="020B0604020202020204" pitchFamily="34" charset="0"/>
              </a:rPr>
              <a:t>Working Group One to consider the collation of existing or                                creation of new guidance on techniques for inundation modelling                                       where high-resolution bathymetry and topography isn’t available. </a:t>
            </a:r>
            <a:endParaRPr lang="en-NZ" sz="33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07C86CB8-F975-53A5-A09E-718EDBAC77CC}"/>
              </a:ext>
            </a:extLst>
          </p:cNvPr>
          <p:cNvPicPr>
            <a:picLocks noChangeAspect="1"/>
          </p:cNvPicPr>
          <p:nvPr/>
        </p:nvPicPr>
        <p:blipFill>
          <a:blip r:embed="rId4"/>
          <a:stretch>
            <a:fillRect/>
          </a:stretch>
        </p:blipFill>
        <p:spPr>
          <a:xfrm>
            <a:off x="16373946" y="8892261"/>
            <a:ext cx="1652159" cy="1188823"/>
          </a:xfrm>
          <a:prstGeom prst="rect">
            <a:avLst/>
          </a:prstGeom>
        </p:spPr>
      </p:pic>
      <p:pic>
        <p:nvPicPr>
          <p:cNvPr id="10" name="Picture 9">
            <a:extLst>
              <a:ext uri="{FF2B5EF4-FFF2-40B4-BE49-F238E27FC236}">
                <a16:creationId xmlns:a16="http://schemas.microsoft.com/office/drawing/2014/main" id="{5904A381-1A2E-DED4-30B6-B649AF00CEB8}"/>
              </a:ext>
            </a:extLst>
          </p:cNvPr>
          <p:cNvPicPr>
            <a:picLocks noChangeAspect="1"/>
          </p:cNvPicPr>
          <p:nvPr/>
        </p:nvPicPr>
        <p:blipFill>
          <a:blip r:embed="rId5"/>
          <a:stretch>
            <a:fillRect/>
          </a:stretch>
        </p:blipFill>
        <p:spPr>
          <a:xfrm>
            <a:off x="16721448" y="7332013"/>
            <a:ext cx="1304657" cy="1072989"/>
          </a:xfrm>
          <a:prstGeom prst="rect">
            <a:avLst/>
          </a:prstGeom>
        </p:spPr>
      </p:pic>
    </p:spTree>
    <p:extLst>
      <p:ext uri="{BB962C8B-B14F-4D97-AF65-F5344CB8AC3E}">
        <p14:creationId xmlns:p14="http://schemas.microsoft.com/office/powerpoint/2010/main" val="2353643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36272F-772F-2713-5943-B56F7580B176}"/>
              </a:ext>
            </a:extLst>
          </p:cNvPr>
          <p:cNvSpPr/>
          <p:nvPr/>
        </p:nvSpPr>
        <p:spPr>
          <a:xfrm>
            <a:off x="8599" y="-462516"/>
            <a:ext cx="18484702" cy="11212032"/>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NZ" sz="2700">
              <a:solidFill>
                <a:prstClr val="white"/>
              </a:solidFill>
              <a:latin typeface="Calibri" panose="020F0502020204030204"/>
            </a:endParaRPr>
          </a:p>
        </p:txBody>
      </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665840" y="6958084"/>
            <a:ext cx="9405256" cy="3743588"/>
          </a:xfrm>
          <a:prstGeom prst="rect">
            <a:avLst/>
          </a:prstGeom>
        </p:spPr>
      </p:pic>
      <p:sp>
        <p:nvSpPr>
          <p:cNvPr id="2" name="TextBox 1">
            <a:extLst>
              <a:ext uri="{FF2B5EF4-FFF2-40B4-BE49-F238E27FC236}">
                <a16:creationId xmlns:a16="http://schemas.microsoft.com/office/drawing/2014/main" id="{B075B67B-A456-D892-D22A-C73182CAABE9}"/>
              </a:ext>
            </a:extLst>
          </p:cNvPr>
          <p:cNvSpPr txBox="1"/>
          <p:nvPr/>
        </p:nvSpPr>
        <p:spPr>
          <a:xfrm>
            <a:off x="1996828" y="1555001"/>
            <a:ext cx="14537120" cy="2554545"/>
          </a:xfrm>
          <a:prstGeom prst="rect">
            <a:avLst/>
          </a:prstGeom>
          <a:noFill/>
        </p:spPr>
        <p:txBody>
          <a:bodyPr wrap="none" rtlCol="0">
            <a:spAutoFit/>
          </a:bodyPr>
          <a:lstStyle/>
          <a:p>
            <a:pPr algn="ctr" defTabSz="1371600"/>
            <a:r>
              <a:rPr lang="mi-NZ" sz="8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Tsunami </a:t>
            </a:r>
            <a:r>
              <a:rPr lang="mi-NZ" sz="8000" b="1" dirty="0" err="1">
                <a:solidFill>
                  <a:prstClr val="white"/>
                </a:solidFill>
                <a:latin typeface="Arial" panose="020B0604020202020204" pitchFamily="34" charset="0"/>
                <a:ea typeface="ＭＳ Ｐゴシック" panose="020B0600070205080204" pitchFamily="34" charset="-128"/>
                <a:cs typeface="Arial" panose="020B0604020202020204" pitchFamily="34" charset="0"/>
              </a:rPr>
              <a:t>Ready</a:t>
            </a:r>
            <a:r>
              <a:rPr lang="mi-NZ" sz="8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 ‘</a:t>
            </a:r>
            <a:r>
              <a:rPr lang="mi-NZ" sz="8000" b="1" dirty="0" err="1">
                <a:solidFill>
                  <a:prstClr val="white"/>
                </a:solidFill>
                <a:latin typeface="Arial" panose="020B0604020202020204" pitchFamily="34" charset="0"/>
                <a:ea typeface="ＭＳ Ｐゴシック" panose="020B0600070205080204" pitchFamily="34" charset="-128"/>
                <a:cs typeface="Arial" panose="020B0604020202020204" pitchFamily="34" charset="0"/>
              </a:rPr>
              <a:t>Equivalency</a:t>
            </a:r>
            <a:r>
              <a:rPr lang="mi-NZ" sz="8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a:t>
            </a:r>
          </a:p>
          <a:p>
            <a:pPr algn="ctr" defTabSz="1371600"/>
            <a:r>
              <a:rPr lang="mi-NZ" sz="8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in the Pacific </a:t>
            </a:r>
            <a:endParaRPr lang="en-NZ" sz="8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875A9050-0E1A-A0EE-134E-314FC47EB396}"/>
              </a:ext>
            </a:extLst>
          </p:cNvPr>
          <p:cNvSpPr txBox="1"/>
          <p:nvPr/>
        </p:nvSpPr>
        <p:spPr>
          <a:xfrm>
            <a:off x="4975265" y="4567606"/>
            <a:ext cx="11146646" cy="4247317"/>
          </a:xfrm>
          <a:prstGeom prst="rect">
            <a:avLst/>
          </a:prstGeom>
          <a:noFill/>
        </p:spPr>
        <p:txBody>
          <a:bodyPr wrap="square">
            <a:spAutoFit/>
          </a:bodyPr>
          <a:lstStyle/>
          <a:p>
            <a:pPr defTabSz="1371600"/>
            <a:r>
              <a:rPr lang="mi-NZ" sz="27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Established:  ICG/PTWS-XXX (Sep 2023)</a:t>
            </a:r>
          </a:p>
          <a:p>
            <a:pPr marL="342900" indent="-342900" defTabSz="1371600">
              <a:buFont typeface="Arial" panose="020B0604020202020204" pitchFamily="34" charset="0"/>
              <a:buChar char="•"/>
            </a:pPr>
            <a:r>
              <a:rPr lang="en-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Consolidated and focused efforts in PTWS</a:t>
            </a:r>
          </a:p>
          <a:p>
            <a:pPr marL="342900" indent="-342900" defTabSz="1371600">
              <a:buFont typeface="Arial" panose="020B0604020202020204" pitchFamily="34" charset="0"/>
              <a:buChar char="•"/>
            </a:pPr>
            <a:r>
              <a:rPr lang="en-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Provided clear engagement point for cross-ICG discussion</a:t>
            </a:r>
          </a:p>
          <a:p>
            <a:pPr marL="342900" indent="-342900" defTabSz="1371600">
              <a:buFont typeface="Arial" panose="020B0604020202020204" pitchFamily="34" charset="0"/>
              <a:buChar char="•"/>
            </a:pPr>
            <a:r>
              <a:rPr lang="en-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Met 3 times in 2024 to progress activities for ICG/PTWS-XXXI </a:t>
            </a:r>
          </a:p>
          <a:p>
            <a:pPr defTabSz="1371600"/>
            <a:endParaRPr lang="mi-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pPr defTabSz="1371600"/>
            <a:r>
              <a:rPr lang="mi-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Members:</a:t>
            </a:r>
          </a:p>
          <a:p>
            <a:pPr marL="342900" indent="-342900" defTabSz="1371600">
              <a:buFont typeface="Arial" panose="020B0604020202020204" pitchFamily="34" charset="0"/>
              <a:buChar char="•"/>
            </a:pPr>
            <a:r>
              <a:rPr lang="mi-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Co Chairs:  Laura Kong, ITIC; Ashleigh Fromont, NZ NEMA</a:t>
            </a:r>
          </a:p>
          <a:p>
            <a:pPr marL="342900" indent="-342900" defTabSz="1371600">
              <a:buFont typeface="Arial" panose="020B0604020202020204" pitchFamily="34" charset="0"/>
              <a:buChar char="•"/>
            </a:pPr>
            <a:r>
              <a:rPr lang="mi-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Members (2023-2025:  </a:t>
            </a:r>
            <a:r>
              <a:rPr lang="en-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Chile, China, Ecuador, France, Japan, Malaysia, New Zealand, USA</a:t>
            </a:r>
          </a:p>
          <a:p>
            <a:pPr marL="342900" indent="-342900" defTabSz="1371600">
              <a:buFont typeface="Arial" panose="020B0604020202020204" pitchFamily="34" charset="0"/>
              <a:buChar char="•"/>
            </a:pPr>
            <a:endParaRPr lang="en-NZ" sz="24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pPr algn="r" defTabSz="1371600"/>
            <a:endParaRPr lang="mi-NZ" sz="27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F3C9130E-3EA2-80CD-AEBB-91ACD1A352FC}"/>
              </a:ext>
            </a:extLst>
          </p:cNvPr>
          <p:cNvSpPr txBox="1"/>
          <p:nvPr/>
        </p:nvSpPr>
        <p:spPr>
          <a:xfrm>
            <a:off x="14934699" y="-304686"/>
            <a:ext cx="3558602" cy="415498"/>
          </a:xfrm>
          <a:prstGeom prst="rect">
            <a:avLst/>
          </a:prstGeom>
          <a:noFill/>
        </p:spPr>
        <p:txBody>
          <a:bodyPr wrap="none" rtlCol="0">
            <a:spAutoFit/>
          </a:bodyPr>
          <a:lstStyle/>
          <a:p>
            <a:pPr algn="r" defTabSz="1371600"/>
            <a:r>
              <a:rPr lang="mi-NZ" sz="21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ICG/PTWS XXXI April 2025</a:t>
            </a:r>
            <a:endParaRPr lang="en-NZ" sz="21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F8CF1EB0-D9DF-0AEA-5F78-63D013570D4B}"/>
              </a:ext>
            </a:extLst>
          </p:cNvPr>
          <p:cNvSpPr txBox="1"/>
          <p:nvPr/>
        </p:nvSpPr>
        <p:spPr>
          <a:xfrm>
            <a:off x="7686516" y="8834446"/>
            <a:ext cx="10538876" cy="1200329"/>
          </a:xfrm>
          <a:prstGeom prst="rect">
            <a:avLst/>
          </a:prstGeom>
          <a:noFill/>
        </p:spPr>
        <p:txBody>
          <a:bodyPr wrap="square">
            <a:spAutoFit/>
          </a:bodyPr>
          <a:lstStyle/>
          <a:p>
            <a:pPr defTabSz="1371600"/>
            <a:r>
              <a:rPr lang="en-NZ" sz="2400" b="1" i="1" dirty="0">
                <a:solidFill>
                  <a:srgbClr val="BFFFF9"/>
                </a:solidFill>
                <a:latin typeface="Arial" panose="020B0604020202020204" pitchFamily="34" charset="0"/>
                <a:ea typeface="ＭＳ Ｐゴシック" panose="020B0600070205080204" pitchFamily="34" charset="-128"/>
                <a:cs typeface="Arial" panose="020B0604020202020204" pitchFamily="34" charset="0"/>
              </a:rPr>
              <a:t>Noting TOWS WG-XVII (2024) appreciation </a:t>
            </a:r>
            <a:r>
              <a:rPr lang="en-NZ" sz="2400" i="1" dirty="0">
                <a:solidFill>
                  <a:srgbClr val="BFFFF9"/>
                </a:solidFill>
                <a:latin typeface="Arial" panose="020B0604020202020204" pitchFamily="34" charset="0"/>
                <a:ea typeface="ＭＳ Ｐゴシック" panose="020B0600070205080204" pitchFamily="34" charset="-128"/>
                <a:cs typeface="Arial" panose="020B0604020202020204" pitchFamily="34" charset="0"/>
              </a:rPr>
              <a:t>of PTWS progress on mechanisms of how to include national tsunami preparedness and readiness programmes and initiatives in the UN Ocean Decade Programme </a:t>
            </a:r>
          </a:p>
        </p:txBody>
      </p:sp>
    </p:spTree>
    <p:extLst>
      <p:ext uri="{BB962C8B-B14F-4D97-AF65-F5344CB8AC3E}">
        <p14:creationId xmlns:p14="http://schemas.microsoft.com/office/powerpoint/2010/main" val="156542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6F06C4-5618-C228-FA95-46D78AF02F4C}"/>
              </a:ext>
            </a:extLst>
          </p:cNvPr>
          <p:cNvSpPr/>
          <p:nvPr/>
        </p:nvSpPr>
        <p:spPr>
          <a:xfrm>
            <a:off x="870824" y="1998646"/>
            <a:ext cx="16853651" cy="58669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a:solidFill>
                <a:prstClr val="white"/>
              </a:solidFill>
              <a:latin typeface="Calibri" panose="020F0502020204030204"/>
            </a:endParaRPr>
          </a:p>
        </p:txBody>
      </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56473" y="6475665"/>
            <a:ext cx="9405257" cy="3743588"/>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870824" y="745407"/>
            <a:ext cx="17921177" cy="923330"/>
          </a:xfrm>
          <a:prstGeom prst="rect">
            <a:avLst/>
          </a:prstGeom>
          <a:noFill/>
        </p:spPr>
        <p:txBody>
          <a:bodyPr wrap="square" rtlCol="0">
            <a:spAutoFit/>
          </a:bodyPr>
          <a:lstStyle/>
          <a:p>
            <a:pPr defTabSz="1371600"/>
            <a:r>
              <a:rPr lang="en-NZ" sz="5400" dirty="0">
                <a:solidFill>
                  <a:srgbClr val="C00000"/>
                </a:solidFill>
                <a:latin typeface="Aptos ExtraBold" panose="020B0004020202020204" pitchFamily="34" charset="0"/>
              </a:rPr>
              <a:t>TT TR proposal for Tsunami Ready Equivalency</a:t>
            </a:r>
          </a:p>
        </p:txBody>
      </p:sp>
      <p:sp>
        <p:nvSpPr>
          <p:cNvPr id="9" name="TextBox 8">
            <a:extLst>
              <a:ext uri="{FF2B5EF4-FFF2-40B4-BE49-F238E27FC236}">
                <a16:creationId xmlns:a16="http://schemas.microsoft.com/office/drawing/2014/main" id="{10E1C562-4BCD-F731-F343-0641111C7EC9}"/>
              </a:ext>
            </a:extLst>
          </p:cNvPr>
          <p:cNvSpPr txBox="1"/>
          <p:nvPr/>
        </p:nvSpPr>
        <p:spPr>
          <a:xfrm>
            <a:off x="563526" y="1403500"/>
            <a:ext cx="17160948" cy="507831"/>
          </a:xfrm>
          <a:prstGeom prst="rect">
            <a:avLst/>
          </a:prstGeom>
          <a:noFill/>
        </p:spPr>
        <p:txBody>
          <a:bodyPr wrap="square" rtlCol="0">
            <a:spAutoFit/>
          </a:bodyPr>
          <a:lstStyle/>
          <a:p>
            <a:pPr defTabSz="1371600"/>
            <a:r>
              <a:rPr lang="en-NZ" sz="2700" i="1" dirty="0">
                <a:solidFill>
                  <a:prstClr val="black"/>
                </a:solidFill>
                <a:latin typeface="Aptos" panose="020B0004020202020204" pitchFamily="34" charset="0"/>
              </a:rPr>
              <a:t> </a:t>
            </a:r>
          </a:p>
        </p:txBody>
      </p:sp>
      <p:sp>
        <p:nvSpPr>
          <p:cNvPr id="3" name="Rectangle 2">
            <a:extLst>
              <a:ext uri="{FF2B5EF4-FFF2-40B4-BE49-F238E27FC236}">
                <a16:creationId xmlns:a16="http://schemas.microsoft.com/office/drawing/2014/main" id="{F0FA00C6-656B-A890-271D-2A7F9EB0D5AB}"/>
              </a:ext>
            </a:extLst>
          </p:cNvPr>
          <p:cNvSpPr/>
          <p:nvPr/>
        </p:nvSpPr>
        <p:spPr>
          <a:xfrm>
            <a:off x="1" y="1"/>
            <a:ext cx="18484703" cy="461666"/>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NZ" sz="2700">
              <a:solidFill>
                <a:prstClr val="white"/>
              </a:solidFill>
              <a:latin typeface="Calibri" panose="020F0502020204030204"/>
            </a:endParaRPr>
          </a:p>
        </p:txBody>
      </p:sp>
      <p:sp>
        <p:nvSpPr>
          <p:cNvPr id="11" name="TextBox 10">
            <a:extLst>
              <a:ext uri="{FF2B5EF4-FFF2-40B4-BE49-F238E27FC236}">
                <a16:creationId xmlns:a16="http://schemas.microsoft.com/office/drawing/2014/main" id="{9E2E52F1-9531-76F2-3EE8-734135AC3971}"/>
              </a:ext>
            </a:extLst>
          </p:cNvPr>
          <p:cNvSpPr txBox="1"/>
          <p:nvPr/>
        </p:nvSpPr>
        <p:spPr>
          <a:xfrm>
            <a:off x="1255582" y="2431753"/>
            <a:ext cx="16084133" cy="5827236"/>
          </a:xfrm>
          <a:prstGeom prst="rect">
            <a:avLst/>
          </a:prstGeom>
          <a:noFill/>
        </p:spPr>
        <p:txBody>
          <a:bodyPr wrap="square" rtlCol="0">
            <a:spAutoFit/>
          </a:bodyPr>
          <a:lstStyle/>
          <a:p>
            <a:pPr marL="428625" indent="-428625" defTabSz="1371600">
              <a:spcBef>
                <a:spcPts val="750"/>
              </a:spcBef>
              <a:spcAft>
                <a:spcPts val="900"/>
              </a:spcAft>
              <a:buFont typeface="Arial" panose="020B0604020202020204" pitchFamily="34" charset="0"/>
              <a:buChar char="•"/>
              <a:defRPr/>
            </a:pPr>
            <a:r>
              <a:rPr lang="en-NZ" sz="4200" b="1" dirty="0">
                <a:solidFill>
                  <a:prstClr val="black"/>
                </a:solidFill>
                <a:latin typeface="Aptos" panose="020B0004020202020204" pitchFamily="34" charset="0"/>
              </a:rPr>
              <a:t>Noted &amp; Endorsed the proposed </a:t>
            </a:r>
            <a:r>
              <a:rPr lang="en-NZ" sz="4200" b="1" dirty="0">
                <a:solidFill>
                  <a:srgbClr val="0961A9"/>
                </a:solidFill>
                <a:latin typeface="Aptos" panose="020B0004020202020204" pitchFamily="34" charset="0"/>
              </a:rPr>
              <a:t>Tsunami Ready Equivalency Approach </a:t>
            </a:r>
            <a:r>
              <a:rPr lang="en-NZ" sz="4200" b="1" dirty="0">
                <a:solidFill>
                  <a:prstClr val="black"/>
                </a:solidFill>
                <a:latin typeface="Aptos" panose="020B0004020202020204" pitchFamily="34" charset="0"/>
              </a:rPr>
              <a:t>that seeks to enable reporting of tsunami preparedness </a:t>
            </a:r>
            <a:r>
              <a:rPr lang="en-NZ" sz="4200" b="1" dirty="0">
                <a:solidFill>
                  <a:srgbClr val="0961A9"/>
                </a:solidFill>
                <a:latin typeface="Aptos" panose="020B0004020202020204" pitchFamily="34" charset="0"/>
              </a:rPr>
              <a:t>in a manner compatible </a:t>
            </a:r>
            <a:r>
              <a:rPr lang="en-NZ" sz="4200" b="1" dirty="0">
                <a:solidFill>
                  <a:prstClr val="black"/>
                </a:solidFill>
                <a:latin typeface="Aptos" panose="020B0004020202020204" pitchFamily="34" charset="0"/>
              </a:rPr>
              <a:t>with the UNESCO/IOC Tsunami Ready Recognition Programme</a:t>
            </a:r>
          </a:p>
          <a:p>
            <a:pPr marL="428625" indent="-428625" defTabSz="1371600">
              <a:spcBef>
                <a:spcPts val="2550"/>
              </a:spcBef>
              <a:spcAft>
                <a:spcPts val="900"/>
              </a:spcAft>
              <a:buFont typeface="Arial" panose="020B0604020202020204" pitchFamily="34" charset="0"/>
              <a:buChar char="•"/>
              <a:defRPr/>
            </a:pPr>
            <a:r>
              <a:rPr lang="en-NZ" sz="4200" b="1" dirty="0">
                <a:solidFill>
                  <a:prstClr val="black"/>
                </a:solidFill>
                <a:latin typeface="Aptos" panose="020B0004020202020204" pitchFamily="34" charset="0"/>
              </a:rPr>
              <a:t>Recommends the </a:t>
            </a:r>
            <a:r>
              <a:rPr lang="en-NZ" sz="4200" b="1" dirty="0">
                <a:solidFill>
                  <a:srgbClr val="0961A9"/>
                </a:solidFill>
                <a:latin typeface="Aptos" panose="020B0004020202020204" pitchFamily="34" charset="0"/>
              </a:rPr>
              <a:t>TT TR to develop formal guidance for the application of this approach,</a:t>
            </a:r>
            <a:r>
              <a:rPr lang="en-NZ" sz="4200" b="1" dirty="0">
                <a:solidFill>
                  <a:prstClr val="black"/>
                </a:solidFill>
                <a:latin typeface="Aptos" panose="020B0004020202020204" pitchFamily="34" charset="0"/>
              </a:rPr>
              <a:t> in consultation with the Regional Working Groups.  </a:t>
            </a:r>
          </a:p>
          <a:p>
            <a:pPr defTabSz="1371600"/>
            <a:r>
              <a:rPr lang="en-NZ" sz="4200" b="1" dirty="0">
                <a:solidFill>
                  <a:srgbClr val="0961A9"/>
                </a:solidFill>
                <a:latin typeface="Aptos" panose="020B0004020202020204" pitchFamily="34" charset="0"/>
              </a:rPr>
              <a:t>		</a:t>
            </a:r>
          </a:p>
        </p:txBody>
      </p:sp>
      <p:sp>
        <p:nvSpPr>
          <p:cNvPr id="2" name="TextBox 1">
            <a:extLst>
              <a:ext uri="{FF2B5EF4-FFF2-40B4-BE49-F238E27FC236}">
                <a16:creationId xmlns:a16="http://schemas.microsoft.com/office/drawing/2014/main" id="{912EC1A0-A5D1-112E-87AC-0B64B23F0866}"/>
              </a:ext>
            </a:extLst>
          </p:cNvPr>
          <p:cNvSpPr txBox="1"/>
          <p:nvPr/>
        </p:nvSpPr>
        <p:spPr>
          <a:xfrm>
            <a:off x="14587324" y="0"/>
            <a:ext cx="3503973" cy="415498"/>
          </a:xfrm>
          <a:prstGeom prst="rect">
            <a:avLst/>
          </a:prstGeom>
          <a:noFill/>
        </p:spPr>
        <p:txBody>
          <a:bodyPr wrap="none" rtlCol="0">
            <a:spAutoFit/>
          </a:bodyPr>
          <a:lstStyle/>
          <a:p>
            <a:pPr algn="r" defTabSz="1371600"/>
            <a:r>
              <a:rPr lang="mi-NZ" sz="2100" b="1" dirty="0">
                <a:solidFill>
                  <a:prstClr val="white"/>
                </a:solidFill>
                <a:latin typeface="Aptos Black" panose="020F0502020204030204" pitchFamily="34" charset="0"/>
              </a:rPr>
              <a:t>ICG/PTWS XXXI </a:t>
            </a:r>
            <a:r>
              <a:rPr lang="mi-NZ" sz="2100" b="1" dirty="0" err="1">
                <a:solidFill>
                  <a:prstClr val="white"/>
                </a:solidFill>
                <a:latin typeface="Aptos Black" panose="020F0502020204030204" pitchFamily="34" charset="0"/>
              </a:rPr>
              <a:t>April</a:t>
            </a:r>
            <a:r>
              <a:rPr lang="mi-NZ" sz="2100" b="1" dirty="0">
                <a:solidFill>
                  <a:prstClr val="white"/>
                </a:solidFill>
                <a:latin typeface="Aptos Black" panose="020F0502020204030204" pitchFamily="34" charset="0"/>
              </a:rPr>
              <a:t> 2025</a:t>
            </a:r>
            <a:endParaRPr lang="en-NZ" sz="2100" b="1" dirty="0">
              <a:solidFill>
                <a:prstClr val="white"/>
              </a:solidFill>
              <a:latin typeface="Aptos Black" panose="020F0502020204030204" pitchFamily="34" charset="0"/>
            </a:endParaRPr>
          </a:p>
        </p:txBody>
      </p:sp>
      <p:pic>
        <p:nvPicPr>
          <p:cNvPr id="4" name="Picture 3">
            <a:extLst>
              <a:ext uri="{FF2B5EF4-FFF2-40B4-BE49-F238E27FC236}">
                <a16:creationId xmlns:a16="http://schemas.microsoft.com/office/drawing/2014/main" id="{06845238-83D7-0424-1119-0579DE844DF4}"/>
              </a:ext>
            </a:extLst>
          </p:cNvPr>
          <p:cNvPicPr>
            <a:picLocks noChangeAspect="1"/>
          </p:cNvPicPr>
          <p:nvPr/>
        </p:nvPicPr>
        <p:blipFill>
          <a:blip r:embed="rId4"/>
          <a:stretch>
            <a:fillRect/>
          </a:stretch>
        </p:blipFill>
        <p:spPr>
          <a:xfrm>
            <a:off x="16339310" y="8809074"/>
            <a:ext cx="1652159" cy="1188823"/>
          </a:xfrm>
          <a:prstGeom prst="rect">
            <a:avLst/>
          </a:prstGeom>
        </p:spPr>
      </p:pic>
      <p:pic>
        <p:nvPicPr>
          <p:cNvPr id="10" name="Picture 9">
            <a:extLst>
              <a:ext uri="{FF2B5EF4-FFF2-40B4-BE49-F238E27FC236}">
                <a16:creationId xmlns:a16="http://schemas.microsoft.com/office/drawing/2014/main" id="{395AE523-CE5A-2B8D-3BE1-F49664F6761D}"/>
              </a:ext>
            </a:extLst>
          </p:cNvPr>
          <p:cNvPicPr>
            <a:picLocks noChangeAspect="1"/>
          </p:cNvPicPr>
          <p:nvPr/>
        </p:nvPicPr>
        <p:blipFill>
          <a:blip r:embed="rId5"/>
          <a:stretch>
            <a:fillRect/>
          </a:stretch>
        </p:blipFill>
        <p:spPr>
          <a:xfrm>
            <a:off x="5548784" y="8867156"/>
            <a:ext cx="1301385" cy="1072657"/>
          </a:xfrm>
          <a:prstGeom prst="rect">
            <a:avLst/>
          </a:prstGeom>
        </p:spPr>
      </p:pic>
    </p:spTree>
    <p:extLst>
      <p:ext uri="{BB962C8B-B14F-4D97-AF65-F5344CB8AC3E}">
        <p14:creationId xmlns:p14="http://schemas.microsoft.com/office/powerpoint/2010/main" val="4099620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logo&#10;&#10;Description automatically generated">
            <a:extLst>
              <a:ext uri="{FF2B5EF4-FFF2-40B4-BE49-F238E27FC236}">
                <a16:creationId xmlns:a16="http://schemas.microsoft.com/office/drawing/2014/main" id="{B139AC97-779F-4C82-2FC7-801C014B6F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7200" y="7020960"/>
            <a:ext cx="9405256" cy="3743588"/>
          </a:xfrm>
          <a:prstGeom prst="rect">
            <a:avLst/>
          </a:prstGeom>
        </p:spPr>
      </p:pic>
      <p:sp>
        <p:nvSpPr>
          <p:cNvPr id="4" name="TextBox 3">
            <a:extLst>
              <a:ext uri="{FF2B5EF4-FFF2-40B4-BE49-F238E27FC236}">
                <a16:creationId xmlns:a16="http://schemas.microsoft.com/office/drawing/2014/main" id="{6B52521E-E479-5364-018B-446FAA253712}"/>
              </a:ext>
            </a:extLst>
          </p:cNvPr>
          <p:cNvSpPr txBox="1"/>
          <p:nvPr/>
        </p:nvSpPr>
        <p:spPr>
          <a:xfrm>
            <a:off x="514351" y="738643"/>
            <a:ext cx="17259298" cy="9343071"/>
          </a:xfrm>
          <a:prstGeom prst="rect">
            <a:avLst/>
          </a:prstGeom>
          <a:solidFill>
            <a:schemeClr val="bg1"/>
          </a:solidFill>
        </p:spPr>
        <p:txBody>
          <a:bodyPr wrap="square" rtlCol="0">
            <a:spAutoFit/>
          </a:bodyPr>
          <a:lstStyle/>
          <a:p>
            <a:pPr marL="571500" indent="-571500" defTabSz="1371600">
              <a:lnSpc>
                <a:spcPct val="90000"/>
              </a:lnSpc>
              <a:spcAft>
                <a:spcPts val="2000"/>
              </a:spcAft>
              <a:buFont typeface="Arial" panose="020B0604020202020204" pitchFamily="34" charset="0"/>
              <a:buChar char="•"/>
            </a:pPr>
            <a:r>
              <a:rPr lang="en-NZ" sz="3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UN Ocean Decade Goal </a:t>
            </a:r>
            <a:r>
              <a:rPr lang="en-NZ" sz="3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is to make </a:t>
            </a:r>
            <a:r>
              <a:rPr lang="en-NZ" sz="3200" b="1" i="1"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”100% of communities at risk of tsunami  prepared for and resilient to tsunamis by 2030 through the implementation of the UNESCO/IOC Tsunami Ready Recognition Programme </a:t>
            </a:r>
            <a:r>
              <a:rPr lang="en-NZ" sz="3200" b="1" i="1" u="sng"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and other initiatives.”</a:t>
            </a:r>
          </a:p>
          <a:p>
            <a:pPr marL="571500" indent="-571500" defTabSz="1371600">
              <a:lnSpc>
                <a:spcPct val="90000"/>
              </a:lnSpc>
              <a:spcAft>
                <a:spcPts val="2000"/>
              </a:spcAft>
              <a:buFont typeface="Arial" panose="020B0604020202020204" pitchFamily="34" charset="0"/>
              <a:buChar char="•"/>
            </a:pPr>
            <a:r>
              <a:rPr lang="en-NZ" sz="32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Where possible, the TRRP should be implemented as a first option</a:t>
            </a:r>
            <a:endParaRPr lang="en-NZ" sz="3200" b="1" dirty="0">
              <a:solidFill>
                <a:srgbClr val="C00000"/>
              </a:solidFill>
              <a:latin typeface="Aptos" panose="020B0004020202020204" pitchFamily="34" charset="0"/>
              <a:ea typeface="ＭＳ Ｐゴシック" panose="020B0600070205080204" pitchFamily="34" charset="-128"/>
              <a:cs typeface="Arial" panose="020B0604020202020204" pitchFamily="34" charset="0"/>
            </a:endParaRPr>
          </a:p>
          <a:p>
            <a:pPr marL="571500" indent="-571500" defTabSz="1371600">
              <a:lnSpc>
                <a:spcPct val="90000"/>
              </a:lnSpc>
              <a:spcBef>
                <a:spcPts val="600"/>
              </a:spcBef>
              <a:buFont typeface="Arial" panose="020B0604020202020204" pitchFamily="34" charset="0"/>
              <a:buChar char="•"/>
            </a:pPr>
            <a:r>
              <a:rPr lang="en-NZ" sz="32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PTWS ‘equivalency’ approach has 3 steps:</a:t>
            </a:r>
          </a:p>
          <a:p>
            <a:pPr marL="1685926" lvl="1" indent="-771526" defTabSz="1371600">
              <a:lnSpc>
                <a:spcPct val="90000"/>
              </a:lnSpc>
              <a:buFont typeface="+mj-lt"/>
              <a:buAutoNum type="arabicPeriod"/>
            </a:pPr>
            <a:r>
              <a:rPr lang="en-NZ" sz="32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Identify or establish national governance </a:t>
            </a:r>
            <a:endParaRPr lang="en-NZ" sz="40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a:p>
            <a:pPr marL="1685926" lvl="1" indent="-771526" defTabSz="1371600">
              <a:lnSpc>
                <a:spcPct val="90000"/>
              </a:lnSpc>
              <a:buFont typeface="+mj-lt"/>
              <a:buAutoNum type="arabicPeriod"/>
            </a:pPr>
            <a:r>
              <a:rPr lang="en-NZ" sz="32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Assess / cross-reference preparedness &amp; resiliency against TRRP indicators</a:t>
            </a:r>
          </a:p>
          <a:p>
            <a:pPr marL="1685926" lvl="1" indent="-771526" defTabSz="1371600">
              <a:lnSpc>
                <a:spcPct val="90000"/>
              </a:lnSpc>
              <a:buFont typeface="+mj-lt"/>
              <a:buAutoNum type="arabicPeriod"/>
            </a:pPr>
            <a:r>
              <a:rPr lang="en-NZ" sz="32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Report progress toward UNOD Goal to ICG                                                                  </a:t>
            </a:r>
            <a:endParaRPr lang="en-NZ" sz="2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endParaRPr>
          </a:p>
          <a:p>
            <a:pPr marL="571500" indent="-571500" defTabSz="1371600">
              <a:lnSpc>
                <a:spcPct val="90000"/>
              </a:lnSpc>
              <a:buFont typeface="Arial" panose="020B0604020202020204" pitchFamily="34" charset="0"/>
              <a:buChar char="•"/>
            </a:pPr>
            <a:endParaRPr lang="en-NZ"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571500" indent="-571500" defTabSz="1371600">
              <a:lnSpc>
                <a:spcPct val="90000"/>
              </a:lnSpc>
              <a:buFont typeface="Arial" panose="020B0604020202020204" pitchFamily="34" charset="0"/>
              <a:buChar char="•"/>
            </a:pPr>
            <a:r>
              <a:rPr lang="en-NZ" sz="32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PTWS ‘equivalency’ features are</a:t>
            </a:r>
          </a:p>
          <a:p>
            <a:pPr marL="1485900" lvl="1" indent="-571500" defTabSz="1371600">
              <a:lnSpc>
                <a:spcPct val="90000"/>
              </a:lnSpc>
              <a:spcAft>
                <a:spcPts val="600"/>
              </a:spcAft>
              <a:buFont typeface="Arial" panose="020B0604020202020204" pitchFamily="34" charset="0"/>
              <a:buChar char="•"/>
            </a:pPr>
            <a:r>
              <a:rPr lang="en-NZ"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12 indicators of UNESCO-IOC Tsunami Ready Recognition Programme taken as definition              of ‘prepared and resilient’</a:t>
            </a:r>
          </a:p>
          <a:p>
            <a:pPr marL="1485900" lvl="1" indent="-571500" defTabSz="1371600">
              <a:lnSpc>
                <a:spcPct val="90000"/>
              </a:lnSpc>
              <a:spcAft>
                <a:spcPts val="600"/>
              </a:spcAft>
              <a:buFont typeface="Arial" panose="020B0604020202020204" pitchFamily="34" charset="0"/>
              <a:buChar char="•"/>
            </a:pPr>
            <a:r>
              <a:rPr lang="en-NZ"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Every country can contribute to progress reporting for UNOD goal </a:t>
            </a:r>
          </a:p>
          <a:p>
            <a:pPr marL="1485900" lvl="1" indent="-571500" defTabSz="1371600">
              <a:lnSpc>
                <a:spcPct val="90000"/>
              </a:lnSpc>
              <a:spcAft>
                <a:spcPts val="600"/>
              </a:spcAft>
              <a:buFont typeface="Arial" panose="020B0604020202020204" pitchFamily="34" charset="0"/>
              <a:buChar char="•"/>
            </a:pPr>
            <a:r>
              <a:rPr lang="en-NZ"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Process does not require application to UNESCO-IOC for formal TR recognition but will support ICG reporting towards ‘100%’</a:t>
            </a:r>
          </a:p>
          <a:p>
            <a:pPr marL="1485900" lvl="1" indent="-571500" defTabSz="1371600">
              <a:lnSpc>
                <a:spcPct val="90000"/>
              </a:lnSpc>
              <a:spcAft>
                <a:spcPts val="600"/>
              </a:spcAft>
              <a:buFont typeface="Arial" panose="020B0604020202020204" pitchFamily="34" charset="0"/>
              <a:buChar char="•"/>
            </a:pPr>
            <a:r>
              <a:rPr lang="en-NZ" sz="28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Assumptions</a:t>
            </a:r>
          </a:p>
          <a:p>
            <a:pPr marL="2400300" lvl="2" indent="-571500" defTabSz="1371600">
              <a:lnSpc>
                <a:spcPct val="90000"/>
              </a:lnSpc>
              <a:spcAft>
                <a:spcPts val="600"/>
              </a:spcAft>
              <a:buFont typeface="Arial" panose="020B0604020202020204" pitchFamily="34" charset="0"/>
              <a:buChar char="•"/>
            </a:pPr>
            <a:r>
              <a:rPr lang="en-NZ"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Countries have a strong motivation to ensure tsunami resilience 		</a:t>
            </a:r>
          </a:p>
          <a:p>
            <a:pPr marL="2400300" lvl="2" indent="-571500" defTabSz="1371600">
              <a:lnSpc>
                <a:spcPct val="90000"/>
              </a:lnSpc>
              <a:spcAft>
                <a:spcPts val="600"/>
              </a:spcAft>
              <a:buFont typeface="Arial" panose="020B0604020202020204" pitchFamily="34" charset="0"/>
              <a:buChar char="•"/>
            </a:pPr>
            <a:r>
              <a:rPr lang="en-NZ"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Countries can build upon existing programmes, capacities and strengths</a:t>
            </a:r>
          </a:p>
          <a:p>
            <a:pPr marL="2400300" lvl="2" indent="-571500" defTabSz="1371600">
              <a:lnSpc>
                <a:spcPct val="90000"/>
              </a:lnSpc>
              <a:spcAft>
                <a:spcPts val="600"/>
              </a:spcAft>
              <a:buFont typeface="Arial" panose="020B0604020202020204" pitchFamily="34" charset="0"/>
              <a:buChar char="•"/>
            </a:pPr>
            <a:r>
              <a:rPr lang="en-NZ"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Process applied to most pragmatic definition of community, so that assessment can               be conducted in a meaningful but sustainable manner.  </a:t>
            </a:r>
          </a:p>
        </p:txBody>
      </p:sp>
      <p:sp>
        <p:nvSpPr>
          <p:cNvPr id="6" name="Rectangle 5">
            <a:extLst>
              <a:ext uri="{FF2B5EF4-FFF2-40B4-BE49-F238E27FC236}">
                <a16:creationId xmlns:a16="http://schemas.microsoft.com/office/drawing/2014/main" id="{D2B76A08-3241-DB4D-D4A2-F6FA6F65C824}"/>
              </a:ext>
            </a:extLst>
          </p:cNvPr>
          <p:cNvSpPr/>
          <p:nvPr/>
        </p:nvSpPr>
        <p:spPr>
          <a:xfrm>
            <a:off x="3" y="1"/>
            <a:ext cx="18484702" cy="461666"/>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NZ" sz="2700">
              <a:solidFill>
                <a:prstClr val="white"/>
              </a:solidFill>
              <a:latin typeface="Calibri" panose="020F0502020204030204"/>
            </a:endParaRPr>
          </a:p>
        </p:txBody>
      </p:sp>
      <p:sp>
        <p:nvSpPr>
          <p:cNvPr id="8" name="TextBox 7">
            <a:extLst>
              <a:ext uri="{FF2B5EF4-FFF2-40B4-BE49-F238E27FC236}">
                <a16:creationId xmlns:a16="http://schemas.microsoft.com/office/drawing/2014/main" id="{62F17784-6377-1BCD-0534-C3E3EF96D942}"/>
              </a:ext>
            </a:extLst>
          </p:cNvPr>
          <p:cNvSpPr txBox="1"/>
          <p:nvPr/>
        </p:nvSpPr>
        <p:spPr>
          <a:xfrm>
            <a:off x="11008526" y="0"/>
            <a:ext cx="7082773" cy="415498"/>
          </a:xfrm>
          <a:prstGeom prst="rect">
            <a:avLst/>
          </a:prstGeom>
          <a:noFill/>
        </p:spPr>
        <p:txBody>
          <a:bodyPr wrap="none" rtlCol="0">
            <a:spAutoFit/>
          </a:bodyPr>
          <a:lstStyle/>
          <a:p>
            <a:pPr algn="r" defTabSz="1371600"/>
            <a:r>
              <a:rPr lang="mi-NZ" sz="21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PTWS Tsunami Ready ‘Equivalency’ (ICG/PTWS-XXXI)</a:t>
            </a:r>
            <a:endParaRPr lang="en-NZ" sz="21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23933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7825535" cy="5992166"/>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97A7DF-66FB-8867-51F1-389E9DA7CBDA}"/>
              </a:ext>
            </a:extLst>
          </p:cNvPr>
          <p:cNvSpPr>
            <a:spLocks noGrp="1"/>
          </p:cNvSpPr>
          <p:nvPr>
            <p:ph type="title"/>
          </p:nvPr>
        </p:nvSpPr>
        <p:spPr>
          <a:xfrm>
            <a:off x="1257300" y="1010655"/>
            <a:ext cx="4830493" cy="3040840"/>
          </a:xfrm>
        </p:spPr>
        <p:txBody>
          <a:bodyPr vert="horz" lIns="91440" tIns="45720" rIns="91440" bIns="45720" rtlCol="0" anchor="t">
            <a:normAutofit/>
          </a:bodyPr>
          <a:lstStyle/>
          <a:p>
            <a:pPr lvl="0">
              <a:lnSpc>
                <a:spcPct val="90000"/>
              </a:lnSpc>
              <a:defRPr/>
            </a:pPr>
            <a:r>
              <a:rPr lang="en-US" sz="4500" dirty="0">
                <a:solidFill>
                  <a:srgbClr val="FFFFFF"/>
                </a:solidFill>
              </a:rPr>
              <a:t>FOOTPRINTS OF </a:t>
            </a:r>
            <a:r>
              <a:rPr lang="en-US" sz="4500" kern="1200" dirty="0">
                <a:solidFill>
                  <a:srgbClr val="FFFFFF"/>
                </a:solidFill>
                <a:latin typeface="+mj-lt"/>
                <a:ea typeface="+mj-ea"/>
                <a:cs typeface="+mj-cs"/>
              </a:rPr>
              <a:t>TSUNAMI READY IN PACIFIC SIDS  </a:t>
            </a:r>
          </a:p>
        </p:txBody>
      </p:sp>
      <p:pic>
        <p:nvPicPr>
          <p:cNvPr id="4" name="Picture 3" descr="A blue and white logo&#10;&#10;AI-generated content may be incorrect.">
            <a:extLst>
              <a:ext uri="{FF2B5EF4-FFF2-40B4-BE49-F238E27FC236}">
                <a16:creationId xmlns:a16="http://schemas.microsoft.com/office/drawing/2014/main" id="{1121481A-4590-6D87-4571-797EE0314712}"/>
              </a:ext>
            </a:extLst>
          </p:cNvPr>
          <p:cNvPicPr>
            <a:picLocks noChangeAspect="1"/>
          </p:cNvPicPr>
          <p:nvPr/>
        </p:nvPicPr>
        <p:blipFill>
          <a:blip r:embed="rId3"/>
          <a:stretch>
            <a:fillRect/>
          </a:stretch>
        </p:blipFill>
        <p:spPr>
          <a:xfrm>
            <a:off x="152400" y="299358"/>
            <a:ext cx="1005927" cy="829128"/>
          </a:xfrm>
          <a:prstGeom prst="rect">
            <a:avLst/>
          </a:prstGeom>
        </p:spPr>
      </p:pic>
      <p:pic>
        <p:nvPicPr>
          <p:cNvPr id="6" name="Picture 5" descr="A logo with a check mark and people&#10;&#10;AI-generated content may be incorrect.">
            <a:extLst>
              <a:ext uri="{FF2B5EF4-FFF2-40B4-BE49-F238E27FC236}">
                <a16:creationId xmlns:a16="http://schemas.microsoft.com/office/drawing/2014/main" id="{34B4934E-2842-46A7-429A-A573E24F315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62690" y="299359"/>
            <a:ext cx="1719090" cy="829128"/>
          </a:xfrm>
          <a:prstGeom prst="rect">
            <a:avLst/>
          </a:prstGeom>
        </p:spPr>
      </p:pic>
      <p:graphicFrame>
        <p:nvGraphicFramePr>
          <p:cNvPr id="52" name="Content Placeholder 2">
            <a:extLst>
              <a:ext uri="{FF2B5EF4-FFF2-40B4-BE49-F238E27FC236}">
                <a16:creationId xmlns:a16="http://schemas.microsoft.com/office/drawing/2014/main" id="{B6260C46-9B36-4BA4-DB7A-B635A3641538}"/>
              </a:ext>
            </a:extLst>
          </p:cNvPr>
          <p:cNvGraphicFramePr>
            <a:graphicFrameLocks noGrp="1"/>
          </p:cNvGraphicFramePr>
          <p:nvPr>
            <p:ph idx="1"/>
            <p:extLst>
              <p:ext uri="{D42A27DB-BD31-4B8C-83A1-F6EECF244321}">
                <p14:modId xmlns:p14="http://schemas.microsoft.com/office/powerpoint/2010/main" val="790208362"/>
              </p:ext>
            </p:extLst>
          </p:nvPr>
        </p:nvGraphicFramePr>
        <p:xfrm>
          <a:off x="8314008" y="1128487"/>
          <a:ext cx="9288192" cy="8201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D5CBD8BC-141A-11F4-2488-8A68B31746AD}"/>
              </a:ext>
            </a:extLst>
          </p:cNvPr>
          <p:cNvPicPr>
            <a:picLocks noChangeAspect="1"/>
          </p:cNvPicPr>
          <p:nvPr/>
        </p:nvPicPr>
        <p:blipFill>
          <a:blip r:embed="rId10"/>
          <a:stretch>
            <a:fillRect/>
          </a:stretch>
        </p:blipFill>
        <p:spPr>
          <a:xfrm>
            <a:off x="442852" y="4305300"/>
            <a:ext cx="7479053" cy="5284495"/>
          </a:xfrm>
          <a:prstGeom prst="rect">
            <a:avLst/>
          </a:prstGeom>
        </p:spPr>
      </p:pic>
    </p:spTree>
    <p:extLst>
      <p:ext uri="{BB962C8B-B14F-4D97-AF65-F5344CB8AC3E}">
        <p14:creationId xmlns:p14="http://schemas.microsoft.com/office/powerpoint/2010/main" val="163242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DBD192FF-3E88-B030-3553-11CC3E049D0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776" r="-2" b="-28560"/>
            </a:stretch>
          </a:blipFill>
        </p:spPr>
        <p:txBody>
          <a:bodyPr/>
          <a:lstStyle/>
          <a:p>
            <a:endParaRPr lang="en-US"/>
          </a:p>
        </p:txBody>
      </p:sp>
      <p:sp>
        <p:nvSpPr>
          <p:cNvPr id="3" name="Freeform 3"/>
          <p:cNvSpPr/>
          <p:nvPr/>
        </p:nvSpPr>
        <p:spPr>
          <a:xfrm flipH="1">
            <a:off x="-80148" y="8808068"/>
            <a:ext cx="18448295" cy="1478932"/>
          </a:xfrm>
          <a:custGeom>
            <a:avLst/>
            <a:gdLst/>
            <a:ahLst/>
            <a:cxnLst/>
            <a:rect l="l" t="t" r="r" b="b"/>
            <a:pathLst>
              <a:path w="18448295" h="2392990">
                <a:moveTo>
                  <a:pt x="18448294" y="0"/>
                </a:moveTo>
                <a:lnTo>
                  <a:pt x="0" y="0"/>
                </a:lnTo>
                <a:lnTo>
                  <a:pt x="0" y="2392991"/>
                </a:lnTo>
                <a:lnTo>
                  <a:pt x="18448294" y="2392991"/>
                </a:lnTo>
                <a:lnTo>
                  <a:pt x="18448294" y="0"/>
                </a:lnTo>
                <a:close/>
              </a:path>
            </a:pathLst>
          </a:custGeom>
          <a:blipFill>
            <a:blip r:embed="rId4">
              <a:alphaModFix amt="46000"/>
            </a:blip>
            <a:stretch>
              <a:fillRect t="-271379" b="-211724"/>
            </a:stretch>
          </a:blipFill>
        </p:spPr>
        <p:txBody>
          <a:bodyPr/>
          <a:lstStyle/>
          <a:p>
            <a:endParaRPr lang="en-US"/>
          </a:p>
        </p:txBody>
      </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5"/>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6"/>
              <a:stretch>
                <a:fillRect/>
              </a:stretch>
            </a:blipFill>
          </p:spPr>
          <p:txBody>
            <a:bodyPr/>
            <a:lstStyle/>
            <a:p>
              <a:endParaRPr lang="en-US"/>
            </a:p>
          </p:txBody>
        </p:sp>
      </p:grpSp>
      <p:pic>
        <p:nvPicPr>
          <p:cNvPr id="2" name="Picture 1">
            <a:extLst>
              <a:ext uri="{FF2B5EF4-FFF2-40B4-BE49-F238E27FC236}">
                <a16:creationId xmlns:a16="http://schemas.microsoft.com/office/drawing/2014/main" id="{1D190F93-A10B-DC46-12D1-117FE1111F21}"/>
              </a:ext>
            </a:extLst>
          </p:cNvPr>
          <p:cNvPicPr>
            <a:picLocks noChangeAspect="1"/>
          </p:cNvPicPr>
          <p:nvPr/>
        </p:nvPicPr>
        <p:blipFill>
          <a:blip r:embed="rId7"/>
          <a:stretch>
            <a:fillRect/>
          </a:stretch>
        </p:blipFill>
        <p:spPr>
          <a:xfrm>
            <a:off x="2895600" y="2089337"/>
            <a:ext cx="2752458" cy="2022764"/>
          </a:xfrm>
          <a:prstGeom prst="rect">
            <a:avLst/>
          </a:prstGeom>
        </p:spPr>
      </p:pic>
      <p:sp>
        <p:nvSpPr>
          <p:cNvPr id="12" name="Title 1">
            <a:extLst>
              <a:ext uri="{FF2B5EF4-FFF2-40B4-BE49-F238E27FC236}">
                <a16:creationId xmlns:a16="http://schemas.microsoft.com/office/drawing/2014/main" id="{D6D30F41-56F8-98E4-88EB-693E070C0ED1}"/>
              </a:ext>
            </a:extLst>
          </p:cNvPr>
          <p:cNvSpPr txBox="1">
            <a:spLocks/>
          </p:cNvSpPr>
          <p:nvPr/>
        </p:nvSpPr>
        <p:spPr>
          <a:xfrm>
            <a:off x="413293" y="5133791"/>
            <a:ext cx="7968707" cy="10962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Thank you for your kind attention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8792275"/>
            <a:ext cx="18288000" cy="1494726"/>
            <a:chOff x="0" y="0"/>
            <a:chExt cx="2961182" cy="275705"/>
          </a:xfrm>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1" name="Title 1">
            <a:extLst>
              <a:ext uri="{FF2B5EF4-FFF2-40B4-BE49-F238E27FC236}">
                <a16:creationId xmlns:a16="http://schemas.microsoft.com/office/drawing/2014/main" id="{2084AFE3-5A60-471B-A3FF-8B0EEB64A269}"/>
              </a:ext>
            </a:extLst>
          </p:cNvPr>
          <p:cNvSpPr txBox="1">
            <a:spLocks/>
          </p:cNvSpPr>
          <p:nvPr/>
        </p:nvSpPr>
        <p:spPr>
          <a:xfrm>
            <a:off x="3810000" y="2057520"/>
            <a:ext cx="7315200" cy="1005281"/>
          </a:xfrm>
          <a:prstGeom prst="rect">
            <a:avLst/>
          </a:prstGeom>
        </p:spPr>
        <p:txBody>
          <a:bodyPr vert="horz" lIns="91440" tIns="45720" rIns="91440" bIns="45720" rtlCol="0" anchor="ctr">
            <a:normAutofit/>
          </a:bodyPr>
          <a:lstStyle>
            <a:lvl1pPr marL="0" marR="0" indent="0" algn="l" defTabSz="914367" rtl="0" latinLnBrk="0">
              <a:lnSpc>
                <a:spcPct val="90000"/>
              </a:lnSpc>
              <a:spcBef>
                <a:spcPts val="0"/>
              </a:spcBef>
              <a:spcAft>
                <a:spcPts val="0"/>
              </a:spcAft>
              <a:buClrTx/>
              <a:buSzTx/>
              <a:buFontTx/>
              <a:buNone/>
              <a:tabLst/>
              <a:defRPr sz="4000" b="1" i="0" u="none" strike="noStrike" cap="none" spc="0" baseline="0">
                <a:ln>
                  <a:noFill/>
                </a:ln>
                <a:solidFill>
                  <a:srgbClr val="941100"/>
                </a:solidFill>
                <a:uFillTx/>
                <a:latin typeface="Arial" panose="020B0604020202020204" pitchFamily="34" charset="0"/>
                <a:ea typeface="Arial" panose="020B0604020202020204" pitchFamily="34" charset="0"/>
                <a:cs typeface="Arial" panose="020B0604020202020204" pitchFamily="34" charset="0"/>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941100"/>
                </a:solidFill>
                <a:effectLst/>
                <a:uLnTx/>
                <a:uFillTx/>
                <a:latin typeface="Arial" panose="020B0604020202020204" pitchFamily="34" charset="0"/>
                <a:cs typeface="Arial" panose="020B0604020202020204" pitchFamily="34" charset="0"/>
                <a:sym typeface="Open Sans"/>
              </a:rPr>
              <a:t>OVERVIEW </a:t>
            </a:r>
            <a:r>
              <a:rPr kumimoji="0" lang="en-US" sz="4000" b="1" i="0" u="none" strike="noStrike" kern="0" cap="none" spc="0" normalizeH="0" baseline="0" noProof="0" dirty="0">
                <a:ln>
                  <a:noFill/>
                </a:ln>
                <a:solidFill>
                  <a:srgbClr val="941100"/>
                </a:solidFill>
                <a:effectLst/>
                <a:uLnTx/>
                <a:uFillTx/>
                <a:latin typeface="Arial" panose="020B0604020202020204" pitchFamily="34" charset="0"/>
                <a:cs typeface="Arial" panose="020B0604020202020204" pitchFamily="34" charset="0"/>
                <a:sym typeface="Open Sans"/>
              </a:rPr>
              <a:t> </a:t>
            </a:r>
          </a:p>
        </p:txBody>
      </p:sp>
      <p:sp>
        <p:nvSpPr>
          <p:cNvPr id="12" name="Content Placeholder 2">
            <a:extLst>
              <a:ext uri="{FF2B5EF4-FFF2-40B4-BE49-F238E27FC236}">
                <a16:creationId xmlns:a16="http://schemas.microsoft.com/office/drawing/2014/main" id="{D27E5E48-F92D-0C05-CEFC-DA0F59A23605}"/>
              </a:ext>
            </a:extLst>
          </p:cNvPr>
          <p:cNvSpPr txBox="1">
            <a:spLocks/>
          </p:cNvSpPr>
          <p:nvPr/>
        </p:nvSpPr>
        <p:spPr>
          <a:xfrm>
            <a:off x="838200" y="3526470"/>
            <a:ext cx="16154400" cy="4539010"/>
          </a:xfrm>
          <a:prstGeom prst="rect">
            <a:avLst/>
          </a:prstGeom>
        </p:spPr>
        <p:txBody>
          <a:bodyPr vert="horz" lIns="91440" tIns="45720" rIns="91440" bIns="45720" rtlCol="0">
            <a:normAutofit/>
          </a:bodyPr>
          <a:lstStyle>
            <a:lvl1pPr marL="218131" marR="0" indent="-218131" algn="l" defTabSz="914367" rtl="0" latinLnBrk="0">
              <a:lnSpc>
                <a:spcPct val="90000"/>
              </a:lnSpc>
              <a:spcBef>
                <a:spcPts val="984"/>
              </a:spcBef>
              <a:spcAft>
                <a:spcPts val="0"/>
              </a:spcAft>
              <a:buClrTx/>
              <a:buSzPct val="100000"/>
              <a:buFont typeface="Arial"/>
              <a:buChar char="•"/>
              <a:tabLst/>
              <a:defRPr sz="3200" b="1"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3200" b="1"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3200" b="1"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3200" b="1"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3200" b="1"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a:lstStyle>
          <a:p>
            <a:pPr marL="218131" marR="0" lvl="0" indent="-218131" algn="l" defTabSz="914367" rtl="0" eaLnBrk="1" fontAlgn="auto" latinLnBrk="0" hangingPunct="1">
              <a:lnSpc>
                <a:spcPct val="90000"/>
              </a:lnSpc>
              <a:spcBef>
                <a:spcPts val="984"/>
              </a:spcBef>
              <a:spcAft>
                <a:spcPts val="0"/>
              </a:spcAft>
              <a:buClrTx/>
              <a:buSzPct val="100000"/>
              <a:buFont typeface="Arial"/>
              <a:buChar char="•"/>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Background of TRRP – ICG/PTWS</a:t>
            </a:r>
          </a:p>
          <a:p>
            <a:pPr marL="218131" marR="0" lvl="0" indent="-218131" algn="l" defTabSz="914367" rtl="0" eaLnBrk="1" fontAlgn="auto" latinLnBrk="0" hangingPunct="1">
              <a:lnSpc>
                <a:spcPct val="90000"/>
              </a:lnSpc>
              <a:spcBef>
                <a:spcPts val="984"/>
              </a:spcBef>
              <a:spcAft>
                <a:spcPts val="0"/>
              </a:spcAft>
              <a:buClrTx/>
              <a:buSzPct val="100000"/>
              <a:buFont typeface="Arial"/>
              <a:buChar char="•"/>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Current State of TRRP </a:t>
            </a:r>
          </a:p>
          <a:p>
            <a:pPr marL="218131" marR="0" lvl="0" indent="-218131" algn="l" defTabSz="914367" rtl="0" eaLnBrk="1" fontAlgn="auto" latinLnBrk="0" hangingPunct="1">
              <a:lnSpc>
                <a:spcPct val="90000"/>
              </a:lnSpc>
              <a:spcBef>
                <a:spcPts val="984"/>
              </a:spcBef>
              <a:spcAft>
                <a:spcPts val="0"/>
              </a:spcAft>
              <a:buClrTx/>
              <a:buSzPct val="100000"/>
              <a:buFont typeface="Arial"/>
              <a:buChar char="•"/>
              <a:tabLst/>
              <a:defRPr/>
            </a:pPr>
            <a:r>
              <a:rPr lang="en-US" sz="3600" kern="0" dirty="0">
                <a:ea typeface="Roboto"/>
              </a:rPr>
              <a:t>Impact Stories that highlight areas that needs strengthening through partnership </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p:txBody>
      </p:sp>
      <p:pic>
        <p:nvPicPr>
          <p:cNvPr id="13" name="Picture 12">
            <a:extLst>
              <a:ext uri="{FF2B5EF4-FFF2-40B4-BE49-F238E27FC236}">
                <a16:creationId xmlns:a16="http://schemas.microsoft.com/office/drawing/2014/main" id="{7289A364-5969-4D1E-AE35-2FE0AE2152A9}"/>
              </a:ext>
            </a:extLst>
          </p:cNvPr>
          <p:cNvPicPr>
            <a:picLocks noChangeAspect="1"/>
          </p:cNvPicPr>
          <p:nvPr/>
        </p:nvPicPr>
        <p:blipFill>
          <a:blip r:embed="rId5"/>
          <a:stretch>
            <a:fillRect/>
          </a:stretch>
        </p:blipFill>
        <p:spPr>
          <a:xfrm>
            <a:off x="7254050" y="134878"/>
            <a:ext cx="1298561" cy="9327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84A-841C-2776-43A3-A0E0371B4ECD}"/>
              </a:ext>
            </a:extLst>
          </p:cNvPr>
          <p:cNvSpPr>
            <a:spLocks noGrp="1"/>
          </p:cNvSpPr>
          <p:nvPr>
            <p:ph type="title"/>
          </p:nvPr>
        </p:nvSpPr>
        <p:spPr/>
        <p:txBody>
          <a:bodyPr/>
          <a:lstStyle/>
          <a:p>
            <a:r>
              <a:rPr lang="en-US" dirty="0"/>
              <a:t>Global Implementation Status </a:t>
            </a:r>
          </a:p>
        </p:txBody>
      </p:sp>
      <p:pic>
        <p:nvPicPr>
          <p:cNvPr id="7" name="Picture 6">
            <a:extLst>
              <a:ext uri="{FF2B5EF4-FFF2-40B4-BE49-F238E27FC236}">
                <a16:creationId xmlns:a16="http://schemas.microsoft.com/office/drawing/2014/main" id="{00D3D2DE-9EF1-D2CE-4AB4-BF7719FBBE92}"/>
              </a:ext>
            </a:extLst>
          </p:cNvPr>
          <p:cNvPicPr>
            <a:picLocks noChangeAspect="1"/>
          </p:cNvPicPr>
          <p:nvPr/>
        </p:nvPicPr>
        <p:blipFill rotWithShape="1">
          <a:blip r:embed="rId3">
            <a:extLst>
              <a:ext uri="{28A0092B-C50C-407E-A947-70E740481C1C}">
                <a14:useLocalDpi xmlns:a14="http://schemas.microsoft.com/office/drawing/2010/main" val="0"/>
              </a:ext>
            </a:extLst>
          </a:blip>
          <a:srcRect l="4476" t="30713" r="2452" b="8962"/>
          <a:stretch/>
        </p:blipFill>
        <p:spPr>
          <a:xfrm>
            <a:off x="0" y="14270"/>
            <a:ext cx="18288000" cy="10272731"/>
          </a:xfrm>
          <a:prstGeom prst="rect">
            <a:avLst/>
          </a:prstGeom>
        </p:spPr>
      </p:pic>
      <p:pic>
        <p:nvPicPr>
          <p:cNvPr id="8" name="Picture 7">
            <a:extLst>
              <a:ext uri="{FF2B5EF4-FFF2-40B4-BE49-F238E27FC236}">
                <a16:creationId xmlns:a16="http://schemas.microsoft.com/office/drawing/2014/main" id="{2D1BD452-0597-80D2-66F1-FF1E5B54A17D}"/>
              </a:ext>
            </a:extLst>
          </p:cNvPr>
          <p:cNvPicPr>
            <a:picLocks noChangeAspect="1"/>
          </p:cNvPicPr>
          <p:nvPr/>
        </p:nvPicPr>
        <p:blipFill rotWithShape="1">
          <a:blip r:embed="rId3">
            <a:extLst>
              <a:ext uri="{28A0092B-C50C-407E-A947-70E740481C1C}">
                <a14:useLocalDpi xmlns:a14="http://schemas.microsoft.com/office/drawing/2010/main" val="0"/>
              </a:ext>
            </a:extLst>
          </a:blip>
          <a:srcRect l="22090" t="7477" r="21370" b="79999"/>
          <a:stretch/>
        </p:blipFill>
        <p:spPr>
          <a:xfrm>
            <a:off x="3705041" y="29290"/>
            <a:ext cx="11454872" cy="2198915"/>
          </a:xfrm>
          <a:prstGeom prst="rect">
            <a:avLst/>
          </a:prstGeom>
        </p:spPr>
      </p:pic>
      <p:sp>
        <p:nvSpPr>
          <p:cNvPr id="19" name="TextBox 18">
            <a:extLst>
              <a:ext uri="{FF2B5EF4-FFF2-40B4-BE49-F238E27FC236}">
                <a16:creationId xmlns:a16="http://schemas.microsoft.com/office/drawing/2014/main" id="{C93903CF-180C-EACB-FC24-9FBDD3510701}"/>
              </a:ext>
            </a:extLst>
          </p:cNvPr>
          <p:cNvSpPr txBox="1"/>
          <p:nvPr/>
        </p:nvSpPr>
        <p:spPr>
          <a:xfrm>
            <a:off x="117923" y="5955790"/>
            <a:ext cx="4631499" cy="4270400"/>
          </a:xfrm>
          <a:prstGeom prst="rect">
            <a:avLst/>
          </a:prstGeom>
          <a:solidFill>
            <a:schemeClr val="accent5">
              <a:lumMod val="50000"/>
            </a:schemeClr>
          </a:solidFill>
          <a:ln>
            <a:solidFill>
              <a:srgbClr val="0070C0"/>
            </a:solidFill>
          </a:ln>
        </p:spPr>
        <p:txBody>
          <a:bodyPr wrap="square">
            <a:spAutoFit/>
          </a:bodyPr>
          <a:lstStyle/>
          <a:p>
            <a:pPr defTabSz="1371600"/>
            <a:r>
              <a:rPr lang="mi-NZ" sz="4800" b="1" dirty="0">
                <a:solidFill>
                  <a:srgbClr val="FFC000">
                    <a:lumMod val="60000"/>
                    <a:lumOff val="40000"/>
                  </a:srgbClr>
                </a:solidFill>
                <a:latin typeface="Arial" panose="020B0604020202020204" pitchFamily="34" charset="0"/>
                <a:cs typeface="Arial" panose="020B0604020202020204" pitchFamily="34" charset="0"/>
              </a:rPr>
              <a:t>100</a:t>
            </a:r>
          </a:p>
          <a:p>
            <a:pPr defTabSz="1371600"/>
            <a:r>
              <a:rPr lang="mi-NZ" sz="3000" b="1" dirty="0">
                <a:solidFill>
                  <a:prstClr val="white"/>
                </a:solidFill>
                <a:latin typeface="Arial" panose="020B0604020202020204" pitchFamily="34" charset="0"/>
                <a:cs typeface="Arial" panose="020B0604020202020204" pitchFamily="34" charset="0"/>
              </a:rPr>
              <a:t>TSUNAMI READY </a:t>
            </a:r>
          </a:p>
          <a:p>
            <a:pPr defTabSz="1371600"/>
            <a:r>
              <a:rPr lang="mi-NZ" sz="3000" b="1" dirty="0">
                <a:solidFill>
                  <a:prstClr val="white"/>
                </a:solidFill>
                <a:latin typeface="Arial" panose="020B0604020202020204" pitchFamily="34" charset="0"/>
                <a:cs typeface="Arial" panose="020B0604020202020204" pitchFamily="34" charset="0"/>
              </a:rPr>
              <a:t>COMMUNITIES</a:t>
            </a:r>
          </a:p>
          <a:p>
            <a:pPr defTabSz="1371600"/>
            <a:endParaRPr lang="mi-NZ" sz="150" b="1" dirty="0">
              <a:solidFill>
                <a:prstClr val="white"/>
              </a:solidFill>
              <a:latin typeface="Arial" panose="020B0604020202020204" pitchFamily="34" charset="0"/>
              <a:cs typeface="Arial" panose="020B0604020202020204" pitchFamily="34" charset="0"/>
            </a:endParaRPr>
          </a:p>
          <a:p>
            <a:pPr defTabSz="1371600"/>
            <a:r>
              <a:rPr lang="mi-NZ" sz="2700" b="1" dirty="0">
                <a:solidFill>
                  <a:srgbClr val="FFC000">
                    <a:lumMod val="60000"/>
                    <a:lumOff val="40000"/>
                  </a:srgbClr>
                </a:solidFill>
                <a:latin typeface="Arial" panose="020B0604020202020204" pitchFamily="34" charset="0"/>
                <a:cs typeface="Arial" panose="020B0604020202020204" pitchFamily="34" charset="0"/>
              </a:rPr>
              <a:t>23</a:t>
            </a:r>
            <a:r>
              <a:rPr lang="mi-NZ" sz="36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CARIBBEAN AND ADJ REGIONS</a:t>
            </a:r>
            <a:endParaRPr lang="mi-NZ" sz="2400" b="1" dirty="0">
              <a:solidFill>
                <a:prstClr val="white"/>
              </a:solidFill>
              <a:latin typeface="Arial" panose="020B0604020202020204" pitchFamily="34" charset="0"/>
              <a:cs typeface="Arial" panose="020B0604020202020204" pitchFamily="34" charset="0"/>
            </a:endParaRPr>
          </a:p>
          <a:p>
            <a:pPr defTabSz="1371600"/>
            <a:r>
              <a:rPr lang="mi-NZ" sz="2700" b="1" dirty="0">
                <a:solidFill>
                  <a:srgbClr val="FFC000">
                    <a:lumMod val="60000"/>
                    <a:lumOff val="40000"/>
                  </a:srgbClr>
                </a:solidFill>
                <a:latin typeface="Arial" panose="020B0604020202020204" pitchFamily="34" charset="0"/>
                <a:cs typeface="Arial" panose="020B0604020202020204" pitchFamily="34" charset="0"/>
              </a:rPr>
              <a:t>48</a:t>
            </a:r>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INDIAN OCEAN</a:t>
            </a:r>
            <a:endParaRPr lang="mi-NZ" sz="2400" b="1" dirty="0">
              <a:solidFill>
                <a:prstClr val="white"/>
              </a:solidFill>
              <a:latin typeface="Arial" panose="020B0604020202020204" pitchFamily="34" charset="0"/>
              <a:cs typeface="Arial" panose="020B0604020202020204" pitchFamily="34" charset="0"/>
            </a:endParaRPr>
          </a:p>
          <a:p>
            <a:pPr defTabSz="1371600"/>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sz="2700" b="1" dirty="0">
                <a:solidFill>
                  <a:srgbClr val="FFC000">
                    <a:lumMod val="60000"/>
                    <a:lumOff val="40000"/>
                  </a:srgbClr>
                </a:solidFill>
                <a:latin typeface="Arial" panose="020B0604020202020204" pitchFamily="34" charset="0"/>
                <a:cs typeface="Arial" panose="020B0604020202020204" pitchFamily="34" charset="0"/>
              </a:rPr>
              <a:t>6</a:t>
            </a:r>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NORTH-EASTERN ATLANTIC, </a:t>
            </a:r>
          </a:p>
          <a:p>
            <a:pPr defTabSz="1371600"/>
            <a:r>
              <a:rPr lang="mi-NZ" b="1" dirty="0">
                <a:solidFill>
                  <a:prstClr val="white"/>
                </a:solidFill>
                <a:latin typeface="Arial" panose="020B0604020202020204" pitchFamily="34" charset="0"/>
                <a:cs typeface="Arial" panose="020B0604020202020204" pitchFamily="34" charset="0"/>
              </a:rPr>
              <a:t>        MEDITERRANEAN AND  </a:t>
            </a:r>
          </a:p>
          <a:p>
            <a:pPr defTabSz="1371600"/>
            <a:r>
              <a:rPr lang="mi-NZ" b="1" dirty="0">
                <a:solidFill>
                  <a:prstClr val="white"/>
                </a:solidFill>
                <a:latin typeface="Arial" panose="020B0604020202020204" pitchFamily="34" charset="0"/>
                <a:cs typeface="Arial" panose="020B0604020202020204" pitchFamily="34" charset="0"/>
              </a:rPr>
              <a:t>        CONNECTED SEAS</a:t>
            </a:r>
            <a:endParaRPr lang="mi-NZ" sz="2100" b="1" dirty="0">
              <a:solidFill>
                <a:prstClr val="white"/>
              </a:solidFill>
              <a:latin typeface="Arial" panose="020B0604020202020204" pitchFamily="34" charset="0"/>
              <a:cs typeface="Arial" panose="020B0604020202020204" pitchFamily="34" charset="0"/>
            </a:endParaRPr>
          </a:p>
          <a:p>
            <a:pPr defTabSz="1371600"/>
            <a:r>
              <a:rPr lang="mi-NZ" sz="2700" b="1" dirty="0">
                <a:solidFill>
                  <a:srgbClr val="FFC000">
                    <a:lumMod val="60000"/>
                    <a:lumOff val="40000"/>
                  </a:srgbClr>
                </a:solidFill>
                <a:latin typeface="Arial" panose="020B0604020202020204" pitchFamily="34" charset="0"/>
                <a:cs typeface="Arial" panose="020B0604020202020204" pitchFamily="34" charset="0"/>
              </a:rPr>
              <a:t>23</a:t>
            </a:r>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PACIFIC OCEAN</a:t>
            </a:r>
            <a:endParaRPr lang="mi-NZ" sz="4800" b="1" dirty="0">
              <a:solidFill>
                <a:prstClr val="white"/>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C8D75B6-E7A4-B772-F38A-3FF3E6CF5B4A}"/>
              </a:ext>
            </a:extLst>
          </p:cNvPr>
          <p:cNvSpPr txBox="1"/>
          <p:nvPr/>
        </p:nvSpPr>
        <p:spPr>
          <a:xfrm>
            <a:off x="117923" y="5941145"/>
            <a:ext cx="4631499" cy="4247317"/>
          </a:xfrm>
          <a:prstGeom prst="rect">
            <a:avLst/>
          </a:prstGeom>
          <a:solidFill>
            <a:srgbClr val="2C6894"/>
          </a:solidFill>
          <a:ln>
            <a:noFill/>
          </a:ln>
        </p:spPr>
        <p:txBody>
          <a:bodyPr wrap="square">
            <a:spAutoFit/>
          </a:bodyPr>
          <a:lstStyle/>
          <a:p>
            <a:pPr defTabSz="1371600"/>
            <a:r>
              <a:rPr lang="mi-NZ" sz="4800" b="1" dirty="0">
                <a:solidFill>
                  <a:srgbClr val="FFC000">
                    <a:lumMod val="60000"/>
                    <a:lumOff val="40000"/>
                  </a:srgbClr>
                </a:solidFill>
                <a:latin typeface="Arial" panose="020B0604020202020204" pitchFamily="34" charset="0"/>
                <a:cs typeface="Arial" panose="020B0604020202020204" pitchFamily="34" charset="0"/>
              </a:rPr>
              <a:t>103 </a:t>
            </a:r>
            <a:r>
              <a:rPr lang="mi-NZ" sz="2400" dirty="0">
                <a:solidFill>
                  <a:srgbClr val="FFC000">
                    <a:lumMod val="60000"/>
                    <a:lumOff val="40000"/>
                  </a:srgbClr>
                </a:solidFill>
                <a:latin typeface="Arial" panose="020B0604020202020204" pitchFamily="34" charset="0"/>
                <a:cs typeface="Arial" panose="020B0604020202020204" pitchFamily="34" charset="0"/>
              </a:rPr>
              <a:t>(Oct 2025, IOC TSR)</a:t>
            </a:r>
          </a:p>
          <a:p>
            <a:pPr defTabSz="1371600"/>
            <a:r>
              <a:rPr lang="mi-NZ" sz="3000" b="1" dirty="0">
                <a:solidFill>
                  <a:prstClr val="white"/>
                </a:solidFill>
                <a:latin typeface="Arial" panose="020B0604020202020204" pitchFamily="34" charset="0"/>
                <a:cs typeface="Arial" panose="020B0604020202020204" pitchFamily="34" charset="0"/>
              </a:rPr>
              <a:t>TSUNAMI READY </a:t>
            </a:r>
          </a:p>
          <a:p>
            <a:pPr defTabSz="1371600"/>
            <a:r>
              <a:rPr lang="mi-NZ" sz="3000" b="1" dirty="0">
                <a:solidFill>
                  <a:prstClr val="white"/>
                </a:solidFill>
                <a:latin typeface="Arial" panose="020B0604020202020204" pitchFamily="34" charset="0"/>
                <a:cs typeface="Arial" panose="020B0604020202020204" pitchFamily="34" charset="0"/>
              </a:rPr>
              <a:t>COMMUNITIES</a:t>
            </a:r>
          </a:p>
          <a:p>
            <a:pPr defTabSz="1371600"/>
            <a:r>
              <a:rPr lang="mi-NZ" sz="2700" b="1" dirty="0">
                <a:solidFill>
                  <a:srgbClr val="FFC000">
                    <a:lumMod val="60000"/>
                    <a:lumOff val="40000"/>
                  </a:srgbClr>
                </a:solidFill>
                <a:latin typeface="Arial" panose="020B0604020202020204" pitchFamily="34" charset="0"/>
                <a:cs typeface="Arial" panose="020B0604020202020204" pitchFamily="34" charset="0"/>
              </a:rPr>
              <a:t>26</a:t>
            </a:r>
            <a:r>
              <a:rPr lang="mi-NZ" sz="36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CARIBBEAN AND ADJ REGIONS</a:t>
            </a:r>
            <a:endParaRPr lang="mi-NZ" sz="2400" b="1" dirty="0">
              <a:solidFill>
                <a:prstClr val="white"/>
              </a:solidFill>
              <a:latin typeface="Arial" panose="020B0604020202020204" pitchFamily="34" charset="0"/>
              <a:cs typeface="Arial" panose="020B0604020202020204" pitchFamily="34" charset="0"/>
            </a:endParaRPr>
          </a:p>
          <a:p>
            <a:pPr defTabSz="1371600"/>
            <a:r>
              <a:rPr lang="mi-NZ" sz="2700" b="1" dirty="0">
                <a:solidFill>
                  <a:srgbClr val="FFC000">
                    <a:lumMod val="60000"/>
                    <a:lumOff val="40000"/>
                  </a:srgbClr>
                </a:solidFill>
                <a:latin typeface="Arial" panose="020B0604020202020204" pitchFamily="34" charset="0"/>
                <a:cs typeface="Arial" panose="020B0604020202020204" pitchFamily="34" charset="0"/>
              </a:rPr>
              <a:t>48</a:t>
            </a:r>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INDIAN OCEAN</a:t>
            </a:r>
            <a:endParaRPr lang="mi-NZ" sz="2400" b="1" dirty="0">
              <a:solidFill>
                <a:prstClr val="white"/>
              </a:solidFill>
              <a:latin typeface="Arial" panose="020B0604020202020204" pitchFamily="34" charset="0"/>
              <a:cs typeface="Arial" panose="020B0604020202020204" pitchFamily="34" charset="0"/>
            </a:endParaRPr>
          </a:p>
          <a:p>
            <a:pPr defTabSz="1371600"/>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sz="2700" b="1" dirty="0">
                <a:solidFill>
                  <a:srgbClr val="FFC000">
                    <a:lumMod val="60000"/>
                    <a:lumOff val="40000"/>
                  </a:srgbClr>
                </a:solidFill>
                <a:latin typeface="Arial" panose="020B0604020202020204" pitchFamily="34" charset="0"/>
                <a:cs typeface="Arial" panose="020B0604020202020204" pitchFamily="34" charset="0"/>
              </a:rPr>
              <a:t>6</a:t>
            </a:r>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NORTH-EASTERN ATLANTIC, </a:t>
            </a:r>
          </a:p>
          <a:p>
            <a:pPr defTabSz="1371600"/>
            <a:r>
              <a:rPr lang="mi-NZ" b="1" dirty="0">
                <a:solidFill>
                  <a:prstClr val="white"/>
                </a:solidFill>
                <a:latin typeface="Arial" panose="020B0604020202020204" pitchFamily="34" charset="0"/>
                <a:cs typeface="Arial" panose="020B0604020202020204" pitchFamily="34" charset="0"/>
              </a:rPr>
              <a:t>        MEDITERRANEAN AND  </a:t>
            </a:r>
          </a:p>
          <a:p>
            <a:pPr defTabSz="1371600"/>
            <a:r>
              <a:rPr lang="mi-NZ" b="1" dirty="0">
                <a:solidFill>
                  <a:prstClr val="white"/>
                </a:solidFill>
                <a:latin typeface="Arial" panose="020B0604020202020204" pitchFamily="34" charset="0"/>
                <a:cs typeface="Arial" panose="020B0604020202020204" pitchFamily="34" charset="0"/>
              </a:rPr>
              <a:t>        CONNECTED SEAS</a:t>
            </a:r>
            <a:endParaRPr lang="mi-NZ" sz="2100" b="1" dirty="0">
              <a:solidFill>
                <a:prstClr val="white"/>
              </a:solidFill>
              <a:latin typeface="Arial" panose="020B0604020202020204" pitchFamily="34" charset="0"/>
              <a:cs typeface="Arial" panose="020B0604020202020204" pitchFamily="34" charset="0"/>
            </a:endParaRPr>
          </a:p>
          <a:p>
            <a:pPr defTabSz="1371600"/>
            <a:r>
              <a:rPr lang="mi-NZ" sz="2700" b="1" dirty="0">
                <a:solidFill>
                  <a:srgbClr val="FFC000">
                    <a:lumMod val="60000"/>
                    <a:lumOff val="40000"/>
                  </a:srgbClr>
                </a:solidFill>
                <a:latin typeface="Arial" panose="020B0604020202020204" pitchFamily="34" charset="0"/>
                <a:cs typeface="Arial" panose="020B0604020202020204" pitchFamily="34" charset="0"/>
              </a:rPr>
              <a:t>26</a:t>
            </a:r>
            <a:r>
              <a:rPr lang="mi-NZ" sz="3000" b="1" dirty="0">
                <a:solidFill>
                  <a:srgbClr val="FFC000">
                    <a:lumMod val="60000"/>
                    <a:lumOff val="40000"/>
                  </a:srgbClr>
                </a:solidFill>
                <a:latin typeface="Arial" panose="020B0604020202020204" pitchFamily="34" charset="0"/>
                <a:cs typeface="Arial" panose="020B0604020202020204" pitchFamily="34" charset="0"/>
              </a:rPr>
              <a:t>  </a:t>
            </a:r>
            <a:r>
              <a:rPr lang="mi-NZ" b="1" dirty="0">
                <a:solidFill>
                  <a:prstClr val="white"/>
                </a:solidFill>
                <a:latin typeface="Arial" panose="020B0604020202020204" pitchFamily="34" charset="0"/>
                <a:cs typeface="Arial" panose="020B0604020202020204" pitchFamily="34" charset="0"/>
              </a:rPr>
              <a:t>PACIFIC OCEAN</a:t>
            </a:r>
            <a:endParaRPr lang="mi-NZ" sz="4800" b="1" dirty="0">
              <a:solidFill>
                <a:prstClr val="whit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EBD283D-AD7C-5339-595C-25CB3696C3DC}"/>
              </a:ext>
            </a:extLst>
          </p:cNvPr>
          <p:cNvSpPr txBox="1"/>
          <p:nvPr/>
        </p:nvSpPr>
        <p:spPr>
          <a:xfrm>
            <a:off x="8593348" y="1745273"/>
            <a:ext cx="3207935" cy="323165"/>
          </a:xfrm>
          <a:prstGeom prst="rect">
            <a:avLst/>
          </a:prstGeom>
          <a:noFill/>
        </p:spPr>
        <p:txBody>
          <a:bodyPr wrap="square">
            <a:spAutoFit/>
          </a:bodyPr>
          <a:lstStyle/>
          <a:p>
            <a:pPr defTabSz="1371600"/>
            <a:r>
              <a:rPr lang="mi-NZ" sz="1500" i="1" dirty="0">
                <a:solidFill>
                  <a:srgbClr val="A5A5A5">
                    <a:lumMod val="20000"/>
                    <a:lumOff val="80000"/>
                  </a:srgbClr>
                </a:solidFill>
                <a:latin typeface="Arial" panose="020B0604020202020204" pitchFamily="34" charset="0"/>
                <a:cs typeface="Arial" panose="020B0604020202020204" pitchFamily="34" charset="0"/>
              </a:rPr>
              <a:t>Map, Nov 2024 (IOTIC)</a:t>
            </a:r>
            <a:endParaRPr lang="en-US" sz="1500" i="1" dirty="0">
              <a:solidFill>
                <a:srgbClr val="A5A5A5">
                  <a:lumMod val="20000"/>
                  <a:lumOff val="80000"/>
                </a:srgbClr>
              </a:solidFill>
              <a:latin typeface="Calibri" panose="020F0502020204030204"/>
            </a:endParaRPr>
          </a:p>
        </p:txBody>
      </p:sp>
    </p:spTree>
    <p:extLst>
      <p:ext uri="{BB962C8B-B14F-4D97-AF65-F5344CB8AC3E}">
        <p14:creationId xmlns:p14="http://schemas.microsoft.com/office/powerpoint/2010/main" val="166590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84A-841C-2776-43A3-A0E0371B4ECD}"/>
              </a:ext>
            </a:extLst>
          </p:cNvPr>
          <p:cNvSpPr>
            <a:spLocks noGrp="1"/>
          </p:cNvSpPr>
          <p:nvPr>
            <p:ph type="title"/>
          </p:nvPr>
        </p:nvSpPr>
        <p:spPr>
          <a:xfrm>
            <a:off x="3418929" y="294245"/>
            <a:ext cx="12798189" cy="1988345"/>
          </a:xfrm>
        </p:spPr>
        <p:txBody>
          <a:bodyPr/>
          <a:lstStyle/>
          <a:p>
            <a:r>
              <a:rPr lang="en-US" b="1" dirty="0">
                <a:solidFill>
                  <a:srgbClr val="C00000"/>
                </a:solidFill>
                <a:latin typeface="Arial" panose="020B0604020202020204" pitchFamily="34" charset="0"/>
                <a:cs typeface="Arial" panose="020B0604020202020204" pitchFamily="34" charset="0"/>
              </a:rPr>
              <a:t>TRRP Implementation Status</a:t>
            </a:r>
          </a:p>
        </p:txBody>
      </p:sp>
      <p:pic>
        <p:nvPicPr>
          <p:cNvPr id="3" name="Content Placeholder 4">
            <a:extLst>
              <a:ext uri="{FF2B5EF4-FFF2-40B4-BE49-F238E27FC236}">
                <a16:creationId xmlns:a16="http://schemas.microsoft.com/office/drawing/2014/main" id="{1687F5FA-AA22-0DA3-B186-16B81F0D41EC}"/>
              </a:ext>
            </a:extLst>
          </p:cNvPr>
          <p:cNvPicPr>
            <a:picLocks noChangeAspect="1"/>
          </p:cNvPicPr>
          <p:nvPr/>
        </p:nvPicPr>
        <p:blipFill rotWithShape="1">
          <a:blip r:embed="rId3">
            <a:extLst>
              <a:ext uri="{28A0092B-C50C-407E-A947-70E740481C1C}">
                <a14:useLocalDpi xmlns:a14="http://schemas.microsoft.com/office/drawing/2010/main" val="0"/>
              </a:ext>
            </a:extLst>
          </a:blip>
          <a:srcRect l="2239" t="79934" r="32211" b="3680"/>
          <a:stretch/>
        </p:blipFill>
        <p:spPr>
          <a:xfrm>
            <a:off x="303997" y="8580214"/>
            <a:ext cx="16878080" cy="1033820"/>
          </a:xfrm>
          <a:prstGeom prst="rect">
            <a:avLst/>
          </a:prstGeom>
        </p:spPr>
      </p:pic>
      <p:sp>
        <p:nvSpPr>
          <p:cNvPr id="9" name="Up Arrow 8">
            <a:extLst>
              <a:ext uri="{FF2B5EF4-FFF2-40B4-BE49-F238E27FC236}">
                <a16:creationId xmlns:a16="http://schemas.microsoft.com/office/drawing/2014/main" id="{879D7BB4-CEBB-76B0-CBCA-77B9B93BE711}"/>
              </a:ext>
            </a:extLst>
          </p:cNvPr>
          <p:cNvSpPr/>
          <p:nvPr/>
        </p:nvSpPr>
        <p:spPr>
          <a:xfrm>
            <a:off x="7162838" y="7038719"/>
            <a:ext cx="307074" cy="839337"/>
          </a:xfrm>
          <a:prstGeom prst="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Up Arrow 10">
            <a:extLst>
              <a:ext uri="{FF2B5EF4-FFF2-40B4-BE49-F238E27FC236}">
                <a16:creationId xmlns:a16="http://schemas.microsoft.com/office/drawing/2014/main" id="{23B08337-09E4-188E-7162-450659D4B5BD}"/>
              </a:ext>
            </a:extLst>
          </p:cNvPr>
          <p:cNvSpPr/>
          <p:nvPr/>
        </p:nvSpPr>
        <p:spPr>
          <a:xfrm>
            <a:off x="11595783" y="7038719"/>
            <a:ext cx="307074" cy="839337"/>
          </a:xfrm>
          <a:prstGeom prst="up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Up Arrow 15">
            <a:extLst>
              <a:ext uri="{FF2B5EF4-FFF2-40B4-BE49-F238E27FC236}">
                <a16:creationId xmlns:a16="http://schemas.microsoft.com/office/drawing/2014/main" id="{ED3C1F2E-DE36-0C2A-00AB-4BB75EACF322}"/>
              </a:ext>
            </a:extLst>
          </p:cNvPr>
          <p:cNvSpPr/>
          <p:nvPr/>
        </p:nvSpPr>
        <p:spPr>
          <a:xfrm>
            <a:off x="8294834" y="7038719"/>
            <a:ext cx="307074" cy="839337"/>
          </a:xfrm>
          <a:prstGeom prst="up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8" name="TextBox 17">
            <a:extLst>
              <a:ext uri="{FF2B5EF4-FFF2-40B4-BE49-F238E27FC236}">
                <a16:creationId xmlns:a16="http://schemas.microsoft.com/office/drawing/2014/main" id="{7B7B1B24-9E01-66AF-DA8A-F8E6477FED2F}"/>
              </a:ext>
            </a:extLst>
          </p:cNvPr>
          <p:cNvSpPr txBox="1"/>
          <p:nvPr/>
        </p:nvSpPr>
        <p:spPr>
          <a:xfrm>
            <a:off x="6749121" y="7912672"/>
            <a:ext cx="10307472" cy="507831"/>
          </a:xfrm>
          <a:prstGeom prst="rect">
            <a:avLst/>
          </a:prstGeom>
          <a:noFill/>
        </p:spPr>
        <p:txBody>
          <a:bodyPr wrap="square">
            <a:spAutoFit/>
          </a:bodyPr>
          <a:lstStyle/>
          <a:p>
            <a:pPr defTabSz="1371600"/>
            <a:r>
              <a:rPr lang="en-US" sz="2700" b="1" dirty="0">
                <a:solidFill>
                  <a:srgbClr val="70AD47">
                    <a:lumMod val="60000"/>
                    <a:lumOff val="40000"/>
                  </a:srgbClr>
                </a:solidFill>
                <a:latin typeface="Arial" panose="020B0604020202020204" pitchFamily="34" charset="0"/>
                <a:cs typeface="Arial" panose="020B0604020202020204" pitchFamily="34" charset="0"/>
              </a:rPr>
              <a:t>Active</a:t>
            </a:r>
            <a:r>
              <a:rPr lang="en-US" sz="2700" b="1" dirty="0">
                <a:solidFill>
                  <a:srgbClr val="C00000"/>
                </a:solidFill>
                <a:latin typeface="Arial" panose="020B0604020202020204" pitchFamily="34" charset="0"/>
                <a:cs typeface="Arial" panose="020B0604020202020204" pitchFamily="34" charset="0"/>
              </a:rPr>
              <a:t>            Need renewal</a:t>
            </a:r>
            <a:endParaRPr lang="en-US" sz="2700"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05FD0E6C-0B7B-0466-EAC2-6C33B8BA265F}"/>
              </a:ext>
            </a:extLst>
          </p:cNvPr>
          <p:cNvSpPr/>
          <p:nvPr/>
        </p:nvSpPr>
        <p:spPr>
          <a:xfrm>
            <a:off x="7935475" y="3797693"/>
            <a:ext cx="4324949" cy="3053310"/>
          </a:xfrm>
          <a:prstGeom prst="rect">
            <a:avLst/>
          </a:prstGeom>
          <a:solidFill>
            <a:srgbClr val="C00000">
              <a:alpha val="788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792C37F5-1AEE-771B-0040-EB71B9707449}"/>
              </a:ext>
            </a:extLst>
          </p:cNvPr>
          <p:cNvSpPr/>
          <p:nvPr/>
        </p:nvSpPr>
        <p:spPr>
          <a:xfrm>
            <a:off x="5888315" y="3812723"/>
            <a:ext cx="1903859" cy="3053310"/>
          </a:xfrm>
          <a:prstGeom prst="rect">
            <a:avLst/>
          </a:prstGeom>
          <a:solidFill>
            <a:srgbClr val="92D050">
              <a:alpha val="788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cxnSp>
        <p:nvCxnSpPr>
          <p:cNvPr id="22" name="Straight Connector 21">
            <a:extLst>
              <a:ext uri="{FF2B5EF4-FFF2-40B4-BE49-F238E27FC236}">
                <a16:creationId xmlns:a16="http://schemas.microsoft.com/office/drawing/2014/main" id="{DFBEC769-8CAD-3347-0DC8-89BA3713AF37}"/>
              </a:ext>
            </a:extLst>
          </p:cNvPr>
          <p:cNvCxnSpPr>
            <a:cxnSpLocks/>
          </p:cNvCxnSpPr>
          <p:nvPr/>
        </p:nvCxnSpPr>
        <p:spPr>
          <a:xfrm>
            <a:off x="-586569" y="11404994"/>
            <a:ext cx="17117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D06086D-2D3A-0CE7-3704-2858C33C950E}"/>
              </a:ext>
            </a:extLst>
          </p:cNvPr>
          <p:cNvGraphicFramePr>
            <a:graphicFrameLocks noGrp="1"/>
          </p:cNvGraphicFramePr>
          <p:nvPr/>
        </p:nvGraphicFramePr>
        <p:xfrm>
          <a:off x="645216" y="2476461"/>
          <a:ext cx="16997571" cy="4214891"/>
        </p:xfrm>
        <a:graphic>
          <a:graphicData uri="http://schemas.openxmlformats.org/drawingml/2006/table">
            <a:tbl>
              <a:tblPr/>
              <a:tblGrid>
                <a:gridCol w="1984256">
                  <a:extLst>
                    <a:ext uri="{9D8B030D-6E8A-4147-A177-3AD203B41FA5}">
                      <a16:colId xmlns:a16="http://schemas.microsoft.com/office/drawing/2014/main" val="2404526960"/>
                    </a:ext>
                  </a:extLst>
                </a:gridCol>
                <a:gridCol w="1084601">
                  <a:extLst>
                    <a:ext uri="{9D8B030D-6E8A-4147-A177-3AD203B41FA5}">
                      <a16:colId xmlns:a16="http://schemas.microsoft.com/office/drawing/2014/main" val="954344423"/>
                    </a:ext>
                  </a:extLst>
                </a:gridCol>
                <a:gridCol w="940106">
                  <a:extLst>
                    <a:ext uri="{9D8B030D-6E8A-4147-A177-3AD203B41FA5}">
                      <a16:colId xmlns:a16="http://schemas.microsoft.com/office/drawing/2014/main" val="2905239274"/>
                    </a:ext>
                  </a:extLst>
                </a:gridCol>
                <a:gridCol w="1245333">
                  <a:extLst>
                    <a:ext uri="{9D8B030D-6E8A-4147-A177-3AD203B41FA5}">
                      <a16:colId xmlns:a16="http://schemas.microsoft.com/office/drawing/2014/main" val="1404711403"/>
                    </a:ext>
                  </a:extLst>
                </a:gridCol>
                <a:gridCol w="986651">
                  <a:extLst>
                    <a:ext uri="{9D8B030D-6E8A-4147-A177-3AD203B41FA5}">
                      <a16:colId xmlns:a16="http://schemas.microsoft.com/office/drawing/2014/main" val="2051783891"/>
                    </a:ext>
                  </a:extLst>
                </a:gridCol>
                <a:gridCol w="1043031">
                  <a:extLst>
                    <a:ext uri="{9D8B030D-6E8A-4147-A177-3AD203B41FA5}">
                      <a16:colId xmlns:a16="http://schemas.microsoft.com/office/drawing/2014/main" val="2006043506"/>
                    </a:ext>
                  </a:extLst>
                </a:gridCol>
                <a:gridCol w="1099409">
                  <a:extLst>
                    <a:ext uri="{9D8B030D-6E8A-4147-A177-3AD203B41FA5}">
                      <a16:colId xmlns:a16="http://schemas.microsoft.com/office/drawing/2014/main" val="1064767484"/>
                    </a:ext>
                  </a:extLst>
                </a:gridCol>
                <a:gridCol w="1043031">
                  <a:extLst>
                    <a:ext uri="{9D8B030D-6E8A-4147-A177-3AD203B41FA5}">
                      <a16:colId xmlns:a16="http://schemas.microsoft.com/office/drawing/2014/main" val="3071476879"/>
                    </a:ext>
                  </a:extLst>
                </a:gridCol>
                <a:gridCol w="1071219">
                  <a:extLst>
                    <a:ext uri="{9D8B030D-6E8A-4147-A177-3AD203B41FA5}">
                      <a16:colId xmlns:a16="http://schemas.microsoft.com/office/drawing/2014/main" val="2761004202"/>
                    </a:ext>
                  </a:extLst>
                </a:gridCol>
                <a:gridCol w="1151048">
                  <a:extLst>
                    <a:ext uri="{9D8B030D-6E8A-4147-A177-3AD203B41FA5}">
                      <a16:colId xmlns:a16="http://schemas.microsoft.com/office/drawing/2014/main" val="314214024"/>
                    </a:ext>
                  </a:extLst>
                </a:gridCol>
                <a:gridCol w="1808901">
                  <a:extLst>
                    <a:ext uri="{9D8B030D-6E8A-4147-A177-3AD203B41FA5}">
                      <a16:colId xmlns:a16="http://schemas.microsoft.com/office/drawing/2014/main" val="1167504962"/>
                    </a:ext>
                  </a:extLst>
                </a:gridCol>
                <a:gridCol w="1747779">
                  <a:extLst>
                    <a:ext uri="{9D8B030D-6E8A-4147-A177-3AD203B41FA5}">
                      <a16:colId xmlns:a16="http://schemas.microsoft.com/office/drawing/2014/main" val="3098625865"/>
                    </a:ext>
                  </a:extLst>
                </a:gridCol>
                <a:gridCol w="1792206">
                  <a:extLst>
                    <a:ext uri="{9D8B030D-6E8A-4147-A177-3AD203B41FA5}">
                      <a16:colId xmlns:a16="http://schemas.microsoft.com/office/drawing/2014/main" val="1138921804"/>
                    </a:ext>
                  </a:extLst>
                </a:gridCol>
              </a:tblGrid>
              <a:tr h="548640">
                <a:tc gridSpan="13">
                  <a:txBody>
                    <a:bodyPr/>
                    <a:lstStyle/>
                    <a:p>
                      <a:pPr algn="ctr" fontAlgn="b"/>
                      <a:r>
                        <a:rPr lang="en-US" sz="3600" b="1" i="0" u="none" strike="noStrike" dirty="0">
                          <a:solidFill>
                            <a:srgbClr val="000000"/>
                          </a:solidFill>
                          <a:effectLst/>
                          <a:latin typeface="Calibri" panose="020F0502020204030204" pitchFamily="34" charset="0"/>
                        </a:rPr>
                        <a:t>GLOBAL OVERVIEW OF UNESCO-IOC TSUNAMI READY RECOGNIZED COMMUNITIES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2081072"/>
                  </a:ext>
                </a:extLst>
              </a:tr>
              <a:tr h="822960">
                <a:tc>
                  <a:txBody>
                    <a:bodyPr/>
                    <a:lstStyle/>
                    <a:p>
                      <a:pPr algn="l" fontAlgn="b"/>
                      <a:r>
                        <a:rPr lang="en-US" sz="27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PL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400" b="1" i="0" u="none" strike="noStrike" dirty="0">
                          <a:solidFill>
                            <a:srgbClr val="000000"/>
                          </a:solidFill>
                          <a:effectLst/>
                          <a:latin typeface="Calibri" panose="020F0502020204030204" pitchFamily="34" charset="0"/>
                        </a:rPr>
                        <a:t>EOI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2400" b="1" i="0" u="none" strike="noStrike" dirty="0">
                          <a:solidFill>
                            <a:srgbClr val="000000"/>
                          </a:solidFill>
                          <a:effectLst/>
                          <a:latin typeface="Calibri" panose="020F0502020204030204" pitchFamily="34" charset="0"/>
                        </a:rPr>
                        <a:t>OG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2400" b="1" i="0" u="none" strike="noStrike" dirty="0">
                          <a:solidFill>
                            <a:srgbClr val="000000"/>
                          </a:solidFill>
                          <a:effectLst/>
                          <a:latin typeface="Calibri" panose="020F0502020204030204" pitchFamily="34" charset="0"/>
                        </a:rPr>
                        <a:t>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2400" b="1" i="0" u="none" strike="noStrike" dirty="0">
                          <a:solidFill>
                            <a:srgbClr val="000000"/>
                          </a:solidFill>
                          <a:effectLst/>
                          <a:latin typeface="Calibri" panose="020F0502020204030204" pitchFamily="34" charset="0"/>
                        </a:rPr>
                        <a:t>RV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400" b="1" i="0" u="none" strike="noStrike" dirty="0">
                          <a:solidFill>
                            <a:srgbClr val="000000"/>
                          </a:solidFill>
                          <a:effectLst/>
                          <a:latin typeface="Calibri" panose="020F0502020204030204" pitchFamily="34" charset="0"/>
                        </a:rPr>
                        <a:t>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2400" b="1" i="0" u="none" strike="noStrike" dirty="0">
                          <a:solidFill>
                            <a:srgbClr val="000000"/>
                          </a:solidFill>
                          <a:effectLst/>
                          <a:latin typeface="Calibri" panose="020F0502020204030204" pitchFamily="34" charset="0"/>
                        </a:rPr>
                        <a:t>RIP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2400" b="1" i="0" u="none" strike="noStrike" dirty="0">
                          <a:solidFill>
                            <a:srgbClr val="000000"/>
                          </a:solidFill>
                          <a:effectLst/>
                          <a:latin typeface="Calibri" panose="020F0502020204030204" pitchFamily="34" charset="0"/>
                        </a:rPr>
                        <a:t>RN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tc>
                  <a:txBody>
                    <a:bodyPr/>
                    <a:lstStyle/>
                    <a:p>
                      <a:pPr algn="ctr" fontAlgn="ctr"/>
                      <a:r>
                        <a:rPr lang="en-US" sz="2400" b="1" i="0" u="none" strike="noStrike" dirty="0">
                          <a:solidFill>
                            <a:srgbClr val="000000"/>
                          </a:solidFill>
                          <a:effectLst/>
                          <a:latin typeface="Calibri" panose="020F0502020204030204" pitchFamily="34" charset="0"/>
                        </a:rPr>
                        <a:t>RDE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800" b="1" i="0" u="none" strike="noStrike" dirty="0">
                          <a:solidFill>
                            <a:srgbClr val="000000"/>
                          </a:solidFill>
                          <a:effectLst/>
                          <a:latin typeface="Calibri" panose="020F0502020204030204" pitchFamily="34" charset="0"/>
                        </a:rPr>
                        <a:t>TOTAL # OF COMMUNITIES CERTIFIED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IN # MEMBER STATES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solidFill>
                            <a:srgbClr val="000000"/>
                          </a:solidFill>
                          <a:effectLst/>
                          <a:latin typeface="Calibri" panose="020F0502020204030204" pitchFamily="34" charset="0"/>
                        </a:rPr>
                        <a:t>OF WHICH # ARE SIDS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5067144"/>
                  </a:ext>
                </a:extLst>
              </a:tr>
              <a:tr h="563705">
                <a:tc>
                  <a:txBody>
                    <a:bodyPr/>
                    <a:lstStyle/>
                    <a:p>
                      <a:pPr algn="l" fontAlgn="ctr"/>
                      <a:r>
                        <a:rPr lang="en-US" sz="2700" b="1" i="0" u="none" strike="noStrike" dirty="0">
                          <a:solidFill>
                            <a:srgbClr val="000000"/>
                          </a:solidFill>
                          <a:effectLst/>
                          <a:latin typeface="Calibri" panose="020F0502020204030204" pitchFamily="34" charset="0"/>
                        </a:rPr>
                        <a:t> CARIBE-EWS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4041743"/>
                  </a:ext>
                </a:extLst>
              </a:tr>
              <a:tr h="563705">
                <a:tc>
                  <a:txBody>
                    <a:bodyPr/>
                    <a:lstStyle/>
                    <a:p>
                      <a:pPr algn="l" fontAlgn="b"/>
                      <a:r>
                        <a:rPr lang="en-US" sz="2700" b="1" i="0" u="none" strike="noStrike" dirty="0">
                          <a:solidFill>
                            <a:srgbClr val="000000"/>
                          </a:solidFill>
                          <a:effectLst/>
                          <a:latin typeface="Calibri" panose="020F0502020204030204" pitchFamily="34" charset="0"/>
                        </a:rPr>
                        <a:t> IOTWMS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325920"/>
                  </a:ext>
                </a:extLst>
              </a:tr>
              <a:tr h="563705">
                <a:tc>
                  <a:txBody>
                    <a:bodyPr/>
                    <a:lstStyle/>
                    <a:p>
                      <a:pPr algn="l" fontAlgn="b"/>
                      <a:r>
                        <a:rPr lang="en-US" sz="2700" b="1" i="0" u="none" strike="noStrike" dirty="0">
                          <a:solidFill>
                            <a:srgbClr val="000000"/>
                          </a:solidFill>
                          <a:effectLst/>
                          <a:latin typeface="Calibri" panose="020F0502020204030204" pitchFamily="34" charset="0"/>
                        </a:rPr>
                        <a:t> NEAMTWS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63563"/>
                  </a:ext>
                </a:extLst>
              </a:tr>
              <a:tr h="563705">
                <a:tc>
                  <a:txBody>
                    <a:bodyPr/>
                    <a:lstStyle/>
                    <a:p>
                      <a:pPr algn="l" fontAlgn="ctr"/>
                      <a:r>
                        <a:rPr lang="en-US" sz="3600" b="1" i="0" u="none" strike="noStrike" dirty="0">
                          <a:solidFill>
                            <a:srgbClr val="C00000"/>
                          </a:solidFill>
                          <a:effectLst/>
                          <a:latin typeface="Calibri" panose="020F0502020204030204" pitchFamily="34" charset="0"/>
                        </a:rPr>
                        <a:t> PTWS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3000" b="1" i="0" u="none" strike="noStrike" dirty="0">
                          <a:solidFill>
                            <a:schemeClr val="tx1"/>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chemeClr val="tx1"/>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chemeClr val="tx1"/>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chemeClr val="tx1"/>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3000" b="1" i="0" u="none" strike="noStrike" dirty="0">
                          <a:solidFill>
                            <a:srgbClr val="C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9817912"/>
                  </a:ext>
                </a:extLst>
              </a:tr>
              <a:tr h="588471">
                <a:tc>
                  <a:txBody>
                    <a:bodyPr/>
                    <a:lstStyle/>
                    <a:p>
                      <a:pPr algn="l" fontAlgn="ctr"/>
                      <a:r>
                        <a:rPr lang="en-US" sz="3000" b="1" i="0" u="none" strike="noStrike" dirty="0">
                          <a:solidFill>
                            <a:srgbClr val="000000"/>
                          </a:solidFill>
                          <a:effectLst/>
                          <a:latin typeface="Calibri" panose="020F0502020204030204" pitchFamily="34" charset="0"/>
                        </a:rPr>
                        <a:t> TOTAL</a:t>
                      </a:r>
                      <a:endParaRPr lang="en-US" sz="27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032770"/>
                  </a:ext>
                </a:extLst>
              </a:tr>
            </a:tbl>
          </a:graphicData>
        </a:graphic>
      </p:graphicFrame>
      <p:pic>
        <p:nvPicPr>
          <p:cNvPr id="4" name="Picture 3">
            <a:extLst>
              <a:ext uri="{FF2B5EF4-FFF2-40B4-BE49-F238E27FC236}">
                <a16:creationId xmlns:a16="http://schemas.microsoft.com/office/drawing/2014/main" id="{861CC9FA-501A-84EA-C01A-2AAA143CE3EA}"/>
              </a:ext>
            </a:extLst>
          </p:cNvPr>
          <p:cNvPicPr>
            <a:picLocks noChangeAspect="1"/>
          </p:cNvPicPr>
          <p:nvPr/>
        </p:nvPicPr>
        <p:blipFill>
          <a:blip r:embed="rId4"/>
          <a:stretch>
            <a:fillRect/>
          </a:stretch>
        </p:blipFill>
        <p:spPr>
          <a:xfrm>
            <a:off x="34636" y="136471"/>
            <a:ext cx="1298561" cy="1072989"/>
          </a:xfrm>
          <a:prstGeom prst="rect">
            <a:avLst/>
          </a:prstGeom>
        </p:spPr>
      </p:pic>
      <p:pic>
        <p:nvPicPr>
          <p:cNvPr id="5" name="Picture 4">
            <a:extLst>
              <a:ext uri="{FF2B5EF4-FFF2-40B4-BE49-F238E27FC236}">
                <a16:creationId xmlns:a16="http://schemas.microsoft.com/office/drawing/2014/main" id="{E94AACF0-2A3A-074E-7310-8EED2A8B9867}"/>
              </a:ext>
            </a:extLst>
          </p:cNvPr>
          <p:cNvPicPr>
            <a:picLocks noChangeAspect="1"/>
          </p:cNvPicPr>
          <p:nvPr/>
        </p:nvPicPr>
        <p:blipFill>
          <a:blip r:embed="rId5"/>
          <a:stretch>
            <a:fillRect/>
          </a:stretch>
        </p:blipFill>
        <p:spPr>
          <a:xfrm>
            <a:off x="16650691" y="285607"/>
            <a:ext cx="1298561" cy="934389"/>
          </a:xfrm>
          <a:prstGeom prst="rect">
            <a:avLst/>
          </a:prstGeom>
        </p:spPr>
      </p:pic>
    </p:spTree>
    <p:extLst>
      <p:ext uri="{BB962C8B-B14F-4D97-AF65-F5344CB8AC3E}">
        <p14:creationId xmlns:p14="http://schemas.microsoft.com/office/powerpoint/2010/main" val="96628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997B30-6574-87DE-AB2D-2DDC6B56FCD6}"/>
              </a:ext>
            </a:extLst>
          </p:cNvPr>
          <p:cNvSpPr/>
          <p:nvPr/>
        </p:nvSpPr>
        <p:spPr>
          <a:xfrm>
            <a:off x="313837" y="597130"/>
            <a:ext cx="16853651" cy="10930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4194" y="6766549"/>
            <a:ext cx="9405257" cy="3743588"/>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281761" y="617572"/>
            <a:ext cx="17921177" cy="1143518"/>
          </a:xfrm>
          <a:prstGeom prst="rect">
            <a:avLst/>
          </a:prstGeom>
          <a:noFill/>
        </p:spPr>
        <p:txBody>
          <a:bodyPr wrap="square" rtlCol="0">
            <a:spAutoFit/>
          </a:bodyPr>
          <a:lstStyle/>
          <a:p>
            <a:pPr defTabSz="1371600">
              <a:lnSpc>
                <a:spcPct val="80000"/>
              </a:lnSpc>
              <a:defRPr/>
            </a:pPr>
            <a:r>
              <a:rPr lang="mi-NZ" sz="4800" dirty="0">
                <a:solidFill>
                  <a:srgbClr val="FF0000"/>
                </a:solidFill>
                <a:latin typeface="Aptos ExtraBold" panose="020B0004020202020204" pitchFamily="34" charset="0"/>
              </a:rPr>
              <a:t>Implementation – as of October 2025 (IOC TSR)</a:t>
            </a:r>
          </a:p>
          <a:p>
            <a:pPr defTabSz="1371600">
              <a:lnSpc>
                <a:spcPct val="80000"/>
              </a:lnSpc>
              <a:defRPr/>
            </a:pPr>
            <a:r>
              <a:rPr lang="mi-NZ" sz="3600" b="1" dirty="0">
                <a:solidFill>
                  <a:srgbClr val="FF0000"/>
                </a:solidFill>
                <a:latin typeface="Aptos ExtraBold" panose="020B0004020202020204" pitchFamily="34" charset="0"/>
              </a:rPr>
              <a:t>4-year renewal cycle</a:t>
            </a:r>
            <a:endParaRPr lang="en-NZ" sz="3600" b="1" dirty="0">
              <a:solidFill>
                <a:srgbClr val="FF0000"/>
              </a:solidFill>
              <a:latin typeface="Aptos ExtraBold" panose="020B0004020202020204" pitchFamily="34" charset="0"/>
            </a:endParaRPr>
          </a:p>
        </p:txBody>
      </p:sp>
      <p:sp>
        <p:nvSpPr>
          <p:cNvPr id="11" name="Rectangle 10">
            <a:extLst>
              <a:ext uri="{FF2B5EF4-FFF2-40B4-BE49-F238E27FC236}">
                <a16:creationId xmlns:a16="http://schemas.microsoft.com/office/drawing/2014/main" id="{BE36272F-772F-2713-5943-B56F7580B176}"/>
              </a:ext>
            </a:extLst>
          </p:cNvPr>
          <p:cNvSpPr/>
          <p:nvPr/>
        </p:nvSpPr>
        <p:spPr>
          <a:xfrm>
            <a:off x="1" y="1"/>
            <a:ext cx="18484703" cy="461666"/>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NZ" sz="2700">
              <a:solidFill>
                <a:prstClr val="white"/>
              </a:solidFill>
              <a:latin typeface="Calibri" panose="020F0502020204030204"/>
            </a:endParaRPr>
          </a:p>
        </p:txBody>
      </p:sp>
      <p:graphicFrame>
        <p:nvGraphicFramePr>
          <p:cNvPr id="4" name="Table 3">
            <a:extLst>
              <a:ext uri="{FF2B5EF4-FFF2-40B4-BE49-F238E27FC236}">
                <a16:creationId xmlns:a16="http://schemas.microsoft.com/office/drawing/2014/main" id="{5CDFFDDF-E801-E421-5C1B-FC5017A06E2A}"/>
              </a:ext>
            </a:extLst>
          </p:cNvPr>
          <p:cNvGraphicFramePr>
            <a:graphicFrameLocks noGrp="1"/>
          </p:cNvGraphicFramePr>
          <p:nvPr>
            <p:extLst>
              <p:ext uri="{D42A27DB-BD31-4B8C-83A1-F6EECF244321}">
                <p14:modId xmlns:p14="http://schemas.microsoft.com/office/powerpoint/2010/main" val="383969951"/>
              </p:ext>
            </p:extLst>
          </p:nvPr>
        </p:nvGraphicFramePr>
        <p:xfrm>
          <a:off x="587418" y="1754261"/>
          <a:ext cx="17309865" cy="7983711"/>
        </p:xfrm>
        <a:graphic>
          <a:graphicData uri="http://schemas.openxmlformats.org/drawingml/2006/table">
            <a:tbl>
              <a:tblPr firstRow="1" bandRow="1">
                <a:tableStyleId>{5A111915-BE36-4E01-A7E5-04B1672EAD32}</a:tableStyleId>
              </a:tblPr>
              <a:tblGrid>
                <a:gridCol w="3378108">
                  <a:extLst>
                    <a:ext uri="{9D8B030D-6E8A-4147-A177-3AD203B41FA5}">
                      <a16:colId xmlns:a16="http://schemas.microsoft.com/office/drawing/2014/main" val="2873736310"/>
                    </a:ext>
                  </a:extLst>
                </a:gridCol>
                <a:gridCol w="13931757">
                  <a:extLst>
                    <a:ext uri="{9D8B030D-6E8A-4147-A177-3AD203B41FA5}">
                      <a16:colId xmlns:a16="http://schemas.microsoft.com/office/drawing/2014/main" val="101090759"/>
                    </a:ext>
                  </a:extLst>
                </a:gridCol>
              </a:tblGrid>
              <a:tr h="597938">
                <a:tc>
                  <a:txBody>
                    <a:bodyPr/>
                    <a:lstStyle/>
                    <a:p>
                      <a:r>
                        <a:rPr lang="en-NZ" sz="2900" b="1" dirty="0">
                          <a:latin typeface="Aptos" panose="020B0004020202020204" pitchFamily="34" charset="0"/>
                        </a:rPr>
                        <a:t>Year</a:t>
                      </a:r>
                    </a:p>
                  </a:txBody>
                  <a:tcPr marL="137160" marR="137160" marT="68580" marB="68580"/>
                </a:tc>
                <a:tc>
                  <a:txBody>
                    <a:bodyPr/>
                    <a:lstStyle/>
                    <a:p>
                      <a:r>
                        <a:rPr lang="en-NZ" sz="2900" b="1" dirty="0">
                          <a:latin typeface="Aptos" panose="020B0004020202020204" pitchFamily="34" charset="0"/>
                        </a:rPr>
                        <a:t>Tsunami Ready Recognition or Renewal</a:t>
                      </a:r>
                    </a:p>
                  </a:txBody>
                  <a:tcPr marL="137160" marR="137160" marT="68580" marB="68580"/>
                </a:tc>
                <a:extLst>
                  <a:ext uri="{0D108BD9-81ED-4DB2-BD59-A6C34878D82A}">
                    <a16:rowId xmlns:a16="http://schemas.microsoft.com/office/drawing/2014/main" val="1089481702"/>
                  </a:ext>
                </a:extLst>
              </a:tr>
              <a:tr h="571500">
                <a:tc>
                  <a:txBody>
                    <a:bodyPr/>
                    <a:lstStyle/>
                    <a:p>
                      <a:r>
                        <a:rPr lang="en-NZ" sz="2900" b="1" dirty="0">
                          <a:latin typeface="Aptos" panose="020B0004020202020204" pitchFamily="34" charset="0"/>
                        </a:rPr>
                        <a:t>2017 (To RENEW)</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900" b="1" dirty="0">
                          <a:solidFill>
                            <a:srgbClr val="C00000"/>
                          </a:solidFill>
                          <a:latin typeface="Aptos" panose="020B0004020202020204" pitchFamily="34" charset="0"/>
                        </a:rPr>
                        <a:t>Costa Rica </a:t>
                      </a:r>
                      <a:r>
                        <a:rPr lang="en-NZ" sz="2900" b="1" dirty="0">
                          <a:latin typeface="Aptos" panose="020B0004020202020204" pitchFamily="34" charset="0"/>
                        </a:rPr>
                        <a:t>(</a:t>
                      </a:r>
                      <a:r>
                        <a:rPr lang="en-US" sz="2900" b="1" dirty="0">
                          <a:effectLst/>
                          <a:latin typeface="Aptos" panose="020B0004020202020204" pitchFamily="34" charset="0"/>
                        </a:rPr>
                        <a:t>Ostional), </a:t>
                      </a:r>
                      <a:r>
                        <a:rPr lang="en-US" sz="2900" b="1" dirty="0">
                          <a:solidFill>
                            <a:srgbClr val="C00000"/>
                          </a:solidFill>
                          <a:effectLst/>
                          <a:latin typeface="Aptos" panose="020B0004020202020204" pitchFamily="34" charset="0"/>
                        </a:rPr>
                        <a:t>Honduras</a:t>
                      </a:r>
                      <a:r>
                        <a:rPr lang="en-US" sz="2900" b="1" dirty="0">
                          <a:effectLst/>
                          <a:latin typeface="Aptos" panose="020B0004020202020204" pitchFamily="34" charset="0"/>
                        </a:rPr>
                        <a:t> (Cedeno), </a:t>
                      </a:r>
                      <a:r>
                        <a:rPr lang="en-US" sz="2900" b="1" dirty="0">
                          <a:solidFill>
                            <a:srgbClr val="C00000"/>
                          </a:solidFill>
                          <a:effectLst/>
                          <a:latin typeface="Aptos" panose="020B0004020202020204" pitchFamily="34" charset="0"/>
                        </a:rPr>
                        <a:t>Samoa</a:t>
                      </a:r>
                      <a:r>
                        <a:rPr lang="en-US" sz="2900" b="1" dirty="0">
                          <a:effectLst/>
                          <a:latin typeface="Aptos" panose="020B0004020202020204" pitchFamily="34" charset="0"/>
                        </a:rPr>
                        <a:t> (</a:t>
                      </a:r>
                      <a:r>
                        <a:rPr lang="en-US" sz="2900" b="1" dirty="0" err="1">
                          <a:effectLst/>
                          <a:latin typeface="Aptos" panose="020B0004020202020204" pitchFamily="34" charset="0"/>
                        </a:rPr>
                        <a:t>Savaia</a:t>
                      </a:r>
                      <a:r>
                        <a:rPr lang="en-US" sz="2900" b="1" spc="-10" dirty="0">
                          <a:effectLst/>
                          <a:latin typeface="Aptos" panose="020B0004020202020204" pitchFamily="34" charset="0"/>
                        </a:rPr>
                        <a:t> </a:t>
                      </a:r>
                      <a:r>
                        <a:rPr lang="en-US" sz="2900" b="1" dirty="0" err="1">
                          <a:effectLst/>
                          <a:latin typeface="Aptos" panose="020B0004020202020204" pitchFamily="34" charset="0"/>
                        </a:rPr>
                        <a:t>Lefaga</a:t>
                      </a:r>
                      <a:r>
                        <a:rPr lang="en-US" sz="2900" b="1" dirty="0">
                          <a:effectLst/>
                          <a:latin typeface="Aptos" panose="020B0004020202020204" pitchFamily="34" charset="0"/>
                        </a:rPr>
                        <a:t>)</a:t>
                      </a:r>
                      <a:endParaRPr lang="en-NZ" sz="2900" b="1" dirty="0">
                        <a:effectLst/>
                        <a:latin typeface="Aptos" panose="020B0004020202020204" pitchFamily="34" charset="0"/>
                        <a:ea typeface="Arial" panose="020B0604020202020204" pitchFamily="34" charset="0"/>
                      </a:endParaRPr>
                    </a:p>
                  </a:txBody>
                  <a:tcPr marL="137160" marR="137160" marT="68580" marB="68580"/>
                </a:tc>
                <a:extLst>
                  <a:ext uri="{0D108BD9-81ED-4DB2-BD59-A6C34878D82A}">
                    <a16:rowId xmlns:a16="http://schemas.microsoft.com/office/drawing/2014/main" val="1690289306"/>
                  </a:ext>
                </a:extLst>
              </a:tr>
              <a:tr h="1032057">
                <a:tc>
                  <a:txBody>
                    <a:bodyPr/>
                    <a:lstStyle/>
                    <a:p>
                      <a:r>
                        <a:rPr lang="en-NZ" sz="2900" b="1" dirty="0">
                          <a:latin typeface="Aptos" panose="020B0004020202020204" pitchFamily="34" charset="0"/>
                        </a:rPr>
                        <a:t>2019 (To RENEW)</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900" b="1" dirty="0">
                          <a:solidFill>
                            <a:srgbClr val="C00000"/>
                          </a:solidFill>
                          <a:latin typeface="Aptos" panose="020B0004020202020204" pitchFamily="34" charset="0"/>
                        </a:rPr>
                        <a:t>Costa Rica </a:t>
                      </a:r>
                      <a:r>
                        <a:rPr lang="en-NZ" sz="2900" b="1" dirty="0">
                          <a:latin typeface="Aptos" panose="020B0004020202020204" pitchFamily="34" charset="0"/>
                        </a:rPr>
                        <a:t>(Playa El Coco), </a:t>
                      </a:r>
                      <a:r>
                        <a:rPr lang="en-NZ" sz="2900" b="1" dirty="0">
                          <a:solidFill>
                            <a:srgbClr val="C00000"/>
                          </a:solidFill>
                          <a:latin typeface="Aptos" panose="020B0004020202020204" pitchFamily="34" charset="0"/>
                        </a:rPr>
                        <a:t>El Salvador </a:t>
                      </a:r>
                      <a:r>
                        <a:rPr lang="en-NZ" sz="2900" b="1" dirty="0">
                          <a:latin typeface="Aptos" panose="020B0004020202020204" pitchFamily="34" charset="0"/>
                        </a:rPr>
                        <a:t>(</a:t>
                      </a:r>
                      <a:r>
                        <a:rPr lang="en-US" sz="2900" b="1" dirty="0" err="1">
                          <a:effectLst/>
                          <a:latin typeface="Aptos" panose="020B0004020202020204" pitchFamily="34" charset="0"/>
                        </a:rPr>
                        <a:t>Tamanique</a:t>
                      </a:r>
                      <a:r>
                        <a:rPr lang="en-US" sz="2900" b="1" dirty="0">
                          <a:effectLst/>
                          <a:latin typeface="Aptos" panose="020B0004020202020204" pitchFamily="34" charset="0"/>
                        </a:rPr>
                        <a:t>, La</a:t>
                      </a:r>
                      <a:r>
                        <a:rPr lang="en-US" sz="2900" b="1" spc="-10" dirty="0">
                          <a:effectLst/>
                          <a:latin typeface="Aptos" panose="020B0004020202020204" pitchFamily="34" charset="0"/>
                        </a:rPr>
                        <a:t> </a:t>
                      </a:r>
                      <a:r>
                        <a:rPr lang="en-US" sz="2900" b="1" dirty="0">
                          <a:effectLst/>
                          <a:latin typeface="Aptos" panose="020B0004020202020204" pitchFamily="34" charset="0"/>
                        </a:rPr>
                        <a:t>Libertad )</a:t>
                      </a:r>
                      <a:r>
                        <a:rPr lang="en-NZ" sz="2900" b="1" dirty="0">
                          <a:latin typeface="Aptos" panose="020B0004020202020204" pitchFamily="34" charset="0"/>
                        </a:rPr>
                        <a:t> </a:t>
                      </a:r>
                      <a:r>
                        <a:rPr lang="en-NZ" sz="2900" b="1" dirty="0">
                          <a:solidFill>
                            <a:srgbClr val="C00000"/>
                          </a:solidFill>
                          <a:latin typeface="Aptos" panose="020B0004020202020204" pitchFamily="34" charset="0"/>
                        </a:rPr>
                        <a:t>Guatemala</a:t>
                      </a:r>
                      <a:r>
                        <a:rPr lang="en-NZ" sz="2900" b="1" dirty="0">
                          <a:latin typeface="Aptos" panose="020B0004020202020204" pitchFamily="34" charset="0"/>
                        </a:rPr>
                        <a:t> (</a:t>
                      </a:r>
                      <a:r>
                        <a:rPr lang="en-US" sz="2900" b="1" dirty="0" err="1">
                          <a:effectLst/>
                          <a:latin typeface="Aptos" panose="020B0004020202020204" pitchFamily="34" charset="0"/>
                        </a:rPr>
                        <a:t>Sipacate</a:t>
                      </a:r>
                      <a:r>
                        <a:rPr lang="en-US" sz="2900" b="1" dirty="0">
                          <a:effectLst/>
                          <a:latin typeface="Aptos" panose="020B0004020202020204" pitchFamily="34" charset="0"/>
                        </a:rPr>
                        <a:t>, San Jose Port)</a:t>
                      </a:r>
                      <a:endParaRPr lang="en-NZ" sz="2900" b="1" dirty="0">
                        <a:latin typeface="Aptos" panose="020B0004020202020204" pitchFamily="34" charset="0"/>
                      </a:endParaRPr>
                    </a:p>
                  </a:txBody>
                  <a:tcPr marL="137160" marR="137160" marT="68580" marB="68580"/>
                </a:tc>
                <a:extLst>
                  <a:ext uri="{0D108BD9-81ED-4DB2-BD59-A6C34878D82A}">
                    <a16:rowId xmlns:a16="http://schemas.microsoft.com/office/drawing/2014/main" val="4099136999"/>
                  </a:ext>
                </a:extLst>
              </a:tr>
              <a:tr h="597938">
                <a:tc>
                  <a:txBody>
                    <a:bodyPr/>
                    <a:lstStyle/>
                    <a:p>
                      <a:r>
                        <a:rPr lang="en-NZ" sz="2900" b="1" dirty="0">
                          <a:latin typeface="Aptos" panose="020B0004020202020204" pitchFamily="34" charset="0"/>
                        </a:rPr>
                        <a:t>2021</a:t>
                      </a:r>
                    </a:p>
                  </a:txBody>
                  <a:tcPr marL="137160" marR="137160" marT="68580" marB="68580"/>
                </a:tc>
                <a:tc>
                  <a:txBody>
                    <a:bodyPr/>
                    <a:lstStyle/>
                    <a:p>
                      <a:r>
                        <a:rPr lang="en-NZ" sz="2900" b="1" dirty="0">
                          <a:solidFill>
                            <a:srgbClr val="C00000"/>
                          </a:solidFill>
                          <a:latin typeface="Aptos" panose="020B0004020202020204" pitchFamily="34" charset="0"/>
                        </a:rPr>
                        <a:t>Costa Rica </a:t>
                      </a:r>
                      <a:r>
                        <a:rPr lang="en-NZ" sz="2900" b="1" dirty="0">
                          <a:latin typeface="Aptos" panose="020B0004020202020204" pitchFamily="34" charset="0"/>
                        </a:rPr>
                        <a:t>(</a:t>
                      </a:r>
                      <a:r>
                        <a:rPr lang="en-US" sz="2900" b="1" dirty="0">
                          <a:effectLst/>
                          <a:latin typeface="Aptos" panose="020B0004020202020204" pitchFamily="34" charset="0"/>
                        </a:rPr>
                        <a:t>Samara, Tamarindo, </a:t>
                      </a:r>
                      <a:r>
                        <a:rPr lang="en-US" sz="2900" b="1" dirty="0" err="1">
                          <a:effectLst/>
                          <a:latin typeface="Aptos" panose="020B0004020202020204" pitchFamily="34" charset="0"/>
                        </a:rPr>
                        <a:t>Uvita</a:t>
                      </a:r>
                      <a:r>
                        <a:rPr lang="en-US" sz="2900" b="1" dirty="0">
                          <a:effectLst/>
                          <a:latin typeface="Aptos" panose="020B0004020202020204" pitchFamily="34" charset="0"/>
                        </a:rPr>
                        <a:t>-Bahía)</a:t>
                      </a:r>
                      <a:endParaRPr lang="en-NZ" sz="2900" b="1" dirty="0">
                        <a:latin typeface="Aptos" panose="020B0004020202020204" pitchFamily="34" charset="0"/>
                      </a:endParaRPr>
                    </a:p>
                  </a:txBody>
                  <a:tcPr marL="137160" marR="137160" marT="68580" marB="68580"/>
                </a:tc>
                <a:extLst>
                  <a:ext uri="{0D108BD9-81ED-4DB2-BD59-A6C34878D82A}">
                    <a16:rowId xmlns:a16="http://schemas.microsoft.com/office/drawing/2014/main" val="2980114339"/>
                  </a:ext>
                </a:extLst>
              </a:tr>
              <a:tr h="1032057">
                <a:tc>
                  <a:txBody>
                    <a:bodyPr/>
                    <a:lstStyle/>
                    <a:p>
                      <a:r>
                        <a:rPr lang="en-NZ" sz="2900" b="1" dirty="0">
                          <a:latin typeface="Aptos" panose="020B0004020202020204" pitchFamily="34" charset="0"/>
                        </a:rPr>
                        <a:t>2022</a:t>
                      </a:r>
                    </a:p>
                  </a:txBody>
                  <a:tcPr marL="137160" marR="137160" marT="68580" marB="68580"/>
                </a:tc>
                <a:tc>
                  <a:txBody>
                    <a:bodyPr/>
                    <a:lstStyle/>
                    <a:p>
                      <a:r>
                        <a:rPr lang="en-NZ" sz="2900" b="1" dirty="0">
                          <a:solidFill>
                            <a:srgbClr val="C00000"/>
                          </a:solidFill>
                          <a:latin typeface="Aptos" panose="020B0004020202020204" pitchFamily="34" charset="0"/>
                        </a:rPr>
                        <a:t>Costa Rica </a:t>
                      </a:r>
                      <a:r>
                        <a:rPr lang="en-NZ" sz="2900" b="1" dirty="0">
                          <a:latin typeface="Aptos" panose="020B0004020202020204" pitchFamily="34" charset="0"/>
                        </a:rPr>
                        <a:t>(</a:t>
                      </a:r>
                      <a:r>
                        <a:rPr lang="en-US" sz="2900" b="1" dirty="0">
                          <a:effectLst/>
                          <a:latin typeface="Aptos" panose="020B0004020202020204" pitchFamily="34" charset="0"/>
                        </a:rPr>
                        <a:t>Quepos Municipality ,Playa Hermosa, </a:t>
                      </a:r>
                      <a:r>
                        <a:rPr lang="en-US" sz="2900" b="1" dirty="0" err="1">
                          <a:effectLst/>
                          <a:latin typeface="Aptos" panose="020B0004020202020204" pitchFamily="34" charset="0"/>
                        </a:rPr>
                        <a:t>Tivives</a:t>
                      </a:r>
                      <a:r>
                        <a:rPr lang="en-US" sz="2900" b="1" dirty="0">
                          <a:effectLst/>
                          <a:latin typeface="Aptos" panose="020B0004020202020204" pitchFamily="34" charset="0"/>
                        </a:rPr>
                        <a:t>, Puerto Jiménez, Dominical, </a:t>
                      </a:r>
                      <a:r>
                        <a:rPr lang="en-US" sz="2900" b="1" dirty="0" err="1">
                          <a:effectLst/>
                          <a:latin typeface="Aptos" panose="020B0004020202020204" pitchFamily="34" charset="0"/>
                        </a:rPr>
                        <a:t>Dominicalito</a:t>
                      </a:r>
                      <a:r>
                        <a:rPr lang="en-US" sz="2900" b="1" dirty="0">
                          <a:effectLst/>
                          <a:latin typeface="Aptos" panose="020B0004020202020204" pitchFamily="34" charset="0"/>
                        </a:rPr>
                        <a:t> y </a:t>
                      </a:r>
                      <a:r>
                        <a:rPr lang="en-US" sz="2900" b="1" dirty="0" err="1">
                          <a:effectLst/>
                          <a:latin typeface="Aptos" panose="020B0004020202020204" pitchFamily="34" charset="0"/>
                        </a:rPr>
                        <a:t>Barú</a:t>
                      </a:r>
                      <a:r>
                        <a:rPr lang="en-NZ" sz="2900" b="1" dirty="0">
                          <a:latin typeface="Aptos" panose="020B0004020202020204" pitchFamily="34" charset="0"/>
                        </a:rPr>
                        <a:t>)</a:t>
                      </a:r>
                    </a:p>
                  </a:txBody>
                  <a:tcPr marL="137160" marR="137160" marT="68580" marB="68580"/>
                </a:tc>
                <a:extLst>
                  <a:ext uri="{0D108BD9-81ED-4DB2-BD59-A6C34878D82A}">
                    <a16:rowId xmlns:a16="http://schemas.microsoft.com/office/drawing/2014/main" val="2826035433"/>
                  </a:ext>
                </a:extLst>
              </a:tr>
              <a:tr h="597938">
                <a:tc>
                  <a:txBody>
                    <a:bodyPr/>
                    <a:lstStyle/>
                    <a:p>
                      <a:r>
                        <a:rPr lang="en-NZ" sz="2900" b="1" dirty="0">
                          <a:latin typeface="Aptos" panose="020B0004020202020204" pitchFamily="34" charset="0"/>
                        </a:rPr>
                        <a:t>2023</a:t>
                      </a: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b="1" dirty="0">
                          <a:solidFill>
                            <a:srgbClr val="C00000"/>
                          </a:solidFill>
                          <a:effectLst/>
                          <a:latin typeface="Aptos" panose="020B0004020202020204" pitchFamily="34" charset="0"/>
                        </a:rPr>
                        <a:t>Fiji</a:t>
                      </a:r>
                      <a:r>
                        <a:rPr lang="en-US" sz="2900" b="1" dirty="0">
                          <a:effectLst/>
                          <a:latin typeface="Aptos" panose="020B0004020202020204" pitchFamily="34" charset="0"/>
                        </a:rPr>
                        <a:t> (</a:t>
                      </a:r>
                      <a:r>
                        <a:rPr lang="en-US" sz="2900" b="1" dirty="0" err="1">
                          <a:effectLst/>
                          <a:latin typeface="Aptos" panose="020B0004020202020204" pitchFamily="34" charset="0"/>
                        </a:rPr>
                        <a:t>Navuevu</a:t>
                      </a:r>
                      <a:r>
                        <a:rPr lang="en-US" sz="2900" b="1" dirty="0">
                          <a:effectLst/>
                          <a:latin typeface="Aptos" panose="020B0004020202020204" pitchFamily="34" charset="0"/>
                        </a:rPr>
                        <a:t>, Sila)</a:t>
                      </a:r>
                      <a:endParaRPr lang="en-NZ" sz="2900" b="1" dirty="0">
                        <a:latin typeface="Aptos" panose="020B0004020202020204" pitchFamily="34" charset="0"/>
                      </a:endParaRPr>
                    </a:p>
                  </a:txBody>
                  <a:tcPr marL="137160" marR="137160" marT="68580" marB="68580"/>
                </a:tc>
                <a:extLst>
                  <a:ext uri="{0D108BD9-81ED-4DB2-BD59-A6C34878D82A}">
                    <a16:rowId xmlns:a16="http://schemas.microsoft.com/office/drawing/2014/main" val="2332380716"/>
                  </a:ext>
                </a:extLst>
              </a:tr>
              <a:tr h="1032057">
                <a:tc>
                  <a:txBody>
                    <a:bodyPr/>
                    <a:lstStyle/>
                    <a:p>
                      <a:r>
                        <a:rPr lang="en-NZ" sz="2900" b="1" dirty="0">
                          <a:latin typeface="Aptos" panose="020B0004020202020204" pitchFamily="34" charset="0"/>
                        </a:rPr>
                        <a:t>2024</a:t>
                      </a:r>
                    </a:p>
                  </a:txBody>
                  <a:tcPr marL="137160" marR="137160" marT="68580" marB="6858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900" b="1" dirty="0">
                          <a:solidFill>
                            <a:srgbClr val="C00000"/>
                          </a:solidFill>
                          <a:latin typeface="Aptos" panose="020B0004020202020204" pitchFamily="34" charset="0"/>
                        </a:rPr>
                        <a:t>Ecuador</a:t>
                      </a:r>
                      <a:r>
                        <a:rPr lang="en-NZ" sz="2900" b="1" dirty="0">
                          <a:latin typeface="Aptos" panose="020B0004020202020204" pitchFamily="34" charset="0"/>
                        </a:rPr>
                        <a:t> (</a:t>
                      </a:r>
                      <a:r>
                        <a:rPr lang="en-US" sz="2900" b="1" dirty="0">
                          <a:effectLst/>
                          <a:latin typeface="Aptos" panose="020B0004020202020204" pitchFamily="34" charset="0"/>
                        </a:rPr>
                        <a:t>Puerto </a:t>
                      </a:r>
                      <a:r>
                        <a:rPr lang="en-US" sz="2900" b="1" dirty="0" err="1">
                          <a:effectLst/>
                          <a:latin typeface="Aptos" panose="020B0004020202020204" pitchFamily="34" charset="0"/>
                        </a:rPr>
                        <a:t>Baquerizo</a:t>
                      </a:r>
                      <a:r>
                        <a:rPr lang="en-US" sz="2900" b="1" dirty="0">
                          <a:effectLst/>
                          <a:latin typeface="Aptos" panose="020B0004020202020204" pitchFamily="34" charset="0"/>
                        </a:rPr>
                        <a:t> Moreno), </a:t>
                      </a:r>
                      <a:r>
                        <a:rPr lang="en-US" sz="2900" b="1" dirty="0">
                          <a:solidFill>
                            <a:srgbClr val="C00000"/>
                          </a:solidFill>
                          <a:effectLst/>
                          <a:latin typeface="Aptos" panose="020B0004020202020204" pitchFamily="34" charset="0"/>
                        </a:rPr>
                        <a:t>Federated States of Micronesia </a:t>
                      </a:r>
                      <a:r>
                        <a:rPr lang="en-US" sz="2900" b="1" dirty="0">
                          <a:effectLst/>
                          <a:latin typeface="Aptos" panose="020B0004020202020204" pitchFamily="34" charset="0"/>
                        </a:rPr>
                        <a:t>(Chuuk, Pohnpei), </a:t>
                      </a:r>
                      <a:r>
                        <a:rPr lang="en-US" sz="2900" b="1" dirty="0">
                          <a:solidFill>
                            <a:srgbClr val="C00000"/>
                          </a:solidFill>
                          <a:effectLst/>
                          <a:latin typeface="Aptos" panose="020B0004020202020204" pitchFamily="34" charset="0"/>
                        </a:rPr>
                        <a:t>Marshall Islands </a:t>
                      </a:r>
                      <a:r>
                        <a:rPr lang="en-US" sz="2900" b="1" dirty="0">
                          <a:effectLst/>
                          <a:latin typeface="Aptos" panose="020B0004020202020204" pitchFamily="34" charset="0"/>
                        </a:rPr>
                        <a:t>(Majuro), </a:t>
                      </a:r>
                      <a:r>
                        <a:rPr lang="en-US" sz="2900" b="1" dirty="0">
                          <a:solidFill>
                            <a:srgbClr val="C00000"/>
                          </a:solidFill>
                          <a:effectLst/>
                          <a:latin typeface="Aptos" panose="020B0004020202020204" pitchFamily="34" charset="0"/>
                        </a:rPr>
                        <a:t>Palau</a:t>
                      </a:r>
                      <a:r>
                        <a:rPr lang="en-US" sz="2900" b="1" dirty="0">
                          <a:effectLst/>
                          <a:latin typeface="Aptos" panose="020B0004020202020204" pitchFamily="34" charset="0"/>
                        </a:rPr>
                        <a:t> (14/16 communities Palau)</a:t>
                      </a:r>
                      <a:endParaRPr lang="en-NZ" sz="2900" b="1" dirty="0">
                        <a:effectLst/>
                        <a:latin typeface="Aptos" panose="020B0004020202020204" pitchFamily="34" charset="0"/>
                        <a:ea typeface="Arial" panose="020B0604020202020204" pitchFamily="34" charset="0"/>
                      </a:endParaRPr>
                    </a:p>
                  </a:txBody>
                  <a:tcPr marL="137160" marR="137160" marT="68580" marB="68580">
                    <a:solidFill>
                      <a:schemeClr val="bg1"/>
                    </a:solidFill>
                  </a:tcPr>
                </a:tc>
                <a:extLst>
                  <a:ext uri="{0D108BD9-81ED-4DB2-BD59-A6C34878D82A}">
                    <a16:rowId xmlns:a16="http://schemas.microsoft.com/office/drawing/2014/main" val="453257904"/>
                  </a:ext>
                </a:extLst>
              </a:tr>
              <a:tr h="609606">
                <a:tc>
                  <a:txBody>
                    <a:bodyPr/>
                    <a:lstStyle/>
                    <a:p>
                      <a:r>
                        <a:rPr lang="en-NZ" sz="2900" b="1" dirty="0">
                          <a:latin typeface="Aptos" panose="020B0004020202020204" pitchFamily="34" charset="0"/>
                        </a:rPr>
                        <a:t>2025</a:t>
                      </a:r>
                    </a:p>
                  </a:txBody>
                  <a:tcPr marL="137160" marR="137160" marT="68580" marB="68580">
                    <a:solidFill>
                      <a:schemeClr val="bg1"/>
                    </a:solidFill>
                  </a:tcPr>
                </a:tc>
                <a:tc>
                  <a:txBody>
                    <a:bodyPr/>
                    <a:lstStyle/>
                    <a:p>
                      <a:r>
                        <a:rPr lang="en-NZ" sz="2900" b="1" dirty="0">
                          <a:solidFill>
                            <a:srgbClr val="C00000"/>
                          </a:solidFill>
                          <a:latin typeface="Aptos" panose="020B0004020202020204" pitchFamily="34" charset="0"/>
                        </a:rPr>
                        <a:t>Ecuador</a:t>
                      </a:r>
                      <a:r>
                        <a:rPr lang="en-NZ" sz="2900" b="1" dirty="0">
                          <a:latin typeface="Aptos" panose="020B0004020202020204" pitchFamily="34" charset="0"/>
                        </a:rPr>
                        <a:t> (</a:t>
                      </a:r>
                      <a:r>
                        <a:rPr lang="en-US" sz="2900" b="1" dirty="0">
                          <a:effectLst/>
                          <a:latin typeface="Aptos" panose="020B0004020202020204" pitchFamily="34" charset="0"/>
                        </a:rPr>
                        <a:t>Puerto </a:t>
                      </a:r>
                      <a:r>
                        <a:rPr lang="en-US" sz="2900" b="1" dirty="0" err="1">
                          <a:effectLst/>
                          <a:latin typeface="Aptos" panose="020B0004020202020204" pitchFamily="34" charset="0"/>
                        </a:rPr>
                        <a:t>Ayora</a:t>
                      </a:r>
                      <a:r>
                        <a:rPr lang="en-US" sz="2900" b="1" dirty="0">
                          <a:effectLst/>
                          <a:latin typeface="Aptos" panose="020B0004020202020204" pitchFamily="34" charset="0"/>
                        </a:rPr>
                        <a:t>. </a:t>
                      </a:r>
                      <a:r>
                        <a:rPr lang="en-NZ" sz="2900" b="1" dirty="0">
                          <a:latin typeface="Aptos" panose="020B0004020202020204" pitchFamily="34" charset="0"/>
                        </a:rPr>
                        <a:t>Puerto </a:t>
                      </a:r>
                      <a:r>
                        <a:rPr lang="en-NZ" sz="2900" b="1" dirty="0" err="1">
                          <a:latin typeface="Aptos" panose="020B0004020202020204" pitchFamily="34" charset="0"/>
                        </a:rPr>
                        <a:t>Villamil</a:t>
                      </a:r>
                      <a:r>
                        <a:rPr lang="en-NZ" sz="2900" b="1" dirty="0">
                          <a:latin typeface="Aptos" panose="020B0004020202020204" pitchFamily="34" charset="0"/>
                        </a:rPr>
                        <a:t>), Federated States of Micronesia (Yap)</a:t>
                      </a:r>
                    </a:p>
                  </a:txBody>
                  <a:tcPr marL="137160" marR="137160" marT="68580" marB="68580">
                    <a:solidFill>
                      <a:schemeClr val="bg1"/>
                    </a:solidFill>
                  </a:tcPr>
                </a:tc>
                <a:extLst>
                  <a:ext uri="{0D108BD9-81ED-4DB2-BD59-A6C34878D82A}">
                    <a16:rowId xmlns:a16="http://schemas.microsoft.com/office/drawing/2014/main" val="2904535943"/>
                  </a:ext>
                </a:extLst>
              </a:tr>
              <a:tr h="1474367">
                <a:tc>
                  <a:txBody>
                    <a:bodyPr/>
                    <a:lstStyle/>
                    <a:p>
                      <a:r>
                        <a:rPr lang="en-NZ" sz="2900" b="1" dirty="0">
                          <a:latin typeface="Aptos" panose="020B0004020202020204" pitchFamily="34" charset="0"/>
                        </a:rPr>
                        <a:t>Underway / Planned</a:t>
                      </a:r>
                    </a:p>
                  </a:txBody>
                  <a:tcPr marL="137160" marR="137160" marT="68580" marB="68580">
                    <a:solidFill>
                      <a:schemeClr val="bg1"/>
                    </a:solidFill>
                  </a:tcPr>
                </a:tc>
                <a:tc>
                  <a:txBody>
                    <a:bodyPr/>
                    <a:lstStyle/>
                    <a:p>
                      <a:r>
                        <a:rPr lang="en-NZ" sz="2900" b="1" dirty="0">
                          <a:latin typeface="Aptos" panose="020B0004020202020204" pitchFamily="34" charset="0"/>
                        </a:rPr>
                        <a:t>Federated States of Micronesia (Kosrae), Nicaragua, Panama (La Punta), Puerto </a:t>
                      </a:r>
                      <a:r>
                        <a:rPr lang="en-NZ" sz="2900" b="1" dirty="0" err="1">
                          <a:latin typeface="Aptos" panose="020B0004020202020204" pitchFamily="34" charset="0"/>
                        </a:rPr>
                        <a:t>Armuelles</a:t>
                      </a:r>
                      <a:r>
                        <a:rPr lang="en-NZ" sz="2900" b="1" dirty="0">
                          <a:latin typeface="Aptos" panose="020B0004020202020204" pitchFamily="34" charset="0"/>
                        </a:rPr>
                        <a:t>), Peru ( Solomon Islands (Honiara, Western Provinces), Tonga, Vanuatu (Port Vila, Luganville, </a:t>
                      </a:r>
                      <a:r>
                        <a:rPr lang="en-NZ" sz="2900" b="1" dirty="0" err="1">
                          <a:latin typeface="Aptos" panose="020B0004020202020204" pitchFamily="34" charset="0"/>
                        </a:rPr>
                        <a:t>Aneiysym</a:t>
                      </a:r>
                      <a:r>
                        <a:rPr lang="en-NZ" sz="2900" b="1" dirty="0">
                          <a:latin typeface="Aptos" panose="020B0004020202020204" pitchFamily="34" charset="0"/>
                        </a:rPr>
                        <a:t>), Vietnam, Costa Rica, El Salvador, Fiji ( Tore, Cuvu, </a:t>
                      </a:r>
                      <a:r>
                        <a:rPr lang="en-NZ" sz="2900" b="1" dirty="0" err="1">
                          <a:latin typeface="Aptos" panose="020B0004020202020204" pitchFamily="34" charset="0"/>
                        </a:rPr>
                        <a:t>Yadua</a:t>
                      </a:r>
                      <a:r>
                        <a:rPr lang="en-NZ" sz="2900" b="1" dirty="0">
                          <a:latin typeface="Aptos" panose="020B0004020202020204" pitchFamily="34" charset="0"/>
                        </a:rPr>
                        <a:t>, </a:t>
                      </a:r>
                      <a:r>
                        <a:rPr lang="en-NZ" sz="2900" b="1" dirty="0" err="1">
                          <a:latin typeface="Aptos" panose="020B0004020202020204" pitchFamily="34" charset="0"/>
                        </a:rPr>
                        <a:t>Narukurukulevu</a:t>
                      </a:r>
                      <a:r>
                        <a:rPr lang="en-NZ" sz="2900" b="1" dirty="0">
                          <a:latin typeface="Aptos" panose="020B0004020202020204" pitchFamily="34" charset="0"/>
                        </a:rPr>
                        <a:t>)</a:t>
                      </a:r>
                    </a:p>
                  </a:txBody>
                  <a:tcPr marL="137160" marR="137160" marT="68580" marB="68580">
                    <a:solidFill>
                      <a:schemeClr val="bg1"/>
                    </a:solidFill>
                  </a:tcPr>
                </a:tc>
                <a:extLst>
                  <a:ext uri="{0D108BD9-81ED-4DB2-BD59-A6C34878D82A}">
                    <a16:rowId xmlns:a16="http://schemas.microsoft.com/office/drawing/2014/main" val="154821951"/>
                  </a:ext>
                </a:extLst>
              </a:tr>
            </a:tbl>
          </a:graphicData>
        </a:graphic>
      </p:graphicFrame>
      <p:pic>
        <p:nvPicPr>
          <p:cNvPr id="8" name="Graphic 7" descr="Flag with solid fill">
            <a:extLst>
              <a:ext uri="{FF2B5EF4-FFF2-40B4-BE49-F238E27FC236}">
                <a16:creationId xmlns:a16="http://schemas.microsoft.com/office/drawing/2014/main" id="{0A30DBB9-659F-A83E-C8F4-780D1D3839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1062" y="9138536"/>
            <a:ext cx="1371600" cy="1371600"/>
          </a:xfrm>
          <a:prstGeom prst="rect">
            <a:avLst/>
          </a:prstGeom>
        </p:spPr>
      </p:pic>
      <p:sp>
        <p:nvSpPr>
          <p:cNvPr id="9" name="TextBox 8">
            <a:extLst>
              <a:ext uri="{FF2B5EF4-FFF2-40B4-BE49-F238E27FC236}">
                <a16:creationId xmlns:a16="http://schemas.microsoft.com/office/drawing/2014/main" id="{F013E7B6-C75B-1CB0-496D-EBC222D7B78E}"/>
              </a:ext>
            </a:extLst>
          </p:cNvPr>
          <p:cNvSpPr txBox="1"/>
          <p:nvPr/>
        </p:nvSpPr>
        <p:spPr>
          <a:xfrm>
            <a:off x="8865121" y="9364670"/>
            <a:ext cx="3163045" cy="738664"/>
          </a:xfrm>
          <a:prstGeom prst="rect">
            <a:avLst/>
          </a:prstGeom>
          <a:noFill/>
        </p:spPr>
        <p:txBody>
          <a:bodyPr wrap="none" rtlCol="0">
            <a:spAutoFit/>
          </a:bodyPr>
          <a:lstStyle/>
          <a:p>
            <a:pPr defTabSz="1371600"/>
            <a:r>
              <a:rPr lang="en-NZ" sz="4200" dirty="0">
                <a:solidFill>
                  <a:srgbClr val="44546A">
                    <a:lumMod val="50000"/>
                  </a:srgbClr>
                </a:solidFill>
                <a:latin typeface="Aptos" panose="020B0004020202020204" pitchFamily="34" charset="0"/>
              </a:rPr>
              <a:t>10 Countries</a:t>
            </a:r>
          </a:p>
        </p:txBody>
      </p:sp>
      <p:pic>
        <p:nvPicPr>
          <p:cNvPr id="12" name="Graphic 11" descr="Group with solid fill">
            <a:extLst>
              <a:ext uri="{FF2B5EF4-FFF2-40B4-BE49-F238E27FC236}">
                <a16:creationId xmlns:a16="http://schemas.microsoft.com/office/drawing/2014/main" id="{0535DA88-48CF-F787-F667-C09D457460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85047" y="8915400"/>
            <a:ext cx="1371600" cy="1371600"/>
          </a:xfrm>
          <a:prstGeom prst="rect">
            <a:avLst/>
          </a:prstGeom>
        </p:spPr>
      </p:pic>
      <p:sp>
        <p:nvSpPr>
          <p:cNvPr id="13" name="TextBox 12">
            <a:extLst>
              <a:ext uri="{FF2B5EF4-FFF2-40B4-BE49-F238E27FC236}">
                <a16:creationId xmlns:a16="http://schemas.microsoft.com/office/drawing/2014/main" id="{11E59E88-3056-4800-576C-1062A66094F7}"/>
              </a:ext>
            </a:extLst>
          </p:cNvPr>
          <p:cNvSpPr txBox="1"/>
          <p:nvPr/>
        </p:nvSpPr>
        <p:spPr>
          <a:xfrm>
            <a:off x="14056056" y="9364670"/>
            <a:ext cx="3940502" cy="738664"/>
          </a:xfrm>
          <a:prstGeom prst="rect">
            <a:avLst/>
          </a:prstGeom>
          <a:noFill/>
        </p:spPr>
        <p:txBody>
          <a:bodyPr wrap="none" rtlCol="0">
            <a:spAutoFit/>
          </a:bodyPr>
          <a:lstStyle/>
          <a:p>
            <a:pPr defTabSz="1371600"/>
            <a:r>
              <a:rPr lang="en-NZ" sz="4200" dirty="0">
                <a:solidFill>
                  <a:srgbClr val="44546A">
                    <a:lumMod val="50000"/>
                  </a:srgbClr>
                </a:solidFill>
                <a:latin typeface="Aptos" panose="020B0004020202020204" pitchFamily="34" charset="0"/>
              </a:rPr>
              <a:t>26 communities</a:t>
            </a:r>
          </a:p>
        </p:txBody>
      </p:sp>
      <p:pic>
        <p:nvPicPr>
          <p:cNvPr id="2" name="Picture 1">
            <a:extLst>
              <a:ext uri="{FF2B5EF4-FFF2-40B4-BE49-F238E27FC236}">
                <a16:creationId xmlns:a16="http://schemas.microsoft.com/office/drawing/2014/main" id="{5F096139-CC8F-BC8F-8552-FA37D6A9FF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97361" y="743039"/>
            <a:ext cx="2310497" cy="1692251"/>
          </a:xfrm>
          <a:prstGeom prst="rect">
            <a:avLst/>
          </a:prstGeom>
        </p:spPr>
      </p:pic>
      <p:sp>
        <p:nvSpPr>
          <p:cNvPr id="6" name="TextBox 5">
            <a:extLst>
              <a:ext uri="{FF2B5EF4-FFF2-40B4-BE49-F238E27FC236}">
                <a16:creationId xmlns:a16="http://schemas.microsoft.com/office/drawing/2014/main" id="{7FF12E5D-BC92-94E3-7728-B575D7CF3DFD}"/>
              </a:ext>
            </a:extLst>
          </p:cNvPr>
          <p:cNvSpPr txBox="1"/>
          <p:nvPr/>
        </p:nvSpPr>
        <p:spPr>
          <a:xfrm>
            <a:off x="16191160" y="18065"/>
            <a:ext cx="1900136" cy="415498"/>
          </a:xfrm>
          <a:prstGeom prst="rect">
            <a:avLst/>
          </a:prstGeom>
          <a:noFill/>
        </p:spPr>
        <p:txBody>
          <a:bodyPr wrap="none" rtlCol="0">
            <a:spAutoFit/>
          </a:bodyPr>
          <a:lstStyle/>
          <a:p>
            <a:pPr algn="r" defTabSz="1371600"/>
            <a:r>
              <a:rPr lang="mi-NZ" sz="2100" b="1" dirty="0">
                <a:solidFill>
                  <a:prstClr val="white"/>
                </a:solidFill>
                <a:latin typeface="Aptos Black" panose="020F0502020204030204" pitchFamily="34" charset="0"/>
              </a:rPr>
              <a:t>October 2025</a:t>
            </a:r>
            <a:endParaRPr lang="en-NZ" sz="2100" b="1" dirty="0">
              <a:solidFill>
                <a:prstClr val="white"/>
              </a:solidFill>
              <a:latin typeface="Aptos Black" panose="020F0502020204030204" pitchFamily="34" charset="0"/>
            </a:endParaRPr>
          </a:p>
        </p:txBody>
      </p:sp>
      <p:pic>
        <p:nvPicPr>
          <p:cNvPr id="10" name="Picture 9">
            <a:extLst>
              <a:ext uri="{FF2B5EF4-FFF2-40B4-BE49-F238E27FC236}">
                <a16:creationId xmlns:a16="http://schemas.microsoft.com/office/drawing/2014/main" id="{02ED2513-679C-80F0-C376-F4C5814B33D7}"/>
              </a:ext>
            </a:extLst>
          </p:cNvPr>
          <p:cNvPicPr>
            <a:picLocks noChangeAspect="1"/>
          </p:cNvPicPr>
          <p:nvPr/>
        </p:nvPicPr>
        <p:blipFill>
          <a:blip r:embed="rId9"/>
          <a:stretch>
            <a:fillRect/>
          </a:stretch>
        </p:blipFill>
        <p:spPr>
          <a:xfrm>
            <a:off x="-64911" y="9197507"/>
            <a:ext cx="1304657" cy="1072989"/>
          </a:xfrm>
          <a:prstGeom prst="rect">
            <a:avLst/>
          </a:prstGeom>
        </p:spPr>
      </p:pic>
      <p:sp>
        <p:nvSpPr>
          <p:cNvPr id="16" name="TextBox 15">
            <a:extLst>
              <a:ext uri="{FF2B5EF4-FFF2-40B4-BE49-F238E27FC236}">
                <a16:creationId xmlns:a16="http://schemas.microsoft.com/office/drawing/2014/main" id="{5013D321-4D01-FC78-D592-6015E18EB8AA}"/>
              </a:ext>
            </a:extLst>
          </p:cNvPr>
          <p:cNvSpPr txBox="1"/>
          <p:nvPr/>
        </p:nvSpPr>
        <p:spPr>
          <a:xfrm>
            <a:off x="1817746" y="8995337"/>
            <a:ext cx="1699504" cy="738664"/>
          </a:xfrm>
          <a:prstGeom prst="rect">
            <a:avLst/>
          </a:prstGeom>
          <a:noFill/>
        </p:spPr>
        <p:txBody>
          <a:bodyPr wrap="none" rtlCol="0">
            <a:spAutoFit/>
          </a:bodyPr>
          <a:lstStyle/>
          <a:p>
            <a:pPr defTabSz="1371600"/>
            <a:r>
              <a:rPr lang="en-NZ" sz="4200" dirty="0">
                <a:solidFill>
                  <a:srgbClr val="44546A">
                    <a:lumMod val="50000"/>
                  </a:srgbClr>
                </a:solidFill>
                <a:latin typeface="Aptos" panose="020B0004020202020204" pitchFamily="34" charset="0"/>
              </a:rPr>
              <a:t>5 SIDS</a:t>
            </a:r>
          </a:p>
        </p:txBody>
      </p:sp>
    </p:spTree>
    <p:extLst>
      <p:ext uri="{BB962C8B-B14F-4D97-AF65-F5344CB8AC3E}">
        <p14:creationId xmlns:p14="http://schemas.microsoft.com/office/powerpoint/2010/main" val="199370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EAAA-4DFC-ADCA-C3AA-9804CDCD69C2}"/>
              </a:ext>
            </a:extLst>
          </p:cNvPr>
          <p:cNvSpPr>
            <a:spLocks noGrp="1"/>
          </p:cNvSpPr>
          <p:nvPr>
            <p:ph type="ctrTitle"/>
          </p:nvPr>
        </p:nvSpPr>
        <p:spPr>
          <a:xfrm>
            <a:off x="181488" y="3899"/>
            <a:ext cx="17497300" cy="1748338"/>
          </a:xfrm>
        </p:spPr>
        <p:txBody>
          <a:bodyPr>
            <a:normAutofit/>
          </a:bodyPr>
          <a:lstStyle/>
          <a:p>
            <a:pPr algn="l"/>
            <a:r>
              <a:rPr lang="en-US" sz="800" dirty="0">
                <a:solidFill>
                  <a:srgbClr val="C00000"/>
                </a:solidFill>
              </a:rPr>
              <a:t> </a:t>
            </a:r>
            <a:r>
              <a:rPr lang="en-US" sz="4800" dirty="0">
                <a:solidFill>
                  <a:srgbClr val="C00000"/>
                </a:solidFill>
              </a:rPr>
              <a:t>Federated States of Micronesia </a:t>
            </a:r>
            <a:r>
              <a:rPr lang="en-US" sz="4000" dirty="0">
                <a:solidFill>
                  <a:srgbClr val="C00000"/>
                </a:solidFill>
              </a:rPr>
              <a:t>(Chuuk, Pohnpei)</a:t>
            </a:r>
            <a:br>
              <a:rPr lang="en-US" sz="4000" dirty="0">
                <a:solidFill>
                  <a:srgbClr val="C00000"/>
                </a:solidFill>
              </a:rPr>
            </a:br>
            <a:endParaRPr lang="en-US" sz="4000" dirty="0">
              <a:solidFill>
                <a:srgbClr val="C00000"/>
              </a:solidFill>
            </a:endParaRPr>
          </a:p>
        </p:txBody>
      </p:sp>
      <p:sp>
        <p:nvSpPr>
          <p:cNvPr id="31" name="Title 1">
            <a:extLst>
              <a:ext uri="{FF2B5EF4-FFF2-40B4-BE49-F238E27FC236}">
                <a16:creationId xmlns:a16="http://schemas.microsoft.com/office/drawing/2014/main" id="{D9C6E179-4429-BAAB-9AA2-78A9AEDBBFD3}"/>
              </a:ext>
            </a:extLst>
          </p:cNvPr>
          <p:cNvSpPr txBox="1">
            <a:spLocks/>
          </p:cNvSpPr>
          <p:nvPr/>
        </p:nvSpPr>
        <p:spPr>
          <a:xfrm>
            <a:off x="14236648" y="2343385"/>
            <a:ext cx="3716808" cy="1514906"/>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828800" fontAlgn="base">
              <a:spcAft>
                <a:spcPct val="0"/>
              </a:spcAft>
            </a:pPr>
            <a:r>
              <a:rPr lang="en-US" sz="1200" dirty="0">
                <a:solidFill>
                  <a:srgbClr val="C00000"/>
                </a:solidFill>
                <a:latin typeface="Arial"/>
                <a:cs typeface="Angsana New"/>
              </a:rPr>
              <a:t> </a:t>
            </a:r>
            <a:endParaRPr lang="en-US" sz="4500" dirty="0">
              <a:solidFill>
                <a:srgbClr val="C00000"/>
              </a:solidFill>
              <a:latin typeface="Arial"/>
              <a:cs typeface="Angsana New"/>
            </a:endParaRPr>
          </a:p>
        </p:txBody>
      </p:sp>
      <p:pic>
        <p:nvPicPr>
          <p:cNvPr id="6" name="Picture 5">
            <a:extLst>
              <a:ext uri="{FF2B5EF4-FFF2-40B4-BE49-F238E27FC236}">
                <a16:creationId xmlns:a16="http://schemas.microsoft.com/office/drawing/2014/main" id="{EED30632-2335-AA41-6B61-2805FEB407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7443" y="1305196"/>
            <a:ext cx="2569254" cy="5994928"/>
          </a:xfrm>
          <a:prstGeom prst="rect">
            <a:avLst/>
          </a:prstGeom>
        </p:spPr>
      </p:pic>
      <p:pic>
        <p:nvPicPr>
          <p:cNvPr id="10" name="Picture 9">
            <a:extLst>
              <a:ext uri="{FF2B5EF4-FFF2-40B4-BE49-F238E27FC236}">
                <a16:creationId xmlns:a16="http://schemas.microsoft.com/office/drawing/2014/main" id="{52C05514-EB2B-1C24-7C27-B5C7FAC564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2080" y="4273464"/>
            <a:ext cx="1963628" cy="2862552"/>
          </a:xfrm>
          <a:prstGeom prst="rect">
            <a:avLst/>
          </a:prstGeom>
        </p:spPr>
      </p:pic>
      <p:pic>
        <p:nvPicPr>
          <p:cNvPr id="18" name="Picture 17">
            <a:extLst>
              <a:ext uri="{FF2B5EF4-FFF2-40B4-BE49-F238E27FC236}">
                <a16:creationId xmlns:a16="http://schemas.microsoft.com/office/drawing/2014/main" id="{1BA6E3B7-5452-73E8-306E-2518A28BE5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86846" y="4139735"/>
            <a:ext cx="3442140" cy="3706918"/>
          </a:xfrm>
          <a:prstGeom prst="rect">
            <a:avLst/>
          </a:prstGeom>
        </p:spPr>
      </p:pic>
      <p:pic>
        <p:nvPicPr>
          <p:cNvPr id="21" name="Picture 20">
            <a:extLst>
              <a:ext uri="{FF2B5EF4-FFF2-40B4-BE49-F238E27FC236}">
                <a16:creationId xmlns:a16="http://schemas.microsoft.com/office/drawing/2014/main" id="{EC873A9E-3376-3B3D-40C0-AD876A0B12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36648" y="4198585"/>
            <a:ext cx="3442140" cy="3706922"/>
          </a:xfrm>
          <a:prstGeom prst="rect">
            <a:avLst/>
          </a:prstGeom>
        </p:spPr>
      </p:pic>
      <p:pic>
        <p:nvPicPr>
          <p:cNvPr id="24" name="Picture 23">
            <a:extLst>
              <a:ext uri="{FF2B5EF4-FFF2-40B4-BE49-F238E27FC236}">
                <a16:creationId xmlns:a16="http://schemas.microsoft.com/office/drawing/2014/main" id="{7C24A122-6E5E-F528-7DEB-DF79D3EFFA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191005" y="1235045"/>
            <a:ext cx="3849554" cy="2721630"/>
          </a:xfrm>
          <a:prstGeom prst="rect">
            <a:avLst/>
          </a:prstGeom>
          <a:solidFill>
            <a:schemeClr val="bg1"/>
          </a:solidFill>
          <a:ln>
            <a:solidFill>
              <a:schemeClr val="tx1">
                <a:lumMod val="50000"/>
                <a:lumOff val="50000"/>
              </a:schemeClr>
            </a:solidFill>
          </a:ln>
        </p:spPr>
      </p:pic>
      <p:pic>
        <p:nvPicPr>
          <p:cNvPr id="26" name="Picture 25">
            <a:extLst>
              <a:ext uri="{FF2B5EF4-FFF2-40B4-BE49-F238E27FC236}">
                <a16:creationId xmlns:a16="http://schemas.microsoft.com/office/drawing/2014/main" id="{F476286B-EF4C-433E-AE2E-62FFB5B5FC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28857" y="1277182"/>
            <a:ext cx="3800130" cy="2686688"/>
          </a:xfrm>
          <a:prstGeom prst="rect">
            <a:avLst/>
          </a:prstGeom>
          <a:solidFill>
            <a:schemeClr val="bg1"/>
          </a:solidFill>
          <a:ln>
            <a:solidFill>
              <a:schemeClr val="tx1">
                <a:lumMod val="50000"/>
                <a:lumOff val="50000"/>
              </a:schemeClr>
            </a:solidFill>
          </a:ln>
        </p:spPr>
      </p:pic>
      <p:pic>
        <p:nvPicPr>
          <p:cNvPr id="28" name="Picture 27">
            <a:extLst>
              <a:ext uri="{FF2B5EF4-FFF2-40B4-BE49-F238E27FC236}">
                <a16:creationId xmlns:a16="http://schemas.microsoft.com/office/drawing/2014/main" id="{0ECA855F-5E82-F931-DECD-1EE0E5D1E37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18900" y="1277182"/>
            <a:ext cx="6898632" cy="2862552"/>
          </a:xfrm>
          <a:prstGeom prst="rect">
            <a:avLst/>
          </a:prstGeom>
        </p:spPr>
      </p:pic>
      <p:pic>
        <p:nvPicPr>
          <p:cNvPr id="30" name="Picture 29">
            <a:extLst>
              <a:ext uri="{FF2B5EF4-FFF2-40B4-BE49-F238E27FC236}">
                <a16:creationId xmlns:a16="http://schemas.microsoft.com/office/drawing/2014/main" id="{457EEDB7-0C3F-4736-1178-7E2466521C1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38935" y="4198584"/>
            <a:ext cx="5054398" cy="2758360"/>
          </a:xfrm>
          <a:prstGeom prst="rect">
            <a:avLst/>
          </a:prstGeom>
        </p:spPr>
      </p:pic>
      <p:pic>
        <p:nvPicPr>
          <p:cNvPr id="33" name="Picture 32">
            <a:extLst>
              <a:ext uri="{FF2B5EF4-FFF2-40B4-BE49-F238E27FC236}">
                <a16:creationId xmlns:a16="http://schemas.microsoft.com/office/drawing/2014/main" id="{CD60FB57-48CA-F2B0-C723-1006086523A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15421" y="7016508"/>
            <a:ext cx="5054398" cy="3270492"/>
          </a:xfrm>
          <a:prstGeom prst="rect">
            <a:avLst/>
          </a:prstGeom>
        </p:spPr>
      </p:pic>
      <p:pic>
        <p:nvPicPr>
          <p:cNvPr id="35" name="Picture 34">
            <a:extLst>
              <a:ext uri="{FF2B5EF4-FFF2-40B4-BE49-F238E27FC236}">
                <a16:creationId xmlns:a16="http://schemas.microsoft.com/office/drawing/2014/main" id="{F754D4CE-41A1-5FBC-93CE-3C62C319C51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679047" y="8055073"/>
            <a:ext cx="4129110" cy="2153098"/>
          </a:xfrm>
          <a:prstGeom prst="rect">
            <a:avLst/>
          </a:prstGeom>
        </p:spPr>
      </p:pic>
      <p:pic>
        <p:nvPicPr>
          <p:cNvPr id="37" name="Picture 36">
            <a:extLst>
              <a:ext uri="{FF2B5EF4-FFF2-40B4-BE49-F238E27FC236}">
                <a16:creationId xmlns:a16="http://schemas.microsoft.com/office/drawing/2014/main" id="{92DB7248-9A36-8216-A209-7116C67C5A1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3947321" y="8031706"/>
            <a:ext cx="4093238" cy="2180996"/>
          </a:xfrm>
          <a:prstGeom prst="rect">
            <a:avLst/>
          </a:prstGeom>
        </p:spPr>
      </p:pic>
      <p:pic>
        <p:nvPicPr>
          <p:cNvPr id="38" name="Picture 37">
            <a:extLst>
              <a:ext uri="{FF2B5EF4-FFF2-40B4-BE49-F238E27FC236}">
                <a16:creationId xmlns:a16="http://schemas.microsoft.com/office/drawing/2014/main" id="{3CE81C82-DC9E-932A-E007-AC24D111437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229" t="4787" r="4838" b="7730"/>
          <a:stretch/>
        </p:blipFill>
        <p:spPr>
          <a:xfrm>
            <a:off x="-31857" y="7433855"/>
            <a:ext cx="4315550" cy="2614514"/>
          </a:xfrm>
          <a:prstGeom prst="rect">
            <a:avLst/>
          </a:prstGeom>
        </p:spPr>
      </p:pic>
      <p:sp>
        <p:nvSpPr>
          <p:cNvPr id="5" name="TextBox 4">
            <a:extLst>
              <a:ext uri="{FF2B5EF4-FFF2-40B4-BE49-F238E27FC236}">
                <a16:creationId xmlns:a16="http://schemas.microsoft.com/office/drawing/2014/main" id="{C749C5F8-F77B-29D7-19FC-95BFAEB7B363}"/>
              </a:ext>
            </a:extLst>
          </p:cNvPr>
          <p:cNvSpPr txBox="1"/>
          <p:nvPr/>
        </p:nvSpPr>
        <p:spPr>
          <a:xfrm>
            <a:off x="13876797" y="316026"/>
            <a:ext cx="2080922" cy="584775"/>
          </a:xfrm>
          <a:prstGeom prst="rect">
            <a:avLst/>
          </a:prstGeom>
          <a:solidFill>
            <a:srgbClr val="FFFFBC"/>
          </a:solidFill>
        </p:spPr>
        <p:txBody>
          <a:bodyPr wrap="square">
            <a:spAutoFit/>
          </a:bodyPr>
          <a:lstStyle/>
          <a:p>
            <a:pPr defTabSz="1828756" eaLnBrk="0" fontAlgn="base" hangingPunct="0">
              <a:spcBef>
                <a:spcPct val="0"/>
              </a:spcBef>
              <a:spcAft>
                <a:spcPct val="0"/>
              </a:spcAft>
              <a:defRPr/>
            </a:pPr>
            <a:r>
              <a:rPr lang="en-US" sz="3200" b="1" dirty="0">
                <a:solidFill>
                  <a:srgbClr val="0432FF"/>
                </a:solidFill>
                <a:latin typeface="Arial" panose="020B0604020202020204" pitchFamily="34" charset="0"/>
                <a:ea typeface="ＭＳ Ｐゴシック" panose="020B0600070205080204" pitchFamily="34" charset="-128"/>
                <a:cs typeface="Angsana New"/>
              </a:rPr>
              <a:t>Apr 2024</a:t>
            </a:r>
          </a:p>
        </p:txBody>
      </p:sp>
      <p:pic>
        <p:nvPicPr>
          <p:cNvPr id="7" name="Picture 4">
            <a:extLst>
              <a:ext uri="{FF2B5EF4-FFF2-40B4-BE49-F238E27FC236}">
                <a16:creationId xmlns:a16="http://schemas.microsoft.com/office/drawing/2014/main" id="{2D07CF10-3F6B-7A9C-162A-3C79B57E025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7363456" y="849271"/>
            <a:ext cx="782948" cy="7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5C1DB3-2EC7-521A-50EA-762685C1CB3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6989" t="17284" r="7941" b="18579"/>
          <a:stretch/>
        </p:blipFill>
        <p:spPr>
          <a:xfrm>
            <a:off x="16038097" y="193590"/>
            <a:ext cx="2080922" cy="608716"/>
          </a:xfrm>
          <a:prstGeom prst="rect">
            <a:avLst/>
          </a:prstGeom>
          <a:solidFill>
            <a:schemeClr val="bg1"/>
          </a:solidFill>
        </p:spPr>
      </p:pic>
    </p:spTree>
    <p:extLst>
      <p:ext uri="{BB962C8B-B14F-4D97-AF65-F5344CB8AC3E}">
        <p14:creationId xmlns:p14="http://schemas.microsoft.com/office/powerpoint/2010/main" val="130846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421"/>
        <p:cNvGrpSpPr/>
        <p:nvPr/>
      </p:nvGrpSpPr>
      <p:grpSpPr>
        <a:xfrm>
          <a:off x="0" y="0"/>
          <a:ext cx="0" cy="0"/>
          <a:chOff x="0" y="0"/>
          <a:chExt cx="0" cy="0"/>
        </a:xfrm>
      </p:grpSpPr>
      <p:sp>
        <p:nvSpPr>
          <p:cNvPr id="422" name="Google Shape;422;p71"/>
          <p:cNvSpPr txBox="1">
            <a:spLocks noGrp="1"/>
          </p:cNvSpPr>
          <p:nvPr>
            <p:ph type="title"/>
          </p:nvPr>
        </p:nvSpPr>
        <p:spPr>
          <a:xfrm>
            <a:off x="327734" y="-104637"/>
            <a:ext cx="16338748" cy="1615206"/>
          </a:xfrm>
          <a:prstGeom prst="rect">
            <a:avLst/>
          </a:prstGeom>
          <a:noFill/>
          <a:ln>
            <a:noFill/>
          </a:ln>
        </p:spPr>
        <p:txBody>
          <a:bodyPr spcFirstLastPara="1" vert="horz" wrap="square" lIns="182750" tIns="91350" rIns="182750" bIns="91350" numCol="1" anchor="ctr" anchorCtr="0" compatLnSpc="1">
            <a:prstTxWarp prst="textNoShape">
              <a:avLst/>
            </a:prstTxWarp>
            <a:noAutofit/>
          </a:bodyPr>
          <a:lstStyle/>
          <a:p>
            <a:pPr>
              <a:lnSpc>
                <a:spcPct val="150000"/>
              </a:lnSpc>
            </a:pPr>
            <a:r>
              <a:rPr lang="en-US" sz="5200" dirty="0"/>
              <a:t>Fiji Coral Coast:  </a:t>
            </a:r>
            <a:r>
              <a:rPr lang="en-US" sz="5200" dirty="0" err="1"/>
              <a:t>Nayevuyevu</a:t>
            </a:r>
            <a:r>
              <a:rPr lang="en-US" sz="5200" dirty="0"/>
              <a:t> and </a:t>
            </a:r>
            <a:r>
              <a:rPr lang="en-US" sz="5200" dirty="0" err="1"/>
              <a:t>Sila</a:t>
            </a:r>
            <a:r>
              <a:rPr lang="en-US" sz="5200" dirty="0"/>
              <a:t> Villages</a:t>
            </a:r>
            <a:endParaRPr sz="5200" dirty="0"/>
          </a:p>
        </p:txBody>
      </p:sp>
      <p:pic>
        <p:nvPicPr>
          <p:cNvPr id="12" name="Picture 11" descr="A picture containing screenshot, text, map, multimedia software&#10;&#10;Description automatically generated">
            <a:extLst>
              <a:ext uri="{FF2B5EF4-FFF2-40B4-BE49-F238E27FC236}">
                <a16:creationId xmlns:a16="http://schemas.microsoft.com/office/drawing/2014/main" id="{C8AD9D72-6B81-9028-68E3-CCBC5EC59A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532" y="5538980"/>
            <a:ext cx="2550076" cy="3230676"/>
          </a:xfrm>
          <a:prstGeom prst="rect">
            <a:avLst/>
          </a:prstGeom>
        </p:spPr>
      </p:pic>
      <p:sp>
        <p:nvSpPr>
          <p:cNvPr id="15" name="TextBox 14">
            <a:extLst>
              <a:ext uri="{FF2B5EF4-FFF2-40B4-BE49-F238E27FC236}">
                <a16:creationId xmlns:a16="http://schemas.microsoft.com/office/drawing/2014/main" id="{F163A2D4-62DB-B9F2-1E04-6561029E89C2}"/>
              </a:ext>
            </a:extLst>
          </p:cNvPr>
          <p:cNvSpPr txBox="1"/>
          <p:nvPr/>
        </p:nvSpPr>
        <p:spPr>
          <a:xfrm>
            <a:off x="438103" y="8724822"/>
            <a:ext cx="2630906" cy="1384995"/>
          </a:xfrm>
          <a:prstGeom prst="rect">
            <a:avLst/>
          </a:prstGeom>
          <a:solidFill>
            <a:schemeClr val="bg1"/>
          </a:solidFill>
        </p:spPr>
        <p:txBody>
          <a:bodyPr wrap="square" rtlCol="0">
            <a:spAutoFit/>
          </a:bodyPr>
          <a:lstStyle/>
          <a:p>
            <a:pPr defTabSz="1828756">
              <a:buClr>
                <a:srgbClr val="000000"/>
              </a:buClr>
              <a:defRPr/>
            </a:pPr>
            <a:r>
              <a:rPr lang="en-US" sz="2100" b="1" kern="0" dirty="0">
                <a:solidFill>
                  <a:srgbClr val="000000"/>
                </a:solidFill>
                <a:latin typeface="Arial"/>
                <a:ea typeface="ＭＳ Ｐゴシック" panose="020B0600070205080204" pitchFamily="34" charset="-128"/>
                <a:cs typeface="Arial"/>
                <a:sym typeface="Arial"/>
              </a:rPr>
              <a:t>Hazard Assessment: </a:t>
            </a:r>
            <a:r>
              <a:rPr lang="en-US" sz="2100" kern="0" dirty="0">
                <a:solidFill>
                  <a:srgbClr val="000000"/>
                </a:solidFill>
                <a:latin typeface="Arial"/>
                <a:ea typeface="ＭＳ Ｐゴシック" panose="020B0600070205080204" pitchFamily="34" charset="-128"/>
                <a:cs typeface="Arial"/>
                <a:sym typeface="Arial"/>
              </a:rPr>
              <a:t>Tsunami Sources and Inundation</a:t>
            </a:r>
          </a:p>
        </p:txBody>
      </p:sp>
      <p:sp>
        <p:nvSpPr>
          <p:cNvPr id="21" name="TextBox 20">
            <a:extLst>
              <a:ext uri="{FF2B5EF4-FFF2-40B4-BE49-F238E27FC236}">
                <a16:creationId xmlns:a16="http://schemas.microsoft.com/office/drawing/2014/main" id="{9810DDE5-CA03-F692-422B-25A1323BCC45}"/>
              </a:ext>
            </a:extLst>
          </p:cNvPr>
          <p:cNvSpPr txBox="1"/>
          <p:nvPr/>
        </p:nvSpPr>
        <p:spPr>
          <a:xfrm>
            <a:off x="2583108" y="2734909"/>
            <a:ext cx="5410348" cy="738664"/>
          </a:xfrm>
          <a:prstGeom prst="rect">
            <a:avLst/>
          </a:prstGeom>
          <a:noFill/>
        </p:spPr>
        <p:txBody>
          <a:bodyPr wrap="square">
            <a:spAutoFit/>
          </a:bodyPr>
          <a:lstStyle/>
          <a:p>
            <a:pPr algn="ctr" defTabSz="1828756">
              <a:buClr>
                <a:srgbClr val="000000"/>
              </a:buClr>
              <a:defRPr/>
            </a:pPr>
            <a:r>
              <a:rPr lang="en-US" sz="2100" b="1" kern="0" dirty="0">
                <a:solidFill>
                  <a:srgbClr val="000000"/>
                </a:solidFill>
                <a:latin typeface="Arial"/>
                <a:ea typeface="ＭＳ Ｐゴシック" panose="020B0600070205080204" pitchFamily="34" charset="-128"/>
                <a:cs typeface="Arial"/>
                <a:sym typeface="Arial"/>
              </a:rPr>
              <a:t>Preparedness:                                    Hazard and Evacuation</a:t>
            </a:r>
          </a:p>
        </p:txBody>
      </p:sp>
      <p:pic>
        <p:nvPicPr>
          <p:cNvPr id="37" name="Picture 36">
            <a:extLst>
              <a:ext uri="{FF2B5EF4-FFF2-40B4-BE49-F238E27FC236}">
                <a16:creationId xmlns:a16="http://schemas.microsoft.com/office/drawing/2014/main" id="{1B3E37D0-9F86-CD9E-EE8A-30C7B4304C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12786" y="-2083712"/>
            <a:ext cx="1368174" cy="1943874"/>
          </a:xfrm>
          <a:prstGeom prst="rect">
            <a:avLst/>
          </a:prstGeom>
        </p:spPr>
      </p:pic>
      <p:pic>
        <p:nvPicPr>
          <p:cNvPr id="45" name="Picture 44">
            <a:extLst>
              <a:ext uri="{FF2B5EF4-FFF2-40B4-BE49-F238E27FC236}">
                <a16:creationId xmlns:a16="http://schemas.microsoft.com/office/drawing/2014/main" id="{63B46CF2-8D41-D7F1-86EB-FFFB8B1443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723412" y="-154672"/>
            <a:ext cx="1380750" cy="1942120"/>
          </a:xfrm>
          <a:prstGeom prst="rect">
            <a:avLst/>
          </a:prstGeom>
        </p:spPr>
      </p:pic>
      <p:sp>
        <p:nvSpPr>
          <p:cNvPr id="46" name="TextBox 45">
            <a:extLst>
              <a:ext uri="{FF2B5EF4-FFF2-40B4-BE49-F238E27FC236}">
                <a16:creationId xmlns:a16="http://schemas.microsoft.com/office/drawing/2014/main" id="{60210731-D4B2-6B8B-86CA-701F495DB9D3}"/>
              </a:ext>
            </a:extLst>
          </p:cNvPr>
          <p:cNvSpPr txBox="1"/>
          <p:nvPr/>
        </p:nvSpPr>
        <p:spPr>
          <a:xfrm>
            <a:off x="7934159" y="9695869"/>
            <a:ext cx="5159670" cy="415498"/>
          </a:xfrm>
          <a:prstGeom prst="rect">
            <a:avLst/>
          </a:prstGeom>
          <a:solidFill>
            <a:schemeClr val="bg1"/>
          </a:solidFill>
        </p:spPr>
        <p:txBody>
          <a:bodyPr wrap="square">
            <a:spAutoFit/>
          </a:bodyPr>
          <a:lstStyle/>
          <a:p>
            <a:pPr algn="r" defTabSz="1828756">
              <a:buClr>
                <a:srgbClr val="000000"/>
              </a:buClr>
              <a:defRPr/>
            </a:pPr>
            <a:r>
              <a:rPr lang="en-US" sz="2100" b="1" kern="0" dirty="0">
                <a:solidFill>
                  <a:srgbClr val="000000"/>
                </a:solidFill>
                <a:latin typeface="Arial"/>
                <a:ea typeface="ＭＳ Ｐゴシック" panose="020B0600070205080204" pitchFamily="34" charset="-128"/>
                <a:cs typeface="Arial"/>
                <a:sym typeface="Arial"/>
              </a:rPr>
              <a:t>Warning, Response, Awareness</a:t>
            </a:r>
            <a:endParaRPr lang="en-US" sz="2100" kern="0" dirty="0">
              <a:solidFill>
                <a:srgbClr val="000000"/>
              </a:solidFill>
              <a:latin typeface="Arial"/>
              <a:ea typeface="ＭＳ Ｐゴシック" panose="020B0600070205080204" pitchFamily="34" charset="-128"/>
              <a:cs typeface="Arial"/>
              <a:sym typeface="Arial"/>
            </a:endParaRPr>
          </a:p>
        </p:txBody>
      </p:sp>
      <p:pic>
        <p:nvPicPr>
          <p:cNvPr id="10" name="Picture 9">
            <a:extLst>
              <a:ext uri="{FF2B5EF4-FFF2-40B4-BE49-F238E27FC236}">
                <a16:creationId xmlns:a16="http://schemas.microsoft.com/office/drawing/2014/main" id="{9A0C63C6-95E7-972E-A02B-12D4FE38E70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24333" y="3535074"/>
            <a:ext cx="4571814" cy="3230676"/>
          </a:xfrm>
          <a:prstGeom prst="rect">
            <a:avLst/>
          </a:prstGeom>
        </p:spPr>
      </p:pic>
      <p:pic>
        <p:nvPicPr>
          <p:cNvPr id="24" name="Picture 23">
            <a:extLst>
              <a:ext uri="{FF2B5EF4-FFF2-40B4-BE49-F238E27FC236}">
                <a16:creationId xmlns:a16="http://schemas.microsoft.com/office/drawing/2014/main" id="{B108682B-9187-A4DF-821F-32F1636027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65779" y="6831575"/>
            <a:ext cx="4628970" cy="3271066"/>
          </a:xfrm>
          <a:prstGeom prst="rect">
            <a:avLst/>
          </a:prstGeom>
        </p:spPr>
      </p:pic>
      <p:pic>
        <p:nvPicPr>
          <p:cNvPr id="32" name="Picture 31">
            <a:extLst>
              <a:ext uri="{FF2B5EF4-FFF2-40B4-BE49-F238E27FC236}">
                <a16:creationId xmlns:a16="http://schemas.microsoft.com/office/drawing/2014/main" id="{FCCEEE6B-C34F-0D9A-51C6-C31E6BE1BC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34650" y="3748033"/>
            <a:ext cx="2540836" cy="5953898"/>
          </a:xfrm>
          <a:prstGeom prst="rect">
            <a:avLst/>
          </a:prstGeom>
          <a:ln>
            <a:solidFill>
              <a:schemeClr val="accent1"/>
            </a:solidFill>
          </a:ln>
        </p:spPr>
      </p:pic>
      <p:pic>
        <p:nvPicPr>
          <p:cNvPr id="38" name="Picture 37">
            <a:extLst>
              <a:ext uri="{FF2B5EF4-FFF2-40B4-BE49-F238E27FC236}">
                <a16:creationId xmlns:a16="http://schemas.microsoft.com/office/drawing/2014/main" id="{2B45B09E-FC57-46B8-2E72-04621694BDA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979841" y="8982959"/>
            <a:ext cx="5348346" cy="1259674"/>
          </a:xfrm>
          <a:prstGeom prst="rect">
            <a:avLst/>
          </a:prstGeom>
          <a:solidFill>
            <a:schemeClr val="bg1"/>
          </a:solidFill>
        </p:spPr>
      </p:pic>
      <p:pic>
        <p:nvPicPr>
          <p:cNvPr id="40" name="Picture 39" descr="A picture containing text, screenshot, map&#10;&#10;Description automatically generated">
            <a:extLst>
              <a:ext uri="{FF2B5EF4-FFF2-40B4-BE49-F238E27FC236}">
                <a16:creationId xmlns:a16="http://schemas.microsoft.com/office/drawing/2014/main" id="{42F90E48-B6DE-07E4-606B-6C74688579E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6116" y="2971606"/>
            <a:ext cx="2459424" cy="2495448"/>
          </a:xfrm>
          <a:prstGeom prst="rect">
            <a:avLst/>
          </a:prstGeom>
        </p:spPr>
      </p:pic>
      <p:sp>
        <p:nvSpPr>
          <p:cNvPr id="47" name="TextBox 46">
            <a:extLst>
              <a:ext uri="{FF2B5EF4-FFF2-40B4-BE49-F238E27FC236}">
                <a16:creationId xmlns:a16="http://schemas.microsoft.com/office/drawing/2014/main" id="{715395F4-18EB-9CC6-A40D-DE7D1F704477}"/>
              </a:ext>
            </a:extLst>
          </p:cNvPr>
          <p:cNvSpPr txBox="1"/>
          <p:nvPr/>
        </p:nvSpPr>
        <p:spPr>
          <a:xfrm>
            <a:off x="3353520" y="1243378"/>
            <a:ext cx="9626320" cy="1200329"/>
          </a:xfrm>
          <a:prstGeom prst="rect">
            <a:avLst/>
          </a:prstGeom>
          <a:solidFill>
            <a:srgbClr val="FFFFBC"/>
          </a:solidFill>
        </p:spPr>
        <p:txBody>
          <a:bodyPr wrap="square">
            <a:spAutoFit/>
          </a:bodyPr>
          <a:lstStyle/>
          <a:p>
            <a:pPr marL="571486" indent="-571486" defTabSz="1828756" eaLnBrk="0" fontAlgn="base" hangingPunct="0">
              <a:spcBef>
                <a:spcPct val="0"/>
              </a:spcBef>
              <a:spcAft>
                <a:spcPct val="0"/>
              </a:spcAft>
              <a:buFont typeface="Wingdings" pitchFamily="2" charset="2"/>
              <a:buChar char="Ø"/>
              <a:defRPr/>
            </a:pPr>
            <a:r>
              <a:rPr lang="en-US" sz="3600" b="1" dirty="0">
                <a:solidFill>
                  <a:srgbClr val="0432FF"/>
                </a:solidFill>
                <a:latin typeface="Arial" panose="020B0604020202020204" pitchFamily="34" charset="0"/>
                <a:ea typeface="ＭＳ Ｐゴシック" panose="020B0600070205080204" pitchFamily="34" charset="-128"/>
                <a:cs typeface="Angsana New"/>
              </a:rPr>
              <a:t>World Tsunami Awareness Day                 TR Recognition Ceremony:  Nov 3, 2023</a:t>
            </a:r>
          </a:p>
        </p:txBody>
      </p:sp>
      <p:pic>
        <p:nvPicPr>
          <p:cNvPr id="49" name="Picture 48">
            <a:extLst>
              <a:ext uri="{FF2B5EF4-FFF2-40B4-BE49-F238E27FC236}">
                <a16:creationId xmlns:a16="http://schemas.microsoft.com/office/drawing/2014/main" id="{D86B6538-3FE7-EDEA-2872-BE5D15787F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8101" y="1306426"/>
            <a:ext cx="2760990" cy="1366308"/>
          </a:xfrm>
          <a:prstGeom prst="rect">
            <a:avLst/>
          </a:prstGeom>
        </p:spPr>
      </p:pic>
      <p:pic>
        <p:nvPicPr>
          <p:cNvPr id="51" name="Picture 50">
            <a:extLst>
              <a:ext uri="{FF2B5EF4-FFF2-40B4-BE49-F238E27FC236}">
                <a16:creationId xmlns:a16="http://schemas.microsoft.com/office/drawing/2014/main" id="{BA4BC906-591E-7046-0756-547EC7FED60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451360" y="3741973"/>
            <a:ext cx="2540836" cy="5953898"/>
          </a:xfrm>
          <a:prstGeom prst="rect">
            <a:avLst/>
          </a:prstGeom>
          <a:ln>
            <a:solidFill>
              <a:schemeClr val="accent1"/>
            </a:solidFill>
          </a:ln>
        </p:spPr>
      </p:pic>
      <p:sp>
        <p:nvSpPr>
          <p:cNvPr id="53" name="TextBox 52">
            <a:extLst>
              <a:ext uri="{FF2B5EF4-FFF2-40B4-BE49-F238E27FC236}">
                <a16:creationId xmlns:a16="http://schemas.microsoft.com/office/drawing/2014/main" id="{6205418D-ED6D-6C1C-7742-2B9A41B95615}"/>
              </a:ext>
            </a:extLst>
          </p:cNvPr>
          <p:cNvSpPr txBox="1"/>
          <p:nvPr/>
        </p:nvSpPr>
        <p:spPr>
          <a:xfrm>
            <a:off x="10174113" y="2910979"/>
            <a:ext cx="4049526" cy="707886"/>
          </a:xfrm>
          <a:prstGeom prst="rect">
            <a:avLst/>
          </a:prstGeom>
          <a:noFill/>
        </p:spPr>
        <p:txBody>
          <a:bodyPr wrap="square">
            <a:spAutoFit/>
          </a:bodyPr>
          <a:lstStyle/>
          <a:p>
            <a:pPr defTabSz="1828756" eaLnBrk="0" fontAlgn="base" hangingPunct="0">
              <a:spcBef>
                <a:spcPct val="0"/>
              </a:spcBef>
              <a:spcAft>
                <a:spcPct val="0"/>
              </a:spcAft>
              <a:defRPr/>
            </a:pPr>
            <a:r>
              <a:rPr lang="en-US" sz="2000" i="1" kern="0" dirty="0">
                <a:solidFill>
                  <a:srgbClr val="B90000"/>
                </a:solidFill>
                <a:latin typeface="Arial"/>
                <a:ea typeface="ＭＳ Ｐゴシック" panose="020B0600070205080204" pitchFamily="34" charset="-128"/>
                <a:cs typeface="Arial"/>
                <a:sym typeface="Arial"/>
              </a:rPr>
              <a:t>Community participatory training, 18-22 Sep 2023</a:t>
            </a:r>
            <a:endParaRPr lang="en-US" sz="2000" i="1" dirty="0">
              <a:solidFill>
                <a:srgbClr val="B90000"/>
              </a:solidFill>
              <a:latin typeface="Arial" panose="020B0604020202020204" pitchFamily="34" charset="0"/>
              <a:ea typeface="ＭＳ Ｐゴシック" panose="020B0600070205080204" pitchFamily="34" charset="-128"/>
              <a:cs typeface="Angsana New"/>
            </a:endParaRPr>
          </a:p>
        </p:txBody>
      </p:sp>
      <p:grpSp>
        <p:nvGrpSpPr>
          <p:cNvPr id="57" name="Group 56">
            <a:extLst>
              <a:ext uri="{FF2B5EF4-FFF2-40B4-BE49-F238E27FC236}">
                <a16:creationId xmlns:a16="http://schemas.microsoft.com/office/drawing/2014/main" id="{88825453-D3AF-890E-B78A-C274BE67685C}"/>
              </a:ext>
            </a:extLst>
          </p:cNvPr>
          <p:cNvGrpSpPr/>
          <p:nvPr/>
        </p:nvGrpSpPr>
        <p:grpSpPr>
          <a:xfrm>
            <a:off x="5565687" y="8532929"/>
            <a:ext cx="2343946" cy="1635534"/>
            <a:chOff x="2638596" y="5494165"/>
            <a:chExt cx="1171973" cy="817767"/>
          </a:xfrm>
        </p:grpSpPr>
        <p:sp>
          <p:nvSpPr>
            <p:cNvPr id="56" name="Rectangle 55">
              <a:extLst>
                <a:ext uri="{FF2B5EF4-FFF2-40B4-BE49-F238E27FC236}">
                  <a16:creationId xmlns:a16="http://schemas.microsoft.com/office/drawing/2014/main" id="{1CB82D07-FE4C-9C08-717D-1C5069DEF002}"/>
                </a:ext>
              </a:extLst>
            </p:cNvPr>
            <p:cNvSpPr/>
            <p:nvPr/>
          </p:nvSpPr>
          <p:spPr>
            <a:xfrm>
              <a:off x="2638596" y="5494165"/>
              <a:ext cx="1171973" cy="8177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eaLnBrk="0" fontAlgn="base" hangingPunct="0">
                <a:spcBef>
                  <a:spcPct val="0"/>
                </a:spcBef>
                <a:spcAft>
                  <a:spcPct val="0"/>
                </a:spcAft>
                <a:defRPr/>
              </a:pPr>
              <a:endParaRPr lang="en-US" sz="3600">
                <a:solidFill>
                  <a:srgbClr val="FFFFFF"/>
                </a:solidFill>
                <a:latin typeface="Arial"/>
                <a:cs typeface="Angsana New"/>
              </a:endParaRPr>
            </a:p>
          </p:txBody>
        </p:sp>
        <p:pic>
          <p:nvPicPr>
            <p:cNvPr id="54" name="Picture 53">
              <a:extLst>
                <a:ext uri="{FF2B5EF4-FFF2-40B4-BE49-F238E27FC236}">
                  <a16:creationId xmlns:a16="http://schemas.microsoft.com/office/drawing/2014/main" id="{B303CAF9-FC93-BAFA-A022-19630B36B55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709213" y="5557157"/>
              <a:ext cx="493449" cy="694697"/>
            </a:xfrm>
            <a:prstGeom prst="rect">
              <a:avLst/>
            </a:prstGeom>
          </p:spPr>
        </p:pic>
        <p:pic>
          <p:nvPicPr>
            <p:cNvPr id="55" name="Picture 54">
              <a:extLst>
                <a:ext uri="{FF2B5EF4-FFF2-40B4-BE49-F238E27FC236}">
                  <a16:creationId xmlns:a16="http://schemas.microsoft.com/office/drawing/2014/main" id="{3E75EF74-7EF1-7F60-F4DD-4FCB180D9DC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249971" y="5557157"/>
              <a:ext cx="497402" cy="691784"/>
            </a:xfrm>
            <a:prstGeom prst="rect">
              <a:avLst/>
            </a:prstGeom>
          </p:spPr>
        </p:pic>
      </p:grpSp>
      <p:pic>
        <p:nvPicPr>
          <p:cNvPr id="58" name="Picture 57">
            <a:extLst>
              <a:ext uri="{FF2B5EF4-FFF2-40B4-BE49-F238E27FC236}">
                <a16:creationId xmlns:a16="http://schemas.microsoft.com/office/drawing/2014/main" id="{54343FE4-502C-FE25-207E-5F1886913B2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3352574" y="2338374"/>
            <a:ext cx="4463280" cy="6697544"/>
          </a:xfrm>
          <a:prstGeom prst="rect">
            <a:avLst/>
          </a:prstGeom>
        </p:spPr>
      </p:pic>
      <p:sp>
        <p:nvSpPr>
          <p:cNvPr id="59" name="TextBox 58">
            <a:extLst>
              <a:ext uri="{FF2B5EF4-FFF2-40B4-BE49-F238E27FC236}">
                <a16:creationId xmlns:a16="http://schemas.microsoft.com/office/drawing/2014/main" id="{73C9C1D5-CD9A-F28C-1FCF-114E6AE4238B}"/>
              </a:ext>
            </a:extLst>
          </p:cNvPr>
          <p:cNvSpPr txBox="1"/>
          <p:nvPr/>
        </p:nvSpPr>
        <p:spPr>
          <a:xfrm>
            <a:off x="13093827" y="1252558"/>
            <a:ext cx="4547118" cy="1046440"/>
          </a:xfrm>
          <a:prstGeom prst="rect">
            <a:avLst/>
          </a:prstGeom>
          <a:solidFill>
            <a:schemeClr val="bg1"/>
          </a:solidFill>
        </p:spPr>
        <p:txBody>
          <a:bodyPr wrap="square" rtlCol="0">
            <a:spAutoFit/>
          </a:bodyPr>
          <a:lstStyle/>
          <a:p>
            <a:pPr defTabSz="1828756">
              <a:buClr>
                <a:srgbClr val="000000"/>
              </a:buClr>
              <a:defRPr/>
            </a:pPr>
            <a:r>
              <a:rPr lang="en-US" sz="1400" u="sng" kern="0" dirty="0">
                <a:solidFill>
                  <a:srgbClr val="000000"/>
                </a:solidFill>
                <a:latin typeface="Arial"/>
                <a:ea typeface="ＭＳ Ｐゴシック" panose="020B0600070205080204" pitchFamily="34" charset="-128"/>
                <a:cs typeface="Arial"/>
                <a:sym typeface="Arial"/>
              </a:rPr>
              <a:t>Implementation Approach - Stakeholders</a:t>
            </a:r>
          </a:p>
          <a:p>
            <a:pPr defTabSz="1828756">
              <a:buClr>
                <a:srgbClr val="000000"/>
              </a:buClr>
              <a:defRPr/>
            </a:pPr>
            <a:r>
              <a:rPr lang="en-US" sz="1200" kern="0" dirty="0">
                <a:solidFill>
                  <a:srgbClr val="000000"/>
                </a:solidFill>
                <a:latin typeface="Arial"/>
                <a:ea typeface="ＭＳ Ｐゴシック" panose="020B0600070205080204" pitchFamily="34" charset="-128"/>
                <a:cs typeface="Arial"/>
                <a:sym typeface="Arial"/>
              </a:rPr>
              <a:t>Mineral Resources Dept, National Disaster Management Office, Ministry of Lands, Provincial Administrator, iTaukei Affairs, Plan International, Partners in Community Development (Fiji), People Living with Disability Organization</a:t>
            </a:r>
          </a:p>
        </p:txBody>
      </p:sp>
      <p:pic>
        <p:nvPicPr>
          <p:cNvPr id="6" name="Picture 5">
            <a:extLst>
              <a:ext uri="{FF2B5EF4-FFF2-40B4-BE49-F238E27FC236}">
                <a16:creationId xmlns:a16="http://schemas.microsoft.com/office/drawing/2014/main" id="{244BE963-6C30-7BF8-A290-16BBB23D267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557749" y="2627104"/>
            <a:ext cx="1717738" cy="938800"/>
          </a:xfrm>
          <a:prstGeom prst="rect">
            <a:avLst/>
          </a:prstGeom>
        </p:spPr>
      </p:pic>
      <p:pic>
        <p:nvPicPr>
          <p:cNvPr id="2" name="Picture 1">
            <a:hlinkClick r:id="rId17"/>
            <a:extLst>
              <a:ext uri="{FF2B5EF4-FFF2-40B4-BE49-F238E27FC236}">
                <a16:creationId xmlns:a16="http://schemas.microsoft.com/office/drawing/2014/main" id="{265ED76B-2F72-C591-272C-FDC64B80B6BA}"/>
              </a:ext>
            </a:extLst>
          </p:cNvPr>
          <p:cNvPicPr>
            <a:picLocks noChangeAspect="1"/>
          </p:cNvPicPr>
          <p:nvPr/>
        </p:nvPicPr>
        <p:blipFill>
          <a:blip r:embed="rId18"/>
          <a:stretch>
            <a:fillRect/>
          </a:stretch>
        </p:blipFill>
        <p:spPr>
          <a:xfrm>
            <a:off x="7415232" y="2499304"/>
            <a:ext cx="1182904" cy="1182904"/>
          </a:xfrm>
          <a:prstGeom prst="rect">
            <a:avLst/>
          </a:prstGeom>
        </p:spPr>
      </p:pic>
      <p:pic>
        <p:nvPicPr>
          <p:cNvPr id="3" name="Picture 4">
            <a:extLst>
              <a:ext uri="{FF2B5EF4-FFF2-40B4-BE49-F238E27FC236}">
                <a16:creationId xmlns:a16="http://schemas.microsoft.com/office/drawing/2014/main" id="{404AFD5B-30A3-0C09-116A-5D7FAD4CD34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7363456" y="849271"/>
            <a:ext cx="782948" cy="7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D63A0AC-968B-1B8C-DA54-8B1972CAD71C}"/>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6989" t="17284" r="7941" b="18579"/>
          <a:stretch/>
        </p:blipFill>
        <p:spPr>
          <a:xfrm>
            <a:off x="16038097" y="193590"/>
            <a:ext cx="2080922" cy="608716"/>
          </a:xfrm>
          <a:prstGeom prst="rect">
            <a:avLst/>
          </a:prstGeom>
          <a:solidFill>
            <a:schemeClr val="bg1"/>
          </a:solidFill>
        </p:spPr>
      </p:pic>
    </p:spTree>
    <p:extLst>
      <p:ext uri="{BB962C8B-B14F-4D97-AF65-F5344CB8AC3E}">
        <p14:creationId xmlns:p14="http://schemas.microsoft.com/office/powerpoint/2010/main" val="152759375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3A923A-94AE-3A51-B14D-677DEDDB10DC}"/>
              </a:ext>
            </a:extLst>
          </p:cNvPr>
          <p:cNvSpPr/>
          <p:nvPr/>
        </p:nvSpPr>
        <p:spPr>
          <a:xfrm>
            <a:off x="313837" y="597131"/>
            <a:ext cx="16853651" cy="8771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7019" y="6543413"/>
            <a:ext cx="9405257" cy="3743588"/>
          </a:xfrm>
          <a:prstGeom prst="rect">
            <a:avLst/>
          </a:prstGeom>
        </p:spPr>
      </p:pic>
      <p:sp>
        <p:nvSpPr>
          <p:cNvPr id="6" name="Rounded Rectangle 5">
            <a:extLst>
              <a:ext uri="{FF2B5EF4-FFF2-40B4-BE49-F238E27FC236}">
                <a16:creationId xmlns:a16="http://schemas.microsoft.com/office/drawing/2014/main" id="{978762EF-85C9-15C7-D5D4-C06E4F283BC7}"/>
              </a:ext>
            </a:extLst>
          </p:cNvPr>
          <p:cNvSpPr/>
          <p:nvPr/>
        </p:nvSpPr>
        <p:spPr>
          <a:xfrm>
            <a:off x="808376" y="4469384"/>
            <a:ext cx="16671249" cy="490853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371600"/>
            <a:endParaRPr lang="en-US" sz="2700">
              <a:solidFill>
                <a:prstClr val="white"/>
              </a:solidFill>
              <a:latin typeface="Calibri" panose="020F0502020204030204"/>
            </a:endParaRPr>
          </a:p>
        </p:txBody>
      </p:sp>
      <p:sp>
        <p:nvSpPr>
          <p:cNvPr id="7" name="TextBox 6">
            <a:extLst>
              <a:ext uri="{FF2B5EF4-FFF2-40B4-BE49-F238E27FC236}">
                <a16:creationId xmlns:a16="http://schemas.microsoft.com/office/drawing/2014/main" id="{50BDBC2B-93FB-1618-E184-DD580F751114}"/>
              </a:ext>
            </a:extLst>
          </p:cNvPr>
          <p:cNvSpPr txBox="1"/>
          <p:nvPr/>
        </p:nvSpPr>
        <p:spPr>
          <a:xfrm>
            <a:off x="780667" y="672765"/>
            <a:ext cx="17921177" cy="830997"/>
          </a:xfrm>
          <a:prstGeom prst="rect">
            <a:avLst/>
          </a:prstGeom>
          <a:noFill/>
        </p:spPr>
        <p:txBody>
          <a:bodyPr wrap="square" rtlCol="0">
            <a:spAutoFit/>
          </a:bodyPr>
          <a:lstStyle/>
          <a:p>
            <a:pPr defTabSz="1371600"/>
            <a:r>
              <a:rPr lang="mi-NZ" sz="4800" dirty="0">
                <a:solidFill>
                  <a:srgbClr val="FF0000"/>
                </a:solidFill>
                <a:latin typeface="Aptos ExtraBold" panose="020B0004020202020204" pitchFamily="34" charset="0"/>
              </a:rPr>
              <a:t>PTWS Tsunami Ready Implementation Survey</a:t>
            </a:r>
            <a:endParaRPr lang="en-NZ" sz="4800" dirty="0">
              <a:solidFill>
                <a:srgbClr val="FF0000"/>
              </a:solidFill>
              <a:latin typeface="Aptos ExtraBold" panose="020B0004020202020204" pitchFamily="34" charset="0"/>
            </a:endParaRPr>
          </a:p>
        </p:txBody>
      </p:sp>
      <p:sp>
        <p:nvSpPr>
          <p:cNvPr id="9" name="TextBox 8">
            <a:extLst>
              <a:ext uri="{FF2B5EF4-FFF2-40B4-BE49-F238E27FC236}">
                <a16:creationId xmlns:a16="http://schemas.microsoft.com/office/drawing/2014/main" id="{10E1C562-4BCD-F731-F343-0641111C7EC9}"/>
              </a:ext>
            </a:extLst>
          </p:cNvPr>
          <p:cNvSpPr txBox="1"/>
          <p:nvPr/>
        </p:nvSpPr>
        <p:spPr>
          <a:xfrm>
            <a:off x="563526" y="1403500"/>
            <a:ext cx="17160948" cy="507831"/>
          </a:xfrm>
          <a:prstGeom prst="rect">
            <a:avLst/>
          </a:prstGeom>
          <a:noFill/>
        </p:spPr>
        <p:txBody>
          <a:bodyPr wrap="square" rtlCol="0">
            <a:spAutoFit/>
          </a:bodyPr>
          <a:lstStyle/>
          <a:p>
            <a:pPr defTabSz="1371600"/>
            <a:r>
              <a:rPr lang="en-NZ" sz="2700" i="1" dirty="0">
                <a:solidFill>
                  <a:prstClr val="black"/>
                </a:solidFill>
                <a:latin typeface="Aptos" panose="020B0004020202020204" pitchFamily="34" charset="0"/>
              </a:rPr>
              <a:t> </a:t>
            </a:r>
          </a:p>
        </p:txBody>
      </p:sp>
      <p:sp>
        <p:nvSpPr>
          <p:cNvPr id="3" name="Rectangle 2">
            <a:extLst>
              <a:ext uri="{FF2B5EF4-FFF2-40B4-BE49-F238E27FC236}">
                <a16:creationId xmlns:a16="http://schemas.microsoft.com/office/drawing/2014/main" id="{F0FA00C6-656B-A890-271D-2A7F9EB0D5AB}"/>
              </a:ext>
            </a:extLst>
          </p:cNvPr>
          <p:cNvSpPr/>
          <p:nvPr/>
        </p:nvSpPr>
        <p:spPr>
          <a:xfrm>
            <a:off x="1" y="1"/>
            <a:ext cx="18484703" cy="461666"/>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NZ" sz="2700">
              <a:solidFill>
                <a:prstClr val="white"/>
              </a:solidFill>
              <a:latin typeface="Calibri" panose="020F0502020204030204"/>
            </a:endParaRPr>
          </a:p>
        </p:txBody>
      </p:sp>
      <p:sp>
        <p:nvSpPr>
          <p:cNvPr id="11" name="TextBox 10">
            <a:extLst>
              <a:ext uri="{FF2B5EF4-FFF2-40B4-BE49-F238E27FC236}">
                <a16:creationId xmlns:a16="http://schemas.microsoft.com/office/drawing/2014/main" id="{9E2E52F1-9531-76F2-3EE8-734135AC3971}"/>
              </a:ext>
            </a:extLst>
          </p:cNvPr>
          <p:cNvSpPr txBox="1"/>
          <p:nvPr/>
        </p:nvSpPr>
        <p:spPr>
          <a:xfrm>
            <a:off x="183413" y="1483245"/>
            <a:ext cx="17921175" cy="7646324"/>
          </a:xfrm>
          <a:prstGeom prst="rect">
            <a:avLst/>
          </a:prstGeom>
          <a:noFill/>
        </p:spPr>
        <p:txBody>
          <a:bodyPr wrap="square" rtlCol="0">
            <a:spAutoFit/>
          </a:bodyPr>
          <a:lstStyle/>
          <a:p>
            <a:pPr marL="514350" indent="-514350" defTabSz="1371600">
              <a:lnSpc>
                <a:spcPct val="90000"/>
              </a:lnSpc>
              <a:spcAft>
                <a:spcPts val="1200"/>
              </a:spcAft>
              <a:buFont typeface="Arial" panose="020B0604020202020204" pitchFamily="34" charset="0"/>
              <a:buChar char="•"/>
            </a:pPr>
            <a:r>
              <a:rPr lang="en-NZ" sz="3600" b="1" dirty="0">
                <a:solidFill>
                  <a:prstClr val="black"/>
                </a:solidFill>
                <a:latin typeface="Aptos" panose="020B0004020202020204" pitchFamily="34" charset="0"/>
              </a:rPr>
              <a:t>Challenging to maintain awareness of TR implement progress, success &amp; barriers.                                      </a:t>
            </a:r>
          </a:p>
          <a:p>
            <a:pPr marL="514350" indent="-514350" defTabSz="1371600">
              <a:lnSpc>
                <a:spcPct val="90000"/>
              </a:lnSpc>
              <a:spcAft>
                <a:spcPts val="1200"/>
              </a:spcAft>
              <a:buFont typeface="Arial" panose="020B0604020202020204" pitchFamily="34" charset="0"/>
              <a:buChar char="•"/>
            </a:pPr>
            <a:r>
              <a:rPr lang="en-NZ" sz="3600" b="1" dirty="0">
                <a:solidFill>
                  <a:prstClr val="black"/>
                </a:solidFill>
                <a:latin typeface="Aptos" panose="020B0004020202020204" pitchFamily="34" charset="0"/>
              </a:rPr>
              <a:t>To be proposed at ICG/PTWS-XXXI that a regular ‘Tsunami Ready Implementation Survey’ is established for the PTWS.</a:t>
            </a:r>
            <a:endParaRPr lang="en-NZ" sz="1650" b="1" dirty="0">
              <a:solidFill>
                <a:prstClr val="black"/>
              </a:solidFill>
              <a:latin typeface="Aptos" panose="020B0004020202020204" pitchFamily="34" charset="0"/>
            </a:endParaRPr>
          </a:p>
          <a:p>
            <a:pPr marL="514350" indent="-514350" defTabSz="1371600">
              <a:lnSpc>
                <a:spcPct val="90000"/>
              </a:lnSpc>
              <a:spcAft>
                <a:spcPts val="1200"/>
              </a:spcAft>
              <a:buFont typeface="Arial" panose="020B0604020202020204" pitchFamily="34" charset="0"/>
              <a:buChar char="•"/>
            </a:pPr>
            <a:r>
              <a:rPr lang="en-NZ" sz="3600" b="1" dirty="0">
                <a:solidFill>
                  <a:prstClr val="black"/>
                </a:solidFill>
                <a:latin typeface="Aptos" panose="020B0004020202020204" pitchFamily="34" charset="0"/>
              </a:rPr>
              <a:t>Supports monitoring reporting on Tsunami Ready across the Pacific and also ensures that PTWS activities are representative of whole Pacific needs. </a:t>
            </a:r>
            <a:br>
              <a:rPr lang="en-NZ" sz="3000" dirty="0">
                <a:solidFill>
                  <a:prstClr val="black"/>
                </a:solidFill>
                <a:latin typeface="Aptos" panose="020B0004020202020204" pitchFamily="34" charset="0"/>
              </a:rPr>
            </a:br>
            <a:endParaRPr lang="en-NZ" sz="2400" dirty="0">
              <a:solidFill>
                <a:prstClr val="black"/>
              </a:solidFill>
              <a:latin typeface="Aptos" panose="020B0004020202020204" pitchFamily="34" charset="0"/>
            </a:endParaRPr>
          </a:p>
          <a:p>
            <a:pPr marL="1216820" lvl="7" defTabSz="1371600"/>
            <a:r>
              <a:rPr lang="en-NZ" sz="3600" b="1" dirty="0">
                <a:solidFill>
                  <a:prstClr val="black"/>
                </a:solidFill>
                <a:latin typeface="Aptos" panose="020B0004020202020204" pitchFamily="34" charset="0"/>
              </a:rPr>
              <a:t>Questions planned:</a:t>
            </a:r>
            <a:endParaRPr lang="en-NZ" sz="1650" b="1" dirty="0">
              <a:solidFill>
                <a:prstClr val="black"/>
              </a:solidFill>
              <a:latin typeface="Aptos" panose="020B0004020202020204" pitchFamily="34" charset="0"/>
            </a:endParaRPr>
          </a:p>
          <a:p>
            <a:pPr marL="1716882" lvl="8" indent="-592932" defTabSz="1371600">
              <a:lnSpc>
                <a:spcPct val="90000"/>
              </a:lnSpc>
              <a:spcBef>
                <a:spcPts val="450"/>
              </a:spcBef>
              <a:spcAft>
                <a:spcPts val="1200"/>
              </a:spcAft>
              <a:buFont typeface="Arial" panose="020B0604020202020204" pitchFamily="34" charset="0"/>
              <a:buChar char="•"/>
            </a:pPr>
            <a:r>
              <a:rPr lang="en-NZ" sz="3600" b="1" dirty="0">
                <a:solidFill>
                  <a:srgbClr val="0070C0"/>
                </a:solidFill>
                <a:latin typeface="Aptos" panose="020B0004020202020204" pitchFamily="34" charset="0"/>
              </a:rPr>
              <a:t>Intent &amp; progress with implementing the                                                                       Tsunami Ready Recognition Programme (TRRP)</a:t>
            </a:r>
          </a:p>
          <a:p>
            <a:pPr marL="1716882" lvl="8" indent="-592932" defTabSz="1371600">
              <a:lnSpc>
                <a:spcPct val="90000"/>
              </a:lnSpc>
              <a:spcBef>
                <a:spcPts val="450"/>
              </a:spcBef>
              <a:spcAft>
                <a:spcPts val="1200"/>
              </a:spcAft>
              <a:buFont typeface="Arial" panose="020B0604020202020204" pitchFamily="34" charset="0"/>
              <a:buChar char="•"/>
            </a:pPr>
            <a:r>
              <a:rPr lang="en-NZ" sz="3600" b="1" dirty="0">
                <a:solidFill>
                  <a:srgbClr val="0070C0"/>
                </a:solidFill>
                <a:latin typeface="Aptos" panose="020B0004020202020204" pitchFamily="34" charset="0"/>
              </a:rPr>
              <a:t>Barriers and challenges with TRRP implementation</a:t>
            </a:r>
          </a:p>
          <a:p>
            <a:pPr marL="1716882" lvl="8" indent="-592932" defTabSz="1371600">
              <a:lnSpc>
                <a:spcPct val="90000"/>
              </a:lnSpc>
              <a:spcBef>
                <a:spcPts val="450"/>
              </a:spcBef>
              <a:spcAft>
                <a:spcPts val="1200"/>
              </a:spcAft>
              <a:buFont typeface="Arial" panose="020B0604020202020204" pitchFamily="34" charset="0"/>
              <a:buChar char="•"/>
            </a:pPr>
            <a:r>
              <a:rPr lang="en-NZ" sz="3600" b="1" dirty="0">
                <a:solidFill>
                  <a:srgbClr val="0070C0"/>
                </a:solidFill>
                <a:latin typeface="Aptos" panose="020B0004020202020204" pitchFamily="34" charset="0"/>
              </a:rPr>
              <a:t>Is there is national programme instead of Tsunami Ready</a:t>
            </a:r>
          </a:p>
          <a:p>
            <a:pPr marL="1716882" lvl="8" indent="-592932" defTabSz="1371600">
              <a:lnSpc>
                <a:spcPct val="90000"/>
              </a:lnSpc>
              <a:spcBef>
                <a:spcPts val="450"/>
              </a:spcBef>
              <a:spcAft>
                <a:spcPts val="1200"/>
              </a:spcAft>
              <a:buFont typeface="Arial" panose="020B0604020202020204" pitchFamily="34" charset="0"/>
              <a:buChar char="•"/>
            </a:pPr>
            <a:r>
              <a:rPr lang="en-NZ" sz="3600" b="1" dirty="0">
                <a:solidFill>
                  <a:srgbClr val="C00000"/>
                </a:solidFill>
                <a:latin typeface="Aptos" panose="020B0004020202020204" pitchFamily="34" charset="0"/>
              </a:rPr>
              <a:t>Questions consistent with 2025 PTWS Tsunami  Preparedness                      Capacity Assessment, and  2025/2026 Global KPI/ODTP KPI</a:t>
            </a:r>
          </a:p>
        </p:txBody>
      </p:sp>
      <p:pic>
        <p:nvPicPr>
          <p:cNvPr id="2" name="Picture 1">
            <a:extLst>
              <a:ext uri="{FF2B5EF4-FFF2-40B4-BE49-F238E27FC236}">
                <a16:creationId xmlns:a16="http://schemas.microsoft.com/office/drawing/2014/main" id="{9E7F2E27-27C8-F3BC-62A6-324AABCC6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1818" y="4998885"/>
            <a:ext cx="2756318" cy="2018778"/>
          </a:xfrm>
          <a:prstGeom prst="rect">
            <a:avLst/>
          </a:prstGeom>
        </p:spPr>
      </p:pic>
      <p:sp>
        <p:nvSpPr>
          <p:cNvPr id="4" name="TextBox 3">
            <a:extLst>
              <a:ext uri="{FF2B5EF4-FFF2-40B4-BE49-F238E27FC236}">
                <a16:creationId xmlns:a16="http://schemas.microsoft.com/office/drawing/2014/main" id="{E1C90954-5AFC-1537-381F-6135E10F8ED6}"/>
              </a:ext>
            </a:extLst>
          </p:cNvPr>
          <p:cNvSpPr txBox="1"/>
          <p:nvPr/>
        </p:nvSpPr>
        <p:spPr>
          <a:xfrm>
            <a:off x="14587324" y="0"/>
            <a:ext cx="3503973" cy="415498"/>
          </a:xfrm>
          <a:prstGeom prst="rect">
            <a:avLst/>
          </a:prstGeom>
          <a:noFill/>
        </p:spPr>
        <p:txBody>
          <a:bodyPr wrap="none" rtlCol="0">
            <a:spAutoFit/>
          </a:bodyPr>
          <a:lstStyle/>
          <a:p>
            <a:pPr algn="r" defTabSz="1371600"/>
            <a:r>
              <a:rPr lang="mi-NZ" sz="2100" b="1" dirty="0">
                <a:solidFill>
                  <a:prstClr val="white"/>
                </a:solidFill>
                <a:latin typeface="Aptos Black" panose="020F0502020204030204" pitchFamily="34" charset="0"/>
              </a:rPr>
              <a:t>ICG/PTWS XXXI </a:t>
            </a:r>
            <a:r>
              <a:rPr lang="mi-NZ" sz="2100" b="1" dirty="0" err="1">
                <a:solidFill>
                  <a:prstClr val="white"/>
                </a:solidFill>
                <a:latin typeface="Aptos Black" panose="020F0502020204030204" pitchFamily="34" charset="0"/>
              </a:rPr>
              <a:t>April</a:t>
            </a:r>
            <a:r>
              <a:rPr lang="mi-NZ" sz="2100" b="1" dirty="0">
                <a:solidFill>
                  <a:prstClr val="white"/>
                </a:solidFill>
                <a:latin typeface="Aptos Black" panose="020F0502020204030204" pitchFamily="34" charset="0"/>
              </a:rPr>
              <a:t> 2025</a:t>
            </a:r>
            <a:endParaRPr lang="en-NZ" sz="2100" b="1" dirty="0">
              <a:solidFill>
                <a:prstClr val="white"/>
              </a:solidFill>
              <a:latin typeface="Aptos Black" panose="020F0502020204030204" pitchFamily="34" charset="0"/>
            </a:endParaRPr>
          </a:p>
        </p:txBody>
      </p:sp>
      <p:pic>
        <p:nvPicPr>
          <p:cNvPr id="10" name="Picture 9">
            <a:extLst>
              <a:ext uri="{FF2B5EF4-FFF2-40B4-BE49-F238E27FC236}">
                <a16:creationId xmlns:a16="http://schemas.microsoft.com/office/drawing/2014/main" id="{F3DF5785-DF53-61CB-E04B-79847A9D5F70}"/>
              </a:ext>
            </a:extLst>
          </p:cNvPr>
          <p:cNvPicPr>
            <a:picLocks noChangeAspect="1"/>
          </p:cNvPicPr>
          <p:nvPr/>
        </p:nvPicPr>
        <p:blipFill>
          <a:blip r:embed="rId5"/>
          <a:stretch>
            <a:fillRect/>
          </a:stretch>
        </p:blipFill>
        <p:spPr>
          <a:xfrm>
            <a:off x="15807412" y="7644260"/>
            <a:ext cx="1304657" cy="1072989"/>
          </a:xfrm>
          <a:prstGeom prst="rect">
            <a:avLst/>
          </a:prstGeom>
        </p:spPr>
      </p:pic>
    </p:spTree>
    <p:extLst>
      <p:ext uri="{BB962C8B-B14F-4D97-AF65-F5344CB8AC3E}">
        <p14:creationId xmlns:p14="http://schemas.microsoft.com/office/powerpoint/2010/main" val="2052877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342B28-F320-0062-2345-135710F74605}"/>
              </a:ext>
            </a:extLst>
          </p:cNvPr>
          <p:cNvSpPr/>
          <p:nvPr/>
        </p:nvSpPr>
        <p:spPr>
          <a:xfrm>
            <a:off x="313837" y="597131"/>
            <a:ext cx="16853651" cy="92221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descr="A blue and white logo&#10;&#10;Description automatically generated">
            <a:extLst>
              <a:ext uri="{FF2B5EF4-FFF2-40B4-BE49-F238E27FC236}">
                <a16:creationId xmlns:a16="http://schemas.microsoft.com/office/drawing/2014/main" id="{AB8FBE76-A096-B739-3E29-3980027E8B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5489" y="6543413"/>
            <a:ext cx="9405257" cy="3743588"/>
          </a:xfrm>
          <a:prstGeom prst="rect">
            <a:avLst/>
          </a:prstGeom>
        </p:spPr>
      </p:pic>
      <p:sp>
        <p:nvSpPr>
          <p:cNvPr id="7" name="TextBox 6">
            <a:extLst>
              <a:ext uri="{FF2B5EF4-FFF2-40B4-BE49-F238E27FC236}">
                <a16:creationId xmlns:a16="http://schemas.microsoft.com/office/drawing/2014/main" id="{50BDBC2B-93FB-1618-E184-DD580F751114}"/>
              </a:ext>
            </a:extLst>
          </p:cNvPr>
          <p:cNvSpPr txBox="1"/>
          <p:nvPr/>
        </p:nvSpPr>
        <p:spPr>
          <a:xfrm>
            <a:off x="742414" y="642179"/>
            <a:ext cx="17921177" cy="830997"/>
          </a:xfrm>
          <a:prstGeom prst="rect">
            <a:avLst/>
          </a:prstGeom>
          <a:noFill/>
        </p:spPr>
        <p:txBody>
          <a:bodyPr wrap="square" rtlCol="0">
            <a:spAutoFit/>
          </a:bodyPr>
          <a:lstStyle/>
          <a:p>
            <a:pPr defTabSz="1371600"/>
            <a:r>
              <a:rPr lang="en-NZ" sz="4800" dirty="0">
                <a:solidFill>
                  <a:srgbClr val="FF0000"/>
                </a:solidFill>
                <a:latin typeface="Aptos ExtraBold" panose="020B0004020202020204" pitchFamily="34" charset="0"/>
              </a:rPr>
              <a:t>Summary of Implementation Learnings </a:t>
            </a:r>
          </a:p>
        </p:txBody>
      </p:sp>
      <p:sp>
        <p:nvSpPr>
          <p:cNvPr id="9" name="TextBox 8">
            <a:extLst>
              <a:ext uri="{FF2B5EF4-FFF2-40B4-BE49-F238E27FC236}">
                <a16:creationId xmlns:a16="http://schemas.microsoft.com/office/drawing/2014/main" id="{10E1C562-4BCD-F731-F343-0641111C7EC9}"/>
              </a:ext>
            </a:extLst>
          </p:cNvPr>
          <p:cNvSpPr txBox="1"/>
          <p:nvPr/>
        </p:nvSpPr>
        <p:spPr>
          <a:xfrm>
            <a:off x="563526" y="1403500"/>
            <a:ext cx="17160948" cy="507831"/>
          </a:xfrm>
          <a:prstGeom prst="rect">
            <a:avLst/>
          </a:prstGeom>
          <a:noFill/>
        </p:spPr>
        <p:txBody>
          <a:bodyPr wrap="square" rtlCol="0">
            <a:spAutoFit/>
          </a:bodyPr>
          <a:lstStyle/>
          <a:p>
            <a:pPr defTabSz="1371600"/>
            <a:r>
              <a:rPr lang="en-NZ" sz="2700" i="1" dirty="0">
                <a:solidFill>
                  <a:prstClr val="black"/>
                </a:solidFill>
                <a:latin typeface="Aptos" panose="020B0004020202020204" pitchFamily="34" charset="0"/>
              </a:rPr>
              <a:t> </a:t>
            </a:r>
          </a:p>
        </p:txBody>
      </p:sp>
      <p:sp>
        <p:nvSpPr>
          <p:cNvPr id="3" name="Rectangle 2">
            <a:extLst>
              <a:ext uri="{FF2B5EF4-FFF2-40B4-BE49-F238E27FC236}">
                <a16:creationId xmlns:a16="http://schemas.microsoft.com/office/drawing/2014/main" id="{F0FA00C6-656B-A890-271D-2A7F9EB0D5AB}"/>
              </a:ext>
            </a:extLst>
          </p:cNvPr>
          <p:cNvSpPr/>
          <p:nvPr/>
        </p:nvSpPr>
        <p:spPr>
          <a:xfrm>
            <a:off x="-17812" y="-17812"/>
            <a:ext cx="18484703" cy="461666"/>
          </a:xfrm>
          <a:prstGeom prst="rect">
            <a:avLst/>
          </a:prstGeom>
          <a:solidFill>
            <a:srgbClr val="0961A9"/>
          </a:solidFill>
          <a:ln>
            <a:solidFill>
              <a:srgbClr val="096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NZ" sz="2700">
              <a:solidFill>
                <a:prstClr val="white"/>
              </a:solidFill>
              <a:latin typeface="Calibri" panose="020F0502020204030204"/>
            </a:endParaRPr>
          </a:p>
        </p:txBody>
      </p:sp>
      <p:sp>
        <p:nvSpPr>
          <p:cNvPr id="6" name="TextBox 5">
            <a:extLst>
              <a:ext uri="{FF2B5EF4-FFF2-40B4-BE49-F238E27FC236}">
                <a16:creationId xmlns:a16="http://schemas.microsoft.com/office/drawing/2014/main" id="{06D795C3-1003-58A3-9C86-93640271331C}"/>
              </a:ext>
            </a:extLst>
          </p:cNvPr>
          <p:cNvSpPr txBox="1"/>
          <p:nvPr/>
        </p:nvSpPr>
        <p:spPr>
          <a:xfrm>
            <a:off x="742413" y="1601825"/>
            <a:ext cx="17460525" cy="7322004"/>
          </a:xfrm>
          <a:prstGeom prst="rect">
            <a:avLst/>
          </a:prstGeom>
          <a:noFill/>
        </p:spPr>
        <p:txBody>
          <a:bodyPr wrap="square">
            <a:spAutoFit/>
          </a:bodyPr>
          <a:lstStyle/>
          <a:p>
            <a:pPr defTabSz="1371600"/>
            <a:r>
              <a:rPr lang="en-NZ" sz="3600" b="1" dirty="0">
                <a:solidFill>
                  <a:prstClr val="black"/>
                </a:solidFill>
                <a:latin typeface="Aptos" panose="020B0004020202020204" pitchFamily="34" charset="0"/>
              </a:rPr>
              <a:t>At the meeting of the PTWS  Task Team Tsunami Ready in July 2024,  implementation challenges in the Pacific and globally were discussed. </a:t>
            </a:r>
          </a:p>
          <a:p>
            <a:pPr defTabSz="1371600"/>
            <a:endParaRPr lang="en-NZ" sz="1500" b="1" dirty="0">
              <a:solidFill>
                <a:prstClr val="black"/>
              </a:solidFill>
              <a:latin typeface="Aptos" panose="020B0004020202020204" pitchFamily="34" charset="0"/>
            </a:endParaRPr>
          </a:p>
          <a:p>
            <a:pPr defTabSz="1371600"/>
            <a:r>
              <a:rPr lang="en-NZ" sz="3600" b="1" dirty="0">
                <a:solidFill>
                  <a:prstClr val="black"/>
                </a:solidFill>
                <a:latin typeface="Aptos" panose="020B0004020202020204" pitchFamily="34" charset="0"/>
              </a:rPr>
              <a:t>Key challenges reported across ICGs include:</a:t>
            </a:r>
          </a:p>
          <a:p>
            <a:pPr defTabSz="1371600"/>
            <a:endParaRPr lang="en-NZ" sz="1500" b="1" dirty="0">
              <a:solidFill>
                <a:prstClr val="black"/>
              </a:solidFill>
              <a:latin typeface="Aptos" panose="020B0004020202020204" pitchFamily="34" charset="0"/>
            </a:endParaRPr>
          </a:p>
          <a:p>
            <a:pPr marL="1654970" lvl="4" indent="-626270" defTabSz="1371600">
              <a:lnSpc>
                <a:spcPct val="90000"/>
              </a:lnSpc>
              <a:spcBef>
                <a:spcPts val="900"/>
              </a:spcBef>
              <a:spcAft>
                <a:spcPts val="900"/>
              </a:spcAft>
              <a:buFont typeface="Arial" panose="020B0604020202020204" pitchFamily="34" charset="0"/>
              <a:buChar char="•"/>
            </a:pPr>
            <a:r>
              <a:rPr lang="en-NZ" sz="3600" b="1" dirty="0">
                <a:solidFill>
                  <a:srgbClr val="0961A9"/>
                </a:solidFill>
                <a:latin typeface="Aptos" panose="020B0004020202020204" pitchFamily="34" charset="0"/>
              </a:rPr>
              <a:t>Hazard assessment, esp. inundation modelling </a:t>
            </a:r>
            <a:r>
              <a:rPr lang="en-NZ" sz="3600" b="1" dirty="0">
                <a:solidFill>
                  <a:prstClr val="black"/>
                </a:solidFill>
                <a:latin typeface="Aptos" panose="020B0004020202020204" pitchFamily="34" charset="0"/>
              </a:rPr>
              <a:t>and GIS capacity                          (+ data layers)</a:t>
            </a:r>
          </a:p>
          <a:p>
            <a:pPr marL="1654970" lvl="4" indent="-626270" defTabSz="1371600">
              <a:lnSpc>
                <a:spcPct val="90000"/>
              </a:lnSpc>
              <a:spcBef>
                <a:spcPts val="900"/>
              </a:spcBef>
              <a:spcAft>
                <a:spcPts val="900"/>
              </a:spcAft>
              <a:buFont typeface="Arial" panose="020B0604020202020204" pitchFamily="34" charset="0"/>
              <a:buChar char="•"/>
            </a:pPr>
            <a:r>
              <a:rPr lang="en-NZ" sz="3600" b="1" dirty="0">
                <a:solidFill>
                  <a:prstClr val="black"/>
                </a:solidFill>
                <a:latin typeface="Aptos" panose="020B0004020202020204" pitchFamily="34" charset="0"/>
              </a:rPr>
              <a:t>Application process is cumbersome / time consuming</a:t>
            </a:r>
          </a:p>
          <a:p>
            <a:pPr marL="1654970" lvl="4" indent="-626270" defTabSz="1371600">
              <a:lnSpc>
                <a:spcPct val="90000"/>
              </a:lnSpc>
              <a:spcBef>
                <a:spcPts val="900"/>
              </a:spcBef>
              <a:spcAft>
                <a:spcPts val="900"/>
              </a:spcAft>
              <a:buFont typeface="Arial" panose="020B0604020202020204" pitchFamily="34" charset="0"/>
              <a:buChar char="•"/>
            </a:pPr>
            <a:r>
              <a:rPr lang="en-NZ" sz="3600" b="1" dirty="0">
                <a:solidFill>
                  <a:prstClr val="black"/>
                </a:solidFill>
                <a:latin typeface="Aptos" panose="020B0004020202020204" pitchFamily="34" charset="0"/>
              </a:rPr>
              <a:t>Communities can’t be too small as that uses high levels of administration to roll out across a country but must also be meaningful (not too large)</a:t>
            </a:r>
          </a:p>
          <a:p>
            <a:pPr marL="1654970" lvl="4" indent="-626270" defTabSz="1371600">
              <a:lnSpc>
                <a:spcPct val="90000"/>
              </a:lnSpc>
              <a:spcBef>
                <a:spcPts val="900"/>
              </a:spcBef>
              <a:spcAft>
                <a:spcPts val="900"/>
              </a:spcAft>
              <a:buFont typeface="Arial" panose="020B0604020202020204" pitchFamily="34" charset="0"/>
              <a:buChar char="•"/>
            </a:pPr>
            <a:r>
              <a:rPr lang="en-NZ" sz="3600" b="1" dirty="0">
                <a:solidFill>
                  <a:prstClr val="black"/>
                </a:solidFill>
                <a:latin typeface="Aptos" panose="020B0004020202020204" pitchFamily="34" charset="0"/>
              </a:rPr>
              <a:t>Sustainability in effort, expertise and funding</a:t>
            </a:r>
          </a:p>
          <a:p>
            <a:pPr marL="1654970" lvl="4" indent="-626270" defTabSz="1371600">
              <a:lnSpc>
                <a:spcPct val="90000"/>
              </a:lnSpc>
              <a:spcBef>
                <a:spcPts val="900"/>
              </a:spcBef>
              <a:spcAft>
                <a:spcPts val="900"/>
              </a:spcAft>
              <a:buFont typeface="Arial" panose="020B0604020202020204" pitchFamily="34" charset="0"/>
              <a:buChar char="•"/>
            </a:pPr>
            <a:r>
              <a:rPr lang="en-NZ" sz="3600" b="1" dirty="0">
                <a:solidFill>
                  <a:prstClr val="black"/>
                </a:solidFill>
                <a:latin typeface="Aptos" panose="020B0004020202020204" pitchFamily="34" charset="0"/>
              </a:rPr>
              <a:t>Awareness &amp; education both in community and government</a:t>
            </a:r>
          </a:p>
          <a:p>
            <a:pPr defTabSz="1371600"/>
            <a:endParaRPr lang="en-NZ" sz="3000" b="1" dirty="0">
              <a:solidFill>
                <a:prstClr val="black"/>
              </a:solidFill>
              <a:latin typeface="Aptos" panose="020B0004020202020204" pitchFamily="34" charset="0"/>
            </a:endParaRPr>
          </a:p>
        </p:txBody>
      </p:sp>
      <p:sp>
        <p:nvSpPr>
          <p:cNvPr id="2" name="TextBox 1">
            <a:extLst>
              <a:ext uri="{FF2B5EF4-FFF2-40B4-BE49-F238E27FC236}">
                <a16:creationId xmlns:a16="http://schemas.microsoft.com/office/drawing/2014/main" id="{FFF79B9A-52BE-FDFA-9CEC-0087363EA498}"/>
              </a:ext>
            </a:extLst>
          </p:cNvPr>
          <p:cNvSpPr txBox="1"/>
          <p:nvPr/>
        </p:nvSpPr>
        <p:spPr>
          <a:xfrm>
            <a:off x="14587324" y="0"/>
            <a:ext cx="3503973" cy="415498"/>
          </a:xfrm>
          <a:prstGeom prst="rect">
            <a:avLst/>
          </a:prstGeom>
          <a:noFill/>
        </p:spPr>
        <p:txBody>
          <a:bodyPr wrap="none" rtlCol="0">
            <a:spAutoFit/>
          </a:bodyPr>
          <a:lstStyle/>
          <a:p>
            <a:pPr algn="r" defTabSz="1371600"/>
            <a:r>
              <a:rPr lang="mi-NZ" sz="2100" b="1" dirty="0">
                <a:solidFill>
                  <a:prstClr val="white"/>
                </a:solidFill>
                <a:latin typeface="Aptos Black" panose="020F0502020204030204" pitchFamily="34" charset="0"/>
              </a:rPr>
              <a:t>ICG/PTWS XXXI </a:t>
            </a:r>
            <a:r>
              <a:rPr lang="mi-NZ" sz="2100" b="1" dirty="0" err="1">
                <a:solidFill>
                  <a:prstClr val="white"/>
                </a:solidFill>
                <a:latin typeface="Aptos Black" panose="020F0502020204030204" pitchFamily="34" charset="0"/>
              </a:rPr>
              <a:t>April</a:t>
            </a:r>
            <a:r>
              <a:rPr lang="mi-NZ" sz="2100" b="1" dirty="0">
                <a:solidFill>
                  <a:prstClr val="white"/>
                </a:solidFill>
                <a:latin typeface="Aptos Black" panose="020F0502020204030204" pitchFamily="34" charset="0"/>
              </a:rPr>
              <a:t> 2025</a:t>
            </a:r>
            <a:endParaRPr lang="en-NZ" sz="2100" b="1" dirty="0">
              <a:solidFill>
                <a:prstClr val="white"/>
              </a:solidFill>
              <a:latin typeface="Aptos Black" panose="020F0502020204030204" pitchFamily="34" charset="0"/>
            </a:endParaRPr>
          </a:p>
        </p:txBody>
      </p:sp>
      <p:pic>
        <p:nvPicPr>
          <p:cNvPr id="8" name="Picture 7">
            <a:extLst>
              <a:ext uri="{FF2B5EF4-FFF2-40B4-BE49-F238E27FC236}">
                <a16:creationId xmlns:a16="http://schemas.microsoft.com/office/drawing/2014/main" id="{6BF1F772-F91A-C5D1-EA02-D7387D5C46CE}"/>
              </a:ext>
            </a:extLst>
          </p:cNvPr>
          <p:cNvPicPr>
            <a:picLocks noChangeAspect="1"/>
          </p:cNvPicPr>
          <p:nvPr/>
        </p:nvPicPr>
        <p:blipFill>
          <a:blip r:embed="rId4"/>
          <a:stretch>
            <a:fillRect/>
          </a:stretch>
        </p:blipFill>
        <p:spPr>
          <a:xfrm>
            <a:off x="16311601" y="8923829"/>
            <a:ext cx="1652159" cy="1188823"/>
          </a:xfrm>
          <a:prstGeom prst="rect">
            <a:avLst/>
          </a:prstGeom>
        </p:spPr>
      </p:pic>
      <p:pic>
        <p:nvPicPr>
          <p:cNvPr id="10" name="Picture 9">
            <a:extLst>
              <a:ext uri="{FF2B5EF4-FFF2-40B4-BE49-F238E27FC236}">
                <a16:creationId xmlns:a16="http://schemas.microsoft.com/office/drawing/2014/main" id="{E15E92F1-B4F7-C907-F6B9-E429778A8D00}"/>
              </a:ext>
            </a:extLst>
          </p:cNvPr>
          <p:cNvPicPr>
            <a:picLocks noChangeAspect="1"/>
          </p:cNvPicPr>
          <p:nvPr/>
        </p:nvPicPr>
        <p:blipFill>
          <a:blip r:embed="rId5"/>
          <a:stretch>
            <a:fillRect/>
          </a:stretch>
        </p:blipFill>
        <p:spPr>
          <a:xfrm>
            <a:off x="6222841" y="9039663"/>
            <a:ext cx="1298561" cy="1072989"/>
          </a:xfrm>
          <a:prstGeom prst="rect">
            <a:avLst/>
          </a:prstGeom>
        </p:spPr>
      </p:pic>
    </p:spTree>
    <p:extLst>
      <p:ext uri="{BB962C8B-B14F-4D97-AF65-F5344CB8AC3E}">
        <p14:creationId xmlns:p14="http://schemas.microsoft.com/office/powerpoint/2010/main" val="1443216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ITTI.McKinnie">
  <a:themeElements>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TTI.McKinnie">
      <a:majorFont>
        <a:latin typeface="Arial"/>
        <a:ea typeface="Angsana New"/>
        <a:cs typeface="Angsana New"/>
      </a:majorFont>
      <a:minorFont>
        <a:latin typeface="Arial"/>
        <a:ea typeface="Angsana New"/>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ITTI.McKinni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TTI.McKinni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TTI.McKinni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TTI.McKinni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TTI.McKinni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TTI.McKinni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TTI.McKinni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TTI.McKinni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3536</TotalTime>
  <Words>2097</Words>
  <Application>Microsoft Office PowerPoint</Application>
  <PresentationFormat>Custom</PresentationFormat>
  <Paragraphs>283</Paragraphs>
  <Slides>15</Slides>
  <Notes>12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Aptos ExtraBold</vt:lpstr>
      <vt:lpstr>Calibri</vt:lpstr>
      <vt:lpstr>Aptos Black</vt:lpstr>
      <vt:lpstr>DIN Pro 1 Bold</vt:lpstr>
      <vt:lpstr>DIN Pro 3</vt:lpstr>
      <vt:lpstr>DIN Pro 1</vt:lpstr>
      <vt:lpstr>DIN Pro 2</vt:lpstr>
      <vt:lpstr>Aptos</vt:lpstr>
      <vt:lpstr>VAG Rounded Std Light</vt:lpstr>
      <vt:lpstr>Wingdings</vt:lpstr>
      <vt:lpstr>Arial</vt:lpstr>
      <vt:lpstr>Calibri Light</vt:lpstr>
      <vt:lpstr>Roboto</vt:lpstr>
      <vt:lpstr>Office Theme</vt:lpstr>
      <vt:lpstr>1_Office Theme</vt:lpstr>
      <vt:lpstr>8_ITTI.McKinnie</vt:lpstr>
      <vt:lpstr>2_Office Theme</vt:lpstr>
      <vt:lpstr>PowerPoint Presentation</vt:lpstr>
      <vt:lpstr>PowerPoint Presentation</vt:lpstr>
      <vt:lpstr>Global Implementation Status </vt:lpstr>
      <vt:lpstr>TRRP Implementation Status</vt:lpstr>
      <vt:lpstr>PowerPoint Presentation</vt:lpstr>
      <vt:lpstr> Federated States of Micronesia (Chuuk, Pohnpei) </vt:lpstr>
      <vt:lpstr>Fiji Coral Coast:  Nayevuyevu and Sila Villages</vt:lpstr>
      <vt:lpstr>PowerPoint Presentation</vt:lpstr>
      <vt:lpstr>PowerPoint Presentation</vt:lpstr>
      <vt:lpstr>PowerPoint Presentation</vt:lpstr>
      <vt:lpstr>PowerPoint Presentation</vt:lpstr>
      <vt:lpstr>PowerPoint Presentation</vt:lpstr>
      <vt:lpstr>PowerPoint Presentation</vt:lpstr>
      <vt:lpstr>FOOTPRINTS OF TSUNAMI READY IN PACIFIC SIDS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for 1st ODTP Conference</dc:title>
  <dc:creator>Korovulavula, Jiuta</dc:creator>
  <cp:lastModifiedBy>Korovulavula, Jiuta</cp:lastModifiedBy>
  <cp:revision>5</cp:revision>
  <dcterms:created xsi:type="dcterms:W3CDTF">2006-08-16T00:00:00Z</dcterms:created>
  <dcterms:modified xsi:type="dcterms:W3CDTF">2025-11-10T12:19:10Z</dcterms:modified>
  <dc:identifier>DAG3o6aoAs8</dc:identifier>
</cp:coreProperties>
</file>