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</p:sldIdLst>
  <p:sldSz cy="6858000" cx="12192000"/>
  <p:notesSz cx="6858000" cy="9144000"/>
  <p:embeddedFontLst>
    <p:embeddedFont>
      <p:font typeface="Play"/>
      <p:regular r:id="rId25"/>
      <p:bold r:id="rId26"/>
    </p:embeddedFont>
    <p:embeddedFont>
      <p:font typeface="Fira Sans Extra Condensed Medium"/>
      <p:regular r:id="rId27"/>
      <p:bold r:id="rId28"/>
      <p:italic r:id="rId29"/>
      <p:boldItalic r:id="rId30"/>
    </p:embeddedFont>
    <p:embeddedFont>
      <p:font typeface="Candara"/>
      <p:regular r:id="rId31"/>
      <p:bold r:id="rId32"/>
      <p:italic r:id="rId33"/>
      <p:boldItalic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5" roundtripDataSignature="AMtx7mjE2+V4p+ZgGnCi/snW0MN80+FKa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Play-bold.fntdata"/><Relationship Id="rId25" Type="http://schemas.openxmlformats.org/officeDocument/2006/relationships/font" Target="fonts/Play-regular.fntdata"/><Relationship Id="rId28" Type="http://schemas.openxmlformats.org/officeDocument/2006/relationships/font" Target="fonts/FiraSansExtraCondensedMedium-bold.fntdata"/><Relationship Id="rId27" Type="http://schemas.openxmlformats.org/officeDocument/2006/relationships/font" Target="fonts/FiraSansExtraCondensedMedium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FiraSansExtraCondensedMedium-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Candara-regular.fntdata"/><Relationship Id="rId30" Type="http://schemas.openxmlformats.org/officeDocument/2006/relationships/font" Target="fonts/FiraSansExtraCondensedMedium-boldItalic.fntdata"/><Relationship Id="rId11" Type="http://schemas.openxmlformats.org/officeDocument/2006/relationships/slide" Target="slides/slide7.xml"/><Relationship Id="rId33" Type="http://schemas.openxmlformats.org/officeDocument/2006/relationships/font" Target="fonts/Candara-italic.fntdata"/><Relationship Id="rId10" Type="http://schemas.openxmlformats.org/officeDocument/2006/relationships/slide" Target="slides/slide6.xml"/><Relationship Id="rId32" Type="http://schemas.openxmlformats.org/officeDocument/2006/relationships/font" Target="fonts/Candara-bold.fntdata"/><Relationship Id="rId13" Type="http://schemas.openxmlformats.org/officeDocument/2006/relationships/slide" Target="slides/slide9.xml"/><Relationship Id="rId35" Type="http://customschemas.google.com/relationships/presentationmetadata" Target="metadata"/><Relationship Id="rId12" Type="http://schemas.openxmlformats.org/officeDocument/2006/relationships/slide" Target="slides/slide8.xml"/><Relationship Id="rId34" Type="http://schemas.openxmlformats.org/officeDocument/2006/relationships/font" Target="fonts/Candara-boldItalic.fntdata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" name="Google Shape;93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project funded by NERC UKRI and the Indian MoES NERC Grant NE/Z503496/1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0" name="Google Shape;240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7" name="Google Shape;267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ourier New"/>
              <a:buChar char="o"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Proper estimation of Population growth pattern</a:t>
            </a:r>
            <a:endParaRPr/>
          </a:p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ourier New"/>
              <a:buChar char="o"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Built-up area extraction for administrative regions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ourier New"/>
              <a:buChar char="o"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Building occupancy is trained through Deep Learning algorithms with coarse census counts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ourier New"/>
              <a:buChar char="o"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Compare the predicted human exposure values with data of INCOIS (for selected areas) </a:t>
            </a:r>
            <a:endParaRPr/>
          </a:p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ourier New"/>
              <a:buChar char="o"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Using Explainable AI to interpret the results and comparison with open-source data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8" name="Google Shape;288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7" name="Google Shape;327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1200"/>
              <a:t>Inspired by GITEWS Tsunami Kit</a:t>
            </a:r>
            <a:endParaRPr/>
          </a:p>
        </p:txBody>
      </p:sp>
      <p:sp>
        <p:nvSpPr>
          <p:cNvPr id="328" name="Google Shape;328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9" name="Google Shape;359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282828"/>
                </a:solidFill>
              </a:rPr>
              <a:t>Protocol: </a:t>
            </a:r>
            <a:r>
              <a:rPr lang="en-GB" sz="1200">
                <a:solidFill>
                  <a:srgbClr val="282828"/>
                </a:solidFill>
              </a:rPr>
              <a:t>Each group given printed Tsunami Evacuation Map and asked to:</a:t>
            </a:r>
            <a:endParaRPr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200"/>
              <a:buFont typeface="Arial"/>
              <a:buAutoNum type="arabicPeriod"/>
            </a:pPr>
            <a:r>
              <a:rPr lang="en-GB" sz="1200">
                <a:solidFill>
                  <a:srgbClr val="282828"/>
                </a:solidFill>
              </a:rPr>
              <a:t>Mark key locations (e.g. schools, access routes)</a:t>
            </a:r>
            <a:endParaRPr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200"/>
              <a:buFont typeface="Arial"/>
              <a:buAutoNum type="arabicPeriod"/>
            </a:pPr>
            <a:r>
              <a:rPr lang="en-GB" sz="1200">
                <a:solidFill>
                  <a:srgbClr val="282828"/>
                </a:solidFill>
              </a:rPr>
              <a:t>Mark EWS locations (e.g. siren locations)</a:t>
            </a:r>
            <a:endParaRPr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200"/>
              <a:buFont typeface="Arial"/>
              <a:buAutoNum type="arabicPeriod"/>
            </a:pPr>
            <a:r>
              <a:rPr lang="en-GB" sz="1200">
                <a:solidFill>
                  <a:srgbClr val="282828"/>
                </a:solidFill>
              </a:rPr>
              <a:t>Identify and mark vulnerable groups and time of day patterns;</a:t>
            </a:r>
            <a:endParaRPr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200"/>
              <a:buFont typeface="Arial"/>
              <a:buAutoNum type="arabicPeriod"/>
            </a:pPr>
            <a:r>
              <a:rPr lang="en-GB" sz="1200">
                <a:solidFill>
                  <a:srgbClr val="282828"/>
                </a:solidFill>
              </a:rPr>
              <a:t>Assess if each vulnerable group can receive/understand/act on warnings, and reach evacuation routes/shelters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60" name="Google Shape;360;p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8" name="Google Shape;368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200"/>
              <a:buFont typeface="Arial"/>
              <a:buNone/>
            </a:pPr>
            <a:r>
              <a:rPr b="1" lang="en-GB" sz="1200">
                <a:solidFill>
                  <a:srgbClr val="282828"/>
                </a:solidFill>
                <a:latin typeface="Arial"/>
                <a:ea typeface="Arial"/>
                <a:cs typeface="Arial"/>
                <a:sym typeface="Arial"/>
              </a:rPr>
              <a:t>Personas played: </a:t>
            </a:r>
            <a:r>
              <a:rPr lang="en-GB" sz="1200">
                <a:solidFill>
                  <a:srgbClr val="282828"/>
                </a:solidFill>
                <a:latin typeface="Arial"/>
                <a:ea typeface="Arial"/>
                <a:cs typeface="Arial"/>
                <a:sym typeface="Arial"/>
              </a:rPr>
              <a:t>migrant labourer; single mother + neurodiverse child living in isolated location; pregnant woman + toddler; teen with temporary disability; elderly woman living alone.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69" name="Google Shape;369;p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0" name="Google Shape;380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2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0" name="Google Shape;190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(at the 50 m isobath), we simulated 5,590 stochastic earthquake ruptures with magnitudes Mw 9.0 to 9.4, spanning the subduction interface up to 121.5°E</a:t>
            </a:r>
            <a:endParaRPr/>
          </a:p>
        </p:txBody>
      </p:sp>
      <p:sp>
        <p:nvSpPr>
          <p:cNvPr id="191" name="Google Shape;191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04" name="Google Shape;204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16" name="Google Shape;216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in banner">
  <p:cSld name="Thin banner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3"/>
          <p:cNvSpPr/>
          <p:nvPr>
            <p:ph idx="2" type="pic"/>
          </p:nvPr>
        </p:nvSpPr>
        <p:spPr>
          <a:xfrm>
            <a:off x="5183188" y="1326291"/>
            <a:ext cx="6172200" cy="4993416"/>
          </a:xfrm>
          <a:prstGeom prst="rect">
            <a:avLst/>
          </a:prstGeom>
          <a:noFill/>
          <a:ln>
            <a:noFill/>
          </a:ln>
        </p:spPr>
      </p:sp>
      <p:sp>
        <p:nvSpPr>
          <p:cNvPr id="86" name="Google Shape;86;p33"/>
          <p:cNvSpPr txBox="1"/>
          <p:nvPr>
            <p:ph idx="1" type="body"/>
          </p:nvPr>
        </p:nvSpPr>
        <p:spPr>
          <a:xfrm>
            <a:off x="839788" y="1326291"/>
            <a:ext cx="3932237" cy="49934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97A9"/>
              </a:buClr>
              <a:buSzPts val="4267"/>
              <a:buNone/>
              <a:defRPr sz="4267">
                <a:solidFill>
                  <a:srgbClr val="0097A9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grpSp>
        <p:nvGrpSpPr>
          <p:cNvPr id="87" name="Google Shape;87;p33"/>
          <p:cNvGrpSpPr/>
          <p:nvPr/>
        </p:nvGrpSpPr>
        <p:grpSpPr>
          <a:xfrm>
            <a:off x="0" y="-2117"/>
            <a:ext cx="12192000" cy="988484"/>
            <a:chOff x="0" y="-1588"/>
            <a:chExt cx="9144000" cy="741363"/>
          </a:xfrm>
        </p:grpSpPr>
        <p:sp>
          <p:nvSpPr>
            <p:cNvPr id="88" name="Google Shape;88;p33"/>
            <p:cNvSpPr/>
            <p:nvPr/>
          </p:nvSpPr>
          <p:spPr>
            <a:xfrm>
              <a:off x="0" y="-1588"/>
              <a:ext cx="9144000" cy="741363"/>
            </a:xfrm>
            <a:custGeom>
              <a:rect b="b" l="l" r="r" t="t"/>
              <a:pathLst>
                <a:path extrusionOk="0" h="90" w="1123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97A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89" name="Google Shape;89;p33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0" name="Google Shape;90;p33"/>
          <p:cNvSpPr txBox="1"/>
          <p:nvPr>
            <p:ph idx="3" type="body"/>
          </p:nvPr>
        </p:nvSpPr>
        <p:spPr>
          <a:xfrm>
            <a:off x="288000" y="288000"/>
            <a:ext cx="8777341" cy="4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3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3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2" name="Google Shape;22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6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6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/>
        </p:txBody>
      </p:sp>
      <p:sp>
        <p:nvSpPr>
          <p:cNvPr id="39" name="Google Shape;39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27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" name="Google Shape;45;p27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8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2" name="Google Shape;52;p28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" name="Google Shape;53;p28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4" name="Google Shape;54;p28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" name="Google Shape;55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2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b="0" i="0" sz="4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2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8.png"/><Relationship Id="rId5" Type="http://schemas.openxmlformats.org/officeDocument/2006/relationships/image" Target="../media/image11.png"/><Relationship Id="rId6" Type="http://schemas.openxmlformats.org/officeDocument/2006/relationships/image" Target="../media/image14.png"/><Relationship Id="rId7" Type="http://schemas.openxmlformats.org/officeDocument/2006/relationships/image" Target="../media/image1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8.png"/><Relationship Id="rId4" Type="http://schemas.openxmlformats.org/officeDocument/2006/relationships/image" Target="../media/image4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8.png"/><Relationship Id="rId4" Type="http://schemas.openxmlformats.org/officeDocument/2006/relationships/image" Target="../media/image46.png"/><Relationship Id="rId5" Type="http://schemas.openxmlformats.org/officeDocument/2006/relationships/image" Target="../media/image4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3.png"/><Relationship Id="rId4" Type="http://schemas.openxmlformats.org/officeDocument/2006/relationships/image" Target="../media/image38.png"/><Relationship Id="rId5" Type="http://schemas.openxmlformats.org/officeDocument/2006/relationships/image" Target="../media/image14.png"/><Relationship Id="rId6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6.jpg"/><Relationship Id="rId4" Type="http://schemas.openxmlformats.org/officeDocument/2006/relationships/image" Target="../media/image4.jpg"/><Relationship Id="rId5" Type="http://schemas.openxmlformats.org/officeDocument/2006/relationships/image" Target="../media/image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jpg"/><Relationship Id="rId4" Type="http://schemas.openxmlformats.org/officeDocument/2006/relationships/image" Target="../media/image6.png"/><Relationship Id="rId5" Type="http://schemas.openxmlformats.org/officeDocument/2006/relationships/image" Target="../media/image1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3.jpg"/><Relationship Id="rId4" Type="http://schemas.openxmlformats.org/officeDocument/2006/relationships/image" Target="../media/image4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4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1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5.jpg"/><Relationship Id="rId4" Type="http://schemas.openxmlformats.org/officeDocument/2006/relationships/image" Target="../media/image14.png"/><Relationship Id="rId5" Type="http://schemas.openxmlformats.org/officeDocument/2006/relationships/image" Target="../media/image1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image" Target="../media/image10.png"/><Relationship Id="rId10" Type="http://schemas.openxmlformats.org/officeDocument/2006/relationships/image" Target="../media/image3.png"/><Relationship Id="rId1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25.jpg"/><Relationship Id="rId5" Type="http://schemas.openxmlformats.org/officeDocument/2006/relationships/image" Target="../media/image4.jpg"/><Relationship Id="rId6" Type="http://schemas.openxmlformats.org/officeDocument/2006/relationships/image" Target="../media/image7.png"/><Relationship Id="rId7" Type="http://schemas.openxmlformats.org/officeDocument/2006/relationships/image" Target="../media/image6.png"/><Relationship Id="rId8" Type="http://schemas.openxmlformats.org/officeDocument/2006/relationships/image" Target="../media/image1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Relationship Id="rId4" Type="http://schemas.openxmlformats.org/officeDocument/2006/relationships/image" Target="../media/image15.png"/><Relationship Id="rId5" Type="http://schemas.openxmlformats.org/officeDocument/2006/relationships/image" Target="../media/image27.png"/><Relationship Id="rId6" Type="http://schemas.openxmlformats.org/officeDocument/2006/relationships/image" Target="../media/image18.png"/><Relationship Id="rId7" Type="http://schemas.openxmlformats.org/officeDocument/2006/relationships/image" Target="../media/image2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9.jpg"/><Relationship Id="rId4" Type="http://schemas.openxmlformats.org/officeDocument/2006/relationships/image" Target="../media/image23.png"/><Relationship Id="rId5" Type="http://schemas.openxmlformats.org/officeDocument/2006/relationships/image" Target="../media/image22.png"/><Relationship Id="rId6" Type="http://schemas.openxmlformats.org/officeDocument/2006/relationships/image" Target="../media/image27.png"/><Relationship Id="rId7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2.png"/><Relationship Id="rId4" Type="http://schemas.openxmlformats.org/officeDocument/2006/relationships/image" Target="../media/image35.png"/><Relationship Id="rId5" Type="http://schemas.openxmlformats.org/officeDocument/2006/relationships/image" Target="../media/image12.png"/><Relationship Id="rId6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Relationship Id="rId4" Type="http://schemas.openxmlformats.org/officeDocument/2006/relationships/image" Target="../media/image37.png"/><Relationship Id="rId5" Type="http://schemas.openxmlformats.org/officeDocument/2006/relationships/image" Target="../media/image42.png"/><Relationship Id="rId6" Type="http://schemas.openxmlformats.org/officeDocument/2006/relationships/image" Target="../media/image47.gif"/><Relationship Id="rId7" Type="http://schemas.openxmlformats.org/officeDocument/2006/relationships/image" Target="../media/image31.gif"/><Relationship Id="rId8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map of the world&#10;&#10;Description automatically generated" id="97" name="Google Shape;97;p1"/>
          <p:cNvPicPr preferRelativeResize="0"/>
          <p:nvPr/>
        </p:nvPicPr>
        <p:blipFill rotWithShape="1">
          <a:blip r:embed="rId3">
            <a:alphaModFix/>
          </a:blip>
          <a:srcRect b="2" l="1654" r="2" t="0"/>
          <a:stretch/>
        </p:blipFill>
        <p:spPr>
          <a:xfrm>
            <a:off x="-3047" y="11620"/>
            <a:ext cx="9669642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"/>
          <p:cNvSpPr/>
          <p:nvPr/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7647"/>
                </a:srgbClr>
              </a:gs>
              <a:gs pos="35000">
                <a:srgbClr val="FFFFFF">
                  <a:alpha val="76862"/>
                </a:srgbClr>
              </a:gs>
              <a:gs pos="48000">
                <a:schemeClr val="lt1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"/>
          <p:cNvSpPr txBox="1"/>
          <p:nvPr>
            <p:ph idx="4294967295" type="title"/>
          </p:nvPr>
        </p:nvSpPr>
        <p:spPr>
          <a:xfrm>
            <a:off x="6417283" y="352972"/>
            <a:ext cx="5568496" cy="185194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lang="en-GB" sz="4000"/>
              <a:t>People-centred Tsunami Early Warning for India (PCTWIN)</a:t>
            </a:r>
            <a:endParaRPr/>
          </a:p>
        </p:txBody>
      </p:sp>
      <p:sp>
        <p:nvSpPr>
          <p:cNvPr id="100" name="Google Shape;100;p1"/>
          <p:cNvSpPr txBox="1"/>
          <p:nvPr/>
        </p:nvSpPr>
        <p:spPr>
          <a:xfrm>
            <a:off x="2763359" y="5778305"/>
            <a:ext cx="3445766" cy="14853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7A9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1"/>
          <p:cNvSpPr txBox="1"/>
          <p:nvPr/>
        </p:nvSpPr>
        <p:spPr>
          <a:xfrm>
            <a:off x="6516136" y="2271818"/>
            <a:ext cx="5163791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First </a:t>
            </a:r>
            <a:r>
              <a:rPr b="0" i="1" lang="en-GB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“Ocean Decade Tsunami Program (ODTP) Conference”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INCOIS, Hyderabad, 10 - 11 November 2025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logo with text on it&#10;&#10;Description automatically generated" id="102" name="Google Shape;102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64795" y="5010354"/>
            <a:ext cx="1926005" cy="17800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text on a white background&#10;&#10;Description automatically generated" id="103" name="Google Shape;103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16136" y="5648804"/>
            <a:ext cx="3496288" cy="1141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" title="OceanDecade_Logo_large_wtext.pn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023414" y="43152"/>
            <a:ext cx="1824051" cy="13707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ue and white logo&#10;&#10;AI-generated content may be incorrect." id="105" name="Google Shape;105;p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049" y="1"/>
            <a:ext cx="1772799" cy="16656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0"/>
          <p:cNvSpPr/>
          <p:nvPr/>
        </p:nvSpPr>
        <p:spPr>
          <a:xfrm>
            <a:off x="0" y="21782"/>
            <a:ext cx="12192000" cy="6858000"/>
          </a:xfrm>
          <a:prstGeom prst="rect">
            <a:avLst/>
          </a:prstGeom>
          <a:solidFill>
            <a:srgbClr val="D9E5F8"/>
          </a:solidFill>
          <a:ln cap="flat" cmpd="sng" w="19050">
            <a:solidFill>
              <a:srgbClr val="D9E5F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10"/>
          <p:cNvSpPr/>
          <p:nvPr/>
        </p:nvSpPr>
        <p:spPr>
          <a:xfrm>
            <a:off x="0" y="-14954"/>
            <a:ext cx="10200290" cy="5524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Roadmap for Exposure Modelling</a:t>
            </a:r>
            <a:endParaRPr b="1"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10"/>
          <p:cNvSpPr/>
          <p:nvPr/>
        </p:nvSpPr>
        <p:spPr>
          <a:xfrm>
            <a:off x="102237" y="2032495"/>
            <a:ext cx="1836000" cy="1836000"/>
          </a:xfrm>
          <a:prstGeom prst="ellipse">
            <a:avLst/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274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ndara"/>
              <a:buNone/>
            </a:pPr>
            <a:r>
              <a:rPr b="1" i="0" lang="en-GB" sz="20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(Human) Exposure Mapping</a:t>
            </a:r>
            <a:endParaRPr b="1" i="0" sz="2000" u="none" cap="none" strike="noStrike">
              <a:solidFill>
                <a:srgbClr val="FFFFFF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grpSp>
        <p:nvGrpSpPr>
          <p:cNvPr id="246" name="Google Shape;246;p10"/>
          <p:cNvGrpSpPr/>
          <p:nvPr/>
        </p:nvGrpSpPr>
        <p:grpSpPr>
          <a:xfrm>
            <a:off x="1112967" y="1052625"/>
            <a:ext cx="1808864" cy="1221835"/>
            <a:chOff x="2596588" y="900103"/>
            <a:chExt cx="1808864" cy="1221835"/>
          </a:xfrm>
        </p:grpSpPr>
        <p:sp>
          <p:nvSpPr>
            <p:cNvPr id="247" name="Google Shape;247;p10"/>
            <p:cNvSpPr/>
            <p:nvPr/>
          </p:nvSpPr>
          <p:spPr>
            <a:xfrm rot="-2160000">
              <a:off x="2766966" y="1331904"/>
              <a:ext cx="1041225" cy="364350"/>
            </a:xfrm>
            <a:custGeom>
              <a:rect b="b" l="l" r="r" t="t"/>
              <a:pathLst>
                <a:path extrusionOk="0" h="14574" w="41649">
                  <a:moveTo>
                    <a:pt x="14014" y="1"/>
                  </a:moveTo>
                  <a:lnTo>
                    <a:pt x="0" y="14050"/>
                  </a:lnTo>
                  <a:lnTo>
                    <a:pt x="536" y="14574"/>
                  </a:lnTo>
                  <a:lnTo>
                    <a:pt x="14323" y="739"/>
                  </a:lnTo>
                  <a:lnTo>
                    <a:pt x="41648" y="739"/>
                  </a:lnTo>
                  <a:lnTo>
                    <a:pt x="41648" y="1"/>
                  </a:lnTo>
                  <a:close/>
                </a:path>
              </a:pathLst>
            </a:custGeom>
            <a:solidFill>
              <a:srgbClr val="443F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248;p10"/>
            <p:cNvSpPr/>
            <p:nvPr/>
          </p:nvSpPr>
          <p:spPr>
            <a:xfrm>
              <a:off x="2596588" y="1752238"/>
              <a:ext cx="712925" cy="369700"/>
            </a:xfrm>
            <a:custGeom>
              <a:rect b="b" l="l" r="r" t="t"/>
              <a:pathLst>
                <a:path extrusionOk="0" h="14788" w="28517">
                  <a:moveTo>
                    <a:pt x="20170" y="5394"/>
                  </a:moveTo>
                  <a:cubicBezTo>
                    <a:pt x="17146" y="3644"/>
                    <a:pt x="13883" y="2286"/>
                    <a:pt x="10442" y="1358"/>
                  </a:cubicBezTo>
                  <a:cubicBezTo>
                    <a:pt x="7109" y="476"/>
                    <a:pt x="3608" y="0"/>
                    <a:pt x="1" y="0"/>
                  </a:cubicBezTo>
                  <a:lnTo>
                    <a:pt x="1" y="4215"/>
                  </a:lnTo>
                  <a:cubicBezTo>
                    <a:pt x="3227" y="4215"/>
                    <a:pt x="6359" y="4644"/>
                    <a:pt x="9347" y="5441"/>
                  </a:cubicBezTo>
                  <a:cubicBezTo>
                    <a:pt x="12431" y="6263"/>
                    <a:pt x="15360" y="7489"/>
                    <a:pt x="18062" y="9049"/>
                  </a:cubicBezTo>
                  <a:cubicBezTo>
                    <a:pt x="20801" y="10632"/>
                    <a:pt x="23313" y="12573"/>
                    <a:pt x="25540" y="14788"/>
                  </a:cubicBezTo>
                  <a:lnTo>
                    <a:pt x="28516" y="11811"/>
                  </a:lnTo>
                  <a:cubicBezTo>
                    <a:pt x="26040" y="9323"/>
                    <a:pt x="23230" y="7168"/>
                    <a:pt x="20170" y="5394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10"/>
            <p:cNvSpPr/>
            <p:nvPr/>
          </p:nvSpPr>
          <p:spPr>
            <a:xfrm>
              <a:off x="2869538" y="1771888"/>
              <a:ext cx="213750" cy="214025"/>
            </a:xfrm>
            <a:custGeom>
              <a:rect b="b" l="l" r="r" t="t"/>
              <a:pathLst>
                <a:path extrusionOk="0" h="8561" w="8550">
                  <a:moveTo>
                    <a:pt x="4275" y="0"/>
                  </a:moveTo>
                  <a:cubicBezTo>
                    <a:pt x="1906" y="0"/>
                    <a:pt x="1" y="1917"/>
                    <a:pt x="1" y="4274"/>
                  </a:cubicBezTo>
                  <a:cubicBezTo>
                    <a:pt x="1" y="6644"/>
                    <a:pt x="1906" y="8561"/>
                    <a:pt x="4275" y="8561"/>
                  </a:cubicBezTo>
                  <a:cubicBezTo>
                    <a:pt x="6632" y="8561"/>
                    <a:pt x="8549" y="6644"/>
                    <a:pt x="8549" y="4274"/>
                  </a:cubicBezTo>
                  <a:cubicBezTo>
                    <a:pt x="8549" y="1917"/>
                    <a:pt x="6632" y="0"/>
                    <a:pt x="42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50" name="Google Shape;250;p10"/>
            <p:cNvGrpSpPr/>
            <p:nvPr/>
          </p:nvGrpSpPr>
          <p:grpSpPr>
            <a:xfrm>
              <a:off x="3054635" y="900103"/>
              <a:ext cx="1350817" cy="585800"/>
              <a:chOff x="3054635" y="900091"/>
              <a:chExt cx="1350817" cy="585800"/>
            </a:xfrm>
          </p:grpSpPr>
          <p:sp>
            <p:nvSpPr>
              <p:cNvPr id="251" name="Google Shape;251;p10"/>
              <p:cNvSpPr/>
              <p:nvPr/>
            </p:nvSpPr>
            <p:spPr>
              <a:xfrm rot="10800000">
                <a:off x="3083288" y="900091"/>
                <a:ext cx="1322164" cy="585800"/>
              </a:xfrm>
              <a:custGeom>
                <a:rect b="b" l="l" r="r" t="t"/>
                <a:pathLst>
                  <a:path extrusionOk="0" h="23432" w="37101">
                    <a:moveTo>
                      <a:pt x="25539" y="251"/>
                    </a:moveTo>
                    <a:cubicBezTo>
                      <a:pt x="19872" y="1"/>
                      <a:pt x="15050" y="3846"/>
                      <a:pt x="13764" y="9073"/>
                    </a:cubicBezTo>
                    <a:cubicBezTo>
                      <a:pt x="13597" y="9740"/>
                      <a:pt x="12978" y="10216"/>
                      <a:pt x="12288" y="10216"/>
                    </a:cubicBezTo>
                    <a:lnTo>
                      <a:pt x="6263" y="10216"/>
                    </a:lnTo>
                    <a:cubicBezTo>
                      <a:pt x="5811" y="10216"/>
                      <a:pt x="5453" y="9847"/>
                      <a:pt x="5453" y="9406"/>
                    </a:cubicBezTo>
                    <a:lnTo>
                      <a:pt x="5453" y="6870"/>
                    </a:lnTo>
                    <a:cubicBezTo>
                      <a:pt x="5453" y="6561"/>
                      <a:pt x="5084" y="6406"/>
                      <a:pt x="4858" y="6620"/>
                    </a:cubicBezTo>
                    <a:lnTo>
                      <a:pt x="441" y="11050"/>
                    </a:lnTo>
                    <a:cubicBezTo>
                      <a:pt x="0" y="11490"/>
                      <a:pt x="0" y="12193"/>
                      <a:pt x="441" y="12621"/>
                    </a:cubicBezTo>
                    <a:lnTo>
                      <a:pt x="4858" y="17050"/>
                    </a:lnTo>
                    <a:cubicBezTo>
                      <a:pt x="5084" y="17265"/>
                      <a:pt x="5453" y="17110"/>
                      <a:pt x="5453" y="16800"/>
                    </a:cubicBezTo>
                    <a:lnTo>
                      <a:pt x="5453" y="14276"/>
                    </a:lnTo>
                    <a:cubicBezTo>
                      <a:pt x="5453" y="13824"/>
                      <a:pt x="5811" y="13466"/>
                      <a:pt x="6263" y="13466"/>
                    </a:cubicBezTo>
                    <a:lnTo>
                      <a:pt x="12288" y="13466"/>
                    </a:lnTo>
                    <a:cubicBezTo>
                      <a:pt x="13002" y="13466"/>
                      <a:pt x="13609" y="13955"/>
                      <a:pt x="13776" y="14645"/>
                    </a:cubicBezTo>
                    <a:cubicBezTo>
                      <a:pt x="15026" y="19693"/>
                      <a:pt x="19586" y="23432"/>
                      <a:pt x="25027" y="23432"/>
                    </a:cubicBezTo>
                    <a:cubicBezTo>
                      <a:pt x="31730" y="23432"/>
                      <a:pt x="37100" y="17753"/>
                      <a:pt x="36588" y="10954"/>
                    </a:cubicBezTo>
                    <a:cubicBezTo>
                      <a:pt x="36160" y="5144"/>
                      <a:pt x="31373" y="501"/>
                      <a:pt x="25539" y="251"/>
                    </a:cubicBezTo>
                    <a:close/>
                  </a:path>
                </a:pathLst>
              </a:custGeom>
              <a:solidFill>
                <a:srgbClr val="5B9BD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" name="Google Shape;252;p10"/>
              <p:cNvSpPr txBox="1"/>
              <p:nvPr/>
            </p:nvSpPr>
            <p:spPr>
              <a:xfrm>
                <a:off x="3054635" y="924930"/>
                <a:ext cx="923934" cy="5209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600"/>
                  <a:buFont typeface="Candara"/>
                  <a:buNone/>
                </a:pPr>
                <a:r>
                  <a:rPr b="1" i="1" lang="en-GB" sz="1600" u="none" cap="none" strike="noStrike">
                    <a:solidFill>
                      <a:srgbClr val="FFFFFF"/>
                    </a:solidFill>
                    <a:latin typeface="Candara"/>
                    <a:ea typeface="Candara"/>
                    <a:cs typeface="Candara"/>
                    <a:sym typeface="Candara"/>
                  </a:rPr>
                  <a:t>Action 1</a:t>
                </a:r>
                <a:endParaRPr b="1" i="0" sz="1600" u="none" cap="none" strike="noStrike">
                  <a:solidFill>
                    <a:srgbClr val="000000"/>
                  </a:solidFill>
                  <a:latin typeface="Candara"/>
                  <a:ea typeface="Candara"/>
                  <a:cs typeface="Candara"/>
                  <a:sym typeface="Candara"/>
                </a:endParaRPr>
              </a:p>
            </p:txBody>
          </p:sp>
        </p:grpSp>
        <p:sp>
          <p:nvSpPr>
            <p:cNvPr id="253" name="Google Shape;253;p10"/>
            <p:cNvSpPr/>
            <p:nvPr/>
          </p:nvSpPr>
          <p:spPr>
            <a:xfrm>
              <a:off x="2919538" y="1822188"/>
              <a:ext cx="113750" cy="113425"/>
            </a:xfrm>
            <a:custGeom>
              <a:rect b="b" l="l" r="r" t="t"/>
              <a:pathLst>
                <a:path extrusionOk="0" h="4537" w="4550">
                  <a:moveTo>
                    <a:pt x="4549" y="2262"/>
                  </a:moveTo>
                  <a:cubicBezTo>
                    <a:pt x="4549" y="3524"/>
                    <a:pt x="3525" y="4536"/>
                    <a:pt x="2275" y="4536"/>
                  </a:cubicBezTo>
                  <a:cubicBezTo>
                    <a:pt x="1025" y="4536"/>
                    <a:pt x="1" y="3524"/>
                    <a:pt x="1" y="2262"/>
                  </a:cubicBezTo>
                  <a:cubicBezTo>
                    <a:pt x="1" y="1012"/>
                    <a:pt x="1025" y="0"/>
                    <a:pt x="2275" y="0"/>
                  </a:cubicBezTo>
                  <a:cubicBezTo>
                    <a:pt x="3525" y="0"/>
                    <a:pt x="4549" y="1012"/>
                    <a:pt x="4549" y="2262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4" name="Google Shape;254;p10"/>
          <p:cNvGrpSpPr/>
          <p:nvPr/>
        </p:nvGrpSpPr>
        <p:grpSpPr>
          <a:xfrm>
            <a:off x="1073861" y="3648401"/>
            <a:ext cx="1859011" cy="1229999"/>
            <a:chOff x="2596588" y="3399163"/>
            <a:chExt cx="1859011" cy="1229999"/>
          </a:xfrm>
        </p:grpSpPr>
        <p:sp>
          <p:nvSpPr>
            <p:cNvPr id="255" name="Google Shape;255;p10"/>
            <p:cNvSpPr/>
            <p:nvPr/>
          </p:nvSpPr>
          <p:spPr>
            <a:xfrm rot="2160000">
              <a:off x="2758544" y="3929837"/>
              <a:ext cx="1067125" cy="364650"/>
            </a:xfrm>
            <a:custGeom>
              <a:rect b="b" l="l" r="r" t="t"/>
              <a:pathLst>
                <a:path extrusionOk="0" h="14586" w="42685">
                  <a:moveTo>
                    <a:pt x="536" y="0"/>
                  </a:moveTo>
                  <a:lnTo>
                    <a:pt x="0" y="524"/>
                  </a:lnTo>
                  <a:lnTo>
                    <a:pt x="14014" y="14585"/>
                  </a:lnTo>
                  <a:lnTo>
                    <a:pt x="42684" y="14585"/>
                  </a:lnTo>
                  <a:lnTo>
                    <a:pt x="42684" y="13835"/>
                  </a:lnTo>
                  <a:lnTo>
                    <a:pt x="14323" y="13835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rgbClr val="443F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10"/>
            <p:cNvSpPr/>
            <p:nvPr/>
          </p:nvSpPr>
          <p:spPr>
            <a:xfrm>
              <a:off x="2596588" y="3399163"/>
              <a:ext cx="712925" cy="370000"/>
            </a:xfrm>
            <a:custGeom>
              <a:rect b="b" l="l" r="r" t="t"/>
              <a:pathLst>
                <a:path extrusionOk="0" h="14800" w="28517">
                  <a:moveTo>
                    <a:pt x="25540" y="0"/>
                  </a:moveTo>
                  <a:cubicBezTo>
                    <a:pt x="23313" y="2227"/>
                    <a:pt x="20801" y="4156"/>
                    <a:pt x="18062" y="5751"/>
                  </a:cubicBezTo>
                  <a:cubicBezTo>
                    <a:pt x="15360" y="7311"/>
                    <a:pt x="12431" y="8525"/>
                    <a:pt x="9347" y="9359"/>
                  </a:cubicBezTo>
                  <a:cubicBezTo>
                    <a:pt x="6359" y="10156"/>
                    <a:pt x="3227" y="10585"/>
                    <a:pt x="1" y="10585"/>
                  </a:cubicBezTo>
                  <a:lnTo>
                    <a:pt x="1" y="14800"/>
                  </a:lnTo>
                  <a:cubicBezTo>
                    <a:pt x="3608" y="14800"/>
                    <a:pt x="7109" y="14324"/>
                    <a:pt x="10442" y="13431"/>
                  </a:cubicBezTo>
                  <a:cubicBezTo>
                    <a:pt x="13883" y="12514"/>
                    <a:pt x="17146" y="11145"/>
                    <a:pt x="20170" y="9394"/>
                  </a:cubicBezTo>
                  <a:cubicBezTo>
                    <a:pt x="23230" y="7632"/>
                    <a:pt x="26040" y="5465"/>
                    <a:pt x="28516" y="2989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10"/>
            <p:cNvSpPr/>
            <p:nvPr/>
          </p:nvSpPr>
          <p:spPr>
            <a:xfrm>
              <a:off x="2869538" y="3536388"/>
              <a:ext cx="213750" cy="214025"/>
            </a:xfrm>
            <a:custGeom>
              <a:rect b="b" l="l" r="r" t="t"/>
              <a:pathLst>
                <a:path extrusionOk="0" h="8561" w="8550">
                  <a:moveTo>
                    <a:pt x="4275" y="0"/>
                  </a:moveTo>
                  <a:cubicBezTo>
                    <a:pt x="1906" y="0"/>
                    <a:pt x="1" y="1917"/>
                    <a:pt x="1" y="4286"/>
                  </a:cubicBezTo>
                  <a:cubicBezTo>
                    <a:pt x="1" y="6644"/>
                    <a:pt x="1906" y="8561"/>
                    <a:pt x="4275" y="8561"/>
                  </a:cubicBezTo>
                  <a:cubicBezTo>
                    <a:pt x="6632" y="8561"/>
                    <a:pt x="8549" y="6644"/>
                    <a:pt x="8549" y="4286"/>
                  </a:cubicBezTo>
                  <a:cubicBezTo>
                    <a:pt x="8549" y="1917"/>
                    <a:pt x="6632" y="0"/>
                    <a:pt x="42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258;p10"/>
            <p:cNvSpPr/>
            <p:nvPr/>
          </p:nvSpPr>
          <p:spPr>
            <a:xfrm>
              <a:off x="2919538" y="3586688"/>
              <a:ext cx="113750" cy="113425"/>
            </a:xfrm>
            <a:custGeom>
              <a:rect b="b" l="l" r="r" t="t"/>
              <a:pathLst>
                <a:path extrusionOk="0" h="4537" w="4550">
                  <a:moveTo>
                    <a:pt x="4549" y="2274"/>
                  </a:moveTo>
                  <a:cubicBezTo>
                    <a:pt x="4549" y="3525"/>
                    <a:pt x="3525" y="4537"/>
                    <a:pt x="2275" y="4537"/>
                  </a:cubicBezTo>
                  <a:cubicBezTo>
                    <a:pt x="1025" y="4537"/>
                    <a:pt x="1" y="3525"/>
                    <a:pt x="1" y="2274"/>
                  </a:cubicBezTo>
                  <a:cubicBezTo>
                    <a:pt x="1" y="1012"/>
                    <a:pt x="1025" y="0"/>
                    <a:pt x="2275" y="0"/>
                  </a:cubicBezTo>
                  <a:cubicBezTo>
                    <a:pt x="3525" y="0"/>
                    <a:pt x="4549" y="1012"/>
                    <a:pt x="4549" y="2274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59" name="Google Shape;259;p10"/>
            <p:cNvGrpSpPr/>
            <p:nvPr/>
          </p:nvGrpSpPr>
          <p:grpSpPr>
            <a:xfrm>
              <a:off x="3133435" y="4026337"/>
              <a:ext cx="1322164" cy="602825"/>
              <a:chOff x="3133435" y="3996300"/>
              <a:chExt cx="1322164" cy="602825"/>
            </a:xfrm>
          </p:grpSpPr>
          <p:sp>
            <p:nvSpPr>
              <p:cNvPr id="260" name="Google Shape;260;p10"/>
              <p:cNvSpPr/>
              <p:nvPr/>
            </p:nvSpPr>
            <p:spPr>
              <a:xfrm rot="10800000">
                <a:off x="3133435" y="4013300"/>
                <a:ext cx="1322164" cy="585825"/>
              </a:xfrm>
              <a:custGeom>
                <a:rect b="b" l="l" r="r" t="t"/>
                <a:pathLst>
                  <a:path extrusionOk="0" h="23433" w="37101">
                    <a:moveTo>
                      <a:pt x="25539" y="251"/>
                    </a:moveTo>
                    <a:cubicBezTo>
                      <a:pt x="19872" y="1"/>
                      <a:pt x="15050" y="3835"/>
                      <a:pt x="13764" y="9062"/>
                    </a:cubicBezTo>
                    <a:cubicBezTo>
                      <a:pt x="13597" y="9740"/>
                      <a:pt x="12978" y="10205"/>
                      <a:pt x="12288" y="10205"/>
                    </a:cubicBezTo>
                    <a:lnTo>
                      <a:pt x="6263" y="10205"/>
                    </a:lnTo>
                    <a:cubicBezTo>
                      <a:pt x="5811" y="10205"/>
                      <a:pt x="5453" y="9847"/>
                      <a:pt x="5453" y="9395"/>
                    </a:cubicBezTo>
                    <a:lnTo>
                      <a:pt x="5453" y="6871"/>
                    </a:lnTo>
                    <a:cubicBezTo>
                      <a:pt x="5453" y="6561"/>
                      <a:pt x="5084" y="6406"/>
                      <a:pt x="4858" y="6621"/>
                    </a:cubicBezTo>
                    <a:lnTo>
                      <a:pt x="441" y="11050"/>
                    </a:lnTo>
                    <a:cubicBezTo>
                      <a:pt x="0" y="11479"/>
                      <a:pt x="0" y="12181"/>
                      <a:pt x="441" y="12622"/>
                    </a:cubicBezTo>
                    <a:lnTo>
                      <a:pt x="4858" y="17051"/>
                    </a:lnTo>
                    <a:cubicBezTo>
                      <a:pt x="5084" y="17265"/>
                      <a:pt x="5453" y="17110"/>
                      <a:pt x="5453" y="16801"/>
                    </a:cubicBezTo>
                    <a:lnTo>
                      <a:pt x="5453" y="14265"/>
                    </a:lnTo>
                    <a:cubicBezTo>
                      <a:pt x="5453" y="13824"/>
                      <a:pt x="5811" y="13455"/>
                      <a:pt x="6263" y="13455"/>
                    </a:cubicBezTo>
                    <a:lnTo>
                      <a:pt x="12288" y="13455"/>
                    </a:lnTo>
                    <a:cubicBezTo>
                      <a:pt x="13002" y="13455"/>
                      <a:pt x="13609" y="13955"/>
                      <a:pt x="13776" y="14634"/>
                    </a:cubicBezTo>
                    <a:cubicBezTo>
                      <a:pt x="15026" y="19694"/>
                      <a:pt x="19586" y="23432"/>
                      <a:pt x="25027" y="23432"/>
                    </a:cubicBezTo>
                    <a:cubicBezTo>
                      <a:pt x="31730" y="23432"/>
                      <a:pt x="37100" y="17753"/>
                      <a:pt x="36588" y="10943"/>
                    </a:cubicBezTo>
                    <a:cubicBezTo>
                      <a:pt x="36160" y="5132"/>
                      <a:pt x="31373" y="501"/>
                      <a:pt x="25539" y="251"/>
                    </a:cubicBezTo>
                    <a:close/>
                  </a:path>
                </a:pathLst>
              </a:custGeom>
              <a:solidFill>
                <a:srgbClr val="70AD4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" name="Google Shape;261;p10"/>
              <p:cNvSpPr txBox="1"/>
              <p:nvPr/>
            </p:nvSpPr>
            <p:spPr>
              <a:xfrm>
                <a:off x="3150322" y="3996300"/>
                <a:ext cx="874761" cy="5691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1" lang="en-GB" sz="1600">
                    <a:solidFill>
                      <a:srgbClr val="FFFFFF"/>
                    </a:solidFill>
                    <a:latin typeface="Candara"/>
                    <a:ea typeface="Candara"/>
                    <a:cs typeface="Candara"/>
                    <a:sym typeface="Candara"/>
                  </a:rPr>
                  <a:t>Action 2</a:t>
                </a:r>
                <a:endParaRPr b="1" sz="1600">
                  <a:solidFill>
                    <a:srgbClr val="000000"/>
                  </a:solidFill>
                  <a:latin typeface="Candara"/>
                  <a:ea typeface="Candara"/>
                  <a:cs typeface="Candara"/>
                  <a:sym typeface="Candara"/>
                </a:endParaRPr>
              </a:p>
            </p:txBody>
          </p:sp>
        </p:grpSp>
      </p:grpSp>
      <p:sp>
        <p:nvSpPr>
          <p:cNvPr id="262" name="Google Shape;262;p10"/>
          <p:cNvSpPr/>
          <p:nvPr/>
        </p:nvSpPr>
        <p:spPr>
          <a:xfrm>
            <a:off x="2921831" y="548520"/>
            <a:ext cx="8157300" cy="2424300"/>
          </a:xfrm>
          <a:prstGeom prst="roundRect">
            <a:avLst>
              <a:gd fmla="val 16667" name="adj"/>
            </a:avLst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263" name="Google Shape;263;p10"/>
          <p:cNvSpPr/>
          <p:nvPr/>
        </p:nvSpPr>
        <p:spPr>
          <a:xfrm>
            <a:off x="2949760" y="3499437"/>
            <a:ext cx="8129272" cy="2980191"/>
          </a:xfrm>
          <a:prstGeom prst="roundRect">
            <a:avLst>
              <a:gd fmla="val 16667" name="adj"/>
            </a:avLst>
          </a:prstGeom>
          <a:solidFill>
            <a:srgbClr val="E6E6E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91425" lIns="182875" spcFirstLastPara="1" rIns="18287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Time-dependent Human Exposure Maps</a:t>
            </a:r>
            <a:endParaRPr/>
          </a:p>
          <a:p>
            <a:pPr indent="-177800" lvl="0" marL="1778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⮚"/>
            </a:pPr>
            <a:r>
              <a:rPr lang="en-GB" sz="240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Consider mobility patterns (daily, weekly, seasonal)</a:t>
            </a:r>
            <a:endParaRPr sz="240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7800" lvl="0" marL="1778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⮚"/>
            </a:pPr>
            <a:r>
              <a:rPr lang="en-GB" sz="240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Scale: Site-specific (village level), verify scalability </a:t>
            </a:r>
            <a:endParaRPr sz="240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7800" lvl="0" marL="1778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⮚"/>
            </a:pPr>
            <a:r>
              <a:rPr lang="en-GB" sz="240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Human mobility-based, based on mixed methods</a:t>
            </a:r>
            <a:endParaRPr/>
          </a:p>
          <a:p>
            <a:pPr indent="-177800" lvl="0" marL="1778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⮚"/>
            </a:pPr>
            <a:r>
              <a:rPr lang="en-GB" sz="240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For prototype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logo&#10;&#10;Description automatically generated" id="264" name="Google Shape;264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236" y="6334153"/>
            <a:ext cx="1553109" cy="37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1"/>
          <p:cNvSpPr/>
          <p:nvPr/>
        </p:nvSpPr>
        <p:spPr>
          <a:xfrm>
            <a:off x="0" y="21782"/>
            <a:ext cx="12192000" cy="6858000"/>
          </a:xfrm>
          <a:prstGeom prst="rect">
            <a:avLst/>
          </a:prstGeom>
          <a:solidFill>
            <a:srgbClr val="D9E5F8"/>
          </a:solidFill>
          <a:ln cap="flat" cmpd="sng" w="19050">
            <a:solidFill>
              <a:srgbClr val="D9E5F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11"/>
          <p:cNvSpPr/>
          <p:nvPr/>
        </p:nvSpPr>
        <p:spPr>
          <a:xfrm>
            <a:off x="0" y="-14954"/>
            <a:ext cx="9680028" cy="5675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Currently underway: Exposure Modelling</a:t>
            </a:r>
            <a:endParaRPr b="1"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11"/>
          <p:cNvSpPr/>
          <p:nvPr/>
        </p:nvSpPr>
        <p:spPr>
          <a:xfrm>
            <a:off x="102237" y="2032495"/>
            <a:ext cx="1836000" cy="1836000"/>
          </a:xfrm>
          <a:prstGeom prst="ellipse">
            <a:avLst/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274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ndara"/>
              <a:buNone/>
            </a:pPr>
            <a:r>
              <a:rPr b="1" i="0" lang="en-GB" sz="20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(Human) Exposure Mapping</a:t>
            </a:r>
            <a:endParaRPr b="1" i="0" sz="2000" u="none" cap="none" strike="noStrike">
              <a:solidFill>
                <a:srgbClr val="FFFFFF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grpSp>
        <p:nvGrpSpPr>
          <p:cNvPr id="273" name="Google Shape;273;p11"/>
          <p:cNvGrpSpPr/>
          <p:nvPr/>
        </p:nvGrpSpPr>
        <p:grpSpPr>
          <a:xfrm>
            <a:off x="1112967" y="1052625"/>
            <a:ext cx="1808864" cy="1221835"/>
            <a:chOff x="2596588" y="900103"/>
            <a:chExt cx="1808864" cy="1221835"/>
          </a:xfrm>
        </p:grpSpPr>
        <p:sp>
          <p:nvSpPr>
            <p:cNvPr id="274" name="Google Shape;274;p11"/>
            <p:cNvSpPr/>
            <p:nvPr/>
          </p:nvSpPr>
          <p:spPr>
            <a:xfrm rot="-2160000">
              <a:off x="2766966" y="1331904"/>
              <a:ext cx="1041225" cy="364350"/>
            </a:xfrm>
            <a:custGeom>
              <a:rect b="b" l="l" r="r" t="t"/>
              <a:pathLst>
                <a:path extrusionOk="0" h="14574" w="41649">
                  <a:moveTo>
                    <a:pt x="14014" y="1"/>
                  </a:moveTo>
                  <a:lnTo>
                    <a:pt x="0" y="14050"/>
                  </a:lnTo>
                  <a:lnTo>
                    <a:pt x="536" y="14574"/>
                  </a:lnTo>
                  <a:lnTo>
                    <a:pt x="14323" y="739"/>
                  </a:lnTo>
                  <a:lnTo>
                    <a:pt x="41648" y="739"/>
                  </a:lnTo>
                  <a:lnTo>
                    <a:pt x="41648" y="1"/>
                  </a:lnTo>
                  <a:close/>
                </a:path>
              </a:pathLst>
            </a:custGeom>
            <a:solidFill>
              <a:srgbClr val="443F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11"/>
            <p:cNvSpPr/>
            <p:nvPr/>
          </p:nvSpPr>
          <p:spPr>
            <a:xfrm>
              <a:off x="2596588" y="1752238"/>
              <a:ext cx="712925" cy="369700"/>
            </a:xfrm>
            <a:custGeom>
              <a:rect b="b" l="l" r="r" t="t"/>
              <a:pathLst>
                <a:path extrusionOk="0" h="14788" w="28517">
                  <a:moveTo>
                    <a:pt x="20170" y="5394"/>
                  </a:moveTo>
                  <a:cubicBezTo>
                    <a:pt x="17146" y="3644"/>
                    <a:pt x="13883" y="2286"/>
                    <a:pt x="10442" y="1358"/>
                  </a:cubicBezTo>
                  <a:cubicBezTo>
                    <a:pt x="7109" y="476"/>
                    <a:pt x="3608" y="0"/>
                    <a:pt x="1" y="0"/>
                  </a:cubicBezTo>
                  <a:lnTo>
                    <a:pt x="1" y="4215"/>
                  </a:lnTo>
                  <a:cubicBezTo>
                    <a:pt x="3227" y="4215"/>
                    <a:pt x="6359" y="4644"/>
                    <a:pt x="9347" y="5441"/>
                  </a:cubicBezTo>
                  <a:cubicBezTo>
                    <a:pt x="12431" y="6263"/>
                    <a:pt x="15360" y="7489"/>
                    <a:pt x="18062" y="9049"/>
                  </a:cubicBezTo>
                  <a:cubicBezTo>
                    <a:pt x="20801" y="10632"/>
                    <a:pt x="23313" y="12573"/>
                    <a:pt x="25540" y="14788"/>
                  </a:cubicBezTo>
                  <a:lnTo>
                    <a:pt x="28516" y="11811"/>
                  </a:lnTo>
                  <a:cubicBezTo>
                    <a:pt x="26040" y="9323"/>
                    <a:pt x="23230" y="7168"/>
                    <a:pt x="20170" y="5394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11"/>
            <p:cNvSpPr/>
            <p:nvPr/>
          </p:nvSpPr>
          <p:spPr>
            <a:xfrm>
              <a:off x="2869538" y="1771888"/>
              <a:ext cx="213750" cy="214025"/>
            </a:xfrm>
            <a:custGeom>
              <a:rect b="b" l="l" r="r" t="t"/>
              <a:pathLst>
                <a:path extrusionOk="0" h="8561" w="8550">
                  <a:moveTo>
                    <a:pt x="4275" y="0"/>
                  </a:moveTo>
                  <a:cubicBezTo>
                    <a:pt x="1906" y="0"/>
                    <a:pt x="1" y="1917"/>
                    <a:pt x="1" y="4274"/>
                  </a:cubicBezTo>
                  <a:cubicBezTo>
                    <a:pt x="1" y="6644"/>
                    <a:pt x="1906" y="8561"/>
                    <a:pt x="4275" y="8561"/>
                  </a:cubicBezTo>
                  <a:cubicBezTo>
                    <a:pt x="6632" y="8561"/>
                    <a:pt x="8549" y="6644"/>
                    <a:pt x="8549" y="4274"/>
                  </a:cubicBezTo>
                  <a:cubicBezTo>
                    <a:pt x="8549" y="1917"/>
                    <a:pt x="6632" y="0"/>
                    <a:pt x="42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77" name="Google Shape;277;p11"/>
            <p:cNvGrpSpPr/>
            <p:nvPr/>
          </p:nvGrpSpPr>
          <p:grpSpPr>
            <a:xfrm>
              <a:off x="3054635" y="900103"/>
              <a:ext cx="1350817" cy="585800"/>
              <a:chOff x="3054635" y="900091"/>
              <a:chExt cx="1350817" cy="585800"/>
            </a:xfrm>
          </p:grpSpPr>
          <p:sp>
            <p:nvSpPr>
              <p:cNvPr id="278" name="Google Shape;278;p11"/>
              <p:cNvSpPr/>
              <p:nvPr/>
            </p:nvSpPr>
            <p:spPr>
              <a:xfrm rot="10800000">
                <a:off x="3083288" y="900091"/>
                <a:ext cx="1322164" cy="585800"/>
              </a:xfrm>
              <a:custGeom>
                <a:rect b="b" l="l" r="r" t="t"/>
                <a:pathLst>
                  <a:path extrusionOk="0" h="23432" w="37101">
                    <a:moveTo>
                      <a:pt x="25539" y="251"/>
                    </a:moveTo>
                    <a:cubicBezTo>
                      <a:pt x="19872" y="1"/>
                      <a:pt x="15050" y="3846"/>
                      <a:pt x="13764" y="9073"/>
                    </a:cubicBezTo>
                    <a:cubicBezTo>
                      <a:pt x="13597" y="9740"/>
                      <a:pt x="12978" y="10216"/>
                      <a:pt x="12288" y="10216"/>
                    </a:cubicBezTo>
                    <a:lnTo>
                      <a:pt x="6263" y="10216"/>
                    </a:lnTo>
                    <a:cubicBezTo>
                      <a:pt x="5811" y="10216"/>
                      <a:pt x="5453" y="9847"/>
                      <a:pt x="5453" y="9406"/>
                    </a:cubicBezTo>
                    <a:lnTo>
                      <a:pt x="5453" y="6870"/>
                    </a:lnTo>
                    <a:cubicBezTo>
                      <a:pt x="5453" y="6561"/>
                      <a:pt x="5084" y="6406"/>
                      <a:pt x="4858" y="6620"/>
                    </a:cubicBezTo>
                    <a:lnTo>
                      <a:pt x="441" y="11050"/>
                    </a:lnTo>
                    <a:cubicBezTo>
                      <a:pt x="0" y="11490"/>
                      <a:pt x="0" y="12193"/>
                      <a:pt x="441" y="12621"/>
                    </a:cubicBezTo>
                    <a:lnTo>
                      <a:pt x="4858" y="17050"/>
                    </a:lnTo>
                    <a:cubicBezTo>
                      <a:pt x="5084" y="17265"/>
                      <a:pt x="5453" y="17110"/>
                      <a:pt x="5453" y="16800"/>
                    </a:cubicBezTo>
                    <a:lnTo>
                      <a:pt x="5453" y="14276"/>
                    </a:lnTo>
                    <a:cubicBezTo>
                      <a:pt x="5453" y="13824"/>
                      <a:pt x="5811" y="13466"/>
                      <a:pt x="6263" y="13466"/>
                    </a:cubicBezTo>
                    <a:lnTo>
                      <a:pt x="12288" y="13466"/>
                    </a:lnTo>
                    <a:cubicBezTo>
                      <a:pt x="13002" y="13466"/>
                      <a:pt x="13609" y="13955"/>
                      <a:pt x="13776" y="14645"/>
                    </a:cubicBezTo>
                    <a:cubicBezTo>
                      <a:pt x="15026" y="19693"/>
                      <a:pt x="19586" y="23432"/>
                      <a:pt x="25027" y="23432"/>
                    </a:cubicBezTo>
                    <a:cubicBezTo>
                      <a:pt x="31730" y="23432"/>
                      <a:pt x="37100" y="17753"/>
                      <a:pt x="36588" y="10954"/>
                    </a:cubicBezTo>
                    <a:cubicBezTo>
                      <a:pt x="36160" y="5144"/>
                      <a:pt x="31373" y="501"/>
                      <a:pt x="25539" y="251"/>
                    </a:cubicBezTo>
                    <a:close/>
                  </a:path>
                </a:pathLst>
              </a:custGeom>
              <a:solidFill>
                <a:srgbClr val="5B9BD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9" name="Google Shape;279;p11"/>
              <p:cNvSpPr txBox="1"/>
              <p:nvPr/>
            </p:nvSpPr>
            <p:spPr>
              <a:xfrm>
                <a:off x="3054635" y="924930"/>
                <a:ext cx="923934" cy="5209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600"/>
                  <a:buFont typeface="Candara"/>
                  <a:buNone/>
                </a:pPr>
                <a:r>
                  <a:rPr b="1" i="1" lang="en-GB" sz="1600" u="none" cap="none" strike="noStrike">
                    <a:solidFill>
                      <a:srgbClr val="FFFFFF"/>
                    </a:solidFill>
                    <a:latin typeface="Candara"/>
                    <a:ea typeface="Candara"/>
                    <a:cs typeface="Candara"/>
                    <a:sym typeface="Candara"/>
                  </a:rPr>
                  <a:t>Action 1</a:t>
                </a:r>
                <a:endParaRPr b="1" i="0" sz="1600" u="none" cap="none" strike="noStrike">
                  <a:solidFill>
                    <a:srgbClr val="000000"/>
                  </a:solidFill>
                  <a:latin typeface="Candara"/>
                  <a:ea typeface="Candara"/>
                  <a:cs typeface="Candara"/>
                  <a:sym typeface="Candara"/>
                </a:endParaRPr>
              </a:p>
            </p:txBody>
          </p:sp>
        </p:grpSp>
        <p:sp>
          <p:nvSpPr>
            <p:cNvPr id="280" name="Google Shape;280;p11"/>
            <p:cNvSpPr/>
            <p:nvPr/>
          </p:nvSpPr>
          <p:spPr>
            <a:xfrm>
              <a:off x="2919538" y="1822188"/>
              <a:ext cx="113750" cy="113425"/>
            </a:xfrm>
            <a:custGeom>
              <a:rect b="b" l="l" r="r" t="t"/>
              <a:pathLst>
                <a:path extrusionOk="0" h="4537" w="4550">
                  <a:moveTo>
                    <a:pt x="4549" y="2262"/>
                  </a:moveTo>
                  <a:cubicBezTo>
                    <a:pt x="4549" y="3524"/>
                    <a:pt x="3525" y="4536"/>
                    <a:pt x="2275" y="4536"/>
                  </a:cubicBezTo>
                  <a:cubicBezTo>
                    <a:pt x="1025" y="4536"/>
                    <a:pt x="1" y="3524"/>
                    <a:pt x="1" y="2262"/>
                  </a:cubicBezTo>
                  <a:cubicBezTo>
                    <a:pt x="1" y="1012"/>
                    <a:pt x="1025" y="0"/>
                    <a:pt x="2275" y="0"/>
                  </a:cubicBezTo>
                  <a:cubicBezTo>
                    <a:pt x="3525" y="0"/>
                    <a:pt x="4549" y="1012"/>
                    <a:pt x="4549" y="2262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A satellite image of a beach&#10;&#10;AI-generated content may be incorrect." id="281" name="Google Shape;281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8842" y="1774171"/>
            <a:ext cx="10045492" cy="47642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automatically generated" id="282" name="Google Shape;282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237" y="6334453"/>
            <a:ext cx="1551850" cy="369700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11"/>
          <p:cNvSpPr/>
          <p:nvPr/>
        </p:nvSpPr>
        <p:spPr>
          <a:xfrm>
            <a:off x="3025237" y="1094428"/>
            <a:ext cx="4728411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Area 1: Puri</a:t>
            </a:r>
            <a:endParaRPr b="1" sz="240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11"/>
          <p:cNvSpPr txBox="1"/>
          <p:nvPr/>
        </p:nvSpPr>
        <p:spPr>
          <a:xfrm>
            <a:off x="2332222" y="5411123"/>
            <a:ext cx="6617426" cy="92333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-9588" l="-765" r="-1147" t="-4109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285" name="Google Shape;285;p11"/>
          <p:cNvSpPr txBox="1"/>
          <p:nvPr/>
        </p:nvSpPr>
        <p:spPr>
          <a:xfrm>
            <a:off x="5007947" y="701728"/>
            <a:ext cx="6212764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Using 2011 Indian Census data projected based on growth rates estimated by UN World Urbanization Prospects Database (UNPD).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2"/>
          <p:cNvSpPr/>
          <p:nvPr/>
        </p:nvSpPr>
        <p:spPr>
          <a:xfrm>
            <a:off x="0" y="-158400"/>
            <a:ext cx="12192000" cy="7016400"/>
          </a:xfrm>
          <a:prstGeom prst="rect">
            <a:avLst/>
          </a:prstGeom>
          <a:solidFill>
            <a:srgbClr val="FAE2D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12"/>
          <p:cNvSpPr txBox="1"/>
          <p:nvPr>
            <p:ph idx="4294967295" type="body"/>
          </p:nvPr>
        </p:nvSpPr>
        <p:spPr>
          <a:xfrm>
            <a:off x="217154" y="580675"/>
            <a:ext cx="7618308" cy="47665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0606"/>
              </a:buClr>
              <a:buSzPts val="2000"/>
              <a:buNone/>
            </a:pPr>
            <a:r>
              <a:rPr b="1" lang="en-GB" sz="2000">
                <a:solidFill>
                  <a:srgbClr val="060606"/>
                </a:solidFill>
                <a:latin typeface="Arial"/>
                <a:ea typeface="Arial"/>
                <a:cs typeface="Arial"/>
                <a:sym typeface="Arial"/>
              </a:rPr>
              <a:t>Aims</a:t>
            </a:r>
            <a:r>
              <a:rPr lang="en-GB" sz="2000">
                <a:solidFill>
                  <a:srgbClr val="060606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i="0" sz="2000" u="none" strike="noStrike">
              <a:solidFill>
                <a:srgbClr val="06060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468"/>
              </a:spcBef>
              <a:spcAft>
                <a:spcPts val="0"/>
              </a:spcAft>
              <a:buClr>
                <a:srgbClr val="060606"/>
              </a:buClr>
              <a:buSzPts val="2000"/>
              <a:buFont typeface="Courier New"/>
              <a:buChar char="o"/>
            </a:pPr>
            <a:r>
              <a:rPr i="0" lang="en-GB" sz="2000" u="none" strike="noStrike">
                <a:solidFill>
                  <a:srgbClr val="060606"/>
                </a:solidFill>
                <a:latin typeface="Arial"/>
                <a:ea typeface="Arial"/>
                <a:cs typeface="Arial"/>
                <a:sym typeface="Arial"/>
              </a:rPr>
              <a:t>Enhance the technical and operational capacities of the Indian </a:t>
            </a:r>
            <a:r>
              <a:rPr lang="en-GB" sz="2000">
                <a:solidFill>
                  <a:srgbClr val="060606"/>
                </a:solidFill>
                <a:latin typeface="Arial"/>
                <a:ea typeface="Arial"/>
                <a:cs typeface="Arial"/>
                <a:sym typeface="Arial"/>
              </a:rPr>
              <a:t>Tsunami</a:t>
            </a:r>
            <a:r>
              <a:rPr i="0" lang="en-GB" sz="2000" u="none" strike="noStrike">
                <a:solidFill>
                  <a:srgbClr val="060606"/>
                </a:solidFill>
                <a:latin typeface="Arial"/>
                <a:ea typeface="Arial"/>
                <a:cs typeface="Arial"/>
                <a:sym typeface="Arial"/>
              </a:rPr>
              <a:t> Early Warning Centre (ITEWC) and, in turn, the Indian Ocean Tsunami Warning and Mitigation System (IOTWMS) through advanced methods.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468"/>
              </a:spcBef>
              <a:spcAft>
                <a:spcPts val="0"/>
              </a:spcAft>
              <a:buClr>
                <a:srgbClr val="060606"/>
              </a:buClr>
              <a:buSzPts val="2000"/>
              <a:buFont typeface="Courier New"/>
              <a:buChar char="o"/>
            </a:pPr>
            <a:r>
              <a:rPr i="0" lang="en-GB" sz="2000" u="none" strike="noStrike">
                <a:solidFill>
                  <a:srgbClr val="060606"/>
                </a:solidFill>
                <a:latin typeface="Arial"/>
                <a:ea typeface="Arial"/>
                <a:cs typeface="Arial"/>
                <a:sym typeface="Arial"/>
              </a:rPr>
              <a:t>Goal: To Improve tsunami detection, forecasting, and impact estimation capabilities to provide more effective and more inclusive tsunami warnings</a:t>
            </a:r>
            <a:endParaRPr/>
          </a:p>
          <a:p>
            <a:pPr indent="-215900" lvl="0" marL="342900" rtl="0" algn="l">
              <a:lnSpc>
                <a:spcPct val="90000"/>
              </a:lnSpc>
              <a:spcBef>
                <a:spcPts val="46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None/>
            </a:pPr>
            <a:r>
              <a:t/>
            </a:r>
            <a:endParaRPr i="0" sz="2000" u="none" strike="noStrike">
              <a:solidFill>
                <a:srgbClr val="06060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468"/>
              </a:spcBef>
              <a:spcAft>
                <a:spcPts val="0"/>
              </a:spcAft>
              <a:buClr>
                <a:srgbClr val="060606"/>
              </a:buClr>
              <a:buSzPts val="2000"/>
              <a:buNone/>
            </a:pPr>
            <a:r>
              <a:rPr b="1" i="0" lang="en-GB" sz="2000" u="none" strike="noStrike">
                <a:solidFill>
                  <a:srgbClr val="060606"/>
                </a:solidFill>
                <a:latin typeface="Arial"/>
                <a:ea typeface="Arial"/>
                <a:cs typeface="Arial"/>
                <a:sym typeface="Arial"/>
              </a:rPr>
              <a:t>Key Tasks: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468"/>
              </a:spcBef>
              <a:spcAft>
                <a:spcPts val="0"/>
              </a:spcAft>
              <a:buClr>
                <a:srgbClr val="060606"/>
              </a:buClr>
              <a:buSzPts val="2000"/>
              <a:buFont typeface="Courier New"/>
              <a:buChar char="o"/>
            </a:pPr>
            <a:r>
              <a:rPr i="0" lang="en-GB" sz="2000" u="none" strike="noStrike">
                <a:solidFill>
                  <a:srgbClr val="060606"/>
                </a:solidFill>
                <a:latin typeface="Arial"/>
                <a:ea typeface="Arial"/>
                <a:cs typeface="Arial"/>
                <a:sym typeface="Arial"/>
              </a:rPr>
              <a:t>Rapid source characterization using GNSS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468"/>
              </a:spcBef>
              <a:spcAft>
                <a:spcPts val="0"/>
              </a:spcAft>
              <a:buClr>
                <a:srgbClr val="060606"/>
              </a:buClr>
              <a:buSzPts val="2000"/>
              <a:buFont typeface="Courier New"/>
              <a:buChar char="o"/>
            </a:pPr>
            <a:r>
              <a:rPr i="0" lang="en-GB" sz="2000" u="none" strike="noStrike">
                <a:solidFill>
                  <a:srgbClr val="060606"/>
                </a:solidFill>
                <a:latin typeface="Arial"/>
                <a:ea typeface="Arial"/>
                <a:cs typeface="Arial"/>
                <a:sym typeface="Arial"/>
              </a:rPr>
              <a:t>Machine-learning based tsunami inundation and impact forecasting 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468"/>
              </a:spcBef>
              <a:spcAft>
                <a:spcPts val="0"/>
              </a:spcAft>
              <a:buClr>
                <a:srgbClr val="060606"/>
              </a:buClr>
              <a:buSzPts val="2000"/>
              <a:buFont typeface="Courier New"/>
              <a:buChar char="o"/>
            </a:pPr>
            <a:r>
              <a:rPr i="0" lang="en-GB" sz="2000" u="none" strike="noStrike">
                <a:solidFill>
                  <a:srgbClr val="060606"/>
                </a:solidFill>
                <a:latin typeface="Arial"/>
                <a:ea typeface="Arial"/>
                <a:cs typeface="Arial"/>
                <a:sym typeface="Arial"/>
              </a:rPr>
              <a:t>Probabilistic tsunami forecasting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468"/>
              </a:spcBef>
              <a:spcAft>
                <a:spcPts val="0"/>
              </a:spcAft>
              <a:buClr>
                <a:srgbClr val="060606"/>
              </a:buClr>
              <a:buSzPts val="2000"/>
              <a:buFont typeface="Courier New"/>
              <a:buChar char="o"/>
            </a:pPr>
            <a:r>
              <a:rPr lang="en-GB" sz="2000">
                <a:solidFill>
                  <a:srgbClr val="060606"/>
                </a:solidFill>
                <a:latin typeface="Arial"/>
                <a:ea typeface="Arial"/>
                <a:cs typeface="Arial"/>
                <a:sym typeface="Arial"/>
              </a:rPr>
              <a:t>Communication of uncertainties</a:t>
            </a:r>
            <a:endParaRPr i="0" sz="2000" u="none" strike="noStrike">
              <a:solidFill>
                <a:srgbClr val="06060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1600" lvl="0" marL="228600" rtl="0" algn="l">
              <a:lnSpc>
                <a:spcPct val="90000"/>
              </a:lnSpc>
              <a:spcBef>
                <a:spcPts val="468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i="0" sz="2000" u="none" strike="noStrike">
              <a:solidFill>
                <a:srgbClr val="06060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1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</p:txBody>
      </p:sp>
      <p:sp>
        <p:nvSpPr>
          <p:cNvPr id="293" name="Google Shape;293;p12"/>
          <p:cNvSpPr txBox="1"/>
          <p:nvPr>
            <p:ph idx="4294967295" type="body"/>
          </p:nvPr>
        </p:nvSpPr>
        <p:spPr>
          <a:xfrm>
            <a:off x="127682" y="0"/>
            <a:ext cx="6096001" cy="422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en-GB"/>
              <a:t>WP2: Early Warning (Lead INCOIS)</a:t>
            </a:r>
            <a:endParaRPr/>
          </a:p>
        </p:txBody>
      </p:sp>
      <p:pic>
        <p:nvPicPr>
          <p:cNvPr descr="A map of the world&#10;&#10;Description automatically generated with medium confidence" id="294" name="Google Shape;294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50337" y="104887"/>
            <a:ext cx="3410715" cy="3512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57530" y="3833504"/>
            <a:ext cx="3775710" cy="2604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2" title="OceanDecade_Logo_large_wtext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03584" y="5522534"/>
            <a:ext cx="1824051" cy="13369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ue and white logo&#10;&#10;AI-generated content may be incorrect." id="297" name="Google Shape;297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7682" y="5411780"/>
            <a:ext cx="1470610" cy="13816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3"/>
          <p:cNvSpPr/>
          <p:nvPr/>
        </p:nvSpPr>
        <p:spPr>
          <a:xfrm>
            <a:off x="0" y="-158400"/>
            <a:ext cx="12192000" cy="7016400"/>
          </a:xfrm>
          <a:prstGeom prst="rect">
            <a:avLst/>
          </a:prstGeom>
          <a:solidFill>
            <a:srgbClr val="FAE2D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13"/>
          <p:cNvSpPr txBox="1"/>
          <p:nvPr/>
        </p:nvSpPr>
        <p:spPr>
          <a:xfrm>
            <a:off x="119035" y="0"/>
            <a:ext cx="9147671" cy="4826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lang="en-GB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Rapid Source Characterisation Using GNSS</a:t>
            </a:r>
            <a:endParaRPr/>
          </a:p>
        </p:txBody>
      </p:sp>
      <p:sp>
        <p:nvSpPr>
          <p:cNvPr id="304" name="Google Shape;304;p13"/>
          <p:cNvSpPr txBox="1"/>
          <p:nvPr/>
        </p:nvSpPr>
        <p:spPr>
          <a:xfrm>
            <a:off x="220940" y="487144"/>
            <a:ext cx="447193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400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rPr>
              <a:t>Current Period: October 2025 - January 2026 (M20-M23)</a:t>
            </a:r>
            <a:endParaRPr/>
          </a:p>
        </p:txBody>
      </p:sp>
      <p:sp>
        <p:nvSpPr>
          <p:cNvPr id="305" name="Google Shape;305;p13"/>
          <p:cNvSpPr txBox="1"/>
          <p:nvPr/>
        </p:nvSpPr>
        <p:spPr>
          <a:xfrm>
            <a:off x="119035" y="916801"/>
            <a:ext cx="8382902" cy="44525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rgbClr val="FF8C00"/>
                </a:solidFill>
                <a:latin typeface="Arial"/>
                <a:ea typeface="Arial"/>
                <a:cs typeface="Arial"/>
                <a:sym typeface="Arial"/>
              </a:rPr>
              <a:t>🔧 GNSS Data Pre-processing &amp; QC Module Development</a:t>
            </a:r>
            <a:endParaRPr/>
          </a:p>
          <a:p>
            <a:pPr indent="0" lvl="1" marL="457200" marR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b="0" i="0" lang="en-GB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• Developing open-source Python framework for data quality control</a:t>
            </a:r>
            <a:endParaRPr/>
          </a:p>
          <a:p>
            <a:pPr indent="0" lvl="1" marL="457200" marR="0" rtl="0" algn="l">
              <a:spcBef>
                <a:spcPts val="200"/>
              </a:spcBef>
              <a:spcAft>
                <a:spcPts val="0"/>
              </a:spcAft>
              <a:buNone/>
            </a:pPr>
            <a:r>
              <a:rPr b="0" i="0" lang="en-GB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• Processing real-time data from 35 GNSS stations in A&amp;N Islands</a:t>
            </a:r>
            <a:endParaRPr/>
          </a:p>
          <a:p>
            <a:pPr indent="0" lvl="0" marL="0" marR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rgbClr val="FF8C00"/>
                </a:solidFill>
                <a:latin typeface="Arial"/>
                <a:ea typeface="Arial"/>
                <a:cs typeface="Arial"/>
                <a:sym typeface="Arial"/>
              </a:rPr>
              <a:t>🔧 Real-time Coseismic Displacement Processing Package</a:t>
            </a:r>
            <a:endParaRPr/>
          </a:p>
          <a:p>
            <a:pPr indent="0" lvl="1" marL="457200" marR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b="0" i="0" lang="en-GB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• Integration with Andaman &amp; Nicobar GNSS Network</a:t>
            </a:r>
            <a:endParaRPr/>
          </a:p>
          <a:p>
            <a:pPr indent="0" lvl="1" marL="457200" marR="0" rtl="0" algn="l">
              <a:spcBef>
                <a:spcPts val="200"/>
              </a:spcBef>
              <a:spcAft>
                <a:spcPts val="0"/>
              </a:spcAft>
              <a:buNone/>
            </a:pPr>
            <a:r>
              <a:rPr b="0" i="0" lang="en-GB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• Real-time displacement estimation from network stations</a:t>
            </a:r>
            <a:endParaRPr/>
          </a:p>
          <a:p>
            <a:pPr indent="0" lvl="0" marL="0" marR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rgbClr val="FF8C00"/>
                </a:solidFill>
                <a:latin typeface="Arial"/>
                <a:ea typeface="Arial"/>
                <a:cs typeface="Arial"/>
                <a:sym typeface="Arial"/>
              </a:rPr>
              <a:t>🔧 Validation Against Trimble Integrity Manager</a:t>
            </a:r>
            <a:endParaRPr/>
          </a:p>
          <a:p>
            <a:pPr indent="0" lvl="1" marL="457200" marR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b="0" i="0" lang="en-GB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• Testing Rapid Motion and Network Motion Engine results</a:t>
            </a:r>
            <a:endParaRPr/>
          </a:p>
          <a:p>
            <a:pPr indent="0" lvl="1" marL="457200" marR="0" rtl="0" algn="l">
              <a:spcBef>
                <a:spcPts val="200"/>
              </a:spcBef>
              <a:spcAft>
                <a:spcPts val="0"/>
              </a:spcAft>
              <a:buNone/>
            </a:pPr>
            <a:r>
              <a:rPr b="0" i="0" lang="en-GB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• Comparison with commercial software outputs</a:t>
            </a:r>
            <a:endParaRPr/>
          </a:p>
          <a:p>
            <a:pPr indent="0" lvl="0" marL="0" marR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rgbClr val="4682B4"/>
                </a:solidFill>
                <a:latin typeface="Arial"/>
                <a:ea typeface="Arial"/>
                <a:cs typeface="Arial"/>
                <a:sym typeface="Arial"/>
              </a:rPr>
              <a:t>⏭ Next Phase: Co-seismic Fault Model Estimation Module (Starting M23)</a:t>
            </a:r>
            <a:endParaRPr/>
          </a:p>
          <a:p>
            <a:pPr indent="0" lvl="1" marL="457200" marR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b="0" i="0" lang="en-GB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• Python framework development for fault parameter estimation</a:t>
            </a:r>
            <a:endParaRPr/>
          </a:p>
        </p:txBody>
      </p:sp>
      <p:sp>
        <p:nvSpPr>
          <p:cNvPr id="306" name="Google Shape;306;p13"/>
          <p:cNvSpPr/>
          <p:nvPr/>
        </p:nvSpPr>
        <p:spPr>
          <a:xfrm>
            <a:off x="220940" y="5483998"/>
            <a:ext cx="8229600" cy="886857"/>
          </a:xfrm>
          <a:prstGeom prst="rect">
            <a:avLst/>
          </a:prstGeom>
          <a:solidFill>
            <a:srgbClr val="F0F8FF"/>
          </a:solidFill>
          <a:ln cap="flat" cmpd="sng" w="12700">
            <a:solidFill>
              <a:srgbClr val="14508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rgbClr val="14508C"/>
                </a:solidFill>
                <a:latin typeface="Arial"/>
                <a:ea typeface="Arial"/>
                <a:cs typeface="Arial"/>
                <a:sym typeface="Arial"/>
              </a:rPr>
              <a:t>Expected Outcome: Reduced warning time to &lt;5 minutes for near-field tsunamis in Andaman-Nicobar region</a:t>
            </a:r>
            <a:endParaRPr/>
          </a:p>
        </p:txBody>
      </p:sp>
      <p:pic>
        <p:nvPicPr>
          <p:cNvPr descr="A map of the andaman sea&#10;&#10;AI-generated content may be incorrect." id="307" name="Google Shape;307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01937" y="38106"/>
            <a:ext cx="3536761" cy="61110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ue and white logo&#10;&#10;Description automatically generated" id="308" name="Google Shape;308;p13"/>
          <p:cNvPicPr preferRelativeResize="0"/>
          <p:nvPr/>
        </p:nvPicPr>
        <p:blipFill rotWithShape="1">
          <a:blip r:embed="rId4">
            <a:alphaModFix/>
          </a:blip>
          <a:srcRect b="28057" l="0" r="0" t="33933"/>
          <a:stretch/>
        </p:blipFill>
        <p:spPr>
          <a:xfrm>
            <a:off x="9266706" y="6302416"/>
            <a:ext cx="1253146" cy="5578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blue letters&#10;&#10;AI-generated content may be incorrect." id="309" name="Google Shape;309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812510" y="6325118"/>
            <a:ext cx="1188836" cy="494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4"/>
          <p:cNvSpPr/>
          <p:nvPr/>
        </p:nvSpPr>
        <p:spPr>
          <a:xfrm>
            <a:off x="0" y="-158400"/>
            <a:ext cx="12192000" cy="7016400"/>
          </a:xfrm>
          <a:prstGeom prst="rect">
            <a:avLst/>
          </a:prstGeom>
          <a:solidFill>
            <a:srgbClr val="FAE2D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14"/>
          <p:cNvSpPr txBox="1"/>
          <p:nvPr/>
        </p:nvSpPr>
        <p:spPr>
          <a:xfrm>
            <a:off x="0" y="-2926"/>
            <a:ext cx="8051243" cy="4826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lang="en-GB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Probabilistic Tsunami Forecasting (PTF)</a:t>
            </a:r>
            <a:endParaRPr/>
          </a:p>
        </p:txBody>
      </p:sp>
      <p:sp>
        <p:nvSpPr>
          <p:cNvPr id="316" name="Google Shape;316;p14"/>
          <p:cNvSpPr txBox="1"/>
          <p:nvPr/>
        </p:nvSpPr>
        <p:spPr>
          <a:xfrm>
            <a:off x="0" y="452265"/>
            <a:ext cx="3344826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rgbClr val="006496"/>
                </a:solidFill>
                <a:latin typeface="Arial"/>
                <a:ea typeface="Arial"/>
                <a:cs typeface="Arial"/>
                <a:sym typeface="Arial"/>
              </a:rPr>
              <a:t>Future Activities </a:t>
            </a:r>
            <a:endParaRPr/>
          </a:p>
        </p:txBody>
      </p:sp>
      <p:sp>
        <p:nvSpPr>
          <p:cNvPr id="317" name="Google Shape;317;p14"/>
          <p:cNvSpPr/>
          <p:nvPr/>
        </p:nvSpPr>
        <p:spPr>
          <a:xfrm>
            <a:off x="1287925" y="1043601"/>
            <a:ext cx="9180900" cy="1350300"/>
          </a:xfrm>
          <a:prstGeom prst="rect">
            <a:avLst/>
          </a:prstGeom>
          <a:solidFill>
            <a:srgbClr val="E6F5FF"/>
          </a:solidFill>
          <a:ln cap="flat" cmpd="sng" w="12700">
            <a:solidFill>
              <a:srgbClr val="00649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🎯 Main Objective: Implement and validate a proto</a:t>
            </a:r>
            <a:r>
              <a:rPr b="1" lang="en-GB" sz="2400"/>
              <a:t>type </a:t>
            </a:r>
            <a:r>
              <a:rPr b="1" lang="en-GB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PTF </a:t>
            </a:r>
            <a:r>
              <a:rPr b="1" lang="en-GB" sz="2400"/>
              <a:t>system </a:t>
            </a:r>
            <a:r>
              <a:rPr b="1" lang="en-GB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the Indian Ocean region based on Selva et al. (2021) framework</a:t>
            </a:r>
            <a:endParaRPr sz="2400"/>
          </a:p>
        </p:txBody>
      </p:sp>
      <p:sp>
        <p:nvSpPr>
          <p:cNvPr id="318" name="Google Shape;318;p14"/>
          <p:cNvSpPr/>
          <p:nvPr/>
        </p:nvSpPr>
        <p:spPr>
          <a:xfrm>
            <a:off x="94584" y="2736961"/>
            <a:ext cx="4033870" cy="740916"/>
          </a:xfrm>
          <a:prstGeom prst="rect">
            <a:avLst/>
          </a:prstGeom>
          <a:solidFill>
            <a:srgbClr val="006496"/>
          </a:solidFill>
          <a:ln cap="flat" cmpd="sng" w="12700">
            <a:solidFill>
              <a:srgbClr val="00649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Phase 1: Implementation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(M20-M32)</a:t>
            </a:r>
            <a:endParaRPr/>
          </a:p>
        </p:txBody>
      </p:sp>
      <p:sp>
        <p:nvSpPr>
          <p:cNvPr id="319" name="Google Shape;319;p14"/>
          <p:cNvSpPr txBox="1"/>
          <p:nvPr/>
        </p:nvSpPr>
        <p:spPr>
          <a:xfrm>
            <a:off x="458772" y="3585268"/>
            <a:ext cx="3220800" cy="30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98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Char char="o"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Adapt PTF methodology from Mediterranean to Indian Ocean</a:t>
            </a:r>
            <a:endParaRPr sz="1600"/>
          </a:p>
          <a:p>
            <a:pPr indent="-298450" lvl="0" marL="28575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Char char="o"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Build pre-computed tsunami scenario database</a:t>
            </a:r>
            <a:endParaRPr sz="1600"/>
          </a:p>
          <a:p>
            <a:pPr indent="-298450" lvl="0" marL="28575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Char char="o"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Integrate with INCOIS GNSS network (32 stations)</a:t>
            </a:r>
            <a:endParaRPr sz="1600"/>
          </a:p>
          <a:p>
            <a:pPr indent="-298450" lvl="0" marL="28575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Char char="o"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Develop real-time workflow (target: &lt;5 min)</a:t>
            </a:r>
            <a:endParaRPr sz="1600"/>
          </a:p>
        </p:txBody>
      </p:sp>
      <p:sp>
        <p:nvSpPr>
          <p:cNvPr id="320" name="Google Shape;320;p14"/>
          <p:cNvSpPr/>
          <p:nvPr/>
        </p:nvSpPr>
        <p:spPr>
          <a:xfrm>
            <a:off x="4311334" y="2736961"/>
            <a:ext cx="4364946" cy="740916"/>
          </a:xfrm>
          <a:prstGeom prst="rect">
            <a:avLst/>
          </a:prstGeom>
          <a:solidFill>
            <a:srgbClr val="006496"/>
          </a:solidFill>
          <a:ln cap="flat" cmpd="sng" w="12700">
            <a:solidFill>
              <a:srgbClr val="00649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Phase 2: Testing &amp; Validation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(M33-M48)</a:t>
            </a:r>
            <a:endParaRPr/>
          </a:p>
        </p:txBody>
      </p:sp>
      <p:sp>
        <p:nvSpPr>
          <p:cNvPr id="321" name="Google Shape;321;p14"/>
          <p:cNvSpPr txBox="1"/>
          <p:nvPr/>
        </p:nvSpPr>
        <p:spPr>
          <a:xfrm>
            <a:off x="4770117" y="3557435"/>
            <a:ext cx="2651700" cy="32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0480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ourier New"/>
              <a:buChar char="o"/>
            </a:pPr>
            <a:r>
              <a:rPr lang="en-GB"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Hindcasting: Historical events (2004, 2011, etc.)</a:t>
            </a:r>
            <a:endParaRPr sz="1700"/>
          </a:p>
          <a:p>
            <a:pPr indent="-304800" lvl="0" marL="28575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ourier New"/>
              <a:buChar char="o"/>
            </a:pPr>
            <a:r>
              <a:rPr lang="en-GB"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Scenario testing: Mw 6-9 range</a:t>
            </a:r>
            <a:endParaRPr sz="1700"/>
          </a:p>
          <a:p>
            <a:pPr indent="-304800" lvl="0" marL="28575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ourier New"/>
              <a:buChar char="o"/>
            </a:pPr>
            <a:r>
              <a:rPr lang="en-GB"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Blind testing: Real-time validation</a:t>
            </a:r>
            <a:endParaRPr sz="1700"/>
          </a:p>
          <a:p>
            <a:pPr indent="-304800" lvl="0" marL="28575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ourier New"/>
              <a:buChar char="o"/>
            </a:pPr>
            <a:r>
              <a:rPr lang="en-GB"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Performance metrics: Accuracy &amp; timing</a:t>
            </a:r>
            <a:endParaRPr sz="1700"/>
          </a:p>
        </p:txBody>
      </p:sp>
      <p:pic>
        <p:nvPicPr>
          <p:cNvPr descr="A blue and white logo&#10;&#10;Description automatically generated" id="322" name="Google Shape;322;p14"/>
          <p:cNvPicPr preferRelativeResize="0"/>
          <p:nvPr/>
        </p:nvPicPr>
        <p:blipFill rotWithShape="1">
          <a:blip r:embed="rId3">
            <a:alphaModFix/>
          </a:blip>
          <a:srcRect b="28057" l="0" r="0" t="33933"/>
          <a:stretch/>
        </p:blipFill>
        <p:spPr>
          <a:xfrm>
            <a:off x="9087568" y="6095224"/>
            <a:ext cx="1381253" cy="6148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ey and red logo&#10;&#10;Description automatically generated" id="323" name="Google Shape;323;p14"/>
          <p:cNvPicPr preferRelativeResize="0"/>
          <p:nvPr/>
        </p:nvPicPr>
        <p:blipFill rotWithShape="1">
          <a:blip r:embed="rId4">
            <a:alphaModFix/>
          </a:blip>
          <a:srcRect b="13212" l="0" r="0" t="16127"/>
          <a:stretch/>
        </p:blipFill>
        <p:spPr>
          <a:xfrm>
            <a:off x="10686390" y="6095224"/>
            <a:ext cx="1381254" cy="494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14" title="OceanDecade_Logo_large_wtext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686390" y="-79961"/>
            <a:ext cx="1578118" cy="11977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5"/>
          <p:cNvSpPr/>
          <p:nvPr/>
        </p:nvSpPr>
        <p:spPr>
          <a:xfrm>
            <a:off x="0" y="-158400"/>
            <a:ext cx="12192000" cy="7016400"/>
          </a:xfrm>
          <a:prstGeom prst="rect">
            <a:avLst/>
          </a:prstGeom>
          <a:solidFill>
            <a:srgbClr val="D8F2C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15"/>
          <p:cNvSpPr txBox="1"/>
          <p:nvPr>
            <p:ph idx="4294967295" type="body"/>
          </p:nvPr>
        </p:nvSpPr>
        <p:spPr>
          <a:xfrm>
            <a:off x="310554" y="146607"/>
            <a:ext cx="8777287" cy="422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en-GB"/>
              <a:t>WP3 Resilience Hub </a:t>
            </a:r>
            <a:endParaRPr/>
          </a:p>
        </p:txBody>
      </p:sp>
      <p:sp>
        <p:nvSpPr>
          <p:cNvPr id="332" name="Google Shape;332;p15"/>
          <p:cNvSpPr txBox="1"/>
          <p:nvPr/>
        </p:nvSpPr>
        <p:spPr>
          <a:xfrm>
            <a:off x="239239" y="672578"/>
            <a:ext cx="6198631" cy="21567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</a:pPr>
            <a:r>
              <a:rPr b="0" lang="en-GB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Assess risk perceptions, situational awareness, and behavioural readiness for tsunamis in communities in Odisha and Kerala </a:t>
            </a:r>
            <a:endParaRPr/>
          </a:p>
          <a:p>
            <a:pPr indent="-2159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None/>
            </a:pPr>
            <a:r>
              <a:t/>
            </a:r>
            <a:endParaRPr b="0"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</a:pPr>
            <a:r>
              <a:rPr b="0" lang="en-GB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Understand human responses, decisions, and reactions to natural signs and official tsunami warnings.</a:t>
            </a:r>
            <a:endParaRPr/>
          </a:p>
          <a:p>
            <a:pPr indent="-2159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None/>
            </a:pPr>
            <a:r>
              <a:t/>
            </a:r>
            <a:endParaRPr b="0"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</a:pPr>
            <a:r>
              <a:rPr b="0" lang="en-GB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Co-design inclusivity markers that, alongside Tsunami Ready’s existing 12 preparedness indicators, can measure the level of inclusiveness of preparedness actions.</a:t>
            </a:r>
            <a:endParaRPr/>
          </a:p>
        </p:txBody>
      </p:sp>
      <p:pic>
        <p:nvPicPr>
          <p:cNvPr descr="A group of people in a meeting&#10;&#10;Description automatically generated" id="333" name="Google Shape;333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68885" y="2727250"/>
            <a:ext cx="5383876" cy="3586564"/>
          </a:xfrm>
          <a:prstGeom prst="rect">
            <a:avLst/>
          </a:prstGeom>
          <a:noFill/>
          <a:ln>
            <a:noFill/>
          </a:ln>
        </p:spPr>
      </p:pic>
      <p:sp>
        <p:nvSpPr>
          <p:cNvPr descr="Heading" id="334" name="Google Shape;334;p15"/>
          <p:cNvSpPr txBox="1"/>
          <p:nvPr/>
        </p:nvSpPr>
        <p:spPr>
          <a:xfrm>
            <a:off x="6482387" y="6313814"/>
            <a:ext cx="3995801" cy="5441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lang="en-GB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PCTWIN Kick-Off Meeting</a:t>
            </a:r>
            <a:br>
              <a:rPr b="0" lang="en-GB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lang="en-GB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May28-30 2024, INCOIS, Hyderabad, India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lang="en-GB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Sources: INCOIS, Maureen Fordham</a:t>
            </a:r>
            <a:endParaRPr/>
          </a:p>
        </p:txBody>
      </p:sp>
      <p:grpSp>
        <p:nvGrpSpPr>
          <p:cNvPr id="335" name="Google Shape;335;p15"/>
          <p:cNvGrpSpPr/>
          <p:nvPr/>
        </p:nvGrpSpPr>
        <p:grpSpPr>
          <a:xfrm>
            <a:off x="275691" y="4028682"/>
            <a:ext cx="5648632" cy="2883564"/>
            <a:chOff x="36452" y="278900"/>
            <a:chExt cx="5648632" cy="2883564"/>
          </a:xfrm>
        </p:grpSpPr>
        <p:sp>
          <p:nvSpPr>
            <p:cNvPr id="336" name="Google Shape;336;p15"/>
            <p:cNvSpPr/>
            <p:nvPr/>
          </p:nvSpPr>
          <p:spPr>
            <a:xfrm rot="-5400000">
              <a:off x="-35752" y="351104"/>
              <a:ext cx="2883564" cy="2739156"/>
            </a:xfrm>
            <a:prstGeom prst="downArrow">
              <a:avLst>
                <a:gd fmla="val 50000" name="adj1"/>
                <a:gd fmla="val 35000" name="adj2"/>
              </a:avLst>
            </a:prstGeom>
            <a:solidFill>
              <a:srgbClr val="126082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15"/>
            <p:cNvSpPr txBox="1"/>
            <p:nvPr/>
          </p:nvSpPr>
          <p:spPr>
            <a:xfrm>
              <a:off x="36452" y="999791"/>
              <a:ext cx="2259804" cy="14417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9550" lIns="99550" spcFirstLastPara="1" rIns="99550" wrap="square" tIns="995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b="1" lang="en-GB" sz="1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PCTWIN embraces inclusive, local, and participatory methods for increasing the preparedness of the communities at tsunami risk. </a:t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15"/>
            <p:cNvSpPr/>
            <p:nvPr/>
          </p:nvSpPr>
          <p:spPr>
            <a:xfrm rot="5400000">
              <a:off x="2945928" y="338581"/>
              <a:ext cx="2739156" cy="2739156"/>
            </a:xfrm>
            <a:prstGeom prst="downArrow">
              <a:avLst>
                <a:gd fmla="val 50000" name="adj1"/>
                <a:gd fmla="val 35000" name="adj2"/>
              </a:avLst>
            </a:prstGeom>
            <a:solidFill>
              <a:srgbClr val="126082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" name="Google Shape;339;p15"/>
            <p:cNvSpPr txBox="1"/>
            <p:nvPr/>
          </p:nvSpPr>
          <p:spPr>
            <a:xfrm>
              <a:off x="3425280" y="1023370"/>
              <a:ext cx="2259804" cy="13695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9550" lIns="99550" spcFirstLastPara="1" rIns="99550" wrap="square" tIns="995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None/>
              </a:pPr>
              <a:r>
                <a:rPr b="1" lang="en-GB" sz="1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This is facilitated by synergies with UNESCO initiatives in the Indian Ocean region such as the Tsunami Ready Recognition Program. </a:t>
              </a:r>
              <a:endParaRPr b="1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A chart with black text&#10;&#10;Description automatically generated" id="340" name="Google Shape;340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41642" y="0"/>
            <a:ext cx="5638362" cy="29103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6"/>
          <p:cNvSpPr/>
          <p:nvPr/>
        </p:nvSpPr>
        <p:spPr>
          <a:xfrm>
            <a:off x="0" y="-158400"/>
            <a:ext cx="12192000" cy="7016400"/>
          </a:xfrm>
          <a:prstGeom prst="rect">
            <a:avLst/>
          </a:prstGeom>
          <a:solidFill>
            <a:srgbClr val="D8F2C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group of people posing for a photo&#10;&#10;AI-generated content may be incorrect." id="346" name="Google Shape;346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0063" y="-80744"/>
            <a:ext cx="10316516" cy="6861087"/>
          </a:xfrm>
          <a:prstGeom prst="rect">
            <a:avLst/>
          </a:prstGeom>
          <a:noFill/>
          <a:ln>
            <a:noFill/>
          </a:ln>
        </p:spPr>
      </p:pic>
      <p:sp>
        <p:nvSpPr>
          <p:cNvPr descr="Heading" id="347" name="Google Shape;347;p16"/>
          <p:cNvSpPr txBox="1"/>
          <p:nvPr/>
        </p:nvSpPr>
        <p:spPr>
          <a:xfrm>
            <a:off x="935421" y="946794"/>
            <a:ext cx="8896350" cy="14874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Play"/>
              <a:buNone/>
            </a:pPr>
            <a:r>
              <a:rPr lang="en-GB" sz="4400">
                <a:solidFill>
                  <a:srgbClr val="F2F2F2"/>
                </a:solidFill>
                <a:latin typeface="Play"/>
                <a:ea typeface="Play"/>
                <a:cs typeface="Play"/>
                <a:sym typeface="Play"/>
              </a:rPr>
              <a:t>PCTWIN First Annual Meeting</a:t>
            </a:r>
            <a:br>
              <a:rPr lang="en-GB" sz="4400">
                <a:solidFill>
                  <a:srgbClr val="F2F2F2"/>
                </a:solidFill>
                <a:latin typeface="Play"/>
                <a:ea typeface="Play"/>
                <a:cs typeface="Play"/>
                <a:sym typeface="Play"/>
              </a:rPr>
            </a:br>
            <a:r>
              <a:rPr lang="en-GB" sz="3000">
                <a:solidFill>
                  <a:srgbClr val="F2F2F2"/>
                </a:solidFill>
                <a:latin typeface="Play"/>
                <a:ea typeface="Play"/>
                <a:cs typeface="Play"/>
                <a:sym typeface="Play"/>
              </a:rPr>
              <a:t>April 08-11 2025, Kochi, India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7"/>
          <p:cNvSpPr/>
          <p:nvPr/>
        </p:nvSpPr>
        <p:spPr>
          <a:xfrm>
            <a:off x="0" y="-158400"/>
            <a:ext cx="12192000" cy="7016400"/>
          </a:xfrm>
          <a:prstGeom prst="rect">
            <a:avLst/>
          </a:prstGeom>
          <a:solidFill>
            <a:srgbClr val="D8F2C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group of people sitting at a table&#10;&#10;AI-generated content may be incorrect." id="353" name="Google Shape;353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86503" y="58583"/>
            <a:ext cx="6519000" cy="43355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sitting around a table&#10;&#10;AI-generated content may be incorrect." id="354" name="Google Shape;354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848826"/>
            <a:ext cx="7478110" cy="4973381"/>
          </a:xfrm>
          <a:prstGeom prst="rect">
            <a:avLst/>
          </a:prstGeom>
          <a:noFill/>
          <a:ln>
            <a:noFill/>
          </a:ln>
        </p:spPr>
      </p:pic>
      <p:sp>
        <p:nvSpPr>
          <p:cNvPr descr="Heading" id="355" name="Google Shape;355;p17"/>
          <p:cNvSpPr txBox="1"/>
          <p:nvPr/>
        </p:nvSpPr>
        <p:spPr>
          <a:xfrm>
            <a:off x="7645750" y="4747169"/>
            <a:ext cx="4459800" cy="16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"/>
              <a:buNone/>
            </a:pPr>
            <a:r>
              <a:rPr lang="en-GB" sz="28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PCTWIN First Annual Meeting</a:t>
            </a:r>
            <a:br>
              <a:rPr lang="en-GB" sz="28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</a:br>
            <a:r>
              <a:rPr lang="en-GB" sz="28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April 08-11 2025, Kochi, India</a:t>
            </a:r>
            <a:endParaRPr/>
          </a:p>
        </p:txBody>
      </p:sp>
      <p:sp>
        <p:nvSpPr>
          <p:cNvPr descr="Heading" id="356" name="Google Shape;356;p17"/>
          <p:cNvSpPr txBox="1"/>
          <p:nvPr/>
        </p:nvSpPr>
        <p:spPr>
          <a:xfrm>
            <a:off x="0" y="58576"/>
            <a:ext cx="5405100" cy="16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"/>
              <a:buNone/>
            </a:pPr>
            <a:r>
              <a:rPr lang="en-GB" sz="28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Stakeholders Workshops:</a:t>
            </a:r>
            <a:endParaRPr/>
          </a:p>
          <a:p>
            <a:pPr indent="-4572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GB" sz="28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Participatory evacuation mapping</a:t>
            </a:r>
            <a:endParaRPr/>
          </a:p>
          <a:p>
            <a:pPr indent="-4572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GB" sz="28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Crafting Storylines 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8"/>
          <p:cNvSpPr/>
          <p:nvPr/>
        </p:nvSpPr>
        <p:spPr>
          <a:xfrm>
            <a:off x="0" y="-158400"/>
            <a:ext cx="12192000" cy="7016400"/>
          </a:xfrm>
          <a:prstGeom prst="rect">
            <a:avLst/>
          </a:prstGeom>
          <a:solidFill>
            <a:srgbClr val="D8F2C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18"/>
          <p:cNvSpPr txBox="1"/>
          <p:nvPr>
            <p:ph type="title"/>
          </p:nvPr>
        </p:nvSpPr>
        <p:spPr>
          <a:xfrm>
            <a:off x="0" y="14012"/>
            <a:ext cx="11353800" cy="5535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"/>
              <a:buNone/>
            </a:pPr>
            <a:r>
              <a:rPr b="1" lang="en-GB" sz="3000"/>
              <a:t>Workshop 1: Participatory Mapping of Edavanakkad</a:t>
            </a:r>
            <a:endParaRPr sz="3000"/>
          </a:p>
        </p:txBody>
      </p:sp>
      <p:pic>
        <p:nvPicPr>
          <p:cNvPr id="364" name="Google Shape;364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00301" y="-127878"/>
            <a:ext cx="3291699" cy="7078218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18"/>
          <p:cNvSpPr txBox="1"/>
          <p:nvPr/>
        </p:nvSpPr>
        <p:spPr>
          <a:xfrm>
            <a:off x="228975" y="567559"/>
            <a:ext cx="8671326" cy="62478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rgbClr val="282828"/>
                </a:solidFill>
                <a:latin typeface="Arial"/>
                <a:ea typeface="Arial"/>
                <a:cs typeface="Arial"/>
                <a:sym typeface="Arial"/>
              </a:rPr>
              <a:t>Aim: </a:t>
            </a:r>
            <a:r>
              <a:rPr lang="en-GB" sz="2000">
                <a:solidFill>
                  <a:srgbClr val="282828"/>
                </a:solidFill>
                <a:latin typeface="Arial"/>
                <a:ea typeface="Arial"/>
                <a:cs typeface="Arial"/>
                <a:sym typeface="Arial"/>
              </a:rPr>
              <a:t>Identify characteristics of “vulnerable groups”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rgbClr val="282828"/>
                </a:solidFill>
                <a:latin typeface="Arial"/>
                <a:ea typeface="Arial"/>
                <a:cs typeface="Arial"/>
                <a:sym typeface="Arial"/>
              </a:rPr>
              <a:t>Participants: </a:t>
            </a:r>
            <a:r>
              <a:rPr lang="en-GB" sz="2000">
                <a:solidFill>
                  <a:srgbClr val="282828"/>
                </a:solidFill>
                <a:latin typeface="Arial"/>
                <a:ea typeface="Arial"/>
                <a:cs typeface="Arial"/>
                <a:sym typeface="Arial"/>
              </a:rPr>
              <a:t>5 mixed groups including community members, KSDMA emergency managers, INCOIS and academic researchers.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28282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28282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rgbClr val="282828"/>
                </a:solidFill>
                <a:latin typeface="Arial"/>
                <a:ea typeface="Arial"/>
                <a:cs typeface="Arial"/>
                <a:sym typeface="Arial"/>
              </a:rPr>
              <a:t>Findings: 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Arial"/>
              <a:buAutoNum type="arabicPeriod"/>
            </a:pPr>
            <a:r>
              <a:rPr b="1" lang="en-GB" sz="2000">
                <a:solidFill>
                  <a:srgbClr val="282828"/>
                </a:solidFill>
                <a:latin typeface="Arial"/>
                <a:ea typeface="Arial"/>
                <a:cs typeface="Arial"/>
                <a:sym typeface="Arial"/>
              </a:rPr>
              <a:t>Key locations</a:t>
            </a:r>
            <a:r>
              <a:rPr lang="en-GB" sz="2000">
                <a:solidFill>
                  <a:srgbClr val="282828"/>
                </a:solidFill>
                <a:latin typeface="Arial"/>
                <a:ea typeface="Arial"/>
                <a:cs typeface="Arial"/>
                <a:sym typeface="Arial"/>
              </a:rPr>
              <a:t>: schools, health centres, places of worship, major access routes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Arial"/>
              <a:buAutoNum type="arabicPeriod"/>
            </a:pPr>
            <a:r>
              <a:rPr b="1" lang="en-GB" sz="2000">
                <a:solidFill>
                  <a:srgbClr val="282828"/>
                </a:solidFill>
                <a:latin typeface="Arial"/>
                <a:ea typeface="Arial"/>
                <a:cs typeface="Arial"/>
                <a:sym typeface="Arial"/>
              </a:rPr>
              <a:t>EWS locations</a:t>
            </a:r>
            <a:r>
              <a:rPr lang="en-GB" sz="2000">
                <a:solidFill>
                  <a:srgbClr val="282828"/>
                </a:solidFill>
                <a:latin typeface="Arial"/>
                <a:ea typeface="Arial"/>
                <a:cs typeface="Arial"/>
                <a:sym typeface="Arial"/>
              </a:rPr>
              <a:t>: Most groups reported n</a:t>
            </a:r>
            <a:r>
              <a:rPr lang="en-GB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 local siren; nearest is ~8–9 km away. Alerts flow via DDMA/Police, ward WhatsApp groups, loudspeakers, church bells; INCOIS app, CAP, TV/radio also referenced.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/>
            </a:pPr>
            <a:r>
              <a:rPr b="1" lang="en-GB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Vulnerable groups</a:t>
            </a:r>
            <a:r>
              <a:rPr lang="en-GB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elderly; bedridden; intellectual disabilities; female-headed households; isolated households; children 0–5; PwDs; pregnant/widows; migrants; beggars; tourists; fishers/boat owners. Time dependent clustering at worship sites/schools/homes; some groups (e.g. bedridden) more static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/>
            </a:pPr>
            <a:r>
              <a:rPr b="1" lang="en-GB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Access</a:t>
            </a:r>
            <a:r>
              <a:rPr lang="en-GB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poor roads; some areas only accessible by boat; no shelter in panchayat</a:t>
            </a:r>
            <a:endParaRPr sz="2000">
              <a:solidFill>
                <a:srgbClr val="28282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28282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19"/>
          <p:cNvSpPr/>
          <p:nvPr/>
        </p:nvSpPr>
        <p:spPr>
          <a:xfrm>
            <a:off x="0" y="-125270"/>
            <a:ext cx="12192000" cy="7016400"/>
          </a:xfrm>
          <a:prstGeom prst="rect">
            <a:avLst/>
          </a:prstGeom>
          <a:solidFill>
            <a:srgbClr val="D8F2C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19"/>
          <p:cNvSpPr txBox="1"/>
          <p:nvPr>
            <p:ph type="title"/>
          </p:nvPr>
        </p:nvSpPr>
        <p:spPr>
          <a:xfrm>
            <a:off x="118616" y="-69845"/>
            <a:ext cx="11353800" cy="6058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"/>
              <a:buNone/>
            </a:pPr>
            <a:r>
              <a:rPr b="1" lang="en-GB" sz="3000"/>
              <a:t>Workshop 2: Persona storylines: Edavanakkad tsunami scenario</a:t>
            </a:r>
            <a:endParaRPr b="1" sz="3000"/>
          </a:p>
        </p:txBody>
      </p:sp>
      <p:sp>
        <p:nvSpPr>
          <p:cNvPr id="373" name="Google Shape;373;p19"/>
          <p:cNvSpPr txBox="1"/>
          <p:nvPr/>
        </p:nvSpPr>
        <p:spPr>
          <a:xfrm>
            <a:off x="118616" y="897947"/>
            <a:ext cx="6865508" cy="16312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rgbClr val="282828"/>
                </a:solidFill>
                <a:latin typeface="Arial"/>
                <a:ea typeface="Arial"/>
                <a:cs typeface="Arial"/>
                <a:sym typeface="Arial"/>
              </a:rPr>
              <a:t>Aim: “</a:t>
            </a:r>
            <a:r>
              <a:rPr lang="en-GB" sz="2000">
                <a:solidFill>
                  <a:srgbClr val="282828"/>
                </a:solidFill>
                <a:latin typeface="Arial"/>
                <a:ea typeface="Arial"/>
                <a:cs typeface="Arial"/>
                <a:sym typeface="Arial"/>
              </a:rPr>
              <a:t>Play” vulnerable group personas through an evolving tsunami scenario to identify barriers, resources and trust dynamics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rgbClr val="282828"/>
                </a:solidFill>
                <a:latin typeface="Arial"/>
                <a:ea typeface="Arial"/>
                <a:cs typeface="Arial"/>
                <a:sym typeface="Arial"/>
              </a:rPr>
              <a:t>Participants:</a:t>
            </a:r>
            <a:r>
              <a:rPr lang="en-GB" sz="2000">
                <a:solidFill>
                  <a:srgbClr val="282828"/>
                </a:solidFill>
                <a:latin typeface="Arial"/>
                <a:ea typeface="Arial"/>
                <a:cs typeface="Arial"/>
                <a:sym typeface="Arial"/>
              </a:rPr>
              <a:t> Same 5 groups as participatory mapping workshop</a:t>
            </a:r>
            <a:endParaRPr/>
          </a:p>
        </p:txBody>
      </p:sp>
      <p:pic>
        <p:nvPicPr>
          <p:cNvPr id="374" name="Google Shape;374;p19"/>
          <p:cNvPicPr preferRelativeResize="0"/>
          <p:nvPr/>
        </p:nvPicPr>
        <p:blipFill rotWithShape="1">
          <a:blip r:embed="rId3">
            <a:alphaModFix/>
          </a:blip>
          <a:srcRect b="0" l="2753" r="7875" t="1473"/>
          <a:stretch/>
        </p:blipFill>
        <p:spPr>
          <a:xfrm>
            <a:off x="6984124" y="1332208"/>
            <a:ext cx="5085904" cy="3732227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19"/>
          <p:cNvSpPr txBox="1"/>
          <p:nvPr/>
        </p:nvSpPr>
        <p:spPr>
          <a:xfrm>
            <a:off x="118616" y="2743788"/>
            <a:ext cx="6565963" cy="31700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28282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rgbClr val="282828"/>
                </a:solidFill>
                <a:latin typeface="Arial"/>
                <a:ea typeface="Arial"/>
                <a:cs typeface="Arial"/>
                <a:sym typeface="Arial"/>
              </a:rPr>
              <a:t>Findings: 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Arial"/>
              <a:buAutoNum type="arabicPeriod"/>
            </a:pPr>
            <a:r>
              <a:rPr b="1" lang="en-GB" sz="2000">
                <a:solidFill>
                  <a:srgbClr val="282828"/>
                </a:solidFill>
                <a:latin typeface="Arial"/>
                <a:ea typeface="Arial"/>
                <a:cs typeface="Arial"/>
                <a:sym typeface="Arial"/>
              </a:rPr>
              <a:t>Barriers to action</a:t>
            </a:r>
            <a:r>
              <a:rPr lang="en-GB" sz="2000">
                <a:solidFill>
                  <a:srgbClr val="282828"/>
                </a:solidFill>
                <a:latin typeface="Arial"/>
                <a:ea typeface="Arial"/>
                <a:cs typeface="Arial"/>
                <a:sym typeface="Arial"/>
              </a:rPr>
              <a:t>: Malayalam-only alerts, mobility and access constraints (e.g. narrow/poor roads, boat availability, lack of disability-friendly infrastructure), lack of access to digital comms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Arial"/>
              <a:buAutoNum type="arabicPeriod"/>
            </a:pPr>
            <a:r>
              <a:rPr b="1" lang="en-GB" sz="2000">
                <a:solidFill>
                  <a:srgbClr val="282828"/>
                </a:solidFill>
                <a:latin typeface="Arial"/>
                <a:ea typeface="Arial"/>
                <a:cs typeface="Arial"/>
                <a:sym typeface="Arial"/>
              </a:rPr>
              <a:t>What enabled success</a:t>
            </a:r>
            <a:r>
              <a:rPr lang="en-GB" sz="2000">
                <a:solidFill>
                  <a:srgbClr val="282828"/>
                </a:solidFill>
                <a:latin typeface="Arial"/>
                <a:ea typeface="Arial"/>
                <a:cs typeface="Arial"/>
                <a:sym typeface="Arial"/>
              </a:rPr>
              <a:t>: local volunteers, ASHA workers, Jaagratha Samiti (local emergency comms group), small rapid-response vehicle for narrow lanes; private accommodation for particular needs.</a:t>
            </a:r>
            <a:endParaRPr/>
          </a:p>
        </p:txBody>
      </p:sp>
      <p:pic>
        <p:nvPicPr>
          <p:cNvPr id="376" name="Google Shape;376;p19" title="OceanDecade_Logo_large_wtext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45977" y="5410292"/>
            <a:ext cx="1824051" cy="13369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ue and white logo&#10;&#10;AI-generated content may be incorrect." id="377" name="Google Shape;377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25751" y="5424495"/>
            <a:ext cx="1470610" cy="13816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50069" y="653142"/>
            <a:ext cx="8180447" cy="5713327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"/>
          <p:cNvSpPr txBox="1"/>
          <p:nvPr/>
        </p:nvSpPr>
        <p:spPr>
          <a:xfrm>
            <a:off x="10274968" y="6427113"/>
            <a:ext cx="6277232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Figure courtesy of INCOIS.</a:t>
            </a:r>
            <a:br>
              <a:rPr lang="en-GB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2"/>
          <p:cNvSpPr txBox="1"/>
          <p:nvPr/>
        </p:nvSpPr>
        <p:spPr>
          <a:xfrm>
            <a:off x="412794" y="3789740"/>
            <a:ext cx="3117594" cy="12795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rier New"/>
              <a:buNone/>
            </a:pPr>
            <a:r>
              <a:rPr b="0" lang="en-GB" sz="20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This is a time scale where effective early warning and being prepared to act can save many lives. </a:t>
            </a:r>
            <a:endParaRPr/>
          </a:p>
        </p:txBody>
      </p:sp>
      <p:sp>
        <p:nvSpPr>
          <p:cNvPr id="113" name="Google Shape;113;p2"/>
          <p:cNvSpPr txBox="1"/>
          <p:nvPr/>
        </p:nvSpPr>
        <p:spPr>
          <a:xfrm>
            <a:off x="412794" y="372277"/>
            <a:ext cx="341419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rier New"/>
              <a:buNone/>
            </a:pPr>
            <a:r>
              <a:rPr b="0" lang="en-GB" sz="20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Tsunami arrival time to Indian coastlines could range between 15 minutes for the Andaman Nicobar Islands to 2 to 3 hours for the mainland.</a:t>
            </a:r>
            <a:endParaRPr/>
          </a:p>
        </p:txBody>
      </p:sp>
      <p:sp>
        <p:nvSpPr>
          <p:cNvPr id="114" name="Google Shape;114;p2"/>
          <p:cNvSpPr/>
          <p:nvPr/>
        </p:nvSpPr>
        <p:spPr>
          <a:xfrm>
            <a:off x="0" y="4053015"/>
            <a:ext cx="4020457" cy="2804985"/>
          </a:xfrm>
          <a:prstGeom prst="downArrow">
            <a:avLst>
              <a:gd fmla="val 81821" name="adj1"/>
              <a:gd fmla="val 31585" name="adj2"/>
            </a:avLst>
          </a:prstGeom>
          <a:solidFill>
            <a:schemeClr val="accent1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2"/>
          <p:cNvSpPr/>
          <p:nvPr/>
        </p:nvSpPr>
        <p:spPr>
          <a:xfrm>
            <a:off x="0" y="1944915"/>
            <a:ext cx="4020457" cy="2905686"/>
          </a:xfrm>
          <a:prstGeom prst="downArrow">
            <a:avLst>
              <a:gd fmla="val 83265" name="adj1"/>
              <a:gd fmla="val 31585" name="adj2"/>
            </a:avLst>
          </a:prstGeom>
          <a:gradFill>
            <a:gsLst>
              <a:gs pos="0">
                <a:srgbClr val="497D4D"/>
              </a:gs>
              <a:gs pos="50000">
                <a:srgbClr val="136F20"/>
              </a:gs>
              <a:gs pos="100000">
                <a:srgbClr val="0D6419"/>
              </a:gs>
            </a:gsLst>
            <a:lin ang="5400000" scaled="0"/>
          </a:gradFill>
          <a:ln cap="flat" cmpd="sng" w="2857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2"/>
          <p:cNvSpPr/>
          <p:nvPr/>
        </p:nvSpPr>
        <p:spPr>
          <a:xfrm>
            <a:off x="-1" y="-40283"/>
            <a:ext cx="4020457" cy="2445254"/>
          </a:xfrm>
          <a:prstGeom prst="downArrow">
            <a:avLst>
              <a:gd fmla="val 83987" name="adj1"/>
              <a:gd fmla="val 22885" name="adj2"/>
            </a:avLst>
          </a:prstGeom>
          <a:solidFill>
            <a:schemeClr val="accent6"/>
          </a:solidFill>
          <a:ln cap="flat" cmpd="sng" w="254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2"/>
          <p:cNvSpPr txBox="1"/>
          <p:nvPr/>
        </p:nvSpPr>
        <p:spPr>
          <a:xfrm>
            <a:off x="483992" y="2681583"/>
            <a:ext cx="3117594" cy="12795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rier New"/>
              <a:buNone/>
            </a:pPr>
            <a:r>
              <a:rPr b="0" lang="en-GB" sz="20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This is a time scale where effective early warning and being prepared to act can save many lives. </a:t>
            </a:r>
            <a:endParaRPr/>
          </a:p>
        </p:txBody>
      </p:sp>
      <p:sp>
        <p:nvSpPr>
          <p:cNvPr id="118" name="Google Shape;118;p2"/>
          <p:cNvSpPr txBox="1"/>
          <p:nvPr/>
        </p:nvSpPr>
        <p:spPr>
          <a:xfrm>
            <a:off x="412794" y="223190"/>
            <a:ext cx="34143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rier New"/>
              <a:buNone/>
            </a:pPr>
            <a:r>
              <a:rPr b="0" lang="en-GB" sz="20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Tsunami arrival time to Indian coastlines could range between 15 minutes for the Andaman Nicobar Islands to 2 to 3 hours for the mainland.</a:t>
            </a:r>
            <a:endParaRPr/>
          </a:p>
        </p:txBody>
      </p:sp>
      <p:sp>
        <p:nvSpPr>
          <p:cNvPr id="119" name="Google Shape;119;p2"/>
          <p:cNvSpPr txBox="1"/>
          <p:nvPr/>
        </p:nvSpPr>
        <p:spPr>
          <a:xfrm>
            <a:off x="496586" y="4846944"/>
            <a:ext cx="3314639" cy="7572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rier New"/>
              <a:buNone/>
            </a:pPr>
            <a:r>
              <a:rPr b="0" lang="en-GB" sz="20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The Indian Tsunami Early Warning Centre (ITEWC) is an official tsunami service provider for the IOTWMS.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people standing in a room&#10;&#10;Description automatically generated" id="383" name="Google Shape;383;p20"/>
          <p:cNvPicPr preferRelativeResize="0"/>
          <p:nvPr/>
        </p:nvPicPr>
        <p:blipFill rotWithShape="1">
          <a:blip r:embed="rId3">
            <a:alphaModFix/>
          </a:blip>
          <a:srcRect b="0" l="0" r="0" t="10112"/>
          <a:stretch/>
        </p:blipFill>
        <p:spPr>
          <a:xfrm>
            <a:off x="0" y="1102851"/>
            <a:ext cx="12192000" cy="5479577"/>
          </a:xfrm>
          <a:prstGeom prst="rect">
            <a:avLst/>
          </a:prstGeom>
          <a:noFill/>
          <a:ln>
            <a:noFill/>
          </a:ln>
        </p:spPr>
      </p:pic>
      <p:sp>
        <p:nvSpPr>
          <p:cNvPr descr="Heading" id="384" name="Google Shape;384;p20"/>
          <p:cNvSpPr txBox="1"/>
          <p:nvPr>
            <p:ph idx="4294967295" type="title"/>
          </p:nvPr>
        </p:nvSpPr>
        <p:spPr>
          <a:xfrm>
            <a:off x="0" y="5370513"/>
            <a:ext cx="8896350" cy="14874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Play"/>
              <a:buNone/>
            </a:pPr>
            <a:r>
              <a:rPr lang="en-GB">
                <a:solidFill>
                  <a:srgbClr val="F2F2F2"/>
                </a:solidFill>
              </a:rPr>
              <a:t>PCTWIN Kick-Off Meeting</a:t>
            </a:r>
            <a:br>
              <a:rPr lang="en-GB">
                <a:solidFill>
                  <a:srgbClr val="F2F2F2"/>
                </a:solidFill>
              </a:rPr>
            </a:br>
            <a:r>
              <a:rPr lang="en-GB" sz="3000">
                <a:solidFill>
                  <a:srgbClr val="F2F2F2"/>
                </a:solidFill>
              </a:rPr>
              <a:t>May28-30 2024, INCOIS, Hyderabad, India</a:t>
            </a:r>
            <a:endParaRPr/>
          </a:p>
        </p:txBody>
      </p:sp>
      <p:sp>
        <p:nvSpPr>
          <p:cNvPr id="385" name="Google Shape;385;p20"/>
          <p:cNvSpPr txBox="1"/>
          <p:nvPr/>
        </p:nvSpPr>
        <p:spPr>
          <a:xfrm>
            <a:off x="4703188" y="275572"/>
            <a:ext cx="3904783" cy="5879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b="1" lang="en-GB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Thank you!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"/>
          <p:cNvSpPr/>
          <p:nvPr/>
        </p:nvSpPr>
        <p:spPr>
          <a:xfrm>
            <a:off x="0" y="16565"/>
            <a:ext cx="12192000" cy="3429000"/>
          </a:xfrm>
          <a:prstGeom prst="rect">
            <a:avLst/>
          </a:prstGeom>
          <a:solidFill>
            <a:srgbClr val="D9E5F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3"/>
          <p:cNvSpPr/>
          <p:nvPr/>
        </p:nvSpPr>
        <p:spPr>
          <a:xfrm>
            <a:off x="0" y="3429001"/>
            <a:ext cx="12192000" cy="3429000"/>
          </a:xfrm>
          <a:prstGeom prst="rect">
            <a:avLst/>
          </a:prstGeom>
          <a:solidFill>
            <a:srgbClr val="A3C5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3"/>
          <p:cNvSpPr/>
          <p:nvPr/>
        </p:nvSpPr>
        <p:spPr>
          <a:xfrm>
            <a:off x="0" y="294745"/>
            <a:ext cx="4917989" cy="3052120"/>
          </a:xfrm>
          <a:prstGeom prst="rightArrow">
            <a:avLst>
              <a:gd fmla="val 63765" name="adj1"/>
              <a:gd fmla="val 28542" name="adj2"/>
            </a:avLst>
          </a:prstGeom>
          <a:solidFill>
            <a:schemeClr val="accent1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3"/>
          <p:cNvSpPr txBox="1"/>
          <p:nvPr/>
        </p:nvSpPr>
        <p:spPr>
          <a:xfrm>
            <a:off x="0" y="1220640"/>
            <a:ext cx="43743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GB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PCTWIN makes concrete steps towards ensuring that the communities are more disaster resilient</a:t>
            </a:r>
            <a:r>
              <a:rPr lang="en-GB" sz="2000">
                <a:solidFill>
                  <a:schemeClr val="lt1"/>
                </a:solidFill>
              </a:rPr>
              <a:t> (HLO2).</a:t>
            </a:r>
            <a:endParaRPr/>
          </a:p>
        </p:txBody>
      </p:sp>
      <p:sp>
        <p:nvSpPr>
          <p:cNvPr id="128" name="Google Shape;128;p3"/>
          <p:cNvSpPr/>
          <p:nvPr/>
        </p:nvSpPr>
        <p:spPr>
          <a:xfrm>
            <a:off x="0" y="3617441"/>
            <a:ext cx="4917989" cy="3052120"/>
          </a:xfrm>
          <a:prstGeom prst="rightArrow">
            <a:avLst>
              <a:gd fmla="val 63765" name="adj1"/>
              <a:gd fmla="val 28138" name="adj2"/>
            </a:avLst>
          </a:prstGeom>
          <a:solidFill>
            <a:schemeClr val="accent1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3"/>
          <p:cNvSpPr txBox="1"/>
          <p:nvPr/>
        </p:nvSpPr>
        <p:spPr>
          <a:xfrm>
            <a:off x="1" y="4543337"/>
            <a:ext cx="43743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GB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PCTWIN aims at actions in the fields of rapid tsunami detection, measurement and forecasting capabilities</a:t>
            </a:r>
            <a:r>
              <a:rPr lang="en-GB" sz="2000">
                <a:solidFill>
                  <a:schemeClr val="lt1"/>
                </a:solidFill>
              </a:rPr>
              <a:t> (HLO1).</a:t>
            </a:r>
            <a:endParaRPr/>
          </a:p>
        </p:txBody>
      </p:sp>
      <p:sp>
        <p:nvSpPr>
          <p:cNvPr id="130" name="Google Shape;130;p3"/>
          <p:cNvSpPr/>
          <p:nvPr/>
        </p:nvSpPr>
        <p:spPr>
          <a:xfrm rot="-5400000">
            <a:off x="7555690" y="2185827"/>
            <a:ext cx="1938993" cy="7028471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3"/>
          <p:cNvSpPr/>
          <p:nvPr/>
        </p:nvSpPr>
        <p:spPr>
          <a:xfrm rot="-5400000">
            <a:off x="7536059" y="108454"/>
            <a:ext cx="2006327" cy="7000396"/>
          </a:xfrm>
          <a:prstGeom prst="roundRect">
            <a:avLst>
              <a:gd fmla="val 16667" name="adj"/>
            </a:avLst>
          </a:prstGeom>
          <a:solidFill>
            <a:srgbClr val="F6C5A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3"/>
          <p:cNvSpPr txBox="1"/>
          <p:nvPr/>
        </p:nvSpPr>
        <p:spPr>
          <a:xfrm>
            <a:off x="5178195" y="2672824"/>
            <a:ext cx="6861226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WP2 Early Warning </a:t>
            </a:r>
            <a:r>
              <a:rPr lang="en-GB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(lead INCOIS)</a:t>
            </a:r>
            <a:r>
              <a:rPr b="1" lang="en-GB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 the operational core of the project. It aims to improve and boost the technical and operational capabilities of ITEWC at the national level and the IOTWMS at the regional level.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3"/>
          <p:cNvSpPr txBox="1"/>
          <p:nvPr/>
        </p:nvSpPr>
        <p:spPr>
          <a:xfrm>
            <a:off x="5159250" y="4876411"/>
            <a:ext cx="7125712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WP3 Resilience Hub</a:t>
            </a:r>
            <a:r>
              <a:rPr lang="en-GB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(Lead UCL) focuses on participatory activities aiming at increasing public awareness and the level of preparedness of communities to respond to tsunamis.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3"/>
          <p:cNvSpPr/>
          <p:nvPr/>
        </p:nvSpPr>
        <p:spPr>
          <a:xfrm rot="-5400000">
            <a:off x="7491629" y="-2069289"/>
            <a:ext cx="2126732" cy="6968853"/>
          </a:xfrm>
          <a:prstGeom prst="roundRect">
            <a:avLst>
              <a:gd fmla="val 16667" name="adj"/>
            </a:avLst>
          </a:prstGeom>
          <a:solidFill>
            <a:srgbClr val="4892DC"/>
          </a:solidFill>
          <a:ln cap="flat" cmpd="sng" w="19050">
            <a:solidFill>
              <a:srgbClr val="4892D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3"/>
          <p:cNvSpPr txBox="1"/>
          <p:nvPr/>
        </p:nvSpPr>
        <p:spPr>
          <a:xfrm>
            <a:off x="5195188" y="458146"/>
            <a:ext cx="6719614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WP1 Knowledge Hub </a:t>
            </a:r>
            <a:r>
              <a:rPr lang="en-GB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(Lead NGI) will unravel the fundamental physics and processes of earthquake and landslide tsunamis, to improve baseline tsunami hazard, exposure, and risk information.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4"/>
          <p:cNvSpPr/>
          <p:nvPr/>
        </p:nvSpPr>
        <p:spPr>
          <a:xfrm>
            <a:off x="0" y="1"/>
            <a:ext cx="12303613" cy="6857999"/>
          </a:xfrm>
          <a:prstGeom prst="rect">
            <a:avLst/>
          </a:prstGeom>
          <a:solidFill>
            <a:srgbClr val="D9E5F8"/>
          </a:solidFill>
          <a:ln cap="flat" cmpd="sng" w="19050">
            <a:solidFill>
              <a:srgbClr val="D9E5F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4"/>
          <p:cNvSpPr txBox="1"/>
          <p:nvPr>
            <p:ph idx="4294967295" type="body"/>
          </p:nvPr>
        </p:nvSpPr>
        <p:spPr>
          <a:xfrm>
            <a:off x="192948" y="948929"/>
            <a:ext cx="6062646" cy="46688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0606"/>
              </a:buClr>
              <a:buSzPts val="2000"/>
              <a:buChar char="•"/>
            </a:pPr>
            <a:r>
              <a:rPr b="1" i="0" lang="en-GB" sz="2000" u="none" strike="noStrike">
                <a:solidFill>
                  <a:srgbClr val="060606"/>
                </a:solidFill>
                <a:latin typeface="Arial"/>
                <a:ea typeface="Arial"/>
                <a:cs typeface="Arial"/>
                <a:sym typeface="Arial"/>
              </a:rPr>
              <a:t>Probabilistic hazard analysis - PTHA</a:t>
            </a:r>
            <a:endParaRPr b="0" sz="2000"/>
          </a:p>
          <a:p>
            <a:pPr indent="-285750" lvl="0" marL="285750" rtl="0" algn="l">
              <a:lnSpc>
                <a:spcPct val="90000"/>
              </a:lnSpc>
              <a:spcBef>
                <a:spcPts val="468"/>
              </a:spcBef>
              <a:spcAft>
                <a:spcPts val="0"/>
              </a:spcAft>
              <a:buClr>
                <a:srgbClr val="060606"/>
              </a:buClr>
              <a:buSzPts val="2000"/>
              <a:buFont typeface="Courier New"/>
              <a:buChar char="o"/>
            </a:pPr>
            <a:r>
              <a:rPr b="0" i="0" lang="en-GB" sz="2000" u="none" strike="noStrike">
                <a:solidFill>
                  <a:srgbClr val="060606"/>
                </a:solidFill>
                <a:latin typeface="Arial"/>
                <a:ea typeface="Arial"/>
                <a:cs typeface="Arial"/>
                <a:sym typeface="Arial"/>
              </a:rPr>
              <a:t>Define sources and events probabilities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468"/>
              </a:spcBef>
              <a:spcAft>
                <a:spcPts val="0"/>
              </a:spcAft>
              <a:buClr>
                <a:srgbClr val="060606"/>
              </a:buClr>
              <a:buSzPts val="2000"/>
              <a:buFont typeface="Courier New"/>
              <a:buChar char="o"/>
            </a:pPr>
            <a:r>
              <a:rPr b="0" i="0" lang="en-GB" sz="2000" u="none" strike="noStrike">
                <a:solidFill>
                  <a:srgbClr val="060606"/>
                </a:solidFill>
                <a:latin typeface="Arial"/>
                <a:ea typeface="Arial"/>
                <a:cs typeface="Arial"/>
                <a:sym typeface="Arial"/>
              </a:rPr>
              <a:t>Create events with associated rates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468"/>
              </a:spcBef>
              <a:spcAft>
                <a:spcPts val="0"/>
              </a:spcAft>
              <a:buClr>
                <a:srgbClr val="060606"/>
              </a:buClr>
              <a:buSzPts val="2000"/>
              <a:buFont typeface="Courier New"/>
              <a:buChar char="o"/>
            </a:pPr>
            <a:r>
              <a:rPr b="0" i="0" lang="en-GB" sz="2000" u="none" strike="noStrike">
                <a:solidFill>
                  <a:srgbClr val="060606"/>
                </a:solidFill>
                <a:latin typeface="Arial"/>
                <a:ea typeface="Arial"/>
                <a:cs typeface="Arial"/>
                <a:sym typeface="Arial"/>
              </a:rPr>
              <a:t>Define hazard Points of Interest (POIs)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468"/>
              </a:spcBef>
              <a:spcAft>
                <a:spcPts val="0"/>
              </a:spcAft>
              <a:buClr>
                <a:srgbClr val="060606"/>
              </a:buClr>
              <a:buSzPts val="2000"/>
              <a:buFont typeface="Courier New"/>
              <a:buChar char="o"/>
            </a:pPr>
            <a:r>
              <a:rPr b="0" i="0" lang="en-GB" sz="2000" u="none" strike="noStrike">
                <a:solidFill>
                  <a:srgbClr val="060606"/>
                </a:solidFill>
                <a:latin typeface="Arial"/>
                <a:ea typeface="Arial"/>
                <a:cs typeface="Arial"/>
                <a:sym typeface="Arial"/>
              </a:rPr>
              <a:t>Simulate the wave propagation (and inundation)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468"/>
              </a:spcBef>
              <a:spcAft>
                <a:spcPts val="0"/>
              </a:spcAft>
              <a:buClr>
                <a:srgbClr val="060606"/>
              </a:buClr>
              <a:buSzPts val="2000"/>
              <a:buFont typeface="Courier New"/>
              <a:buChar char="o"/>
            </a:pPr>
            <a:r>
              <a:rPr b="0" i="0" lang="en-GB" sz="2000" u="none" strike="noStrike">
                <a:solidFill>
                  <a:srgbClr val="060606"/>
                </a:solidFill>
                <a:latin typeface="Arial"/>
                <a:ea typeface="Arial"/>
                <a:cs typeface="Arial"/>
                <a:sym typeface="Arial"/>
              </a:rPr>
              <a:t>Associate tsunami heights at the POIs with event probability  and quantify the hazard</a:t>
            </a:r>
            <a:endParaRPr/>
          </a:p>
          <a:p>
            <a:pPr indent="-101600" lvl="0" marL="228600" rtl="0" algn="l">
              <a:lnSpc>
                <a:spcPct val="90000"/>
              </a:lnSpc>
              <a:spcBef>
                <a:spcPts val="468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b="1" i="0" sz="2000" u="none" strike="noStrike">
              <a:solidFill>
                <a:srgbClr val="06060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468"/>
              </a:spcBef>
              <a:spcAft>
                <a:spcPts val="0"/>
              </a:spcAft>
              <a:buClr>
                <a:srgbClr val="060606"/>
              </a:buClr>
              <a:buSzPts val="2000"/>
              <a:buChar char="•"/>
            </a:pPr>
            <a:r>
              <a:rPr b="1" i="0" lang="en-GB" sz="2000" u="none" strike="noStrike">
                <a:solidFill>
                  <a:srgbClr val="060606"/>
                </a:solidFill>
                <a:latin typeface="Arial"/>
                <a:ea typeface="Arial"/>
                <a:cs typeface="Arial"/>
                <a:sym typeface="Arial"/>
              </a:rPr>
              <a:t>Risk and impact - PTRA</a:t>
            </a:r>
            <a:endParaRPr b="0" sz="2000"/>
          </a:p>
          <a:p>
            <a:pPr indent="-285750" lvl="0" marL="285750" rtl="0" algn="l">
              <a:lnSpc>
                <a:spcPct val="90000"/>
              </a:lnSpc>
              <a:spcBef>
                <a:spcPts val="468"/>
              </a:spcBef>
              <a:spcAft>
                <a:spcPts val="0"/>
              </a:spcAft>
              <a:buClr>
                <a:srgbClr val="060606"/>
              </a:buClr>
              <a:buSzPts val="2000"/>
              <a:buFont typeface="Courier New"/>
              <a:buChar char="o"/>
            </a:pPr>
            <a:r>
              <a:rPr b="0" i="0" lang="en-GB" sz="2000" u="none" strike="noStrike">
                <a:solidFill>
                  <a:srgbClr val="060606"/>
                </a:solidFill>
                <a:latin typeface="Arial"/>
                <a:ea typeface="Arial"/>
                <a:cs typeface="Arial"/>
                <a:sym typeface="Arial"/>
              </a:rPr>
              <a:t>Integrate inundation area with exposure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468"/>
              </a:spcBef>
              <a:spcAft>
                <a:spcPts val="0"/>
              </a:spcAft>
              <a:buClr>
                <a:srgbClr val="060606"/>
              </a:buClr>
              <a:buSzPts val="2000"/>
              <a:buFont typeface="Courier New"/>
              <a:buChar char="o"/>
            </a:pPr>
            <a:r>
              <a:rPr b="0" i="0" lang="en-GB" sz="2000" u="none" strike="noStrike">
                <a:solidFill>
                  <a:srgbClr val="060606"/>
                </a:solidFill>
                <a:latin typeface="Arial"/>
                <a:ea typeface="Arial"/>
                <a:cs typeface="Arial"/>
                <a:sym typeface="Arial"/>
              </a:rPr>
              <a:t>Assign vulnerability to each exposed asset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468"/>
              </a:spcBef>
              <a:spcAft>
                <a:spcPts val="0"/>
              </a:spcAft>
              <a:buClr>
                <a:srgbClr val="060606"/>
              </a:buClr>
              <a:buSzPts val="2000"/>
              <a:buFont typeface="Courier New"/>
              <a:buChar char="o"/>
            </a:pPr>
            <a:r>
              <a:rPr b="0" i="0" lang="en-GB" sz="2000" u="none" strike="noStrike">
                <a:solidFill>
                  <a:srgbClr val="060606"/>
                </a:solidFill>
                <a:latin typeface="Arial"/>
                <a:ea typeface="Arial"/>
                <a:cs typeface="Arial"/>
                <a:sym typeface="Arial"/>
              </a:rPr>
              <a:t>Compute Loss and risk metrics</a:t>
            </a:r>
            <a:endParaRPr/>
          </a:p>
        </p:txBody>
      </p:sp>
      <p:sp>
        <p:nvSpPr>
          <p:cNvPr id="142" name="Google Shape;142;p4"/>
          <p:cNvSpPr txBox="1"/>
          <p:nvPr>
            <p:ph idx="4294967295" type="body"/>
          </p:nvPr>
        </p:nvSpPr>
        <p:spPr>
          <a:xfrm>
            <a:off x="-329806" y="136871"/>
            <a:ext cx="6930854" cy="422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en-GB"/>
              <a:t>WP1: The Knowledge Hub (Lead NGI)</a:t>
            </a:r>
            <a:endParaRPr/>
          </a:p>
        </p:txBody>
      </p:sp>
      <p:grpSp>
        <p:nvGrpSpPr>
          <p:cNvPr id="143" name="Google Shape;143;p4"/>
          <p:cNvGrpSpPr/>
          <p:nvPr/>
        </p:nvGrpSpPr>
        <p:grpSpPr>
          <a:xfrm>
            <a:off x="3767961" y="3759260"/>
            <a:ext cx="7416166" cy="2689904"/>
            <a:chOff x="2069113" y="2667120"/>
            <a:chExt cx="4287999" cy="1240868"/>
          </a:xfrm>
        </p:grpSpPr>
        <p:sp>
          <p:nvSpPr>
            <p:cNvPr id="144" name="Google Shape;144;p4"/>
            <p:cNvSpPr/>
            <p:nvPr/>
          </p:nvSpPr>
          <p:spPr>
            <a:xfrm rot="5400000">
              <a:off x="4410951" y="1961826"/>
              <a:ext cx="1138569" cy="2753754"/>
            </a:xfrm>
            <a:custGeom>
              <a:rect b="b" l="l" r="r" t="t"/>
              <a:pathLst>
                <a:path extrusionOk="0" h="89750" w="58818">
                  <a:moveTo>
                    <a:pt x="0" y="1"/>
                  </a:moveTo>
                  <a:lnTo>
                    <a:pt x="0" y="89750"/>
                  </a:lnTo>
                  <a:lnTo>
                    <a:pt x="50900" y="89750"/>
                  </a:lnTo>
                  <a:lnTo>
                    <a:pt x="50900" y="63461"/>
                  </a:lnTo>
                  <a:cubicBezTo>
                    <a:pt x="50900" y="58853"/>
                    <a:pt x="52316" y="54364"/>
                    <a:pt x="54995" y="50614"/>
                  </a:cubicBezTo>
                  <a:lnTo>
                    <a:pt x="57912" y="46506"/>
                  </a:lnTo>
                  <a:cubicBezTo>
                    <a:pt x="58817" y="45602"/>
                    <a:pt x="58817" y="44137"/>
                    <a:pt x="57912" y="43232"/>
                  </a:cubicBezTo>
                  <a:lnTo>
                    <a:pt x="54995" y="39136"/>
                  </a:lnTo>
                  <a:cubicBezTo>
                    <a:pt x="52316" y="35386"/>
                    <a:pt x="50900" y="30897"/>
                    <a:pt x="50900" y="26290"/>
                  </a:cubicBezTo>
                  <a:lnTo>
                    <a:pt x="50900" y="1"/>
                  </a:lnTo>
                  <a:close/>
                </a:path>
              </a:pathLst>
            </a:custGeom>
            <a:solidFill>
              <a:srgbClr val="D0D0D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4"/>
            <p:cNvSpPr txBox="1"/>
            <p:nvPr/>
          </p:nvSpPr>
          <p:spPr>
            <a:xfrm>
              <a:off x="2069113" y="2667120"/>
              <a:ext cx="1692900" cy="33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Arial"/>
                <a:buNone/>
              </a:pPr>
              <a:r>
                <a:t/>
              </a:r>
              <a:endParaRPr sz="17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sp>
        <p:nvSpPr>
          <p:cNvPr id="146" name="Google Shape;146;p4"/>
          <p:cNvSpPr/>
          <p:nvPr/>
        </p:nvSpPr>
        <p:spPr>
          <a:xfrm rot="5400000">
            <a:off x="7995229" y="1109269"/>
            <a:ext cx="1614864" cy="4762929"/>
          </a:xfrm>
          <a:custGeom>
            <a:rect b="b" l="l" r="r" t="t"/>
            <a:pathLst>
              <a:path extrusionOk="0" h="89750" w="58746">
                <a:moveTo>
                  <a:pt x="0" y="1"/>
                </a:moveTo>
                <a:lnTo>
                  <a:pt x="0" y="89750"/>
                </a:lnTo>
                <a:lnTo>
                  <a:pt x="50756" y="89750"/>
                </a:lnTo>
                <a:lnTo>
                  <a:pt x="50756" y="63461"/>
                </a:lnTo>
                <a:cubicBezTo>
                  <a:pt x="50756" y="58853"/>
                  <a:pt x="52221" y="54364"/>
                  <a:pt x="54888" y="50614"/>
                </a:cubicBezTo>
                <a:lnTo>
                  <a:pt x="57829" y="46506"/>
                </a:lnTo>
                <a:cubicBezTo>
                  <a:pt x="58734" y="45602"/>
                  <a:pt x="58746" y="44137"/>
                  <a:pt x="57841" y="43232"/>
                </a:cubicBezTo>
                <a:lnTo>
                  <a:pt x="54888" y="39136"/>
                </a:lnTo>
                <a:cubicBezTo>
                  <a:pt x="52221" y="35386"/>
                  <a:pt x="50756" y="30897"/>
                  <a:pt x="50756" y="26290"/>
                </a:cubicBezTo>
                <a:lnTo>
                  <a:pt x="50756" y="1"/>
                </a:lnTo>
                <a:close/>
              </a:path>
            </a:pathLst>
          </a:custGeom>
          <a:solidFill>
            <a:srgbClr val="D8F2CF"/>
          </a:solidFill>
          <a:ln cap="flat" cmpd="sng" w="9525">
            <a:solidFill>
              <a:srgbClr val="D9E5F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7" name="Google Shape;147;p4"/>
          <p:cNvGrpSpPr/>
          <p:nvPr/>
        </p:nvGrpSpPr>
        <p:grpSpPr>
          <a:xfrm>
            <a:off x="6416708" y="1693679"/>
            <a:ext cx="4774816" cy="1139337"/>
            <a:chOff x="1280304" y="488254"/>
            <a:chExt cx="2756346" cy="1136963"/>
          </a:xfrm>
        </p:grpSpPr>
        <p:sp>
          <p:nvSpPr>
            <p:cNvPr id="148" name="Google Shape;148;p4"/>
            <p:cNvSpPr/>
            <p:nvPr/>
          </p:nvSpPr>
          <p:spPr>
            <a:xfrm rot="5400000">
              <a:off x="2088699" y="-320142"/>
              <a:ext cx="1136963" cy="2753754"/>
            </a:xfrm>
            <a:custGeom>
              <a:rect b="b" l="l" r="r" t="t"/>
              <a:pathLst>
                <a:path extrusionOk="0" h="89750" w="58735">
                  <a:moveTo>
                    <a:pt x="1" y="1"/>
                  </a:moveTo>
                  <a:lnTo>
                    <a:pt x="1" y="89750"/>
                  </a:lnTo>
                  <a:lnTo>
                    <a:pt x="50745" y="89750"/>
                  </a:lnTo>
                  <a:lnTo>
                    <a:pt x="50745" y="63461"/>
                  </a:lnTo>
                  <a:cubicBezTo>
                    <a:pt x="50745" y="58853"/>
                    <a:pt x="52210" y="54364"/>
                    <a:pt x="54877" y="50614"/>
                  </a:cubicBezTo>
                  <a:lnTo>
                    <a:pt x="57817" y="46506"/>
                  </a:lnTo>
                  <a:cubicBezTo>
                    <a:pt x="58722" y="45602"/>
                    <a:pt x="58734" y="44137"/>
                    <a:pt x="57829" y="43232"/>
                  </a:cubicBezTo>
                  <a:lnTo>
                    <a:pt x="54877" y="39136"/>
                  </a:lnTo>
                  <a:cubicBezTo>
                    <a:pt x="52210" y="35386"/>
                    <a:pt x="50745" y="30897"/>
                    <a:pt x="50745" y="26290"/>
                  </a:cubicBezTo>
                  <a:lnTo>
                    <a:pt x="50745" y="1"/>
                  </a:lnTo>
                  <a:close/>
                </a:path>
              </a:pathLst>
            </a:custGeom>
            <a:solidFill>
              <a:srgbClr val="FAE2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1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4"/>
            <p:cNvSpPr txBox="1"/>
            <p:nvPr/>
          </p:nvSpPr>
          <p:spPr>
            <a:xfrm>
              <a:off x="1282894" y="585197"/>
              <a:ext cx="2753755" cy="8562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ndara"/>
                <a:buNone/>
              </a:pPr>
              <a:r>
                <a:rPr lang="en-GB" sz="2000">
                  <a:solidFill>
                    <a:schemeClr val="dk1"/>
                  </a:solidFill>
                  <a:latin typeface="Candara"/>
                  <a:ea typeface="Candara"/>
                  <a:cs typeface="Candara"/>
                  <a:sym typeface="Candara"/>
                </a:rPr>
                <a:t>Scenaniors for Earthquakes (EQ’s) and Landslides (L’s)</a:t>
              </a:r>
              <a:endParaRPr sz="20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</p:grpSp>
      <p:sp>
        <p:nvSpPr>
          <p:cNvPr id="150" name="Google Shape;150;p4"/>
          <p:cNvSpPr txBox="1"/>
          <p:nvPr/>
        </p:nvSpPr>
        <p:spPr>
          <a:xfrm>
            <a:off x="6703261" y="2914150"/>
            <a:ext cx="2236541" cy="979294"/>
          </a:xfrm>
          <a:prstGeom prst="rect">
            <a:avLst/>
          </a:prstGeom>
          <a:solidFill>
            <a:srgbClr val="D8D8D8"/>
          </a:solidFill>
          <a:ln>
            <a:noFill/>
          </a:ln>
          <a:effectLst>
            <a:outerShdw blurRad="57150" rotWithShape="0" algn="ctr" dir="5400000" dist="19050">
              <a:srgbClr val="000000">
                <a:alpha val="6274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ndara"/>
              <a:buNone/>
            </a:pPr>
            <a:r>
              <a:rPr lang="en-GB" sz="20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PTHA</a:t>
            </a:r>
            <a:endParaRPr sz="20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ndara"/>
              <a:buNone/>
            </a:pPr>
            <a:r>
              <a:rPr lang="en-GB" sz="20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(EQ, conditional  for L)</a:t>
            </a:r>
            <a:endParaRPr sz="20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51" name="Google Shape;151;p4"/>
          <p:cNvSpPr txBox="1"/>
          <p:nvPr/>
        </p:nvSpPr>
        <p:spPr>
          <a:xfrm>
            <a:off x="9221866" y="2914150"/>
            <a:ext cx="1837363" cy="979294"/>
          </a:xfrm>
          <a:prstGeom prst="rect">
            <a:avLst/>
          </a:prstGeom>
          <a:solidFill>
            <a:srgbClr val="D8D8D8"/>
          </a:solidFill>
          <a:ln>
            <a:noFill/>
          </a:ln>
          <a:effectLst>
            <a:outerShdw blurRad="57150" rotWithShape="0" algn="ctr" dir="5400000" dist="19050">
              <a:srgbClr val="000000">
                <a:alpha val="6274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ndara"/>
              <a:buNone/>
            </a:pPr>
            <a:r>
              <a:rPr b="1" lang="en-GB" sz="20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Exposure Maps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ndara"/>
              <a:buNone/>
            </a:pPr>
            <a:r>
              <a:rPr b="1" lang="en-GB" sz="20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endParaRPr b="1" sz="2000">
              <a:solidFill>
                <a:srgbClr val="FF00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52" name="Google Shape;152;p4"/>
          <p:cNvSpPr txBox="1"/>
          <p:nvPr/>
        </p:nvSpPr>
        <p:spPr>
          <a:xfrm>
            <a:off x="6859451" y="4350550"/>
            <a:ext cx="1837200" cy="1472100"/>
          </a:xfrm>
          <a:prstGeom prst="rect">
            <a:avLst/>
          </a:prstGeom>
          <a:solidFill>
            <a:srgbClr val="A5A5A5"/>
          </a:solidFill>
          <a:ln>
            <a:noFill/>
          </a:ln>
          <a:effectLst>
            <a:outerShdw blurRad="57150" rotWithShape="0" algn="ctr" dir="5400000" dist="19050">
              <a:srgbClr val="000000">
                <a:alpha val="6274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ndara"/>
              <a:buNone/>
            </a:pPr>
            <a:r>
              <a:rPr b="1" lang="en-GB" sz="20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Risk-informed evidence-based alerts (Maps)</a:t>
            </a:r>
            <a:endParaRPr b="1" sz="20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53" name="Google Shape;153;p4"/>
          <p:cNvSpPr txBox="1"/>
          <p:nvPr/>
        </p:nvSpPr>
        <p:spPr>
          <a:xfrm>
            <a:off x="9278775" y="4353050"/>
            <a:ext cx="1824000" cy="1469700"/>
          </a:xfrm>
          <a:prstGeom prst="rect">
            <a:avLst/>
          </a:prstGeom>
          <a:solidFill>
            <a:srgbClr val="A5A5A5"/>
          </a:solidFill>
          <a:ln>
            <a:noFill/>
          </a:ln>
          <a:effectLst>
            <a:outerShdw blurRad="57150" rotWithShape="0" algn="ctr" dir="5400000" dist="19050">
              <a:srgbClr val="000000">
                <a:alpha val="6274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ndara"/>
              <a:buNone/>
            </a:pPr>
            <a:r>
              <a:rPr b="1" lang="en-GB" sz="1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PTRA Maps: distribution of population at risk for different return periods</a:t>
            </a:r>
            <a:endParaRPr b="1" sz="16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grpSp>
        <p:nvGrpSpPr>
          <p:cNvPr id="154" name="Google Shape;154;p4"/>
          <p:cNvGrpSpPr/>
          <p:nvPr/>
        </p:nvGrpSpPr>
        <p:grpSpPr>
          <a:xfrm>
            <a:off x="6390632" y="764107"/>
            <a:ext cx="4800889" cy="1139337"/>
            <a:chOff x="2804692" y="284207"/>
            <a:chExt cx="2768793" cy="1136963"/>
          </a:xfrm>
        </p:grpSpPr>
        <p:sp>
          <p:nvSpPr>
            <p:cNvPr id="155" name="Google Shape;155;p4"/>
            <p:cNvSpPr/>
            <p:nvPr/>
          </p:nvSpPr>
          <p:spPr>
            <a:xfrm rot="5400000">
              <a:off x="3628127" y="-524189"/>
              <a:ext cx="1136963" cy="2753754"/>
            </a:xfrm>
            <a:custGeom>
              <a:rect b="b" l="l" r="r" t="t"/>
              <a:pathLst>
                <a:path extrusionOk="0" h="89750" w="58735">
                  <a:moveTo>
                    <a:pt x="1" y="1"/>
                  </a:moveTo>
                  <a:lnTo>
                    <a:pt x="1" y="89750"/>
                  </a:lnTo>
                  <a:lnTo>
                    <a:pt x="50745" y="89750"/>
                  </a:lnTo>
                  <a:lnTo>
                    <a:pt x="50745" y="63461"/>
                  </a:lnTo>
                  <a:cubicBezTo>
                    <a:pt x="50745" y="58853"/>
                    <a:pt x="52210" y="54364"/>
                    <a:pt x="54877" y="50614"/>
                  </a:cubicBezTo>
                  <a:lnTo>
                    <a:pt x="57817" y="46506"/>
                  </a:lnTo>
                  <a:cubicBezTo>
                    <a:pt x="58722" y="45602"/>
                    <a:pt x="58734" y="44137"/>
                    <a:pt x="57829" y="43232"/>
                  </a:cubicBezTo>
                  <a:lnTo>
                    <a:pt x="54877" y="39136"/>
                  </a:lnTo>
                  <a:cubicBezTo>
                    <a:pt x="52210" y="35386"/>
                    <a:pt x="50745" y="30897"/>
                    <a:pt x="50745" y="26290"/>
                  </a:cubicBezTo>
                  <a:lnTo>
                    <a:pt x="50745" y="1"/>
                  </a:lnTo>
                  <a:close/>
                </a:path>
              </a:pathLst>
            </a:custGeom>
            <a:solidFill>
              <a:srgbClr val="C7EDF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1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4"/>
            <p:cNvSpPr txBox="1"/>
            <p:nvPr/>
          </p:nvSpPr>
          <p:spPr>
            <a:xfrm>
              <a:off x="2804692" y="429267"/>
              <a:ext cx="2753755" cy="8562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ndara"/>
                <a:buNone/>
              </a:pPr>
              <a:r>
                <a:rPr lang="en-GB" sz="2000">
                  <a:solidFill>
                    <a:schemeClr val="dk1"/>
                  </a:solidFill>
                  <a:latin typeface="Candara"/>
                  <a:ea typeface="Candara"/>
                  <a:cs typeface="Candara"/>
                  <a:sym typeface="Candara"/>
                </a:rPr>
                <a:t>Better understanding of the physics of tsunami genesis</a:t>
              </a:r>
              <a:endParaRPr sz="20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</p:grpSp>
      <p:pic>
        <p:nvPicPr>
          <p:cNvPr id="157" name="Google Shape;157;p4" title="OceanDecade_Logo_large_wtext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00298" y="5400294"/>
            <a:ext cx="1824051" cy="13707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ue and white logo&#10;&#10;AI-generated content may be incorrect." id="158" name="Google Shape;158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6740" y="5324736"/>
            <a:ext cx="1470610" cy="13816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5"/>
          <p:cNvSpPr/>
          <p:nvPr/>
        </p:nvSpPr>
        <p:spPr>
          <a:xfrm>
            <a:off x="0" y="21782"/>
            <a:ext cx="12192000" cy="6858000"/>
          </a:xfrm>
          <a:prstGeom prst="rect">
            <a:avLst/>
          </a:prstGeom>
          <a:solidFill>
            <a:srgbClr val="D9E5F8"/>
          </a:solidFill>
          <a:ln cap="flat" cmpd="sng" w="19050">
            <a:solidFill>
              <a:srgbClr val="D9E5F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60606"/>
                </a:solidFill>
                <a:latin typeface="Arial"/>
                <a:ea typeface="Arial"/>
                <a:cs typeface="Arial"/>
                <a:sym typeface="Arial"/>
              </a:rPr>
              <a:t>Define sources and events probabilities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4" name="Google Shape;164;p5" title="OceanDecade_Logo_large_wtext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674" y="5521012"/>
            <a:ext cx="1824051" cy="1336988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5"/>
          <p:cNvSpPr txBox="1"/>
          <p:nvPr/>
        </p:nvSpPr>
        <p:spPr>
          <a:xfrm>
            <a:off x="59594" y="222004"/>
            <a:ext cx="10547131" cy="422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lang="en-GB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Currently underway: A Roadmap to Regional PTHA for India</a:t>
            </a:r>
            <a:endParaRPr/>
          </a:p>
        </p:txBody>
      </p:sp>
      <p:pic>
        <p:nvPicPr>
          <p:cNvPr id="166" name="Google Shape;166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400000">
            <a:off x="3363128" y="-537972"/>
            <a:ext cx="5905054" cy="87183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ue and white logo&#10;&#10;Description automatically generated" id="167" name="Google Shape;167;p5"/>
          <p:cNvPicPr preferRelativeResize="0"/>
          <p:nvPr/>
        </p:nvPicPr>
        <p:blipFill rotWithShape="1">
          <a:blip r:embed="rId5">
            <a:alphaModFix/>
          </a:blip>
          <a:srcRect b="28057" l="0" r="0" t="33933"/>
          <a:stretch/>
        </p:blipFill>
        <p:spPr>
          <a:xfrm>
            <a:off x="10791994" y="701276"/>
            <a:ext cx="1381253" cy="6148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blue letters&#10;&#10;AI-generated content may be incorrect." id="168" name="Google Shape;168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765014" y="2029119"/>
            <a:ext cx="1381254" cy="5748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ey and red logo&#10;&#10;Description automatically generated" id="169" name="Google Shape;169;p5"/>
          <p:cNvPicPr preferRelativeResize="0"/>
          <p:nvPr/>
        </p:nvPicPr>
        <p:blipFill rotWithShape="1">
          <a:blip r:embed="rId7">
            <a:alphaModFix/>
          </a:blip>
          <a:srcRect b="13212" l="0" r="0" t="16127"/>
          <a:stretch/>
        </p:blipFill>
        <p:spPr>
          <a:xfrm>
            <a:off x="10765014" y="1425243"/>
            <a:ext cx="1381255" cy="4947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logo with a bird in a circle&#10;&#10;Description automatically generated" id="170" name="Google Shape;170;p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1121936" y="3627426"/>
            <a:ext cx="787219" cy="7321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red and black oval with text&#10;&#10;Description automatically generated" id="171" name="Google Shape;171;p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1116255" y="2799485"/>
            <a:ext cx="778634" cy="6295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logo of a planet&#10;&#10;Description automatically generated" id="172" name="Google Shape;172;p5"/>
          <p:cNvPicPr preferRelativeResize="0"/>
          <p:nvPr/>
        </p:nvPicPr>
        <p:blipFill rotWithShape="1">
          <a:blip r:embed="rId10">
            <a:alphaModFix/>
          </a:blip>
          <a:srcRect b="19480" l="17423" r="18000" t="22230"/>
          <a:stretch/>
        </p:blipFill>
        <p:spPr>
          <a:xfrm>
            <a:off x="11074693" y="5751782"/>
            <a:ext cx="867110" cy="7827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and white logo&#10;&#10;Description automatically generated" id="173" name="Google Shape;173;p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1070964" y="4605782"/>
            <a:ext cx="899758" cy="8997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ue and white logo&#10;&#10;AI-generated content may be incorrect." id="174" name="Google Shape;174;p5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16674" y="3914937"/>
            <a:ext cx="1470610" cy="13816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6"/>
          <p:cNvSpPr/>
          <p:nvPr/>
        </p:nvSpPr>
        <p:spPr>
          <a:xfrm>
            <a:off x="0" y="21782"/>
            <a:ext cx="12192000" cy="6858000"/>
          </a:xfrm>
          <a:prstGeom prst="rect">
            <a:avLst/>
          </a:prstGeom>
          <a:solidFill>
            <a:srgbClr val="D9E5F8"/>
          </a:solidFill>
          <a:ln cap="flat" cmpd="sng" w="19050">
            <a:solidFill>
              <a:srgbClr val="D9E5F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0" name="Google Shape;180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4747014" y="2571181"/>
            <a:ext cx="5485553" cy="2642779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6"/>
          <p:cNvSpPr txBox="1"/>
          <p:nvPr/>
        </p:nvSpPr>
        <p:spPr>
          <a:xfrm>
            <a:off x="94485" y="247193"/>
            <a:ext cx="12003029" cy="5304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lang="en-GB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Seismotectonics of Sumatra-Andaman region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6"/>
          <p:cNvSpPr txBox="1"/>
          <p:nvPr/>
        </p:nvSpPr>
        <p:spPr>
          <a:xfrm>
            <a:off x="310454" y="1342664"/>
            <a:ext cx="5529326" cy="42473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Deriving a geologically accurate and self-consistent 3D fault model</a:t>
            </a:r>
            <a:endParaRPr/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Char char="o"/>
            </a:pPr>
            <a:r>
              <a:rPr b="0" i="0" lang="en-GB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Using GNSS and seismic earthquake data</a:t>
            </a:r>
            <a:endParaRPr/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Char char="o"/>
            </a:pPr>
            <a:r>
              <a:rPr b="0" i="0" lang="en-GB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Identifying active faults and their slip rate</a:t>
            </a:r>
            <a:endParaRPr/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Char char="o"/>
            </a:pPr>
            <a:r>
              <a:rPr b="0" i="0" lang="en-GB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Find significant changes in slip rate along the megathrust</a:t>
            </a:r>
            <a:endParaRPr/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Char char="o"/>
            </a:pPr>
            <a:r>
              <a:rPr b="0" i="0" lang="en-GB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Improve characterization of tsunamigenic seismic sources</a:t>
            </a:r>
            <a:endParaRPr/>
          </a:p>
          <a:p>
            <a:pPr indent="-1714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Investigating re-locking of the megathrust after the great 2004 earthquake</a:t>
            </a:r>
            <a:endParaRPr/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Char char="o"/>
            </a:pPr>
            <a:r>
              <a:rPr b="0" i="0" lang="en-GB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Using unique GNSS data from the forearc islands </a:t>
            </a:r>
            <a:endParaRPr/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Char char="o"/>
            </a:pPr>
            <a:r>
              <a:rPr b="0" i="0" lang="en-GB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 re-locking uniform? How does it relate to slip in 2004?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3" name="Google Shape;183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7610439" y="2583003"/>
            <a:ext cx="5436473" cy="2619134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6"/>
          <p:cNvSpPr txBox="1"/>
          <p:nvPr/>
        </p:nvSpPr>
        <p:spPr>
          <a:xfrm>
            <a:off x="7147698" y="872795"/>
            <a:ext cx="3742819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Initial results of kinematic block model (Agrawal in prep)</a:t>
            </a:r>
            <a:endParaRPr/>
          </a:p>
        </p:txBody>
      </p:sp>
      <p:pic>
        <p:nvPicPr>
          <p:cNvPr id="185" name="Google Shape;185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30463" y="5712544"/>
            <a:ext cx="1230768" cy="689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6"/>
          <p:cNvPicPr preferRelativeResize="0"/>
          <p:nvPr/>
        </p:nvPicPr>
        <p:blipFill rotWithShape="1">
          <a:blip r:embed="rId6">
            <a:alphaModFix/>
          </a:blip>
          <a:srcRect b="29702" l="0" r="0" t="36378"/>
          <a:stretch/>
        </p:blipFill>
        <p:spPr>
          <a:xfrm>
            <a:off x="90535" y="5850137"/>
            <a:ext cx="2032000" cy="689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945574" y="5971612"/>
            <a:ext cx="1310651" cy="430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7"/>
          <p:cNvSpPr/>
          <p:nvPr/>
        </p:nvSpPr>
        <p:spPr>
          <a:xfrm>
            <a:off x="0" y="21782"/>
            <a:ext cx="12192000" cy="6858000"/>
          </a:xfrm>
          <a:prstGeom prst="rect">
            <a:avLst/>
          </a:prstGeom>
          <a:solidFill>
            <a:srgbClr val="D9E5F8"/>
          </a:solidFill>
          <a:ln cap="flat" cmpd="sng" w="19050">
            <a:solidFill>
              <a:srgbClr val="D9E5F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7"/>
          <p:cNvSpPr txBox="1"/>
          <p:nvPr/>
        </p:nvSpPr>
        <p:spPr>
          <a:xfrm>
            <a:off x="134639" y="72708"/>
            <a:ext cx="11908972" cy="8704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lang="en-GB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Andaman Sumatra  Subduction Zone: Seismic Source zone definition</a:t>
            </a:r>
            <a:endParaRPr/>
          </a:p>
        </p:txBody>
      </p:sp>
      <p:sp>
        <p:nvSpPr>
          <p:cNvPr id="195" name="Google Shape;195;p7"/>
          <p:cNvSpPr txBox="1"/>
          <p:nvPr/>
        </p:nvSpPr>
        <p:spPr>
          <a:xfrm>
            <a:off x="360557" y="936820"/>
            <a:ext cx="5735443" cy="203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Aim</a:t>
            </a: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identify the source regions in the Andaman–Sumatra subduction zone that can generate significant tsunami wave heights at selected Points of Interest (POIs) along the Indian coast.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196" name="Google Shape;196;p7"/>
          <p:cNvSpPr txBox="1"/>
          <p:nvPr/>
        </p:nvSpPr>
        <p:spPr>
          <a:xfrm>
            <a:off x="317471" y="3150962"/>
            <a:ext cx="5538636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Observations</a:t>
            </a: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Char char="o"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maximum wave height (MWH) falls below 50 cm for source zones located east of 107°E.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Char char="o"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However, for ruptures beyond 107°E, reflected waves from the Mauritius Island region occasionally elevate the MWH above 50 cm along the southern coast of India.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7" name="Google Shape;197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12137" y="564188"/>
            <a:ext cx="5217446" cy="28865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map of the south america&#10;&#10;AI-generated content may be incorrect." id="198" name="Google Shape;198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12137" y="3563312"/>
            <a:ext cx="5262392" cy="273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6541" y="5917394"/>
            <a:ext cx="1310651" cy="43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32418" y="5824919"/>
            <a:ext cx="1230768" cy="689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7"/>
          <p:cNvPicPr preferRelativeResize="0"/>
          <p:nvPr/>
        </p:nvPicPr>
        <p:blipFill rotWithShape="1">
          <a:blip r:embed="rId7">
            <a:alphaModFix/>
          </a:blip>
          <a:srcRect b="29702" l="0" r="0" t="36378"/>
          <a:stretch/>
        </p:blipFill>
        <p:spPr>
          <a:xfrm>
            <a:off x="2308805" y="5846593"/>
            <a:ext cx="2032000" cy="6892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8"/>
          <p:cNvSpPr/>
          <p:nvPr/>
        </p:nvSpPr>
        <p:spPr>
          <a:xfrm>
            <a:off x="0" y="21782"/>
            <a:ext cx="12192000" cy="6858000"/>
          </a:xfrm>
          <a:prstGeom prst="rect">
            <a:avLst/>
          </a:prstGeom>
          <a:solidFill>
            <a:srgbClr val="D9E5F8"/>
          </a:solidFill>
          <a:ln cap="flat" cmpd="sng" w="19050">
            <a:solidFill>
              <a:srgbClr val="D9E5F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7" name="Google Shape;207;p8"/>
          <p:cNvPicPr preferRelativeResize="0"/>
          <p:nvPr/>
        </p:nvPicPr>
        <p:blipFill rotWithShape="1">
          <a:blip r:embed="rId3">
            <a:alphaModFix/>
          </a:blip>
          <a:srcRect b="0" l="0" r="0" t="-6193"/>
          <a:stretch/>
        </p:blipFill>
        <p:spPr>
          <a:xfrm>
            <a:off x="210820" y="12701"/>
            <a:ext cx="11483402" cy="543306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8"/>
          <p:cNvSpPr txBox="1"/>
          <p:nvPr>
            <p:ph type="title"/>
          </p:nvPr>
        </p:nvSpPr>
        <p:spPr>
          <a:xfrm>
            <a:off x="89967" y="68889"/>
            <a:ext cx="10515600" cy="5492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lang="en-GB" sz="2800">
                <a:latin typeface="Arial"/>
                <a:ea typeface="Arial"/>
                <a:cs typeface="Arial"/>
                <a:sym typeface="Arial"/>
              </a:rPr>
              <a:t>Characterisation of the landslide sources</a:t>
            </a:r>
            <a:endParaRPr b="1" sz="2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8"/>
          <p:cNvSpPr txBox="1"/>
          <p:nvPr/>
        </p:nvSpPr>
        <p:spPr>
          <a:xfrm>
            <a:off x="-1056183" y="8253272"/>
            <a:ext cx="1202898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lay"/>
              <a:buAutoNum type="arabicPeriod"/>
            </a:pPr>
            <a:r>
              <a:rPr b="0" i="0" lang="en-GB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Stochastic workflow for generating landslide volumes based on bathymetry, slope, and geometric sampling to capture a wide range of plausible scenarios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lay"/>
              <a:buAutoNum type="arabicPeriod"/>
            </a:pPr>
            <a:r>
              <a:rPr b="0" i="0" lang="en-GB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Numerical modelling of a landslide-generated tsunami (Cochin Slide case) combining landslide dynamics (BingClaw) and tsunami propagation (Tsunami-HySEA)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lay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9967" y="6327452"/>
            <a:ext cx="968244" cy="461659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8"/>
          <p:cNvSpPr txBox="1"/>
          <p:nvPr/>
        </p:nvSpPr>
        <p:spPr>
          <a:xfrm>
            <a:off x="1463028" y="5492868"/>
            <a:ext cx="10639005" cy="13233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60606"/>
              </a:buClr>
              <a:buSzPts val="1600"/>
              <a:buFont typeface="Courier New"/>
              <a:buChar char="o"/>
            </a:pPr>
            <a:r>
              <a:rPr i="0" lang="en-GB" sz="2000" u="none" cap="none" strike="noStrike">
                <a:solidFill>
                  <a:srgbClr val="060606"/>
                </a:solidFill>
                <a:latin typeface="Arial"/>
                <a:ea typeface="Arial"/>
                <a:cs typeface="Arial"/>
                <a:sym typeface="Arial"/>
              </a:rPr>
              <a:t>Understand local submarine landslide characteristics  and their tsunami potential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60606"/>
              </a:buClr>
              <a:buSzPts val="1600"/>
              <a:buFont typeface="Courier New"/>
              <a:buChar char="o"/>
            </a:pPr>
            <a:r>
              <a:rPr i="0" lang="en-GB" sz="2000" u="none" cap="none" strike="noStrike">
                <a:solidFill>
                  <a:srgbClr val="060606"/>
                </a:solidFill>
                <a:latin typeface="Arial"/>
                <a:ea typeface="Arial"/>
                <a:cs typeface="Arial"/>
                <a:sym typeface="Arial"/>
              </a:rPr>
              <a:t>Regions of concern include the Makran subduction zone, steep coastal margins and the Bay of Bengal submarine fans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60606"/>
              </a:buClr>
              <a:buSzPts val="1600"/>
              <a:buFont typeface="Courier New"/>
              <a:buChar char="o"/>
            </a:pPr>
            <a:r>
              <a:rPr i="0" lang="en-GB" sz="2000" u="none" cap="none" strike="noStrike">
                <a:solidFill>
                  <a:srgbClr val="060606"/>
                </a:solidFill>
                <a:latin typeface="Arial"/>
                <a:ea typeface="Arial"/>
                <a:cs typeface="Arial"/>
                <a:sym typeface="Arial"/>
              </a:rPr>
              <a:t>Some evidence of past events but lack of dated historical records in the region.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blue and white logo&#10;&#10;AI-generated content may be incorrect." id="212" name="Google Shape;212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518461" y="69328"/>
            <a:ext cx="1470610" cy="1381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8" title="OceanDecade_Logo_large_wtext.pn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367949" y="117338"/>
            <a:ext cx="1824051" cy="13369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9"/>
          <p:cNvSpPr/>
          <p:nvPr/>
        </p:nvSpPr>
        <p:spPr>
          <a:xfrm>
            <a:off x="0" y="21782"/>
            <a:ext cx="12192000" cy="6858000"/>
          </a:xfrm>
          <a:prstGeom prst="rect">
            <a:avLst/>
          </a:prstGeom>
          <a:solidFill>
            <a:srgbClr val="D9E5F8"/>
          </a:solidFill>
          <a:ln cap="flat" cmpd="sng" w="19050">
            <a:solidFill>
              <a:srgbClr val="D9E5F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9" name="Google Shape;219;p9"/>
          <p:cNvGrpSpPr/>
          <p:nvPr/>
        </p:nvGrpSpPr>
        <p:grpSpPr>
          <a:xfrm>
            <a:off x="1702401" y="4780292"/>
            <a:ext cx="4610313" cy="1928141"/>
            <a:chOff x="124061" y="4835723"/>
            <a:chExt cx="4610313" cy="1928141"/>
          </a:xfrm>
        </p:grpSpPr>
        <p:pic>
          <p:nvPicPr>
            <p:cNvPr id="220" name="Google Shape;220;p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24061" y="5194205"/>
              <a:ext cx="4139591" cy="15696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1" name="Google Shape;221;p9"/>
            <p:cNvSpPr txBox="1"/>
            <p:nvPr/>
          </p:nvSpPr>
          <p:spPr>
            <a:xfrm rot="929798">
              <a:off x="951226" y="5340404"/>
              <a:ext cx="3815497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b="0" i="0" lang="en-GB" sz="12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varying volume, geometry and runout dynamic</a:t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22" name="Google Shape;222;p9"/>
            <p:cNvCxnSpPr/>
            <p:nvPr/>
          </p:nvCxnSpPr>
          <p:spPr>
            <a:xfrm>
              <a:off x="2072335" y="5144359"/>
              <a:ext cx="1029300" cy="3072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</p:grpSp>
      <p:pic>
        <p:nvPicPr>
          <p:cNvPr id="223" name="Google Shape;223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14414" y="1196844"/>
            <a:ext cx="5421117" cy="186521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4" name="Google Shape;224;p9"/>
          <p:cNvGrpSpPr/>
          <p:nvPr/>
        </p:nvGrpSpPr>
        <p:grpSpPr>
          <a:xfrm>
            <a:off x="726523" y="514405"/>
            <a:ext cx="5272209" cy="4135550"/>
            <a:chOff x="30285798" y="3335195"/>
            <a:chExt cx="11877020" cy="8279380"/>
          </a:xfrm>
        </p:grpSpPr>
        <p:pic>
          <p:nvPicPr>
            <p:cNvPr descr="A map of land with water&#10;&#10;AI-generated content may be incorrect." id="225" name="Google Shape;225;p9"/>
            <p:cNvPicPr preferRelativeResize="0"/>
            <p:nvPr/>
          </p:nvPicPr>
          <p:blipFill rotWithShape="1">
            <a:blip r:embed="rId5">
              <a:alphaModFix/>
            </a:blip>
            <a:srcRect b="0" l="0" r="8515" t="0"/>
            <a:stretch/>
          </p:blipFill>
          <p:spPr>
            <a:xfrm rot="152468">
              <a:off x="30452486" y="3587275"/>
              <a:ext cx="11543645" cy="7775220"/>
            </a:xfrm>
            <a:prstGeom prst="rect">
              <a:avLst/>
            </a:prstGeom>
            <a:noFill/>
            <a:ln cap="flat" cmpd="sng" w="9525">
              <a:solidFill>
                <a:srgbClr val="D9E5F8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226" name="Google Shape;226;p9"/>
            <p:cNvSpPr/>
            <p:nvPr/>
          </p:nvSpPr>
          <p:spPr>
            <a:xfrm rot="2719451">
              <a:off x="37074579" y="7010421"/>
              <a:ext cx="862331" cy="802508"/>
            </a:xfrm>
            <a:prstGeom prst="rect">
              <a:avLst/>
            </a:prstGeom>
            <a:noFill/>
            <a:ln cap="flat" cmpd="sng" w="19050">
              <a:solidFill>
                <a:srgbClr val="D9E5F8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227" name="Google Shape;227;p9"/>
          <p:cNvCxnSpPr/>
          <p:nvPr/>
        </p:nvCxnSpPr>
        <p:spPr>
          <a:xfrm flipH="1" rot="10800000">
            <a:off x="4031675" y="1287375"/>
            <a:ext cx="2332500" cy="10002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28" name="Google Shape;228;p9"/>
          <p:cNvCxnSpPr/>
          <p:nvPr/>
        </p:nvCxnSpPr>
        <p:spPr>
          <a:xfrm flipH="1" rot="10800000">
            <a:off x="4046925" y="2465125"/>
            <a:ext cx="2397900" cy="4473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29" name="Google Shape;229;p9"/>
          <p:cNvSpPr txBox="1"/>
          <p:nvPr/>
        </p:nvSpPr>
        <p:spPr>
          <a:xfrm>
            <a:off x="6247181" y="612069"/>
            <a:ext cx="6054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GB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Generating </a:t>
            </a:r>
            <a:r>
              <a:rPr b="1" lang="en-GB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landslide volumes </a:t>
            </a:r>
            <a:r>
              <a:rPr lang="en-GB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based on bathymetry, slope, and geometric sampling to capture a wide range of plausible scenarios.</a:t>
            </a:r>
            <a:endParaRPr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9"/>
          <p:cNvSpPr txBox="1"/>
          <p:nvPr/>
        </p:nvSpPr>
        <p:spPr>
          <a:xfrm>
            <a:off x="6312725" y="3535963"/>
            <a:ext cx="5824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GB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Numerical</a:t>
            </a:r>
            <a:r>
              <a:rPr b="1" lang="en-GB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modelling of a landslide-generated tsunami </a:t>
            </a:r>
            <a:r>
              <a:rPr lang="en-GB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by coupling landslide runout outputs into</a:t>
            </a:r>
            <a:r>
              <a:rPr b="1" lang="en-GB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wave propagation models.</a:t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1" name="Google Shape;231;p9"/>
          <p:cNvGrpSpPr/>
          <p:nvPr/>
        </p:nvGrpSpPr>
        <p:grpSpPr>
          <a:xfrm>
            <a:off x="6468677" y="4118024"/>
            <a:ext cx="5512597" cy="2286525"/>
            <a:chOff x="5739364" y="3446318"/>
            <a:chExt cx="5815589" cy="2432215"/>
          </a:xfrm>
        </p:grpSpPr>
        <p:pic>
          <p:nvPicPr>
            <p:cNvPr descr="A map of a volcano&#10;&#10;AI-generated content may be incorrect." id="232" name="Google Shape;232;p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8674953" y="3446318"/>
              <a:ext cx="2880000" cy="24119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map of a sea&#10;&#10;AI-generated content may be incorrect." id="233" name="Google Shape;233;p9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5739364" y="3446318"/>
              <a:ext cx="2880000" cy="243221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4" name="Google Shape;234;p9"/>
          <p:cNvSpPr txBox="1"/>
          <p:nvPr>
            <p:ph type="title"/>
          </p:nvPr>
        </p:nvSpPr>
        <p:spPr>
          <a:xfrm>
            <a:off x="74707" y="47870"/>
            <a:ext cx="11860824" cy="5492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lang="en-GB" sz="2800">
                <a:latin typeface="Arial"/>
                <a:ea typeface="Arial"/>
                <a:cs typeface="Arial"/>
                <a:sym typeface="Arial"/>
              </a:rPr>
              <a:t>An integrated workflow for landslide – tsunami modelling</a:t>
            </a:r>
            <a:endParaRPr b="1" sz="2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5" name="Google Shape;235;p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10821" y="6232550"/>
            <a:ext cx="968244" cy="461659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9"/>
          <p:cNvSpPr txBox="1"/>
          <p:nvPr/>
        </p:nvSpPr>
        <p:spPr>
          <a:xfrm>
            <a:off x="0" y="3909375"/>
            <a:ext cx="1928700" cy="206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GB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Testing along the SW Indian margin to evaluate a range of potential landslide scenarios and resulting tsunami impacts at coastal sites.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9"/>
          <p:cNvSpPr/>
          <p:nvPr/>
        </p:nvSpPr>
        <p:spPr>
          <a:xfrm>
            <a:off x="8539466" y="3172680"/>
            <a:ext cx="1111800" cy="2526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7F7F7F"/>
          </a:solidFill>
          <a:ln cap="flat" cmpd="sng" w="1905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2024-11-06T07:19:16Z</dcterms:created>
  <dc:creator>Jalayer, Fatemeh</dc:creator>
</cp:coreProperties>
</file>