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3413" r:id="rId4"/>
    <p:sldId id="3414" r:id="rId5"/>
    <p:sldId id="259" r:id="rId6"/>
    <p:sldId id="3410" r:id="rId7"/>
    <p:sldId id="3411" r:id="rId8"/>
    <p:sldId id="260" r:id="rId9"/>
    <p:sldId id="3412" r:id="rId10"/>
    <p:sldId id="261" r:id="rId11"/>
    <p:sldId id="257" r:id="rId12"/>
  </p:sldIdLst>
  <p:sldSz cx="18288000" cy="10287000"/>
  <p:notesSz cx="6858000" cy="9144000"/>
  <p:embeddedFontLst>
    <p:embeddedFont>
      <p:font typeface="DIN Pro 1" panose="020B0604020202020204" charset="0"/>
      <p:regular r:id="rId13"/>
    </p:embeddedFont>
    <p:embeddedFont>
      <p:font typeface="DIN Pro 1 Bold" panose="020B0604020202020204" charset="0"/>
      <p:regular r:id="rId14"/>
    </p:embeddedFont>
    <p:embeddedFont>
      <p:font typeface="DIN Pro 2" panose="020B0604020202020204" charset="0"/>
      <p:regular r:id="rId15"/>
    </p:embeddedFont>
    <p:embeddedFont>
      <p:font typeface="DIN Pro 3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97A4D9-8868-4A69-9CFD-A0A0F274533D}" v="51" dt="2025-11-09T03:38:52.3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32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BA7CF0-D35A-B5A6-277D-8FECE129B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660" y="1"/>
            <a:ext cx="15773400" cy="15079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3563388-9471-D74B-FC88-4370A058FD8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67686" y="2005859"/>
            <a:ext cx="16768763" cy="694610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112179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92381E-249F-7D76-935B-4B8D246160A2}"/>
              </a:ext>
            </a:extLst>
          </p:cNvPr>
          <p:cNvGrpSpPr/>
          <p:nvPr userDrawn="1"/>
        </p:nvGrpSpPr>
        <p:grpSpPr>
          <a:xfrm>
            <a:off x="1" y="8792275"/>
            <a:ext cx="18288000" cy="1494726"/>
            <a:chOff x="1" y="8792275"/>
            <a:chExt cx="18288000" cy="1494726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781ABF53-B385-7811-2212-35F65065C1B7}"/>
                </a:ext>
              </a:extLst>
            </p:cNvPr>
            <p:cNvGrpSpPr/>
            <p:nvPr/>
          </p:nvGrpSpPr>
          <p:grpSpPr>
            <a:xfrm>
              <a:off x="1" y="8792275"/>
              <a:ext cx="18288000" cy="1494726"/>
              <a:chOff x="0" y="0"/>
              <a:chExt cx="2961182" cy="275705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189CF304-D40E-7905-8947-83271A469B6D}"/>
                  </a:ext>
                </a:extLst>
              </p:cNvPr>
              <p:cNvSpPr/>
              <p:nvPr/>
            </p:nvSpPr>
            <p:spPr>
              <a:xfrm>
                <a:off x="0" y="0"/>
                <a:ext cx="2961182" cy="275705"/>
              </a:xfrm>
              <a:custGeom>
                <a:avLst/>
                <a:gdLst/>
                <a:ahLst/>
                <a:cxnLst/>
                <a:rect l="l" t="t" r="r" b="b"/>
                <a:pathLst>
                  <a:path w="2961182" h="275705">
                    <a:moveTo>
                      <a:pt x="0" y="0"/>
                    </a:moveTo>
                    <a:lnTo>
                      <a:pt x="2961182" y="0"/>
                    </a:lnTo>
                    <a:lnTo>
                      <a:pt x="2961182" y="275705"/>
                    </a:lnTo>
                    <a:lnTo>
                      <a:pt x="0" y="275705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352765" b="-352765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9" name="Group 4">
              <a:extLst>
                <a:ext uri="{FF2B5EF4-FFF2-40B4-BE49-F238E27FC236}">
                  <a16:creationId xmlns:a16="http://schemas.microsoft.com/office/drawing/2014/main" id="{1D6265A6-0F59-6508-EE8D-F76521AB6A7B}"/>
                </a:ext>
              </a:extLst>
            </p:cNvPr>
            <p:cNvGrpSpPr/>
            <p:nvPr/>
          </p:nvGrpSpPr>
          <p:grpSpPr>
            <a:xfrm>
              <a:off x="340342" y="9091072"/>
              <a:ext cx="8212269" cy="741679"/>
              <a:chOff x="0" y="0"/>
              <a:chExt cx="10949692" cy="988906"/>
            </a:xfrm>
          </p:grpSpPr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654164E1-1ACC-0435-D9ED-F9B555167523}"/>
                  </a:ext>
                </a:extLst>
              </p:cNvPr>
              <p:cNvSpPr txBox="1"/>
              <p:nvPr/>
            </p:nvSpPr>
            <p:spPr>
              <a:xfrm>
                <a:off x="4372095" y="-47625"/>
                <a:ext cx="6577597" cy="103653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3220"/>
                  </a:lnSpc>
                </a:pPr>
                <a:r>
                  <a:rPr lang="en-US" sz="2300">
                    <a:solidFill>
                      <a:srgbClr val="FFFFFF"/>
                    </a:solidFill>
                    <a:latin typeface="DIN Pro 3"/>
                    <a:ea typeface="DIN Pro 3"/>
                    <a:cs typeface="DIN Pro 3"/>
                    <a:sym typeface="DIN Pro 3"/>
                  </a:rPr>
                  <a:t>First Conference of the </a:t>
                </a:r>
              </a:p>
              <a:p>
                <a:pPr algn="just">
                  <a:lnSpc>
                    <a:spcPts val="3220"/>
                  </a:lnSpc>
                </a:pPr>
                <a:r>
                  <a:rPr lang="en-US" sz="2300">
                    <a:solidFill>
                      <a:srgbClr val="FFFFFF"/>
                    </a:solidFill>
                    <a:latin typeface="DIN Pro 3"/>
                    <a:ea typeface="DIN Pro 3"/>
                    <a:cs typeface="DIN Pro 3"/>
                    <a:sym typeface="DIN Pro 3"/>
                  </a:rPr>
                  <a:t>Ocean Decade Tsunami Programme </a:t>
                </a:r>
              </a:p>
            </p:txBody>
          </p:sp>
          <p:sp>
            <p:nvSpPr>
              <p:cNvPr id="11" name="AutoShape 6">
                <a:extLst>
                  <a:ext uri="{FF2B5EF4-FFF2-40B4-BE49-F238E27FC236}">
                    <a16:creationId xmlns:a16="http://schemas.microsoft.com/office/drawing/2014/main" id="{0D7B17F8-D2B9-682C-7C09-08F921917A19}"/>
                  </a:ext>
                </a:extLst>
              </p:cNvPr>
              <p:cNvSpPr/>
              <p:nvPr/>
            </p:nvSpPr>
            <p:spPr>
              <a:xfrm flipV="1">
                <a:off x="4051540" y="70002"/>
                <a:ext cx="0" cy="848903"/>
              </a:xfrm>
              <a:prstGeom prst="line">
                <a:avLst/>
              </a:prstGeom>
              <a:ln w="50800" cap="flat">
                <a:solidFill>
                  <a:srgbClr val="FFFFFF"/>
                </a:solidFill>
                <a:prstDash val="solid"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7">
                <a:extLst>
                  <a:ext uri="{FF2B5EF4-FFF2-40B4-BE49-F238E27FC236}">
                    <a16:creationId xmlns:a16="http://schemas.microsoft.com/office/drawing/2014/main" id="{8C83405D-8637-1617-304B-255F84257FB6}"/>
                  </a:ext>
                </a:extLst>
              </p:cNvPr>
              <p:cNvSpPr txBox="1"/>
              <p:nvPr/>
            </p:nvSpPr>
            <p:spPr>
              <a:xfrm>
                <a:off x="0" y="101768"/>
                <a:ext cx="3869616" cy="862753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l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en-US" sz="1899" spc="26">
                    <a:solidFill>
                      <a:srgbClr val="FFFFFF"/>
                    </a:solidFill>
                    <a:latin typeface="DIN Pro 1"/>
                    <a:ea typeface="DIN Pro 1"/>
                    <a:cs typeface="DIN Pro 1"/>
                    <a:sym typeface="DIN Pro 1"/>
                  </a:rPr>
                  <a:t>10-11 </a:t>
                </a:r>
                <a:r>
                  <a:rPr lang="en-US" sz="1899" u="none" strike="noStrike" spc="26">
                    <a:solidFill>
                      <a:srgbClr val="FFFFFF"/>
                    </a:solidFill>
                    <a:latin typeface="DIN Pro 1"/>
                    <a:ea typeface="DIN Pro 1"/>
                    <a:cs typeface="DIN Pro 1"/>
                    <a:sym typeface="DIN Pro 1"/>
                  </a:rPr>
                  <a:t>November 2025 </a:t>
                </a:r>
              </a:p>
              <a:p>
                <a:pPr marL="0" lvl="0" indent="0" algn="l">
                  <a:lnSpc>
                    <a:spcPts val="2659"/>
                  </a:lnSpc>
                  <a:spcBef>
                    <a:spcPct val="0"/>
                  </a:spcBef>
                </a:pPr>
                <a:r>
                  <a:rPr lang="en-US" sz="1899" u="none" strike="noStrike" spc="26">
                    <a:solidFill>
                      <a:srgbClr val="FFFFFF"/>
                    </a:solidFill>
                    <a:latin typeface="DIN Pro 1"/>
                    <a:ea typeface="DIN Pro 1"/>
                    <a:cs typeface="DIN Pro 1"/>
                    <a:sym typeface="DIN Pro 1"/>
                  </a:rPr>
                  <a:t>INCOIS, Hyderabad, India</a:t>
                </a:r>
              </a:p>
            </p:txBody>
          </p:sp>
        </p:grpSp>
      </p:grpSp>
      <p:grpSp>
        <p:nvGrpSpPr>
          <p:cNvPr id="14" name="Group 8">
            <a:extLst>
              <a:ext uri="{FF2B5EF4-FFF2-40B4-BE49-F238E27FC236}">
                <a16:creationId xmlns:a16="http://schemas.microsoft.com/office/drawing/2014/main" id="{4BA31EF5-2DB4-BB10-6DE7-DA046B6D1E72}"/>
              </a:ext>
            </a:extLst>
          </p:cNvPr>
          <p:cNvGrpSpPr/>
          <p:nvPr userDrawn="1"/>
        </p:nvGrpSpPr>
        <p:grpSpPr>
          <a:xfrm>
            <a:off x="385585" y="262958"/>
            <a:ext cx="5100816" cy="1207764"/>
            <a:chOff x="0" y="0"/>
            <a:chExt cx="8624004" cy="2041981"/>
          </a:xfrm>
        </p:grpSpPr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DDFC550A-FD28-BF9D-2F6D-2D69AE68A7C2}"/>
                </a:ext>
              </a:extLst>
            </p:cNvPr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7391EC8C-CB99-1281-B8B1-10F281E90B0B}"/>
                </a:ext>
              </a:extLst>
            </p:cNvPr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3" Type="http://schemas.openxmlformats.org/officeDocument/2006/relationships/image" Target="../media/image8.png"/><Relationship Id="rId7" Type="http://schemas.openxmlformats.org/officeDocument/2006/relationships/image" Target="../media/image22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" Type="http://schemas.openxmlformats.org/officeDocument/2006/relationships/image" Target="../media/image1.jpeg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8.pn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570832" y="4391696"/>
            <a:ext cx="6810192" cy="5618408"/>
          </a:xfrm>
          <a:custGeom>
            <a:avLst/>
            <a:gdLst/>
            <a:ahLst/>
            <a:cxnLst/>
            <a:rect l="l" t="t" r="r" b="b"/>
            <a:pathLst>
              <a:path w="6810192" h="5618408">
                <a:moveTo>
                  <a:pt x="0" y="0"/>
                </a:moveTo>
                <a:lnTo>
                  <a:pt x="6810192" y="0"/>
                </a:lnTo>
                <a:lnTo>
                  <a:pt x="6810192" y="5618408"/>
                </a:lnTo>
                <a:lnTo>
                  <a:pt x="0" y="56184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9144000" y="5594026"/>
            <a:ext cx="8793209" cy="4114800"/>
            <a:chOff x="0" y="0"/>
            <a:chExt cx="11724279" cy="548640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11724279" cy="5486400"/>
            </a:xfrm>
            <a:prstGeom prst="rect">
              <a:avLst/>
            </a:prstGeom>
            <a:solidFill>
              <a:srgbClr val="FFFFFF">
                <a:alpha val="76863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AutoShape 6"/>
            <p:cNvSpPr/>
            <p:nvPr/>
          </p:nvSpPr>
          <p:spPr>
            <a:xfrm flipH="1">
              <a:off x="520747" y="3713232"/>
              <a:ext cx="5235946" cy="0"/>
            </a:xfrm>
            <a:prstGeom prst="line">
              <a:avLst/>
            </a:prstGeom>
            <a:ln w="84269" cap="flat">
              <a:solidFill>
                <a:srgbClr val="0E6565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7994" y="4004628"/>
              <a:ext cx="3508835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Hyderabad, India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80745" y="283162"/>
              <a:ext cx="10762788" cy="317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6461"/>
                </a:lnSpc>
                <a:spcBef>
                  <a:spcPct val="0"/>
                </a:spcBef>
              </a:pPr>
              <a:r>
                <a:rPr lang="en-US" sz="4615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FIRST CONFERENCE OF THE </a:t>
              </a:r>
              <a:r>
                <a:rPr lang="en-US" sz="4615" u="none" strike="noStrike">
                  <a:solidFill>
                    <a:srgbClr val="0E6565"/>
                  </a:solidFill>
                  <a:latin typeface="DIN Pro 2"/>
                  <a:ea typeface="DIN Pro 2"/>
                  <a:cs typeface="DIN Pro 2"/>
                  <a:sym typeface="DIN Pro 2"/>
                </a:rPr>
                <a:t>OCEAN DECADE TSUNAMI PROGRAMME 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97245" y="4592173"/>
              <a:ext cx="4067966" cy="5157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42"/>
                </a:lnSpc>
                <a:spcBef>
                  <a:spcPct val="0"/>
                </a:spcBef>
              </a:pPr>
              <a:r>
                <a:rPr lang="en-US" sz="2322" b="1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10-11 </a:t>
              </a:r>
              <a:r>
                <a:rPr lang="en-US" sz="2322" b="1" u="none" strike="noStrike">
                  <a:solidFill>
                    <a:srgbClr val="0E6565"/>
                  </a:solidFill>
                  <a:latin typeface="DIN Pro 1 Bold"/>
                  <a:ea typeface="DIN Pro 1 Bold"/>
                  <a:cs typeface="DIN Pro 1 Bold"/>
                  <a:sym typeface="DIN Pro 1 Bold"/>
                </a:rPr>
                <a:t>November 2025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3BBB2BF-5E13-4866-E673-78EA3B76512F}"/>
              </a:ext>
            </a:extLst>
          </p:cNvPr>
          <p:cNvSpPr txBox="1"/>
          <p:nvPr/>
        </p:nvSpPr>
        <p:spPr>
          <a:xfrm>
            <a:off x="2064327" y="7754480"/>
            <a:ext cx="56408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Ardito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Kodijat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IOTIC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Dr. Laura Kong, ITIC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Alison Brome, CTIC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Denis Cheng Sang, NEAMTIC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Derya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Dilmen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Vennin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NEAMTIC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020563-986D-90CE-B307-F53922763A90}"/>
              </a:ext>
            </a:extLst>
          </p:cNvPr>
          <p:cNvSpPr/>
          <p:nvPr/>
        </p:nvSpPr>
        <p:spPr>
          <a:xfrm>
            <a:off x="2514600" y="2118455"/>
            <a:ext cx="5791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Tsunami Ready Toolkit</a:t>
            </a:r>
          </a:p>
        </p:txBody>
      </p:sp>
      <p:pic>
        <p:nvPicPr>
          <p:cNvPr id="16" name="Picture 15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2D8A7B3F-CAD9-7B55-8240-6A208D5245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47" y="2361577"/>
            <a:ext cx="1744738" cy="126808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EC9F3-5B4B-A368-EBAD-665320932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4231BEBC-F4F5-5870-2C23-3E03CFA947F2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EEB93F05-3CB6-60E2-1B2B-7E19F5142F4C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219D7068-C421-2DEA-A3DF-743F2318C92A}"/>
              </a:ext>
            </a:extLst>
          </p:cNvPr>
          <p:cNvGrpSpPr/>
          <p:nvPr/>
        </p:nvGrpSpPr>
        <p:grpSpPr>
          <a:xfrm>
            <a:off x="340342" y="9055353"/>
            <a:ext cx="8212269" cy="785280"/>
            <a:chOff x="0" y="-47625"/>
            <a:chExt cx="10949692" cy="1047041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5526138-FF18-8FAD-5DAB-D69D15A89F5F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4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69B4284E-977D-85B6-9490-F6F4FF24DBE0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368C1DB0-3506-7059-F4FC-E3A2729B3063}"/>
                </a:ext>
              </a:extLst>
            </p:cNvPr>
            <p:cNvSpPr txBox="1"/>
            <p:nvPr/>
          </p:nvSpPr>
          <p:spPr>
            <a:xfrm>
              <a:off x="0" y="101768"/>
              <a:ext cx="3869616" cy="881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INCOIS, Hyderabad, India</a:t>
              </a:r>
            </a:p>
          </p:txBody>
        </p:sp>
      </p:grp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14B69ED-A641-7FBF-637C-F540BEE0199D}"/>
              </a:ext>
            </a:extLst>
          </p:cNvPr>
          <p:cNvSpPr txBox="1">
            <a:spLocks/>
          </p:cNvSpPr>
          <p:nvPr/>
        </p:nvSpPr>
        <p:spPr>
          <a:xfrm>
            <a:off x="1792585" y="2733346"/>
            <a:ext cx="15011400" cy="529972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36600" indent="-736600">
              <a:spcBef>
                <a:spcPts val="18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Capacity Assessment to Implement Tsunami Ready Indicators</a:t>
            </a:r>
          </a:p>
          <a:p>
            <a:pPr marL="736600" indent="-736600">
              <a:spcBef>
                <a:spcPts val="18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Survey on the Implementation of the UNESCO-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IOCTsunami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Ready Recognition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ICG/CARIBE-EWS</a:t>
            </a:r>
          </a:p>
          <a:p>
            <a:pPr marL="736600" indent="-736600">
              <a:spcBef>
                <a:spcPts val="18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tools on the impact of Tsunami Ready to UNESCO-IOC Recognized Community in Indonesia</a:t>
            </a:r>
          </a:p>
        </p:txBody>
      </p:sp>
      <p:pic>
        <p:nvPicPr>
          <p:cNvPr id="14" name="Picture 13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EDE98880-510C-3854-1DC6-1AFE7DE802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EFDC3250-1261-6F6C-0D5B-4D0156734795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039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 Tools</a:t>
            </a:r>
          </a:p>
        </p:txBody>
      </p:sp>
    </p:spTree>
    <p:extLst>
      <p:ext uri="{BB962C8B-B14F-4D97-AF65-F5344CB8AC3E}">
        <p14:creationId xmlns:p14="http://schemas.microsoft.com/office/powerpoint/2010/main" val="34962655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2">
            <a:extLst>
              <a:ext uri="{FF2B5EF4-FFF2-40B4-BE49-F238E27FC236}">
                <a16:creationId xmlns:a16="http://schemas.microsoft.com/office/drawing/2014/main" id="{DBD192FF-3E88-B030-3553-11CC3E049D0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76" r="-2" b="-285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80148" y="8808068"/>
            <a:ext cx="18448295" cy="1478932"/>
          </a:xfrm>
          <a:custGeom>
            <a:avLst/>
            <a:gdLst/>
            <a:ahLst/>
            <a:cxnLst/>
            <a:rect l="l" t="t" r="r" b="b"/>
            <a:pathLst>
              <a:path w="18448295" h="2392990">
                <a:moveTo>
                  <a:pt x="18448294" y="0"/>
                </a:moveTo>
                <a:lnTo>
                  <a:pt x="0" y="0"/>
                </a:lnTo>
                <a:lnTo>
                  <a:pt x="0" y="2392991"/>
                </a:lnTo>
                <a:lnTo>
                  <a:pt x="18448294" y="2392991"/>
                </a:lnTo>
                <a:lnTo>
                  <a:pt x="18448294" y="0"/>
                </a:lnTo>
                <a:close/>
              </a:path>
            </a:pathLst>
          </a:custGeom>
          <a:blipFill>
            <a:blip r:embed="rId3">
              <a:alphaModFix amt="46000"/>
            </a:blip>
            <a:stretch>
              <a:fillRect t="-271379" b="-21172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340342" y="9091072"/>
            <a:ext cx="8212269" cy="741679"/>
            <a:chOff x="0" y="0"/>
            <a:chExt cx="10949692" cy="988906"/>
          </a:xfrm>
        </p:grpSpPr>
        <p:sp>
          <p:nvSpPr>
            <p:cNvPr id="5" name="TextBox 5"/>
            <p:cNvSpPr txBox="1"/>
            <p:nvPr/>
          </p:nvSpPr>
          <p:spPr>
            <a:xfrm>
              <a:off x="4372095" y="-47625"/>
              <a:ext cx="6577597" cy="10365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DIN Pro 3"/>
                  <a:ea typeface="DIN Pro 3"/>
                  <a:cs typeface="DIN Pro 3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/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01768"/>
              <a:ext cx="3869616" cy="862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DIN Pro 1"/>
                  <a:ea typeface="DIN Pro 1"/>
                  <a:cs typeface="DIN Pro 1"/>
                  <a:sym typeface="DIN Pro 1"/>
                </a:rPr>
                <a:t>INCOIS, Hyderabad, India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85584" y="262957"/>
            <a:ext cx="6468003" cy="1531485"/>
            <a:chOff x="0" y="0"/>
            <a:chExt cx="8624004" cy="204198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227470" cy="2041981"/>
            </a:xfrm>
            <a:custGeom>
              <a:avLst/>
              <a:gdLst/>
              <a:ahLst/>
              <a:cxnLst/>
              <a:rect l="l" t="t" r="r" b="b"/>
              <a:pathLst>
                <a:path w="5227470" h="2041981">
                  <a:moveTo>
                    <a:pt x="0" y="0"/>
                  </a:moveTo>
                  <a:lnTo>
                    <a:pt x="5227470" y="0"/>
                  </a:lnTo>
                  <a:lnTo>
                    <a:pt x="5227470" y="2041981"/>
                  </a:lnTo>
                  <a:lnTo>
                    <a:pt x="0" y="2041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5409260" y="0"/>
              <a:ext cx="3214744" cy="1072921"/>
            </a:xfrm>
            <a:custGeom>
              <a:avLst/>
              <a:gdLst/>
              <a:ahLst/>
              <a:cxnLst/>
              <a:rect l="l" t="t" r="r" b="b"/>
              <a:pathLst>
                <a:path w="3214744" h="1072921">
                  <a:moveTo>
                    <a:pt x="0" y="0"/>
                  </a:moveTo>
                  <a:lnTo>
                    <a:pt x="3214744" y="0"/>
                  </a:lnTo>
                  <a:lnTo>
                    <a:pt x="3214744" y="1072921"/>
                  </a:lnTo>
                  <a:lnTo>
                    <a:pt x="0" y="1072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A6BADF3-FF43-3045-9F14-6F9BEAB073C0}"/>
              </a:ext>
            </a:extLst>
          </p:cNvPr>
          <p:cNvSpPr txBox="1"/>
          <p:nvPr/>
        </p:nvSpPr>
        <p:spPr>
          <a:xfrm>
            <a:off x="1905000" y="6424494"/>
            <a:ext cx="56408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Ardito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Kodijat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IOTIC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Dr. Laura Kong, ITIC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Alison Brome, CTIC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Denis Cheng Sang, NEAMTIC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Derya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Dilmen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Vennin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NEAMTIC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3E9667-BBDA-5862-CD3A-641D2CAC9FBC}"/>
              </a:ext>
            </a:extLst>
          </p:cNvPr>
          <p:cNvSpPr/>
          <p:nvPr/>
        </p:nvSpPr>
        <p:spPr>
          <a:xfrm>
            <a:off x="838200" y="2724473"/>
            <a:ext cx="579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69E60525-E1EF-8FB1-1FBA-B9B249EEBF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865393-2EF4-61E1-B5CF-C368516F7597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039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and Guidance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9213541-4B0C-A6CA-1ABA-B3C1950489D2}"/>
              </a:ext>
            </a:extLst>
          </p:cNvPr>
          <p:cNvSpPr txBox="1"/>
          <p:nvPr/>
        </p:nvSpPr>
        <p:spPr>
          <a:xfrm>
            <a:off x="1600200" y="2972702"/>
            <a:ext cx="16535400" cy="58721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6600" indent="-736600"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and Guide 74 (to be updated)</a:t>
            </a:r>
          </a:p>
          <a:p>
            <a:pPr marL="736600" indent="-736600"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Ready Community Definition </a:t>
            </a:r>
          </a:p>
          <a:p>
            <a:pPr marL="736600" indent="-736600"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Ready Application Form (updated)</a:t>
            </a:r>
          </a:p>
          <a:p>
            <a:pPr marL="736600" indent="-736600"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Submission procedures (Automated tool) </a:t>
            </a:r>
          </a:p>
          <a:p>
            <a:pPr marL="736600" indent="-736600">
              <a:lnSpc>
                <a:spcPct val="12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 naming and file types (file metadata)</a:t>
            </a:r>
          </a:p>
          <a:p>
            <a:pPr marL="736600" indent="-736600">
              <a:lnSpc>
                <a:spcPct val="12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 Renewal procedures (Use the same form as new application)</a:t>
            </a:r>
          </a:p>
          <a:p>
            <a:pPr marL="736600" indent="-736600">
              <a:lnSpc>
                <a:spcPct val="12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7434A-92AC-36B2-B744-1D97148D1D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E0147810-9FB4-BC54-7680-758AEC68BB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9E885BA8-C55A-3258-1779-6EE6A52AF8BF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039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and Guidance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2C46FF-A6B2-8BC3-EC88-601BC1677CF5}"/>
              </a:ext>
            </a:extLst>
          </p:cNvPr>
          <p:cNvSpPr txBox="1"/>
          <p:nvPr/>
        </p:nvSpPr>
        <p:spPr>
          <a:xfrm>
            <a:off x="1524000" y="3086100"/>
            <a:ext cx="16230600" cy="4538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3088" indent="-573088"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Implementation communications (sample letters and templates) </a:t>
            </a:r>
          </a:p>
          <a:p>
            <a:pPr marL="1028700" lvl="1" indent="-401638"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Letter of Intent, NTRB/RTRB, </a:t>
            </a:r>
          </a:p>
          <a:p>
            <a:pPr marL="1028700" lvl="1" indent="-401638"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Application submission, </a:t>
            </a:r>
          </a:p>
          <a:p>
            <a:pPr marL="1028700" lvl="1" indent="-401638"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IOC acknowledgement, </a:t>
            </a:r>
          </a:p>
          <a:p>
            <a:pPr marL="1028700" lvl="1" indent="-401638"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Recognition and Appreciation Certificate names, </a:t>
            </a:r>
          </a:p>
          <a:p>
            <a:pPr marL="1028700" lvl="1" indent="-401638"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  <a:buFont typeface="Wingdings" panose="05000000000000000000" pitchFamily="2" charset="2"/>
              <a:buChar char="§"/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Community summary for web page</a:t>
            </a:r>
          </a:p>
        </p:txBody>
      </p:sp>
    </p:spTree>
    <p:extLst>
      <p:ext uri="{BB962C8B-B14F-4D97-AF65-F5344CB8AC3E}">
        <p14:creationId xmlns:p14="http://schemas.microsoft.com/office/powerpoint/2010/main" val="36180354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70C4C-317E-8981-0394-7A89057E1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BF0A4B97-417B-5411-2D84-52EDFC854E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5AFE399-F0DA-D107-00DC-99A4E47E40F1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039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and Guidance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EE6166-83AA-BEBF-57CB-0B29622C6964}"/>
              </a:ext>
            </a:extLst>
          </p:cNvPr>
          <p:cNvSpPr txBox="1"/>
          <p:nvPr/>
        </p:nvSpPr>
        <p:spPr>
          <a:xfrm>
            <a:off x="1143000" y="2414981"/>
            <a:ext cx="16687800" cy="2276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04887" lvl="1" indent="-571500">
              <a:lnSpc>
                <a:spcPct val="11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Recognition Sign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(Size, Color, Fonts, Placements of Logos, etc.)</a:t>
            </a:r>
          </a:p>
          <a:p>
            <a:pPr marL="1004887" lvl="1" indent="-571500">
              <a:lnSpc>
                <a:spcPct val="11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Recognition and Appreciation Certificates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(All ICGs)</a:t>
            </a:r>
          </a:p>
          <a:p>
            <a:pPr marL="1004887" lvl="1" indent="-571500">
              <a:lnSpc>
                <a:spcPct val="110000"/>
              </a:lnSpc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Recognition Ceremony – sample Concept Note and Agenda</a:t>
            </a:r>
          </a:p>
        </p:txBody>
      </p:sp>
      <p:pic>
        <p:nvPicPr>
          <p:cNvPr id="5" name="Picture 4" descr="A blue and white sign with text&#10;&#10;AI-generated content may be incorrect.">
            <a:extLst>
              <a:ext uri="{FF2B5EF4-FFF2-40B4-BE49-F238E27FC236}">
                <a16:creationId xmlns:a16="http://schemas.microsoft.com/office/drawing/2014/main" id="{33362BA9-D4D7-4CD5-FCB9-21944900D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746" y="5219700"/>
            <a:ext cx="2445023" cy="3048000"/>
          </a:xfrm>
          <a:prstGeom prst="rect">
            <a:avLst/>
          </a:prstGeom>
        </p:spPr>
      </p:pic>
      <p:pic>
        <p:nvPicPr>
          <p:cNvPr id="7" name="Picture 6" descr="A blue card with text and a check mark&#10;&#10;AI-generated content may be incorrect.">
            <a:extLst>
              <a:ext uri="{FF2B5EF4-FFF2-40B4-BE49-F238E27FC236}">
                <a16:creationId xmlns:a16="http://schemas.microsoft.com/office/drawing/2014/main" id="{269DBBB5-155C-D6DC-DF88-70E9EEF404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546" y="5219700"/>
            <a:ext cx="3813756" cy="3048000"/>
          </a:xfrm>
          <a:prstGeom prst="rect">
            <a:avLst/>
          </a:prstGeom>
        </p:spPr>
      </p:pic>
      <p:pic>
        <p:nvPicPr>
          <p:cNvPr id="9" name="Picture 8" descr="A blue and white sign with text and a check mark&#10;&#10;AI-generated content may be incorrect.">
            <a:extLst>
              <a:ext uri="{FF2B5EF4-FFF2-40B4-BE49-F238E27FC236}">
                <a16:creationId xmlns:a16="http://schemas.microsoft.com/office/drawing/2014/main" id="{0F94DB67-B25F-68B7-43A8-9547F7563B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0079" y="5252113"/>
            <a:ext cx="2974701" cy="304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EE2CF-9698-6D4D-941A-A7C259E5C7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13346" y="5417183"/>
            <a:ext cx="3065195" cy="2276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7A5681B-9D82-70CC-A433-EBE23A7FC2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66146" y="5396839"/>
            <a:ext cx="3072683" cy="2296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6627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00ADD-E46E-4F07-78CD-E6009E121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C782FA29-62C8-5550-99ED-55EB5BED36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D0EFAB1-2B03-06C3-E628-EEB39CDC9EFF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0515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D7659E4-C44C-1A19-978B-5BAF0069E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643581"/>
            <a:ext cx="13658763" cy="5924123"/>
          </a:xfrm>
          <a:prstGeom prst="rect">
            <a:avLst/>
          </a:prstGeom>
        </p:spPr>
      </p:pic>
      <p:pic>
        <p:nvPicPr>
          <p:cNvPr id="17" name="Picture 16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36F74FDD-98C7-4826-8420-C0E4C39880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1723236"/>
            <a:ext cx="1840690" cy="9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799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5F099D-1B66-C13C-575A-AAC73BA6C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9D03469-C563-1511-6273-E2257E33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722901"/>
            <a:ext cx="13212356" cy="607819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1167B55-2419-1C0E-9092-E9AD83D5554A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0515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Trainings</a:t>
            </a:r>
          </a:p>
        </p:txBody>
      </p:sp>
      <p:pic>
        <p:nvPicPr>
          <p:cNvPr id="8" name="Picture 7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22E4C4AD-33C8-3B97-AF4F-40364E14B2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pic>
        <p:nvPicPr>
          <p:cNvPr id="9" name="Picture 8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793953A0-4E83-E7D2-1114-C0E266157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1723236"/>
            <a:ext cx="1840690" cy="920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1780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23D25-6F3A-2149-39B8-F0DCF08F0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38DBF433-485F-E327-E55C-65C7697CAA4E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776C372-C0C4-693C-5750-F9E3541E3EAC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4C5FE7F1-6E27-E371-F8ED-96FD9A7E0C5C}"/>
              </a:ext>
            </a:extLst>
          </p:cNvPr>
          <p:cNvGrpSpPr/>
          <p:nvPr/>
        </p:nvGrpSpPr>
        <p:grpSpPr>
          <a:xfrm>
            <a:off x="340342" y="9055353"/>
            <a:ext cx="8212269" cy="785280"/>
            <a:chOff x="0" y="-47625"/>
            <a:chExt cx="10949692" cy="1047041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08BD291-6A4A-C2A6-838C-007C0EC9AC33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4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C67F0396-5AC7-79F6-BC77-A4C8217104EB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0A083171-3DD9-FD7A-AC64-1E04E29D7760}"/>
                </a:ext>
              </a:extLst>
            </p:cNvPr>
            <p:cNvSpPr txBox="1"/>
            <p:nvPr/>
          </p:nvSpPr>
          <p:spPr>
            <a:xfrm>
              <a:off x="0" y="101768"/>
              <a:ext cx="3869616" cy="881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INCOIS, Hyderabad, India</a:t>
              </a:r>
            </a:p>
          </p:txBody>
        </p:sp>
      </p:grpSp>
      <p:pic>
        <p:nvPicPr>
          <p:cNvPr id="13" name="Picture 12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1A0354BE-151B-DE7F-7893-6CF2B66675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96B1CEE-F7FA-1F14-B2EB-B8C857ABC787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20396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and Education Tools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C96D08-8172-1AAA-D3A3-B1A05B2A2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3582211"/>
            <a:ext cx="11444562" cy="448879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6055BE-1B7E-A289-7410-E377B95A667C}"/>
              </a:ext>
            </a:extLst>
          </p:cNvPr>
          <p:cNvSpPr txBox="1"/>
          <p:nvPr/>
        </p:nvSpPr>
        <p:spPr>
          <a:xfrm>
            <a:off x="1371600" y="2324013"/>
            <a:ext cx="10884088" cy="654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Ready Videos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0FF778-8779-499D-84F9-9AD412CBDA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44400" y="3695700"/>
            <a:ext cx="4953000" cy="483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64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20C79-EBF6-568C-FB61-16EDBA63B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6366FAAD-97CC-302A-191F-8FB873F38E38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AB9339CB-C66F-9D4B-9A06-7B3A8C44F16D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F950CE00-3C40-942E-319D-29A2DE8CA1F8}"/>
              </a:ext>
            </a:extLst>
          </p:cNvPr>
          <p:cNvGrpSpPr/>
          <p:nvPr/>
        </p:nvGrpSpPr>
        <p:grpSpPr>
          <a:xfrm>
            <a:off x="340342" y="9055353"/>
            <a:ext cx="8212269" cy="785280"/>
            <a:chOff x="0" y="-47625"/>
            <a:chExt cx="10949692" cy="1047041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733AFC4-8BF3-51E7-B89B-0773FD2A87E5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4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9F900DA3-D025-9F56-743C-1B1AB1B6F9F6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528713C9-81EC-3695-A076-78A5086E8C49}"/>
                </a:ext>
              </a:extLst>
            </p:cNvPr>
            <p:cNvSpPr txBox="1"/>
            <p:nvPr/>
          </p:nvSpPr>
          <p:spPr>
            <a:xfrm>
              <a:off x="0" y="101768"/>
              <a:ext cx="3869616" cy="881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INCOIS, Hyderabad, India</a:t>
              </a:r>
            </a:p>
          </p:txBody>
        </p:sp>
      </p:grpSp>
      <p:pic>
        <p:nvPicPr>
          <p:cNvPr id="13" name="Picture 12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71451AE1-7EF1-8688-7E98-7845562927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8FC0C13-BD84-32C1-A75B-0DEAF9E3EFEE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19634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and Education Tools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880B1A-82D9-5EFE-3004-F3FA67C9A933}"/>
              </a:ext>
            </a:extLst>
          </p:cNvPr>
          <p:cNvSpPr txBox="1"/>
          <p:nvPr/>
        </p:nvSpPr>
        <p:spPr>
          <a:xfrm>
            <a:off x="1371600" y="2324013"/>
            <a:ext cx="10884088" cy="654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Ready Posters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965ADCA-C2EB-5EF3-1855-2ACFF4F00D87}"/>
              </a:ext>
            </a:extLst>
          </p:cNvPr>
          <p:cNvGrpSpPr/>
          <p:nvPr/>
        </p:nvGrpSpPr>
        <p:grpSpPr>
          <a:xfrm>
            <a:off x="946889" y="4039464"/>
            <a:ext cx="10278245" cy="3504527"/>
            <a:chOff x="634605" y="4121401"/>
            <a:chExt cx="10278245" cy="3504527"/>
          </a:xfrm>
        </p:grpSpPr>
        <p:pic>
          <p:nvPicPr>
            <p:cNvPr id="20" name="Picture 19" descr="A group of people walking under a tree&#10;&#10;AI-generated content may be incorrect.">
              <a:extLst>
                <a:ext uri="{FF2B5EF4-FFF2-40B4-BE49-F238E27FC236}">
                  <a16:creationId xmlns:a16="http://schemas.microsoft.com/office/drawing/2014/main" id="{18F8EA2A-309C-0F65-AD0E-D1015B8DB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2554" y="4121401"/>
              <a:ext cx="2472721" cy="3497703"/>
            </a:xfrm>
            <a:prstGeom prst="rect">
              <a:avLst/>
            </a:prstGeom>
          </p:spPr>
        </p:pic>
        <p:pic>
          <p:nvPicPr>
            <p:cNvPr id="22" name="Picture 21" descr="A group of people sitting on a rug&#10;&#10;AI-generated content may be incorrect.">
              <a:extLst>
                <a:ext uri="{FF2B5EF4-FFF2-40B4-BE49-F238E27FC236}">
                  <a16:creationId xmlns:a16="http://schemas.microsoft.com/office/drawing/2014/main" id="{32FACDFD-A7F9-D735-D1A7-1C8D2CD88E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0503" y="4121401"/>
              <a:ext cx="2472721" cy="3497703"/>
            </a:xfrm>
            <a:prstGeom prst="rect">
              <a:avLst/>
            </a:prstGeom>
          </p:spPr>
        </p:pic>
        <p:pic>
          <p:nvPicPr>
            <p:cNvPr id="24" name="Picture 23" descr="A group of people in safety vests&#10;&#10;AI-generated content may be incorrect.">
              <a:extLst>
                <a:ext uri="{FF2B5EF4-FFF2-40B4-BE49-F238E27FC236}">
                  <a16:creationId xmlns:a16="http://schemas.microsoft.com/office/drawing/2014/main" id="{F3358847-1F4D-F34E-B88F-E4647C1B3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0129" y="4128225"/>
              <a:ext cx="2472721" cy="3497703"/>
            </a:xfrm>
            <a:prstGeom prst="rect">
              <a:avLst/>
            </a:prstGeom>
          </p:spPr>
        </p:pic>
        <p:pic>
          <p:nvPicPr>
            <p:cNvPr id="26" name="Picture 25" descr="A group of children holding their hands up&#10;&#10;AI-generated content may be incorrect.">
              <a:extLst>
                <a:ext uri="{FF2B5EF4-FFF2-40B4-BE49-F238E27FC236}">
                  <a16:creationId xmlns:a16="http://schemas.microsoft.com/office/drawing/2014/main" id="{364FB739-8D29-1C4D-733A-21AE8735E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605" y="4121401"/>
              <a:ext cx="2472721" cy="3497703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F8829FA-0845-3744-EFFD-A0FDBD0BCD46}"/>
              </a:ext>
            </a:extLst>
          </p:cNvPr>
          <p:cNvGrpSpPr/>
          <p:nvPr/>
        </p:nvGrpSpPr>
        <p:grpSpPr>
          <a:xfrm>
            <a:off x="11430000" y="2377406"/>
            <a:ext cx="6692408" cy="6391043"/>
            <a:chOff x="11222380" y="2359138"/>
            <a:chExt cx="6692408" cy="6391043"/>
          </a:xfrm>
        </p:grpSpPr>
        <p:pic>
          <p:nvPicPr>
            <p:cNvPr id="29" name="Picture 28" descr="A group of people looking at a map&#10;&#10;AI-generated content may be incorrect.">
              <a:extLst>
                <a:ext uri="{FF2B5EF4-FFF2-40B4-BE49-F238E27FC236}">
                  <a16:creationId xmlns:a16="http://schemas.microsoft.com/office/drawing/2014/main" id="{BA00A45A-DB59-8D7A-CE3C-C86BCAFE0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2380" y="2388462"/>
              <a:ext cx="2153878" cy="1522696"/>
            </a:xfrm>
            <a:prstGeom prst="rect">
              <a:avLst/>
            </a:prstGeom>
          </p:spPr>
        </p:pic>
        <p:pic>
          <p:nvPicPr>
            <p:cNvPr id="31" name="Picture 30" descr="A group of people in orange vests&#10;&#10;AI-generated content may be incorrect.">
              <a:extLst>
                <a:ext uri="{FF2B5EF4-FFF2-40B4-BE49-F238E27FC236}">
                  <a16:creationId xmlns:a16="http://schemas.microsoft.com/office/drawing/2014/main" id="{E20DD122-6305-3B74-2146-20322D9D51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3871" y="2373279"/>
              <a:ext cx="2153878" cy="1522696"/>
            </a:xfrm>
            <a:prstGeom prst="rect">
              <a:avLst/>
            </a:prstGeom>
          </p:spPr>
        </p:pic>
        <p:pic>
          <p:nvPicPr>
            <p:cNvPr id="33" name="Picture 32" descr="A group of people outside a building&#10;&#10;AI-generated content may be incorrect.">
              <a:extLst>
                <a:ext uri="{FF2B5EF4-FFF2-40B4-BE49-F238E27FC236}">
                  <a16:creationId xmlns:a16="http://schemas.microsoft.com/office/drawing/2014/main" id="{CA9507F2-A35D-00ED-1086-89F063E036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21104" y="2359138"/>
              <a:ext cx="2153878" cy="1522696"/>
            </a:xfrm>
            <a:prstGeom prst="rect">
              <a:avLst/>
            </a:prstGeom>
          </p:spPr>
        </p:pic>
        <p:pic>
          <p:nvPicPr>
            <p:cNvPr id="35" name="Picture 34" descr="A person pointing at a map&#10;&#10;AI-generated content may be incorrect.">
              <a:extLst>
                <a:ext uri="{FF2B5EF4-FFF2-40B4-BE49-F238E27FC236}">
                  <a16:creationId xmlns:a16="http://schemas.microsoft.com/office/drawing/2014/main" id="{71BFC8EA-C706-55EA-8DA4-791D606EA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8369" y="3994469"/>
              <a:ext cx="2153878" cy="1522696"/>
            </a:xfrm>
            <a:prstGeom prst="rect">
              <a:avLst/>
            </a:prstGeom>
          </p:spPr>
        </p:pic>
        <p:pic>
          <p:nvPicPr>
            <p:cNvPr id="37" name="Picture 36" descr="A close-up of a sign&#10;&#10;AI-generated content may be incorrect.">
              <a:extLst>
                <a:ext uri="{FF2B5EF4-FFF2-40B4-BE49-F238E27FC236}">
                  <a16:creationId xmlns:a16="http://schemas.microsoft.com/office/drawing/2014/main" id="{8E46A13D-AD2E-6325-A82E-DBE1934EF5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63871" y="3975989"/>
              <a:ext cx="2153878" cy="1522696"/>
            </a:xfrm>
            <a:prstGeom prst="rect">
              <a:avLst/>
            </a:prstGeom>
          </p:spPr>
        </p:pic>
        <p:pic>
          <p:nvPicPr>
            <p:cNvPr id="39" name="Picture 38" descr="A group of kids standing in front of a glass display&#10;&#10;AI-generated content may be incorrect.">
              <a:extLst>
                <a:ext uri="{FF2B5EF4-FFF2-40B4-BE49-F238E27FC236}">
                  <a16:creationId xmlns:a16="http://schemas.microsoft.com/office/drawing/2014/main" id="{296B07FE-D50D-515A-ABFD-2FD6B99F3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37026" y="3965145"/>
              <a:ext cx="2153878" cy="1522696"/>
            </a:xfrm>
            <a:prstGeom prst="rect">
              <a:avLst/>
            </a:prstGeom>
          </p:spPr>
        </p:pic>
        <p:pic>
          <p:nvPicPr>
            <p:cNvPr id="41" name="Picture 40" descr="A group of people looking at a map&#10;&#10;AI-generated content may be incorrect.">
              <a:extLst>
                <a:ext uri="{FF2B5EF4-FFF2-40B4-BE49-F238E27FC236}">
                  <a16:creationId xmlns:a16="http://schemas.microsoft.com/office/drawing/2014/main" id="{5E9E4CAD-15C4-74AA-3980-5CAE89EC24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8369" y="5584621"/>
              <a:ext cx="2153878" cy="1522696"/>
            </a:xfrm>
            <a:prstGeom prst="rect">
              <a:avLst/>
            </a:prstGeom>
          </p:spPr>
        </p:pic>
        <p:pic>
          <p:nvPicPr>
            <p:cNvPr id="43" name="Picture 42" descr="A group of people in yellow vests sitting at a table with a computer&#10;&#10;AI-generated content may be incorrect.">
              <a:extLst>
                <a:ext uri="{FF2B5EF4-FFF2-40B4-BE49-F238E27FC236}">
                  <a16:creationId xmlns:a16="http://schemas.microsoft.com/office/drawing/2014/main" id="{C51D98A4-5737-7268-6BF3-9EB155038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065" y="5601737"/>
              <a:ext cx="2153878" cy="1522696"/>
            </a:xfrm>
            <a:prstGeom prst="rect">
              <a:avLst/>
            </a:prstGeom>
          </p:spPr>
        </p:pic>
        <p:pic>
          <p:nvPicPr>
            <p:cNvPr id="45" name="Picture 44" descr="A group of people standing on a beach&#10;&#10;AI-generated content may be incorrect.">
              <a:extLst>
                <a:ext uri="{FF2B5EF4-FFF2-40B4-BE49-F238E27FC236}">
                  <a16:creationId xmlns:a16="http://schemas.microsoft.com/office/drawing/2014/main" id="{38D7ABA1-20C7-ACA0-9971-78906B893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0910" y="5590893"/>
              <a:ext cx="2153878" cy="1522696"/>
            </a:xfrm>
            <a:prstGeom prst="rect">
              <a:avLst/>
            </a:prstGeom>
          </p:spPr>
        </p:pic>
        <p:pic>
          <p:nvPicPr>
            <p:cNvPr id="47" name="Picture 46" descr="A group of people outside a building&#10;&#10;AI-generated content may be incorrect.">
              <a:extLst>
                <a:ext uri="{FF2B5EF4-FFF2-40B4-BE49-F238E27FC236}">
                  <a16:creationId xmlns:a16="http://schemas.microsoft.com/office/drawing/2014/main" id="{E9F765D0-75C2-5C49-5960-2745623793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8369" y="7208928"/>
              <a:ext cx="2153878" cy="1522696"/>
            </a:xfrm>
            <a:prstGeom prst="rect">
              <a:avLst/>
            </a:prstGeom>
          </p:spPr>
        </p:pic>
        <p:pic>
          <p:nvPicPr>
            <p:cNvPr id="49" name="Picture 48" descr="A group of people working on a computer&#10;&#10;AI-generated content may be incorrect.">
              <a:extLst>
                <a:ext uri="{FF2B5EF4-FFF2-40B4-BE49-F238E27FC236}">
                  <a16:creationId xmlns:a16="http://schemas.microsoft.com/office/drawing/2014/main" id="{1A4DC9B8-1907-DBAC-D966-93E673C6C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08065" y="7227485"/>
              <a:ext cx="2153878" cy="1522696"/>
            </a:xfrm>
            <a:prstGeom prst="rect">
              <a:avLst/>
            </a:prstGeom>
          </p:spPr>
        </p:pic>
        <p:pic>
          <p:nvPicPr>
            <p:cNvPr id="51" name="Picture 50" descr="A group of people with a megaphone&#10;&#10;AI-generated content may be incorrect.">
              <a:extLst>
                <a:ext uri="{FF2B5EF4-FFF2-40B4-BE49-F238E27FC236}">
                  <a16:creationId xmlns:a16="http://schemas.microsoft.com/office/drawing/2014/main" id="{B2E9F448-7033-24A8-2071-67755D2A5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60910" y="7208928"/>
              <a:ext cx="2153878" cy="15226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3418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8BEA9-EDCC-1C1E-A7DC-F22966176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CAE24AFD-2EB7-017A-E9A6-0676ACAA2188}"/>
              </a:ext>
            </a:extLst>
          </p:cNvPr>
          <p:cNvGrpSpPr/>
          <p:nvPr/>
        </p:nvGrpSpPr>
        <p:grpSpPr>
          <a:xfrm>
            <a:off x="1" y="8792275"/>
            <a:ext cx="18288000" cy="1494726"/>
            <a:chOff x="0" y="0"/>
            <a:chExt cx="2961182" cy="275705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598B82C-25C7-FD3F-706E-5366E9DF74FB}"/>
                </a:ext>
              </a:extLst>
            </p:cNvPr>
            <p:cNvSpPr/>
            <p:nvPr/>
          </p:nvSpPr>
          <p:spPr>
            <a:xfrm>
              <a:off x="0" y="0"/>
              <a:ext cx="2961182" cy="275705"/>
            </a:xfrm>
            <a:custGeom>
              <a:avLst/>
              <a:gdLst/>
              <a:ahLst/>
              <a:cxnLst/>
              <a:rect l="l" t="t" r="r" b="b"/>
              <a:pathLst>
                <a:path w="2961182" h="275705">
                  <a:moveTo>
                    <a:pt x="0" y="0"/>
                  </a:moveTo>
                  <a:lnTo>
                    <a:pt x="2961182" y="0"/>
                  </a:lnTo>
                  <a:lnTo>
                    <a:pt x="2961182" y="275705"/>
                  </a:lnTo>
                  <a:lnTo>
                    <a:pt x="0" y="275705"/>
                  </a:lnTo>
                  <a:close/>
                </a:path>
              </a:pathLst>
            </a:custGeom>
            <a:blipFill>
              <a:blip r:embed="rId2"/>
              <a:stretch>
                <a:fillRect t="-352765" b="-352765"/>
              </a:stretch>
            </a:blipFill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4">
            <a:extLst>
              <a:ext uri="{FF2B5EF4-FFF2-40B4-BE49-F238E27FC236}">
                <a16:creationId xmlns:a16="http://schemas.microsoft.com/office/drawing/2014/main" id="{FB4C78E8-69E3-84CA-7287-DC4415F57533}"/>
              </a:ext>
            </a:extLst>
          </p:cNvPr>
          <p:cNvGrpSpPr/>
          <p:nvPr/>
        </p:nvGrpSpPr>
        <p:grpSpPr>
          <a:xfrm>
            <a:off x="340342" y="9055353"/>
            <a:ext cx="8212269" cy="785280"/>
            <a:chOff x="0" y="-47625"/>
            <a:chExt cx="10949692" cy="1047041"/>
          </a:xfrm>
        </p:grpSpPr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13683A4-F90A-02A7-22BE-CF2BE2E6F96A}"/>
                </a:ext>
              </a:extLst>
            </p:cNvPr>
            <p:cNvSpPr txBox="1"/>
            <p:nvPr/>
          </p:nvSpPr>
          <p:spPr>
            <a:xfrm>
              <a:off x="4372095" y="-47625"/>
              <a:ext cx="6577597" cy="10470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First Conference of the </a:t>
              </a:r>
            </a:p>
            <a:p>
              <a:pPr algn="just">
                <a:lnSpc>
                  <a:spcPts val="3220"/>
                </a:lnSpc>
              </a:pPr>
              <a:r>
                <a:rPr lang="en-US" sz="2300">
                  <a:solidFill>
                    <a:srgbClr val="FFFFFF"/>
                  </a:solidFill>
                  <a:latin typeface="Arial" panose="020B0604020202020204" pitchFamily="34" charset="0"/>
                  <a:ea typeface="DIN Pro 3"/>
                  <a:cs typeface="Arial" panose="020B0604020202020204" pitchFamily="34" charset="0"/>
                  <a:sym typeface="DIN Pro 3"/>
                </a:rPr>
                <a:t>Ocean Decade Tsunami Programme </a:t>
              </a:r>
            </a:p>
          </p:txBody>
        </p:sp>
        <p:sp>
          <p:nvSpPr>
            <p:cNvPr id="6" name="AutoShape 6">
              <a:extLst>
                <a:ext uri="{FF2B5EF4-FFF2-40B4-BE49-F238E27FC236}">
                  <a16:creationId xmlns:a16="http://schemas.microsoft.com/office/drawing/2014/main" id="{AAEED9CB-0485-971E-D652-422631C445AA}"/>
                </a:ext>
              </a:extLst>
            </p:cNvPr>
            <p:cNvSpPr/>
            <p:nvPr/>
          </p:nvSpPr>
          <p:spPr>
            <a:xfrm flipV="1">
              <a:off x="4051540" y="70002"/>
              <a:ext cx="0" cy="848903"/>
            </a:xfrm>
            <a:prstGeom prst="line">
              <a:avLst/>
            </a:prstGeom>
            <a:ln w="50800" cap="flat">
              <a:solidFill>
                <a:srgbClr val="FFFFF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E5B2C554-1A18-8B89-EF1B-1C27911C14D9}"/>
                </a:ext>
              </a:extLst>
            </p:cNvPr>
            <p:cNvSpPr txBox="1"/>
            <p:nvPr/>
          </p:nvSpPr>
          <p:spPr>
            <a:xfrm>
              <a:off x="0" y="101768"/>
              <a:ext cx="3869616" cy="881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10-11 </a:t>
              </a: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November 2025 </a:t>
              </a:r>
            </a:p>
            <a:p>
              <a:pPr marL="0" lvl="0" indent="0" algn="l">
                <a:lnSpc>
                  <a:spcPts val="2659"/>
                </a:lnSpc>
                <a:spcBef>
                  <a:spcPct val="0"/>
                </a:spcBef>
              </a:pPr>
              <a:r>
                <a:rPr lang="en-US" sz="1899" u="none" strike="noStrike" spc="26">
                  <a:solidFill>
                    <a:srgbClr val="FFFFFF"/>
                  </a:solidFill>
                  <a:latin typeface="Arial" panose="020B0604020202020204" pitchFamily="34" charset="0"/>
                  <a:ea typeface="DIN Pro 1"/>
                  <a:cs typeface="Arial" panose="020B0604020202020204" pitchFamily="34" charset="0"/>
                  <a:sym typeface="DIN Pro 1"/>
                </a:rPr>
                <a:t>INCOIS, Hyderabad, India</a:t>
              </a:r>
            </a:p>
          </p:txBody>
        </p:sp>
      </p:grpSp>
      <p:pic>
        <p:nvPicPr>
          <p:cNvPr id="13" name="Picture 12" descr="A logo with a check mark and people&#10;&#10;AI-generated content may be incorrect.">
            <a:extLst>
              <a:ext uri="{FF2B5EF4-FFF2-40B4-BE49-F238E27FC236}">
                <a16:creationId xmlns:a16="http://schemas.microsoft.com/office/drawing/2014/main" id="{B62C16F3-3F85-AD00-2D88-E1B13761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200" y="262957"/>
            <a:ext cx="1840689" cy="152269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AED7B9B-1354-605C-13E1-ECACCB53D074}"/>
              </a:ext>
            </a:extLst>
          </p:cNvPr>
          <p:cNvSpPr txBox="1">
            <a:spLocks/>
          </p:cNvSpPr>
          <p:nvPr/>
        </p:nvSpPr>
        <p:spPr>
          <a:xfrm>
            <a:off x="457200" y="1409700"/>
            <a:ext cx="11963400" cy="100528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0" indent="-914400" algn="l">
              <a:buFont typeface="Wingdings" panose="05000000000000000000" pitchFamily="2" charset="2"/>
              <a:buChar char="q"/>
            </a:pPr>
            <a:r>
              <a:rPr lang="en-US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Awareness and Education Tools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81AC18-AE8C-21A2-63A8-844096ECC795}"/>
              </a:ext>
            </a:extLst>
          </p:cNvPr>
          <p:cNvSpPr txBox="1"/>
          <p:nvPr/>
        </p:nvSpPr>
        <p:spPr>
          <a:xfrm>
            <a:off x="1371600" y="2324013"/>
            <a:ext cx="10884088" cy="654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Boardgames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407459A-6D46-18AA-5E26-5EA7328B4D31}"/>
              </a:ext>
            </a:extLst>
          </p:cNvPr>
          <p:cNvGrpSpPr/>
          <p:nvPr/>
        </p:nvGrpSpPr>
        <p:grpSpPr>
          <a:xfrm>
            <a:off x="1561188" y="3333717"/>
            <a:ext cx="6058812" cy="5314983"/>
            <a:chOff x="1561188" y="3333717"/>
            <a:chExt cx="6058812" cy="5314983"/>
          </a:xfrm>
        </p:grpSpPr>
        <p:pic>
          <p:nvPicPr>
            <p:cNvPr id="17" name="Picture 16" descr="Map&#10;&#10;Description automatically generated">
              <a:extLst>
                <a:ext uri="{FF2B5EF4-FFF2-40B4-BE49-F238E27FC236}">
                  <a16:creationId xmlns:a16="http://schemas.microsoft.com/office/drawing/2014/main" id="{AF95EEDC-F4F0-E729-5A8A-B38B4601A3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188" y="3333717"/>
              <a:ext cx="1985984" cy="5295958"/>
            </a:xfrm>
            <a:prstGeom prst="rect">
              <a:avLst/>
            </a:prstGeom>
          </p:spPr>
        </p:pic>
        <p:pic>
          <p:nvPicPr>
            <p:cNvPr id="18" name="Picture 17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DE65DBD-2AAD-84BC-FA12-74E29A6D33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1" t="1711" r="11210" b="-1711"/>
            <a:stretch/>
          </p:blipFill>
          <p:spPr>
            <a:xfrm>
              <a:off x="3619413" y="6243689"/>
              <a:ext cx="4000587" cy="240501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75E6430-F8DB-D6F1-3A04-C588CD0E3E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630786" y="3782381"/>
              <a:ext cx="3418627" cy="240501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AA43333-7A05-B70C-DA4B-80E2F0CE94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6400" y="3782381"/>
            <a:ext cx="4988348" cy="36162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A491E0-D491-4791-6340-5128BE9DDE0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44994" y="5143500"/>
            <a:ext cx="4535081" cy="327765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C9A2026-59AE-10CE-8C4E-2DAED918812C}"/>
              </a:ext>
            </a:extLst>
          </p:cNvPr>
          <p:cNvSpPr txBox="1"/>
          <p:nvPr/>
        </p:nvSpPr>
        <p:spPr>
          <a:xfrm>
            <a:off x="3549557" y="3154650"/>
            <a:ext cx="4000587" cy="654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Tsunami Ready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640861-1D72-0374-6A2E-AEFD4831965D}"/>
              </a:ext>
            </a:extLst>
          </p:cNvPr>
          <p:cNvSpPr txBox="1"/>
          <p:nvPr/>
        </p:nvSpPr>
        <p:spPr>
          <a:xfrm>
            <a:off x="9226544" y="3156907"/>
            <a:ext cx="4000587" cy="654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1200"/>
              </a:spcBef>
              <a:buClr>
                <a:srgbClr val="C00000"/>
              </a:buClr>
              <a:buSzPct val="80000"/>
            </a:pP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RUNAMI</a:t>
            </a:r>
          </a:p>
        </p:txBody>
      </p:sp>
    </p:spTree>
    <p:extLst>
      <p:ext uri="{BB962C8B-B14F-4D97-AF65-F5344CB8AC3E}">
        <p14:creationId xmlns:p14="http://schemas.microsoft.com/office/powerpoint/2010/main" val="24979440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327</Words>
  <Application>Microsoft Office PowerPoint</Application>
  <PresentationFormat>Custom</PresentationFormat>
  <Paragraphs>67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DIN Pro 2</vt:lpstr>
      <vt:lpstr>DIN Pro 1 Bold</vt:lpstr>
      <vt:lpstr>DIN Pro 3</vt:lpstr>
      <vt:lpstr>DIN Pro 1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template for 1st ODTP Conference</dc:title>
  <dc:creator>Ardito M Kodijat</dc:creator>
  <cp:lastModifiedBy>Ardito M Kodijat</cp:lastModifiedBy>
  <cp:revision>4</cp:revision>
  <dcterms:created xsi:type="dcterms:W3CDTF">2006-08-16T00:00:00Z</dcterms:created>
  <dcterms:modified xsi:type="dcterms:W3CDTF">2025-11-09T03:41:37Z</dcterms:modified>
  <dc:identifier>DAG3o6aoAs8</dc:identifier>
</cp:coreProperties>
</file>