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1" r:id="rId4"/>
    <p:sldId id="268" r:id="rId5"/>
    <p:sldId id="269" r:id="rId6"/>
    <p:sldId id="270" r:id="rId7"/>
    <p:sldId id="260" r:id="rId8"/>
    <p:sldId id="261" r:id="rId9"/>
    <p:sldId id="262" r:id="rId10"/>
    <p:sldId id="263" r:id="rId11"/>
    <p:sldId id="264" r:id="rId12"/>
    <p:sldId id="265" r:id="rId13"/>
    <p:sldId id="266" r:id="rId14"/>
    <p:sldId id="267" r:id="rId15"/>
  </p:sldIdLst>
  <p:sldSz cx="18288000" cy="10287000"/>
  <p:notesSz cx="6858000" cy="9144000"/>
  <p:embeddedFontLst>
    <p:embeddedFont>
      <p:font typeface="DIN Pro 1" panose="020B0504020101020102" pitchFamily="34" charset="0"/>
      <p:regular r:id="rId16"/>
    </p:embeddedFont>
    <p:embeddedFont>
      <p:font typeface="DIN Pro 1 Bold" panose="020B0804020101020102" pitchFamily="34" charset="0"/>
      <p:regular r:id="rId17"/>
      <p:bold r:id="rId18"/>
    </p:embeddedFont>
    <p:embeddedFont>
      <p:font typeface="DIN Pro 2" panose="020B0804020101020102" pitchFamily="34" charset="0"/>
      <p:regular r:id="rId19"/>
      <p:bold r:id="rId20"/>
    </p:embeddedFont>
    <p:embeddedFont>
      <p:font typeface="DIN Pro 3" panose="020B0604020101020102" pitchFamily="3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3" autoAdjust="0"/>
    <p:restoredTop sz="94626" autoAdjust="0"/>
  </p:normalViewPr>
  <p:slideViewPr>
    <p:cSldViewPr>
      <p:cViewPr varScale="1">
        <p:scale>
          <a:sx n="80" d="100"/>
          <a:sy n="80" d="100"/>
        </p:scale>
        <p:origin x="56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4776" r="-2" b="-28560"/>
            </a:stretch>
          </a:blipFill>
        </p:spPr>
        <p:txBody>
          <a:bodyPr/>
          <a:lstStyle/>
          <a:p>
            <a:endParaRPr lang="en-US" dirty="0"/>
          </a:p>
        </p:txBody>
      </p:sp>
      <p:sp>
        <p:nvSpPr>
          <p:cNvPr id="3" name="Freeform 3"/>
          <p:cNvSpPr/>
          <p:nvPr/>
        </p:nvSpPr>
        <p:spPr>
          <a:xfrm>
            <a:off x="570832" y="4391696"/>
            <a:ext cx="6810192" cy="5618408"/>
          </a:xfrm>
          <a:custGeom>
            <a:avLst/>
            <a:gdLst/>
            <a:ahLst/>
            <a:cxnLst/>
            <a:rect l="l" t="t" r="r" b="b"/>
            <a:pathLst>
              <a:path w="6810192" h="5618408">
                <a:moveTo>
                  <a:pt x="0" y="0"/>
                </a:moveTo>
                <a:lnTo>
                  <a:pt x="6810192" y="0"/>
                </a:lnTo>
                <a:lnTo>
                  <a:pt x="6810192" y="5618408"/>
                </a:lnTo>
                <a:lnTo>
                  <a:pt x="0" y="5618408"/>
                </a:lnTo>
                <a:lnTo>
                  <a:pt x="0" y="0"/>
                </a:lnTo>
                <a:close/>
              </a:path>
            </a:pathLst>
          </a:custGeom>
          <a:blipFill>
            <a:blip r:embed="rId3">
              <a:alphaModFix amt="20999"/>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9144000" y="5594026"/>
            <a:ext cx="8793209" cy="4114800"/>
            <a:chOff x="0" y="0"/>
            <a:chExt cx="11724279" cy="5486400"/>
          </a:xfrm>
        </p:grpSpPr>
        <p:sp>
          <p:nvSpPr>
            <p:cNvPr id="5" name="AutoShape 5"/>
            <p:cNvSpPr/>
            <p:nvPr/>
          </p:nvSpPr>
          <p:spPr>
            <a:xfrm>
              <a:off x="0" y="0"/>
              <a:ext cx="11724279" cy="5486400"/>
            </a:xfrm>
            <a:prstGeom prst="rect">
              <a:avLst/>
            </a:prstGeom>
            <a:solidFill>
              <a:srgbClr val="FFFFFF">
                <a:alpha val="76863"/>
              </a:srgbClr>
            </a:solidFill>
          </p:spPr>
          <p:txBody>
            <a:bodyPr/>
            <a:lstStyle/>
            <a:p>
              <a:endParaRPr lang="en-US"/>
            </a:p>
          </p:txBody>
        </p:sp>
        <p:sp>
          <p:nvSpPr>
            <p:cNvPr id="6" name="AutoShape 6"/>
            <p:cNvSpPr/>
            <p:nvPr/>
          </p:nvSpPr>
          <p:spPr>
            <a:xfrm flipH="1">
              <a:off x="520747" y="3713232"/>
              <a:ext cx="5235946" cy="0"/>
            </a:xfrm>
            <a:prstGeom prst="line">
              <a:avLst/>
            </a:prstGeom>
            <a:ln w="84269" cap="flat">
              <a:solidFill>
                <a:srgbClr val="0E6565"/>
              </a:solidFill>
              <a:prstDash val="solid"/>
              <a:headEnd type="none" w="sm" len="sm"/>
              <a:tailEnd type="none" w="sm" len="sm"/>
            </a:ln>
          </p:spPr>
          <p:txBody>
            <a:bodyPr/>
            <a:lstStyle/>
            <a:p>
              <a:endParaRPr lang="en-US"/>
            </a:p>
          </p:txBody>
        </p:sp>
        <p:sp>
          <p:nvSpPr>
            <p:cNvPr id="7" name="TextBox 7"/>
            <p:cNvSpPr txBox="1"/>
            <p:nvPr/>
          </p:nvSpPr>
          <p:spPr>
            <a:xfrm>
              <a:off x="487994" y="4004628"/>
              <a:ext cx="3508835" cy="515779"/>
            </a:xfrm>
            <a:prstGeom prst="rect">
              <a:avLst/>
            </a:prstGeom>
          </p:spPr>
          <p:txBody>
            <a:bodyPr lIns="0" tIns="0" rIns="0" bIns="0" rtlCol="0" anchor="t">
              <a:spAutoFit/>
            </a:bodyPr>
            <a:lstStyle/>
            <a:p>
              <a:pPr algn="l">
                <a:lnSpc>
                  <a:spcPts val="3042"/>
                </a:lnSpc>
                <a:spcBef>
                  <a:spcPct val="0"/>
                </a:spcBef>
              </a:pPr>
              <a:r>
                <a:rPr lang="en-US" sz="2322" b="1">
                  <a:solidFill>
                    <a:srgbClr val="0E6565"/>
                  </a:solidFill>
                  <a:latin typeface="DIN Pro 1 Bold"/>
                  <a:ea typeface="DIN Pro 1 Bold"/>
                  <a:cs typeface="DIN Pro 1 Bold"/>
                  <a:sym typeface="DIN Pro 1 Bold"/>
                </a:rPr>
                <a:t>Hyderabad, India</a:t>
              </a:r>
            </a:p>
          </p:txBody>
        </p:sp>
        <p:sp>
          <p:nvSpPr>
            <p:cNvPr id="8" name="TextBox 8"/>
            <p:cNvSpPr txBox="1"/>
            <p:nvPr/>
          </p:nvSpPr>
          <p:spPr>
            <a:xfrm>
              <a:off x="480745" y="283162"/>
              <a:ext cx="10762788" cy="3171773"/>
            </a:xfrm>
            <a:prstGeom prst="rect">
              <a:avLst/>
            </a:prstGeom>
          </p:spPr>
          <p:txBody>
            <a:bodyPr lIns="0" tIns="0" rIns="0" bIns="0" rtlCol="0" anchor="t">
              <a:spAutoFit/>
            </a:bodyPr>
            <a:lstStyle/>
            <a:p>
              <a:pPr marL="0" lvl="0" indent="0" algn="l">
                <a:lnSpc>
                  <a:spcPts val="6461"/>
                </a:lnSpc>
                <a:spcBef>
                  <a:spcPct val="0"/>
                </a:spcBef>
              </a:pPr>
              <a:r>
                <a:rPr lang="en-US" sz="4615" dirty="0">
                  <a:solidFill>
                    <a:srgbClr val="0E6565"/>
                  </a:solidFill>
                  <a:latin typeface="DIN Pro 2"/>
                  <a:ea typeface="DIN Pro 2"/>
                  <a:cs typeface="DIN Pro 2"/>
                  <a:sym typeface="DIN Pro 2"/>
                </a:rPr>
                <a:t>FIRST CONFERENCE OF THE </a:t>
              </a:r>
              <a:r>
                <a:rPr lang="en-US" sz="4615" u="none" strike="noStrike" dirty="0">
                  <a:solidFill>
                    <a:srgbClr val="0E6565"/>
                  </a:solidFill>
                  <a:latin typeface="DIN Pro 2"/>
                  <a:ea typeface="DIN Pro 2"/>
                  <a:cs typeface="DIN Pro 2"/>
                  <a:sym typeface="DIN Pro 2"/>
                </a:rPr>
                <a:t>OCEAN DECADE TSUNAMI PROGRAMME </a:t>
              </a:r>
            </a:p>
          </p:txBody>
        </p:sp>
        <p:sp>
          <p:nvSpPr>
            <p:cNvPr id="9" name="TextBox 9"/>
            <p:cNvSpPr txBox="1"/>
            <p:nvPr/>
          </p:nvSpPr>
          <p:spPr>
            <a:xfrm>
              <a:off x="497245" y="4592173"/>
              <a:ext cx="4067966" cy="515779"/>
            </a:xfrm>
            <a:prstGeom prst="rect">
              <a:avLst/>
            </a:prstGeom>
          </p:spPr>
          <p:txBody>
            <a:bodyPr lIns="0" tIns="0" rIns="0" bIns="0" rtlCol="0" anchor="t">
              <a:spAutoFit/>
            </a:bodyPr>
            <a:lstStyle/>
            <a:p>
              <a:pPr marL="0" lvl="0" indent="0" algn="l">
                <a:lnSpc>
                  <a:spcPts val="3042"/>
                </a:lnSpc>
                <a:spcBef>
                  <a:spcPct val="0"/>
                </a:spcBef>
              </a:pPr>
              <a:r>
                <a:rPr lang="en-US" sz="2322" b="1">
                  <a:solidFill>
                    <a:srgbClr val="0E6565"/>
                  </a:solidFill>
                  <a:latin typeface="DIN Pro 1 Bold"/>
                  <a:ea typeface="DIN Pro 1 Bold"/>
                  <a:cs typeface="DIN Pro 1 Bold"/>
                  <a:sym typeface="DIN Pro 1 Bold"/>
                </a:rPr>
                <a:t>10-11 </a:t>
              </a:r>
              <a:r>
                <a:rPr lang="en-US" sz="2322" b="1" u="none" strike="noStrike">
                  <a:solidFill>
                    <a:srgbClr val="0E6565"/>
                  </a:solidFill>
                  <a:latin typeface="DIN Pro 1 Bold"/>
                  <a:ea typeface="DIN Pro 1 Bold"/>
                  <a:cs typeface="DIN Pro 1 Bold"/>
                  <a:sym typeface="DIN Pro 1 Bold"/>
                </a:rPr>
                <a:t>November 2025</a:t>
              </a:r>
            </a:p>
          </p:txBody>
        </p:sp>
      </p:grpSp>
      <p:grpSp>
        <p:nvGrpSpPr>
          <p:cNvPr id="10" name="Group 10"/>
          <p:cNvGrpSpPr/>
          <p:nvPr/>
        </p:nvGrpSpPr>
        <p:grpSpPr>
          <a:xfrm>
            <a:off x="385584" y="262957"/>
            <a:ext cx="6468003" cy="1531485"/>
            <a:chOff x="0" y="0"/>
            <a:chExt cx="8624004" cy="2041981"/>
          </a:xfrm>
        </p:grpSpPr>
        <p:sp>
          <p:nvSpPr>
            <p:cNvPr id="11" name="Freeform 11"/>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5"/>
              <a:stretch>
                <a:fillRect/>
              </a:stretch>
            </a:blipFill>
          </p:spPr>
          <p:txBody>
            <a:bodyPr/>
            <a:lstStyle/>
            <a:p>
              <a:endParaRPr lang="en-US"/>
            </a:p>
          </p:txBody>
        </p:sp>
        <p:sp>
          <p:nvSpPr>
            <p:cNvPr id="12" name="Freeform 12"/>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6"/>
              <a:stretch>
                <a:fillRect/>
              </a:stretch>
            </a:blipFill>
          </p:spPr>
          <p:txBody>
            <a:bodyPr/>
            <a:lstStyle/>
            <a:p>
              <a:endParaRPr lang="en-US"/>
            </a:p>
          </p:txBody>
        </p:sp>
      </p:grpSp>
      <p:sp>
        <p:nvSpPr>
          <p:cNvPr id="14" name="CuadroTexto 13">
            <a:extLst>
              <a:ext uri="{FF2B5EF4-FFF2-40B4-BE49-F238E27FC236}">
                <a16:creationId xmlns:a16="http://schemas.microsoft.com/office/drawing/2014/main" id="{9C295983-1E06-5FF0-4C3E-04F741609D95}"/>
              </a:ext>
            </a:extLst>
          </p:cNvPr>
          <p:cNvSpPr txBox="1"/>
          <p:nvPr/>
        </p:nvSpPr>
        <p:spPr>
          <a:xfrm>
            <a:off x="542758" y="1794442"/>
            <a:ext cx="7458242" cy="2123658"/>
          </a:xfrm>
          <a:prstGeom prst="rect">
            <a:avLst/>
          </a:prstGeom>
          <a:noFill/>
        </p:spPr>
        <p:txBody>
          <a:bodyPr wrap="square">
            <a:spAutoFit/>
          </a:bodyPr>
          <a:lstStyle/>
          <a:p>
            <a:pPr>
              <a:buNone/>
            </a:pPr>
            <a:r>
              <a:rPr lang="en-GB" sz="4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Report  of the session 1, </a:t>
            </a:r>
          </a:p>
          <a:p>
            <a:pPr>
              <a:buNone/>
            </a:pPr>
            <a:r>
              <a:rPr lang="en-GB" sz="4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High-level Objective 1 (HLO 1), Day 1 10</a:t>
            </a:r>
            <a:r>
              <a:rPr lang="en-GB" sz="44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GB" sz="4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November 2025</a:t>
            </a:r>
            <a:endParaRPr lang="es-ES" sz="4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9B66C-C772-55FF-4EEA-3EA36A72B0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7D1405B-F7E1-DB4E-93E9-1843ED05B192}"/>
              </a:ext>
            </a:extLst>
          </p:cNvPr>
          <p:cNvGrpSpPr/>
          <p:nvPr/>
        </p:nvGrpSpPr>
        <p:grpSpPr>
          <a:xfrm>
            <a:off x="0" y="8792274"/>
            <a:ext cx="18288000" cy="1494726"/>
            <a:chOff x="0" y="0"/>
            <a:chExt cx="2961182" cy="275705"/>
          </a:xfrm>
        </p:grpSpPr>
        <p:sp>
          <p:nvSpPr>
            <p:cNvPr id="3" name="Freeform 3">
              <a:extLst>
                <a:ext uri="{FF2B5EF4-FFF2-40B4-BE49-F238E27FC236}">
                  <a16:creationId xmlns:a16="http://schemas.microsoft.com/office/drawing/2014/main" id="{6A89791D-A88B-E819-0A8B-DA1782BF7025}"/>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09E22203-FB9E-8825-9028-95E237C04304}"/>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B71EB1FB-64B2-CD6E-D282-72FE453402BC}"/>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EA24CF8B-6B38-B8FC-1982-2D87D2B5C6FA}"/>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99E85442-86F9-5C1E-E5DF-A58CE2D53A77}"/>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A4E393A4-C057-5C3E-4684-EE1572430B52}"/>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B7CE4CE6-06C0-25C1-3032-5F072EF43219}"/>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459AD1BC-2957-8AB9-AE08-F5F6F029047E}"/>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2" name="CuadroTexto 11">
            <a:extLst>
              <a:ext uri="{FF2B5EF4-FFF2-40B4-BE49-F238E27FC236}">
                <a16:creationId xmlns:a16="http://schemas.microsoft.com/office/drawing/2014/main" id="{DD3BD184-D7A0-ED1A-3EB9-E7B9438FCC5A}"/>
              </a:ext>
            </a:extLst>
          </p:cNvPr>
          <p:cNvSpPr txBox="1"/>
          <p:nvPr/>
        </p:nvSpPr>
        <p:spPr>
          <a:xfrm>
            <a:off x="9174480" y="263804"/>
            <a:ext cx="7284720" cy="830997"/>
          </a:xfrm>
          <a:prstGeom prst="rect">
            <a:avLst/>
          </a:prstGeom>
          <a:solidFill>
            <a:schemeClr val="accent5">
              <a:lumMod val="40000"/>
              <a:lumOff val="60000"/>
            </a:schemeClr>
          </a:solidFill>
        </p:spPr>
        <p:txBody>
          <a:bodyPr wrap="square">
            <a:spAutoFit/>
          </a:bodyPr>
          <a:lstStyle/>
          <a:p>
            <a:pPr>
              <a:buNone/>
            </a:pPr>
            <a:r>
              <a:rPr lang="en-GB"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Report  of the session 1, High-level Objective 1 (HLO 1)</a:t>
            </a: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2400" b="1" dirty="0"/>
              <a:t>Technology tool</a:t>
            </a:r>
            <a:r>
              <a:rPr lang="en-GB" sz="2400" dirty="0"/>
              <a:t>s</a:t>
            </a:r>
            <a:r>
              <a:rPr lang="es-ES" sz="2400" dirty="0"/>
              <a:t> </a:t>
            </a: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1851FC06-3FFE-C828-FACA-CAE08C7313F0}"/>
              </a:ext>
            </a:extLst>
          </p:cNvPr>
          <p:cNvSpPr txBox="1"/>
          <p:nvPr/>
        </p:nvSpPr>
        <p:spPr>
          <a:xfrm>
            <a:off x="1295403" y="2542788"/>
            <a:ext cx="15697194" cy="5201424"/>
          </a:xfrm>
          <a:prstGeom prst="rect">
            <a:avLst/>
          </a:prstGeom>
          <a:solidFill>
            <a:schemeClr val="accent5">
              <a:lumMod val="40000"/>
              <a:lumOff val="60000"/>
            </a:schemeClr>
          </a:solidFill>
        </p:spPr>
        <p:txBody>
          <a:bodyPr wrap="square" rtlCol="0">
            <a:spAutoFit/>
          </a:bodyPr>
          <a:lstStyle/>
          <a:p>
            <a:r>
              <a:rPr lang="en-GB" sz="2400" b="1" dirty="0" err="1"/>
              <a:t>Toshtaka</a:t>
            </a:r>
            <a:r>
              <a:rPr lang="en-GB" sz="2400" b="1" dirty="0"/>
              <a:t> Baba</a:t>
            </a:r>
            <a:r>
              <a:rPr lang="en-GB" sz="2400" dirty="0"/>
              <a:t> presented </a:t>
            </a:r>
            <a:r>
              <a:rPr lang="en-GB" sz="2400" b="1" dirty="0"/>
              <a:t>JAGURS</a:t>
            </a:r>
            <a:r>
              <a:rPr lang="en-GB" sz="2400" dirty="0"/>
              <a:t>, an open-source numerical code that calculates tsunami propagation and inundation based on long or dispersive waves. This code considers the effects of the Earth's elastic deformation caused by the tsunami's weight and variations in seawater density along the vertical profile. The software includes two-dimensional equations for shallow water, widely used in tsunami risk assessment, and allows for the calculation of dispersive tsunamis. Parallel tsunami calculations can be performed on both laptops and supercomputers. The option to generate not only seismic tsunamis but also non-seismic tsunamis caused, for example, by submarine landslides and volcanic eruptions has also been tested. User-friendly input/output interfaces are provided.  He displayed more than 100 users for </a:t>
            </a:r>
            <a:r>
              <a:rPr lang="en-GB" sz="2400" b="1" dirty="0"/>
              <a:t>JAGURS</a:t>
            </a:r>
            <a:r>
              <a:rPr lang="en-GB" sz="2400" dirty="0"/>
              <a:t> software in all the continents. He showed a number of examples  off Japan trench for the outer rise faults. Main conclusions</a:t>
            </a:r>
          </a:p>
          <a:p>
            <a:endParaRPr lang="es-ES" sz="2400" dirty="0"/>
          </a:p>
          <a:p>
            <a:pPr lvl="0"/>
            <a:r>
              <a:rPr lang="en-GB" sz="2400" b="1" dirty="0"/>
              <a:t>JAGURS</a:t>
            </a:r>
            <a:r>
              <a:rPr lang="en-GB" sz="2400" dirty="0"/>
              <a:t> is an open-source package optimised for modelling dispersive tsunamis</a:t>
            </a:r>
            <a:endParaRPr lang="es-ES" sz="2400" dirty="0"/>
          </a:p>
          <a:p>
            <a:pPr marL="2114550" lvl="4" indent="-285750">
              <a:buFont typeface="Wingdings" pitchFamily="2" charset="2"/>
              <a:buChar char="q"/>
            </a:pPr>
            <a:r>
              <a:rPr lang="en-GB" sz="2400" dirty="0"/>
              <a:t>2-D outer rise tsunami simulation (using different dispersion model)  closely matched 3D simulations</a:t>
            </a:r>
            <a:endParaRPr lang="es-ES" sz="2400" dirty="0"/>
          </a:p>
          <a:p>
            <a:pPr marL="2114550" lvl="4" indent="-285750">
              <a:buFont typeface="Wingdings" pitchFamily="2" charset="2"/>
              <a:buChar char="q"/>
            </a:pPr>
            <a:r>
              <a:rPr lang="en-GB" sz="2400" dirty="0"/>
              <a:t>The inclusion of self-attraction and loading effects improved prediction accuracy at far-field stations.</a:t>
            </a:r>
            <a:endParaRPr lang="es-ES" sz="2400" dirty="0"/>
          </a:p>
          <a:p>
            <a:pPr marL="2114550" lvl="4" indent="-285750">
              <a:buFont typeface="Wingdings" pitchFamily="2" charset="2"/>
              <a:buChar char="q"/>
            </a:pPr>
            <a:r>
              <a:rPr lang="en-GB" sz="2400" dirty="0"/>
              <a:t>GPUs (Graphic Process Units) are being tested for enabling and applying them to landslides-tsunamis.</a:t>
            </a:r>
            <a:endParaRPr lang="es-ES" sz="2400" dirty="0"/>
          </a:p>
          <a:p>
            <a:r>
              <a:rPr lang="en-GB" sz="2000" dirty="0"/>
              <a:t> </a:t>
            </a:r>
            <a:endParaRPr lang="es-ES" sz="2000" dirty="0"/>
          </a:p>
        </p:txBody>
      </p:sp>
    </p:spTree>
    <p:extLst>
      <p:ext uri="{BB962C8B-B14F-4D97-AF65-F5344CB8AC3E}">
        <p14:creationId xmlns:p14="http://schemas.microsoft.com/office/powerpoint/2010/main" val="112959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D4E70-713C-904E-DD55-F18E82245B2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96BA927-6001-8E8E-9826-016DE0E7215B}"/>
              </a:ext>
            </a:extLst>
          </p:cNvPr>
          <p:cNvGrpSpPr/>
          <p:nvPr/>
        </p:nvGrpSpPr>
        <p:grpSpPr>
          <a:xfrm>
            <a:off x="0" y="8792274"/>
            <a:ext cx="18288000" cy="1494726"/>
            <a:chOff x="0" y="0"/>
            <a:chExt cx="2961182" cy="275705"/>
          </a:xfrm>
        </p:grpSpPr>
        <p:sp>
          <p:nvSpPr>
            <p:cNvPr id="3" name="Freeform 3">
              <a:extLst>
                <a:ext uri="{FF2B5EF4-FFF2-40B4-BE49-F238E27FC236}">
                  <a16:creationId xmlns:a16="http://schemas.microsoft.com/office/drawing/2014/main" id="{46607F41-CB0F-6DAB-403D-FC4ABCDC5BFA}"/>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DE2D2F93-EB15-18D3-63AB-2714A076FC32}"/>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46E451F5-3238-50BD-D69B-59ABEE082C44}"/>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8A86FCE0-5D32-35DD-A08A-E95D190D709E}"/>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D68A9194-AF0C-B13A-DCB7-B6F815415057}"/>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5C8E4486-52FB-F6E0-8297-A8492380F032}"/>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97EA98CF-216B-DB4B-71DD-42DB59F47BAB}"/>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64210FA5-A218-8808-1D7C-6077371D44F7}"/>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2" name="CuadroTexto 11">
            <a:extLst>
              <a:ext uri="{FF2B5EF4-FFF2-40B4-BE49-F238E27FC236}">
                <a16:creationId xmlns:a16="http://schemas.microsoft.com/office/drawing/2014/main" id="{4EFDDBB8-DA6E-85CD-F961-6D7C111F9D37}"/>
              </a:ext>
            </a:extLst>
          </p:cNvPr>
          <p:cNvSpPr txBox="1"/>
          <p:nvPr/>
        </p:nvSpPr>
        <p:spPr>
          <a:xfrm>
            <a:off x="8915400" y="433046"/>
            <a:ext cx="7391400" cy="830997"/>
          </a:xfrm>
          <a:prstGeom prst="rect">
            <a:avLst/>
          </a:prstGeom>
          <a:solidFill>
            <a:schemeClr val="accent5">
              <a:lumMod val="40000"/>
              <a:lumOff val="60000"/>
            </a:schemeClr>
          </a:solidFill>
        </p:spPr>
        <p:txBody>
          <a:bodyPr wrap="square">
            <a:spAutoFit/>
          </a:bodyPr>
          <a:lstStyle/>
          <a:p>
            <a:pPr>
              <a:buNone/>
            </a:pPr>
            <a:r>
              <a:rPr lang="en-GB"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Report  of the session 1, High-level Objective 1 (HLO 1)</a:t>
            </a: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2400" b="1" dirty="0"/>
              <a:t>Service provider</a:t>
            </a:r>
            <a:r>
              <a:rPr lang="es-ES" sz="2400" dirty="0"/>
              <a:t> </a:t>
            </a: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893A8D77-FCA2-4D31-CC82-D640A0939DEB}"/>
              </a:ext>
            </a:extLst>
          </p:cNvPr>
          <p:cNvSpPr txBox="1"/>
          <p:nvPr/>
        </p:nvSpPr>
        <p:spPr>
          <a:xfrm>
            <a:off x="2133600" y="2942897"/>
            <a:ext cx="14515352" cy="5262979"/>
          </a:xfrm>
          <a:prstGeom prst="rect">
            <a:avLst/>
          </a:prstGeom>
          <a:solidFill>
            <a:schemeClr val="accent5">
              <a:lumMod val="40000"/>
              <a:lumOff val="60000"/>
            </a:schemeClr>
          </a:solidFill>
        </p:spPr>
        <p:txBody>
          <a:bodyPr wrap="square" rtlCol="0">
            <a:spAutoFit/>
          </a:bodyPr>
          <a:lstStyle/>
          <a:p>
            <a:r>
              <a:rPr lang="en-GB" sz="2400" b="1" dirty="0"/>
              <a:t>Andrey </a:t>
            </a:r>
            <a:r>
              <a:rPr lang="en-GB" sz="2400" b="1" dirty="0" err="1"/>
              <a:t>Babeyko</a:t>
            </a:r>
            <a:r>
              <a:rPr lang="en-GB" sz="2400" dirty="0"/>
              <a:t> described in detail the EPOS consortium, composition, countries and the general scope of this large research infrastructure. </a:t>
            </a:r>
            <a:r>
              <a:rPr lang="en-GB" sz="2400" b="1" dirty="0"/>
              <a:t>EPOS ERIC is a European research infrastructure </a:t>
            </a:r>
            <a:r>
              <a:rPr lang="en-GB" sz="2400" dirty="0"/>
              <a:t>that, as a legal entity, offers services related to various topics in the field of Earth sciences. Specifically, in this case related it focuses on tsunamis, which includes data, numerical models, and risk products, to support tsunami research and risk reduction. Organized as a consortium of 18 institutions in 11 countries, its services are structured around four pillars: </a:t>
            </a:r>
          </a:p>
          <a:p>
            <a:pPr marL="2171700" lvl="4" indent="-342900">
              <a:buFont typeface="Wingdings" pitchFamily="2" charset="2"/>
              <a:buChar char="q"/>
            </a:pPr>
            <a:r>
              <a:rPr lang="en-GB" sz="2400" dirty="0"/>
              <a:t>Support for Tsunami Service Providers, </a:t>
            </a:r>
          </a:p>
          <a:p>
            <a:pPr marL="2171700" lvl="4" indent="-342900">
              <a:buFont typeface="Wingdings" pitchFamily="2" charset="2"/>
              <a:buChar char="q"/>
            </a:pPr>
            <a:r>
              <a:rPr lang="en-GB" sz="2400" dirty="0"/>
              <a:t>Tsunami Data, </a:t>
            </a:r>
          </a:p>
          <a:p>
            <a:pPr marL="2171700" lvl="4" indent="-342900">
              <a:buFont typeface="Wingdings" pitchFamily="2" charset="2"/>
              <a:buChar char="q"/>
            </a:pPr>
            <a:r>
              <a:rPr lang="en-GB" sz="2400" dirty="0"/>
              <a:t>Numerical Models, and </a:t>
            </a:r>
          </a:p>
          <a:p>
            <a:pPr marL="2171700" lvl="4" indent="-342900">
              <a:buFont typeface="Wingdings" pitchFamily="2" charset="2"/>
              <a:buChar char="q"/>
            </a:pPr>
            <a:r>
              <a:rPr lang="en-GB" sz="2400" dirty="0"/>
              <a:t>Risk and Hazard Products. </a:t>
            </a:r>
          </a:p>
          <a:p>
            <a:endParaRPr lang="en-GB" sz="2400" dirty="0"/>
          </a:p>
          <a:p>
            <a:r>
              <a:rPr lang="en-GB" sz="2400" dirty="0"/>
              <a:t>The service focuses on the Northeast Atlantic, the Mediterranean, and adjacent seas, but also collaborates with global tsunami communities. Andrey explained  the </a:t>
            </a:r>
            <a:r>
              <a:rPr lang="en-GB" sz="2400" b="1" dirty="0"/>
              <a:t>relation between  EPOS TCS Tsunami liaison  with GTM (Global Tsunami Model) as complementary options </a:t>
            </a:r>
            <a:r>
              <a:rPr lang="en-GB" sz="2400" dirty="0"/>
              <a:t>for the benefit scientist and earthquakes/tsunamis centres providing an extensive information, expertise and knowledge about tsunamis.</a:t>
            </a:r>
            <a:endParaRPr lang="es-ES" sz="2400" dirty="0"/>
          </a:p>
        </p:txBody>
      </p:sp>
    </p:spTree>
    <p:extLst>
      <p:ext uri="{BB962C8B-B14F-4D97-AF65-F5344CB8AC3E}">
        <p14:creationId xmlns:p14="http://schemas.microsoft.com/office/powerpoint/2010/main" val="321621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80CEB-129F-3511-7E74-754EECA8B64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36707C-9E63-45C4-EC64-BBE3870DDD19}"/>
              </a:ext>
            </a:extLst>
          </p:cNvPr>
          <p:cNvGrpSpPr/>
          <p:nvPr/>
        </p:nvGrpSpPr>
        <p:grpSpPr>
          <a:xfrm>
            <a:off x="0" y="8792274"/>
            <a:ext cx="18288000" cy="1494726"/>
            <a:chOff x="0" y="0"/>
            <a:chExt cx="2961182" cy="275705"/>
          </a:xfrm>
        </p:grpSpPr>
        <p:sp>
          <p:nvSpPr>
            <p:cNvPr id="3" name="Freeform 3">
              <a:extLst>
                <a:ext uri="{FF2B5EF4-FFF2-40B4-BE49-F238E27FC236}">
                  <a16:creationId xmlns:a16="http://schemas.microsoft.com/office/drawing/2014/main" id="{23DB7124-D022-9612-05E7-CA51FD450D44}"/>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03601568-0AED-58C0-0B76-D2E2551473A5}"/>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AE4A9251-B70C-1716-EDE5-B8CD99DAA311}"/>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319C6155-117D-4820-B715-4CA814FAD000}"/>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98C75AB8-C3E5-0863-BAA2-4743AFEAEDD2}"/>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79555EC4-59E7-67AA-4A37-6D6E265923AA}"/>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6DBE0DDF-3AD7-92F7-7A19-CE16EDB445AD}"/>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E16B14AE-189C-C912-E532-1B5A77EDBF93}"/>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2" name="CuadroTexto 11">
            <a:extLst>
              <a:ext uri="{FF2B5EF4-FFF2-40B4-BE49-F238E27FC236}">
                <a16:creationId xmlns:a16="http://schemas.microsoft.com/office/drawing/2014/main" id="{BA99747C-4D79-BC4A-EE7F-363AA5401B7D}"/>
              </a:ext>
            </a:extLst>
          </p:cNvPr>
          <p:cNvSpPr txBox="1"/>
          <p:nvPr/>
        </p:nvSpPr>
        <p:spPr>
          <a:xfrm>
            <a:off x="8552611" y="454249"/>
            <a:ext cx="7144589" cy="830997"/>
          </a:xfrm>
          <a:prstGeom prst="rect">
            <a:avLst/>
          </a:prstGeom>
          <a:solidFill>
            <a:schemeClr val="accent5">
              <a:lumMod val="40000"/>
              <a:lumOff val="60000"/>
            </a:schemeClr>
          </a:solidFill>
        </p:spPr>
        <p:txBody>
          <a:bodyPr wrap="square">
            <a:spAutoFit/>
          </a:bodyPr>
          <a:lstStyle/>
          <a:p>
            <a:pPr>
              <a:buNone/>
            </a:pPr>
            <a:r>
              <a:rPr lang="en-GB"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Report  on session 1, High-level Objective 1 (HLO 1)</a:t>
            </a: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2400" b="1" noProof="0" dirty="0"/>
              <a:t>ODTP Challenge 6 Framework </a:t>
            </a:r>
            <a:endParaRPr lang="en-GB" sz="2400" b="1" kern="100" noProof="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FC0226C5-6A0C-B0AB-9BEC-E91DFE1B105A}"/>
              </a:ext>
            </a:extLst>
          </p:cNvPr>
          <p:cNvSpPr txBox="1"/>
          <p:nvPr/>
        </p:nvSpPr>
        <p:spPr>
          <a:xfrm>
            <a:off x="1776208" y="2857500"/>
            <a:ext cx="14515352" cy="3046988"/>
          </a:xfrm>
          <a:prstGeom prst="rect">
            <a:avLst/>
          </a:prstGeom>
          <a:solidFill>
            <a:schemeClr val="accent5">
              <a:lumMod val="40000"/>
              <a:lumOff val="60000"/>
            </a:schemeClr>
          </a:solidFill>
        </p:spPr>
        <p:txBody>
          <a:bodyPr wrap="square" rtlCol="0">
            <a:spAutoFit/>
          </a:bodyPr>
          <a:lstStyle/>
          <a:p>
            <a:r>
              <a:rPr lang="en-GB" sz="2400" dirty="0"/>
              <a:t>As requested, we attempt to associate this </a:t>
            </a:r>
            <a:r>
              <a:rPr lang="en-GB" sz="2400" b="1" dirty="0"/>
              <a:t>HLO-1 section</a:t>
            </a:r>
            <a:r>
              <a:rPr lang="en-GB" sz="2400" dirty="0"/>
              <a:t>, and in particular these presentations, with their potential impact on ODTP Challenge 6, which focuses on increasing community resilience to ocean hazards by creating a global, "people-</a:t>
            </a:r>
            <a:r>
              <a:rPr lang="en-GB" sz="2400" dirty="0" err="1"/>
              <a:t>centered</a:t>
            </a:r>
            <a:r>
              <a:rPr lang="en-GB" sz="2400" dirty="0"/>
              <a:t>" early warning system for tsunamis and other ocean-related risk.</a:t>
            </a:r>
            <a:endParaRPr lang="es-ES" sz="2400" dirty="0"/>
          </a:p>
          <a:p>
            <a:r>
              <a:rPr lang="en-GB" sz="2400" dirty="0"/>
              <a:t> </a:t>
            </a:r>
            <a:endParaRPr lang="es-ES" sz="2400" dirty="0"/>
          </a:p>
          <a:p>
            <a:r>
              <a:rPr lang="en-GB" sz="2400" dirty="0"/>
              <a:t>This challenge is being addressed through initiatives such as the </a:t>
            </a:r>
            <a:r>
              <a:rPr lang="en-GB" sz="2400" b="1" dirty="0"/>
              <a:t>Ocean Decade Tsunami Programme (ODTP) </a:t>
            </a:r>
            <a:r>
              <a:rPr lang="en-GB" sz="2400" dirty="0"/>
              <a:t>and this event we are holding now in </a:t>
            </a:r>
            <a:r>
              <a:rPr lang="en-GB" sz="2400" b="1" dirty="0"/>
              <a:t>November 2025 in Hyderabad as the first ODTP Conference</a:t>
            </a:r>
            <a:r>
              <a:rPr lang="en-GB" sz="2400" dirty="0"/>
              <a:t>. The overarching goal is for all at-risk communities </a:t>
            </a:r>
            <a:r>
              <a:rPr lang="en-GB" sz="2400" b="1" dirty="0"/>
              <a:t>to be prepared and resilient by 2030</a:t>
            </a:r>
            <a:r>
              <a:rPr lang="en-GB" sz="2400" dirty="0"/>
              <a:t>, supported by early warning services for multiple hazards and adaptation strategies.</a:t>
            </a:r>
            <a:endParaRPr lang="es-ES" sz="2400" dirty="0"/>
          </a:p>
        </p:txBody>
      </p:sp>
    </p:spTree>
    <p:extLst>
      <p:ext uri="{BB962C8B-B14F-4D97-AF65-F5344CB8AC3E}">
        <p14:creationId xmlns:p14="http://schemas.microsoft.com/office/powerpoint/2010/main" val="354716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9A97-80AF-5A1A-0A17-E712F99DEFB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3CD2133-A2E9-63E5-6E4B-3247BCDFC44E}"/>
              </a:ext>
            </a:extLst>
          </p:cNvPr>
          <p:cNvGrpSpPr/>
          <p:nvPr/>
        </p:nvGrpSpPr>
        <p:grpSpPr>
          <a:xfrm>
            <a:off x="0" y="8792274"/>
            <a:ext cx="18288000" cy="1494726"/>
            <a:chOff x="0" y="0"/>
            <a:chExt cx="2961182" cy="275705"/>
          </a:xfrm>
        </p:grpSpPr>
        <p:sp>
          <p:nvSpPr>
            <p:cNvPr id="3" name="Freeform 3">
              <a:extLst>
                <a:ext uri="{FF2B5EF4-FFF2-40B4-BE49-F238E27FC236}">
                  <a16:creationId xmlns:a16="http://schemas.microsoft.com/office/drawing/2014/main" id="{8E6097C0-BC90-BC52-74DE-43E275CAD87E}"/>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E21A9B73-557A-4427-8529-EECDEBF4B594}"/>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DDCB2DAE-2F32-F3EE-FBF2-A09263DB0F98}"/>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0C2C5766-AF13-D5B6-BCEC-9C22BFBDBAE8}"/>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6ACA4FC3-F609-7DC8-2C39-A5AC1DF9F3A2}"/>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37771B3A-6625-E5C2-B2DD-A90F65151366}"/>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74FA39A1-9D6C-C469-40A4-42A702F18DFD}"/>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B54E3E40-FFC6-EC1E-8E26-CE7E7F255860}"/>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2" name="CuadroTexto 11">
            <a:extLst>
              <a:ext uri="{FF2B5EF4-FFF2-40B4-BE49-F238E27FC236}">
                <a16:creationId xmlns:a16="http://schemas.microsoft.com/office/drawing/2014/main" id="{1CDE401E-0215-C446-27A5-D765AD8D6EDB}"/>
              </a:ext>
            </a:extLst>
          </p:cNvPr>
          <p:cNvSpPr txBox="1"/>
          <p:nvPr/>
        </p:nvSpPr>
        <p:spPr>
          <a:xfrm>
            <a:off x="8382000" y="394136"/>
            <a:ext cx="6553200" cy="830997"/>
          </a:xfrm>
          <a:prstGeom prst="rect">
            <a:avLst/>
          </a:prstGeom>
          <a:solidFill>
            <a:schemeClr val="accent5">
              <a:lumMod val="40000"/>
              <a:lumOff val="60000"/>
            </a:schemeClr>
          </a:solidFill>
        </p:spPr>
        <p:txBody>
          <a:bodyPr wrap="square">
            <a:spAutoFit/>
          </a:bodyPr>
          <a:lstStyle/>
          <a:p>
            <a:pPr>
              <a:buNone/>
            </a:pPr>
            <a:r>
              <a:rPr lang="en-GB" sz="2000" b="1" kern="100" noProof="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Report  on session 1, High-level Objective 1 (HLO 1)</a:t>
            </a:r>
          </a:p>
          <a:p>
            <a:pPr algn="ctr">
              <a:buNone/>
            </a:pPr>
            <a:r>
              <a:rPr lang="en-GB" sz="2800" b="1" kern="100" noProof="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Final Remarks</a:t>
            </a:r>
          </a:p>
        </p:txBody>
      </p:sp>
      <p:sp>
        <p:nvSpPr>
          <p:cNvPr id="13" name="CuadroTexto 12">
            <a:extLst>
              <a:ext uri="{FF2B5EF4-FFF2-40B4-BE49-F238E27FC236}">
                <a16:creationId xmlns:a16="http://schemas.microsoft.com/office/drawing/2014/main" id="{15DD1E2E-9AC8-81C8-53D1-53D67CC39864}"/>
              </a:ext>
            </a:extLst>
          </p:cNvPr>
          <p:cNvSpPr txBox="1"/>
          <p:nvPr/>
        </p:nvSpPr>
        <p:spPr>
          <a:xfrm>
            <a:off x="1886324" y="3152335"/>
            <a:ext cx="14515352" cy="4154984"/>
          </a:xfrm>
          <a:prstGeom prst="rect">
            <a:avLst/>
          </a:prstGeom>
          <a:solidFill>
            <a:schemeClr val="accent5">
              <a:lumMod val="40000"/>
              <a:lumOff val="60000"/>
            </a:schemeClr>
          </a:solidFill>
        </p:spPr>
        <p:txBody>
          <a:bodyPr wrap="square" rtlCol="0" anchor="ctr">
            <a:spAutoFit/>
          </a:bodyPr>
          <a:lstStyle/>
          <a:p>
            <a:r>
              <a:rPr lang="en-GB" sz="2400" b="1" dirty="0"/>
              <a:t>For HLO-1 section</a:t>
            </a:r>
            <a:r>
              <a:rPr lang="en-GB" sz="2400" dirty="0"/>
              <a:t>, we consider </a:t>
            </a:r>
            <a:r>
              <a:rPr lang="en-GB" sz="2400" b="1" dirty="0"/>
              <a:t>it essential to strengthen early warning systems for multiple hazards</a:t>
            </a:r>
            <a:r>
              <a:rPr lang="en-GB" sz="2400" dirty="0"/>
              <a:t>, implementing the use of </a:t>
            </a:r>
            <a:r>
              <a:rPr lang="en-GB" sz="2400" b="1" dirty="0"/>
              <a:t>open-source code to improve response times and/or expanding sea level stations across all oceans.</a:t>
            </a:r>
            <a:r>
              <a:rPr lang="en-GB" sz="2400" dirty="0"/>
              <a:t> </a:t>
            </a:r>
          </a:p>
          <a:p>
            <a:endParaRPr lang="en-GB" sz="2400" dirty="0"/>
          </a:p>
          <a:p>
            <a:r>
              <a:rPr lang="en-GB" sz="2400" dirty="0"/>
              <a:t>Furthermore, </a:t>
            </a:r>
            <a:r>
              <a:rPr lang="en-GB" sz="2400" b="1" dirty="0"/>
              <a:t>the implementation of innovative technologies, such as SMART cables and </a:t>
            </a:r>
            <a:r>
              <a:rPr lang="en-GB" sz="2400" b="1" dirty="0" err="1"/>
              <a:t>fiber</a:t>
            </a:r>
            <a:r>
              <a:rPr lang="en-GB" sz="2400" b="1" dirty="0"/>
              <a:t> optic sensing</a:t>
            </a:r>
            <a:r>
              <a:rPr lang="en-GB" sz="2400" dirty="0"/>
              <a:t>, as a complementary tool, will improve data quality and resolution, and therefore response time in terms of preparedness. This includes geophysical hazards, climate change, sea level rise, and other coastal hazards, and will provide faster and more effective warnings, increasing their accuracy. </a:t>
            </a:r>
          </a:p>
          <a:p>
            <a:endParaRPr lang="en-GB" sz="2400" dirty="0"/>
          </a:p>
          <a:p>
            <a:r>
              <a:rPr lang="en-GB" sz="2400" dirty="0"/>
              <a:t>In addition, strengthening links with </a:t>
            </a:r>
            <a:r>
              <a:rPr lang="en-GB" sz="2400" b="1" dirty="0"/>
              <a:t>regional organizations such as EPOS- ERIC, and/or GTM </a:t>
            </a:r>
            <a:r>
              <a:rPr lang="en-GB" sz="2400" dirty="0"/>
              <a:t>will undoubtedly increase the knowledge and tools available to achieve the objectives.</a:t>
            </a:r>
            <a:endParaRPr lang="es-ES" sz="2400" dirty="0"/>
          </a:p>
        </p:txBody>
      </p:sp>
    </p:spTree>
    <p:extLst>
      <p:ext uri="{BB962C8B-B14F-4D97-AF65-F5344CB8AC3E}">
        <p14:creationId xmlns:p14="http://schemas.microsoft.com/office/powerpoint/2010/main" val="349946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E8867-7BB9-AEF2-9933-943B461DA56D}"/>
            </a:ext>
          </a:extLst>
        </p:cNvPr>
        <p:cNvGrpSpPr/>
        <p:nvPr/>
      </p:nvGrpSpPr>
      <p:grpSpPr>
        <a:xfrm>
          <a:off x="0" y="0"/>
          <a:ext cx="0" cy="0"/>
          <a:chOff x="0" y="0"/>
          <a:chExt cx="0" cy="0"/>
        </a:xfrm>
      </p:grpSpPr>
      <p:sp>
        <p:nvSpPr>
          <p:cNvPr id="11" name="Freeform 2">
            <a:extLst>
              <a:ext uri="{FF2B5EF4-FFF2-40B4-BE49-F238E27FC236}">
                <a16:creationId xmlns:a16="http://schemas.microsoft.com/office/drawing/2014/main" id="{FD9ACD47-8B9F-3BF7-1A55-47AB4E4EE73C}"/>
              </a:ext>
            </a:extLst>
          </p:cNvPr>
          <p:cNvSpPr/>
          <p:nvPr/>
        </p:nvSpPr>
        <p:spPr>
          <a:xfrm>
            <a:off x="0" y="-1096742"/>
            <a:ext cx="18177372" cy="990481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4776" r="-2" b="-28560"/>
            </a:stretch>
          </a:blipFill>
        </p:spPr>
        <p:txBody>
          <a:bodyPr/>
          <a:lstStyle/>
          <a:p>
            <a:endParaRPr lang="en-US"/>
          </a:p>
        </p:txBody>
      </p:sp>
      <p:sp>
        <p:nvSpPr>
          <p:cNvPr id="3" name="Freeform 3">
            <a:extLst>
              <a:ext uri="{FF2B5EF4-FFF2-40B4-BE49-F238E27FC236}">
                <a16:creationId xmlns:a16="http://schemas.microsoft.com/office/drawing/2014/main" id="{3FB45FC7-CC3C-D1D4-1074-AA0E2B3BE10C}"/>
              </a:ext>
            </a:extLst>
          </p:cNvPr>
          <p:cNvSpPr/>
          <p:nvPr/>
        </p:nvSpPr>
        <p:spPr>
          <a:xfrm flipH="1">
            <a:off x="-80148" y="8808068"/>
            <a:ext cx="18448295" cy="1478932"/>
          </a:xfrm>
          <a:custGeom>
            <a:avLst/>
            <a:gdLst/>
            <a:ahLst/>
            <a:cxnLst/>
            <a:rect l="l" t="t" r="r" b="b"/>
            <a:pathLst>
              <a:path w="18448295" h="2392990">
                <a:moveTo>
                  <a:pt x="18448294" y="0"/>
                </a:moveTo>
                <a:lnTo>
                  <a:pt x="0" y="0"/>
                </a:lnTo>
                <a:lnTo>
                  <a:pt x="0" y="2392991"/>
                </a:lnTo>
                <a:lnTo>
                  <a:pt x="18448294" y="2392991"/>
                </a:lnTo>
                <a:lnTo>
                  <a:pt x="18448294" y="0"/>
                </a:lnTo>
                <a:close/>
              </a:path>
            </a:pathLst>
          </a:custGeom>
          <a:blipFill>
            <a:blip r:embed="rId3">
              <a:alphaModFix amt="46000"/>
            </a:blip>
            <a:stretch>
              <a:fillRect t="-271379" b="-211724"/>
            </a:stretch>
          </a:blipFill>
        </p:spPr>
        <p:txBody>
          <a:bodyPr/>
          <a:lstStyle/>
          <a:p>
            <a:endParaRPr lang="en-US"/>
          </a:p>
        </p:txBody>
      </p:sp>
      <p:grpSp>
        <p:nvGrpSpPr>
          <p:cNvPr id="4" name="Group 4">
            <a:extLst>
              <a:ext uri="{FF2B5EF4-FFF2-40B4-BE49-F238E27FC236}">
                <a16:creationId xmlns:a16="http://schemas.microsoft.com/office/drawing/2014/main" id="{FA586397-F17A-046A-8713-60ADC0BBFD44}"/>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B086FCE3-AE2D-B63C-ED7B-993196483077}"/>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1EC645D5-3704-15F9-AA96-8F2EC5C3CD58}"/>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DE41E4FA-080A-0049-2182-7A3C1BF42EE6}"/>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4FC75092-5D1F-4B7D-A917-A53044C690EA}"/>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0AEE73AD-EE82-37DA-3AA6-FB50E3A901AA}"/>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4"/>
              <a:stretch>
                <a:fillRect/>
              </a:stretch>
            </a:blipFill>
          </p:spPr>
          <p:txBody>
            <a:bodyPr/>
            <a:lstStyle/>
            <a:p>
              <a:endParaRPr lang="en-US"/>
            </a:p>
          </p:txBody>
        </p:sp>
        <p:sp>
          <p:nvSpPr>
            <p:cNvPr id="10" name="Freeform 10">
              <a:extLst>
                <a:ext uri="{FF2B5EF4-FFF2-40B4-BE49-F238E27FC236}">
                  <a16:creationId xmlns:a16="http://schemas.microsoft.com/office/drawing/2014/main" id="{F1EC2991-8FCA-7088-460A-7E32947F6138}"/>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5"/>
              <a:stretch>
                <a:fillRect/>
              </a:stretch>
            </a:blipFill>
          </p:spPr>
          <p:txBody>
            <a:bodyPr/>
            <a:lstStyle/>
            <a:p>
              <a:endParaRPr lang="en-US"/>
            </a:p>
          </p:txBody>
        </p:sp>
      </p:grpSp>
      <p:sp>
        <p:nvSpPr>
          <p:cNvPr id="12" name="CuadroTexto 11">
            <a:extLst>
              <a:ext uri="{FF2B5EF4-FFF2-40B4-BE49-F238E27FC236}">
                <a16:creationId xmlns:a16="http://schemas.microsoft.com/office/drawing/2014/main" id="{F91C9F0D-F319-5FAB-343B-BE5B381F2973}"/>
              </a:ext>
            </a:extLst>
          </p:cNvPr>
          <p:cNvSpPr txBox="1"/>
          <p:nvPr/>
        </p:nvSpPr>
        <p:spPr>
          <a:xfrm>
            <a:off x="224020" y="2176632"/>
            <a:ext cx="7539216" cy="1200329"/>
          </a:xfrm>
          <a:prstGeom prst="rect">
            <a:avLst/>
          </a:prstGeom>
          <a:solidFill>
            <a:schemeClr val="accent6">
              <a:lumMod val="20000"/>
              <a:lumOff val="80000"/>
            </a:schemeClr>
          </a:solidFill>
        </p:spPr>
        <p:txBody>
          <a:bodyPr wrap="square">
            <a:spAutoFit/>
          </a:bodyPr>
          <a:lstStyle/>
          <a:p>
            <a:pPr algn="ctr">
              <a:buNone/>
            </a:pPr>
            <a:r>
              <a:rPr lang="en-GB" sz="2400" kern="100" noProof="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Thanks to all the participants in this session within the First </a:t>
            </a:r>
            <a:r>
              <a:rPr lang="en-US" sz="2400" dirty="0">
                <a:solidFill>
                  <a:schemeClr val="tx2">
                    <a:lumMod val="75000"/>
                  </a:schemeClr>
                </a:solidFill>
                <a:latin typeface="Arial" panose="020B0604020202020204" pitchFamily="34" charset="0"/>
                <a:ea typeface="DIN Pro 2"/>
                <a:cs typeface="Arial" panose="020B0604020202020204" pitchFamily="34" charset="0"/>
                <a:sym typeface="DIN Pro 2"/>
              </a:rPr>
              <a:t>CONFERENCE OF THE OCEAN DECADE TSUNAMI PROGRAMME</a:t>
            </a:r>
            <a:endParaRPr lang="en-GB" sz="2400" kern="100" noProof="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221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DBD192FF-3E88-B030-3553-11CC3E049D0B}"/>
              </a:ext>
            </a:extLst>
          </p:cNvPr>
          <p:cNvSpPr/>
          <p:nvPr/>
        </p:nvSpPr>
        <p:spPr>
          <a:xfrm>
            <a:off x="0" y="1197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4776" r="-2" b="-28560"/>
            </a:stretch>
          </a:blipFill>
        </p:spPr>
        <p:txBody>
          <a:bodyPr/>
          <a:lstStyle/>
          <a:p>
            <a:endParaRPr lang="en-US">
              <a:solidFill>
                <a:schemeClr val="bg2">
                  <a:lumMod val="50000"/>
                </a:schemeClr>
              </a:solidFill>
            </a:endParaRPr>
          </a:p>
        </p:txBody>
      </p:sp>
      <p:sp>
        <p:nvSpPr>
          <p:cNvPr id="3" name="Freeform 3"/>
          <p:cNvSpPr/>
          <p:nvPr/>
        </p:nvSpPr>
        <p:spPr>
          <a:xfrm flipH="1">
            <a:off x="-80148" y="8808068"/>
            <a:ext cx="18448295" cy="1478932"/>
          </a:xfrm>
          <a:custGeom>
            <a:avLst/>
            <a:gdLst/>
            <a:ahLst/>
            <a:cxnLst/>
            <a:rect l="l" t="t" r="r" b="b"/>
            <a:pathLst>
              <a:path w="18448295" h="2392990">
                <a:moveTo>
                  <a:pt x="18448294" y="0"/>
                </a:moveTo>
                <a:lnTo>
                  <a:pt x="0" y="0"/>
                </a:lnTo>
                <a:lnTo>
                  <a:pt x="0" y="2392991"/>
                </a:lnTo>
                <a:lnTo>
                  <a:pt x="18448294" y="2392991"/>
                </a:lnTo>
                <a:lnTo>
                  <a:pt x="18448294" y="0"/>
                </a:lnTo>
                <a:close/>
              </a:path>
            </a:pathLst>
          </a:custGeom>
          <a:blipFill>
            <a:blip r:embed="rId3">
              <a:alphaModFix amt="46000"/>
            </a:blip>
            <a:stretch>
              <a:fillRect t="-271379" b="-211724"/>
            </a:stretch>
          </a:blipFill>
        </p:spPr>
        <p:txBody>
          <a:bodyPr/>
          <a:lstStyle/>
          <a:p>
            <a:endParaRPr lang="en-US"/>
          </a:p>
        </p:txBody>
      </p:sp>
      <p:grpSp>
        <p:nvGrpSpPr>
          <p:cNvPr id="4" name="Group 4"/>
          <p:cNvGrpSpPr/>
          <p:nvPr/>
        </p:nvGrpSpPr>
        <p:grpSpPr>
          <a:xfrm>
            <a:off x="340342" y="9091072"/>
            <a:ext cx="8212269" cy="741679"/>
            <a:chOff x="0" y="0"/>
            <a:chExt cx="10949692" cy="988906"/>
          </a:xfrm>
        </p:grpSpPr>
        <p:sp>
          <p:nvSpPr>
            <p:cNvPr id="5" name="TextBox 5"/>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p:cNvGrpSpPr/>
          <p:nvPr/>
        </p:nvGrpSpPr>
        <p:grpSpPr>
          <a:xfrm>
            <a:off x="385584" y="262957"/>
            <a:ext cx="6468003" cy="1531485"/>
            <a:chOff x="0" y="0"/>
            <a:chExt cx="8624004" cy="2041981"/>
          </a:xfrm>
        </p:grpSpPr>
        <p:sp>
          <p:nvSpPr>
            <p:cNvPr id="9" name="Freeform 9"/>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4"/>
              <a:stretch>
                <a:fillRect/>
              </a:stretch>
            </a:blipFill>
          </p:spPr>
          <p:txBody>
            <a:bodyPr/>
            <a:lstStyle/>
            <a:p>
              <a:endParaRPr lang="en-US"/>
            </a:p>
          </p:txBody>
        </p:sp>
        <p:sp>
          <p:nvSpPr>
            <p:cNvPr id="10" name="Freeform 10"/>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5"/>
              <a:stretch>
                <a:fillRect/>
              </a:stretch>
            </a:blipFill>
          </p:spPr>
          <p:txBody>
            <a:bodyPr/>
            <a:lstStyle/>
            <a:p>
              <a:endParaRPr lang="en-US"/>
            </a:p>
          </p:txBody>
        </p:sp>
      </p:grpSp>
      <p:sp>
        <p:nvSpPr>
          <p:cNvPr id="12" name="CuadroTexto 11">
            <a:extLst>
              <a:ext uri="{FF2B5EF4-FFF2-40B4-BE49-F238E27FC236}">
                <a16:creationId xmlns:a16="http://schemas.microsoft.com/office/drawing/2014/main" id="{1B7D873F-B078-E5EE-06DD-FA70EDF6910B}"/>
              </a:ext>
            </a:extLst>
          </p:cNvPr>
          <p:cNvSpPr txBox="1"/>
          <p:nvPr/>
        </p:nvSpPr>
        <p:spPr>
          <a:xfrm>
            <a:off x="385584" y="1750345"/>
            <a:ext cx="7158217" cy="1938992"/>
          </a:xfrm>
          <a:prstGeom prst="rect">
            <a:avLst/>
          </a:prstGeom>
          <a:noFill/>
        </p:spPr>
        <p:txBody>
          <a:bodyPr wrap="square">
            <a:spAutoFit/>
          </a:bodyPr>
          <a:lstStyle/>
          <a:p>
            <a:pPr>
              <a:buNone/>
            </a:pPr>
            <a:r>
              <a:rPr lang="en-GB" sz="24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Report  of the session 1, High-level Objective 1 (HLO 1), day 1 10</a:t>
            </a:r>
            <a:r>
              <a:rPr lang="en-GB" sz="2400" kern="100" baseline="300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th</a:t>
            </a:r>
            <a:r>
              <a:rPr lang="en-GB" sz="24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 November</a:t>
            </a:r>
            <a:endParaRPr lang="es-ES" sz="24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24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Moderators, </a:t>
            </a:r>
          </a:p>
          <a:p>
            <a:pPr>
              <a:buNone/>
            </a:pPr>
            <a:r>
              <a:rPr lang="en-GB" sz="2400" b="1" kern="100" dirty="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Prof. Yuichiro Tanioka</a:t>
            </a:r>
            <a:r>
              <a:rPr lang="en-GB" sz="2400" kern="100" dirty="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 IUGG-JTC chair, Japan</a:t>
            </a:r>
            <a:endParaRPr lang="es-ES" sz="24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2400" b="1"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Prof. Juanjo Dañobeitia</a:t>
            </a:r>
            <a:r>
              <a:rPr lang="en-GB" sz="24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 IOC-UNESCO and CSIC, Spain</a:t>
            </a:r>
            <a:endParaRPr lang="es-ES" sz="24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E0CE60F1-E199-D3E8-B33C-495B68333CEB}"/>
              </a:ext>
            </a:extLst>
          </p:cNvPr>
          <p:cNvSpPr txBox="1"/>
          <p:nvPr/>
        </p:nvSpPr>
        <p:spPr>
          <a:xfrm>
            <a:off x="443457" y="3936622"/>
            <a:ext cx="7100344" cy="4770537"/>
          </a:xfrm>
          <a:prstGeom prst="rect">
            <a:avLst/>
          </a:prstGeom>
          <a:noFill/>
        </p:spPr>
        <p:txBody>
          <a:bodyPr wrap="square" rtlCol="0">
            <a:spAutoFit/>
          </a:bodyPr>
          <a:lstStyle/>
          <a:p>
            <a:r>
              <a:rPr lang="en-GB" sz="2200" b="1" noProof="0" dirty="0">
                <a:solidFill>
                  <a:schemeClr val="bg1">
                    <a:lumMod val="85000"/>
                  </a:schemeClr>
                </a:solidFill>
              </a:rPr>
              <a:t>Contributors:</a:t>
            </a:r>
            <a:endParaRPr lang="en-GB" altLang="ja-JP" sz="2200" b="1" dirty="0">
              <a:solidFill>
                <a:schemeClr val="bg1">
                  <a:lumMod val="85000"/>
                </a:schemeClr>
              </a:solidFill>
            </a:endParaRPr>
          </a:p>
          <a:p>
            <a:pPr marL="342900" indent="-342900">
              <a:buFont typeface="Wingdings" pitchFamily="2" charset="2"/>
              <a:buChar char="Ø"/>
            </a:pPr>
            <a:r>
              <a:rPr lang="en-GB" sz="2200" b="1" noProof="0" dirty="0">
                <a:solidFill>
                  <a:schemeClr val="bg1">
                    <a:lumMod val="85000"/>
                  </a:schemeClr>
                </a:solidFill>
              </a:rPr>
              <a:t>Joern Behrens, GMT, Germany</a:t>
            </a:r>
          </a:p>
          <a:p>
            <a:pPr marL="342900" indent="-342900">
              <a:buFont typeface="Wingdings" pitchFamily="2" charset="2"/>
              <a:buChar char="Ø"/>
            </a:pPr>
            <a:r>
              <a:rPr lang="en-GB" sz="2200" b="1" dirty="0">
                <a:solidFill>
                  <a:schemeClr val="bg1">
                    <a:lumMod val="85000"/>
                  </a:schemeClr>
                </a:solidFill>
              </a:rPr>
              <a:t>Finn </a:t>
            </a:r>
            <a:r>
              <a:rPr lang="en-GB" sz="2200" b="1" dirty="0" err="1">
                <a:solidFill>
                  <a:schemeClr val="bg1">
                    <a:lumMod val="85000"/>
                  </a:schemeClr>
                </a:solidFill>
              </a:rPr>
              <a:t>Lovholt</a:t>
            </a:r>
            <a:r>
              <a:rPr lang="en-GB" sz="2200" b="1" dirty="0">
                <a:solidFill>
                  <a:schemeClr val="bg1">
                    <a:lumMod val="85000"/>
                  </a:schemeClr>
                </a:solidFill>
              </a:rPr>
              <a:t>, GTM, Germany</a:t>
            </a:r>
          </a:p>
          <a:p>
            <a:pPr marL="342900" indent="-342900">
              <a:buFont typeface="Wingdings" pitchFamily="2" charset="2"/>
              <a:buChar char="Ø"/>
            </a:pPr>
            <a:r>
              <a:rPr lang="en-GB" altLang="ja-JP" sz="2200" b="1" dirty="0">
                <a:solidFill>
                  <a:schemeClr val="bg1">
                    <a:lumMod val="85000"/>
                  </a:schemeClr>
                </a:solidFill>
              </a:rPr>
              <a:t>Ceci Rodriguez Cruz, University of Hawaii, USA</a:t>
            </a:r>
            <a:endParaRPr lang="ja-JP" altLang="ja-JP" sz="2200" b="1" dirty="0"/>
          </a:p>
          <a:p>
            <a:pPr marL="342900" indent="-342900">
              <a:buFont typeface="Wingdings" pitchFamily="2" charset="2"/>
              <a:buChar char="Ø"/>
            </a:pPr>
            <a:r>
              <a:rPr lang="en-GB" sz="2200" b="1" noProof="0" dirty="0">
                <a:solidFill>
                  <a:schemeClr val="bg1">
                    <a:lumMod val="85000"/>
                  </a:schemeClr>
                </a:solidFill>
              </a:rPr>
              <a:t>Steve Hall, UK</a:t>
            </a:r>
          </a:p>
          <a:p>
            <a:pPr marL="342900" indent="-342900">
              <a:buFont typeface="Wingdings" pitchFamily="2" charset="2"/>
              <a:buChar char="Ø"/>
            </a:pPr>
            <a:r>
              <a:rPr lang="en-US" altLang="ja-JP" sz="2200" b="1" dirty="0">
                <a:solidFill>
                  <a:schemeClr val="bg1">
                    <a:lumMod val="85000"/>
                  </a:schemeClr>
                </a:solidFill>
              </a:rPr>
              <a:t>Alessandro Amato, ICG/NEAMTWS chair,</a:t>
            </a:r>
            <a:endParaRPr lang="en-GB" sz="2200" b="1" noProof="0" dirty="0">
              <a:solidFill>
                <a:schemeClr val="bg1">
                  <a:lumMod val="85000"/>
                </a:schemeClr>
              </a:solidFill>
            </a:endParaRPr>
          </a:p>
          <a:p>
            <a:pPr marL="342900" indent="-342900">
              <a:buFont typeface="Wingdings" pitchFamily="2" charset="2"/>
              <a:buChar char="Ø"/>
            </a:pPr>
            <a:r>
              <a:rPr lang="en-GB" sz="2200" b="1" noProof="0" dirty="0" err="1">
                <a:solidFill>
                  <a:schemeClr val="bg1">
                    <a:lumMod val="85000"/>
                  </a:schemeClr>
                </a:solidFill>
              </a:rPr>
              <a:t>Yuelong</a:t>
            </a:r>
            <a:r>
              <a:rPr lang="en-GB" sz="2200" b="1" noProof="0" dirty="0">
                <a:solidFill>
                  <a:schemeClr val="bg1">
                    <a:lumMod val="85000"/>
                  </a:schemeClr>
                </a:solidFill>
              </a:rPr>
              <a:t> Maio, </a:t>
            </a:r>
            <a:r>
              <a:rPr lang="en-GB" sz="2200" noProof="0" dirty="0">
                <a:solidFill>
                  <a:schemeClr val="bg1">
                    <a:lumMod val="85000"/>
                  </a:schemeClr>
                </a:solidFill>
              </a:rPr>
              <a:t>Co-Director JATWC, Australia</a:t>
            </a:r>
          </a:p>
          <a:p>
            <a:pPr marL="342900" indent="-342900">
              <a:buFont typeface="Wingdings" pitchFamily="2" charset="2"/>
              <a:buChar char="Ø"/>
            </a:pPr>
            <a:r>
              <a:rPr lang="en-GB" sz="2200" b="1" noProof="0" dirty="0">
                <a:solidFill>
                  <a:schemeClr val="bg1">
                    <a:lumMod val="85000"/>
                  </a:schemeClr>
                </a:solidFill>
              </a:rPr>
              <a:t>Alexander  </a:t>
            </a:r>
            <a:r>
              <a:rPr lang="en-GB" sz="2200" b="1" noProof="0" dirty="0" err="1">
                <a:solidFill>
                  <a:schemeClr val="bg1">
                    <a:lumMod val="85000"/>
                  </a:schemeClr>
                </a:solidFill>
              </a:rPr>
              <a:t>Matygin</a:t>
            </a:r>
            <a:r>
              <a:rPr lang="en-GB" sz="2200" b="1" noProof="0" dirty="0">
                <a:solidFill>
                  <a:schemeClr val="bg1">
                    <a:lumMod val="85000"/>
                  </a:schemeClr>
                </a:solidFill>
              </a:rPr>
              <a:t>, </a:t>
            </a:r>
            <a:r>
              <a:rPr lang="en-GB" sz="2200" noProof="0" dirty="0" err="1">
                <a:solidFill>
                  <a:schemeClr val="bg1">
                    <a:lumMod val="85000"/>
                  </a:schemeClr>
                </a:solidFill>
              </a:rPr>
              <a:t>Hydrometerological</a:t>
            </a:r>
            <a:r>
              <a:rPr lang="en-GB" sz="2200" noProof="0" dirty="0">
                <a:solidFill>
                  <a:schemeClr val="bg1">
                    <a:lumMod val="85000"/>
                  </a:schemeClr>
                </a:solidFill>
              </a:rPr>
              <a:t> </a:t>
            </a:r>
            <a:r>
              <a:rPr lang="en-GB" sz="2200" noProof="0" dirty="0" err="1">
                <a:solidFill>
                  <a:schemeClr val="bg1">
                    <a:lumMod val="85000"/>
                  </a:schemeClr>
                </a:solidFill>
              </a:rPr>
              <a:t>center</a:t>
            </a:r>
            <a:r>
              <a:rPr lang="en-GB" sz="2200" noProof="0" dirty="0">
                <a:solidFill>
                  <a:schemeClr val="bg1">
                    <a:lumMod val="85000"/>
                  </a:schemeClr>
                </a:solidFill>
              </a:rPr>
              <a:t> for Black and Azov Seas, Ukraine</a:t>
            </a:r>
          </a:p>
          <a:p>
            <a:pPr marL="342900" indent="-342900">
              <a:buFont typeface="Wingdings" pitchFamily="2" charset="2"/>
              <a:buChar char="Ø"/>
            </a:pPr>
            <a:r>
              <a:rPr lang="en-GB" sz="2200" b="1" noProof="0" dirty="0">
                <a:solidFill>
                  <a:schemeClr val="bg1">
                    <a:lumMod val="85000"/>
                  </a:schemeClr>
                </a:solidFill>
              </a:rPr>
              <a:t>Mikael  Mazur</a:t>
            </a:r>
            <a:r>
              <a:rPr lang="en-GB" sz="2200" noProof="0" dirty="0">
                <a:solidFill>
                  <a:schemeClr val="bg1">
                    <a:lumMod val="85000"/>
                  </a:schemeClr>
                </a:solidFill>
              </a:rPr>
              <a:t>, Nokia Bell Labs, USA.</a:t>
            </a:r>
          </a:p>
          <a:p>
            <a:pPr marL="342900" indent="-342900">
              <a:buFont typeface="Wingdings" pitchFamily="2" charset="2"/>
              <a:buChar char="Ø"/>
            </a:pPr>
            <a:r>
              <a:rPr lang="en-GB" sz="2200" b="1" noProof="0" dirty="0">
                <a:solidFill>
                  <a:schemeClr val="bg1">
                    <a:lumMod val="85000"/>
                  </a:schemeClr>
                </a:solidFill>
              </a:rPr>
              <a:t>Usama Kadri. </a:t>
            </a:r>
            <a:r>
              <a:rPr lang="en-GB" sz="2200" noProof="0" dirty="0">
                <a:solidFill>
                  <a:schemeClr val="bg1">
                    <a:lumMod val="85000"/>
                  </a:schemeClr>
                </a:solidFill>
              </a:rPr>
              <a:t>Cardiff University, Cardiff, UK </a:t>
            </a:r>
          </a:p>
          <a:p>
            <a:pPr marL="342900" indent="-342900">
              <a:buFont typeface="Wingdings" pitchFamily="2" charset="2"/>
              <a:buChar char="Ø"/>
            </a:pPr>
            <a:r>
              <a:rPr lang="en-GB" sz="2200" b="1" noProof="0" dirty="0" err="1">
                <a:solidFill>
                  <a:schemeClr val="bg1">
                    <a:lumMod val="85000"/>
                  </a:schemeClr>
                </a:solidFill>
              </a:rPr>
              <a:t>Toshitake</a:t>
            </a:r>
            <a:r>
              <a:rPr lang="en-GB" sz="2200" b="1" noProof="0" dirty="0">
                <a:solidFill>
                  <a:schemeClr val="bg1">
                    <a:lumMod val="85000"/>
                  </a:schemeClr>
                </a:solidFill>
              </a:rPr>
              <a:t> Baba,</a:t>
            </a:r>
            <a:r>
              <a:rPr lang="en-GB" sz="2200" noProof="0" dirty="0">
                <a:solidFill>
                  <a:schemeClr val="bg1">
                    <a:lumMod val="85000"/>
                  </a:schemeClr>
                </a:solidFill>
              </a:rPr>
              <a:t> Tokushima University, Japan</a:t>
            </a:r>
          </a:p>
          <a:p>
            <a:pPr marL="342900" indent="-342900">
              <a:buFont typeface="Wingdings" pitchFamily="2" charset="2"/>
              <a:buChar char="Ø"/>
            </a:pPr>
            <a:r>
              <a:rPr lang="en-GB" sz="2200" b="1" noProof="0" dirty="0">
                <a:solidFill>
                  <a:schemeClr val="bg1">
                    <a:lumMod val="85000"/>
                  </a:schemeClr>
                </a:solidFill>
              </a:rPr>
              <a:t>Andrey </a:t>
            </a:r>
            <a:r>
              <a:rPr lang="en-GB" sz="2200" b="1" noProof="0" dirty="0" err="1">
                <a:solidFill>
                  <a:schemeClr val="bg1">
                    <a:lumMod val="85000"/>
                  </a:schemeClr>
                </a:solidFill>
              </a:rPr>
              <a:t>Babeyko</a:t>
            </a:r>
            <a:r>
              <a:rPr lang="en-GB" sz="2200" b="1" noProof="0" dirty="0">
                <a:solidFill>
                  <a:schemeClr val="bg1">
                    <a:lumMod val="85000"/>
                  </a:schemeClr>
                </a:solidFill>
              </a:rPr>
              <a:t>, </a:t>
            </a:r>
            <a:r>
              <a:rPr lang="en-GB" sz="2200" noProof="0" dirty="0">
                <a:solidFill>
                  <a:schemeClr val="bg1">
                    <a:lumMod val="85000"/>
                  </a:schemeClr>
                </a:solidFill>
              </a:rPr>
              <a:t>GFZ, Potsdam, FRG</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E8A2-8392-98AD-3F10-43B485E669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A97E6-F30A-4E68-4403-33188A60AB4F}"/>
              </a:ext>
            </a:extLst>
          </p:cNvPr>
          <p:cNvGrpSpPr/>
          <p:nvPr/>
        </p:nvGrpSpPr>
        <p:grpSpPr>
          <a:xfrm>
            <a:off x="1" y="8792275"/>
            <a:ext cx="18288000" cy="1494726"/>
            <a:chOff x="0" y="0"/>
            <a:chExt cx="2961182" cy="275705"/>
          </a:xfrm>
        </p:grpSpPr>
        <p:sp>
          <p:nvSpPr>
            <p:cNvPr id="3" name="Freeform 3">
              <a:extLst>
                <a:ext uri="{FF2B5EF4-FFF2-40B4-BE49-F238E27FC236}">
                  <a16:creationId xmlns:a16="http://schemas.microsoft.com/office/drawing/2014/main" id="{6C1BFAE5-2EBE-3B31-BB7F-D0F0C1C65922}"/>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33F05812-9FD3-09AC-3307-48C3E078E05A}"/>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AB3C8C5F-2D90-C669-C84C-5062D08F7652}"/>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1EA0EB0A-64A4-7713-4B32-2CD9EADE9204}"/>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B8224A5E-47DC-7C71-B424-3DEF7A927941}"/>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F45693ED-E25E-FEEB-464C-042B4AB95EBA}"/>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A9621750-C875-232B-0575-F209D741B484}"/>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30B7EF89-46E6-D160-470D-EBBDE0124E9C}"/>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3" name="CuadroTexto 12">
            <a:extLst>
              <a:ext uri="{FF2B5EF4-FFF2-40B4-BE49-F238E27FC236}">
                <a16:creationId xmlns:a16="http://schemas.microsoft.com/office/drawing/2014/main" id="{B4EBA490-2CC9-242B-5BEC-74D4D437FFE3}"/>
              </a:ext>
            </a:extLst>
          </p:cNvPr>
          <p:cNvSpPr txBox="1"/>
          <p:nvPr/>
        </p:nvSpPr>
        <p:spPr>
          <a:xfrm>
            <a:off x="533400" y="2307472"/>
            <a:ext cx="17602200" cy="4893647"/>
          </a:xfrm>
          <a:prstGeom prst="rect">
            <a:avLst/>
          </a:prstGeom>
          <a:solidFill>
            <a:schemeClr val="accent5">
              <a:lumMod val="40000"/>
              <a:lumOff val="60000"/>
            </a:schemeClr>
          </a:solidFill>
        </p:spPr>
        <p:txBody>
          <a:bodyPr wrap="square" rtlCol="0" anchor="ctr">
            <a:spAutoFit/>
          </a:bodyPr>
          <a:lstStyle/>
          <a:p>
            <a:pPr algn="just"/>
            <a:r>
              <a:rPr lang="en-GB" sz="2400" b="1" dirty="0"/>
              <a:t>PTHA/PTF and Knowledge Transfer, </a:t>
            </a:r>
            <a:r>
              <a:rPr lang="en-GB" sz="2400" dirty="0"/>
              <a:t>one talk about the global tsunami model for PTHA and one about landslide tsunamis. </a:t>
            </a:r>
            <a:endParaRPr lang="en-GB" sz="2400" b="1" dirty="0"/>
          </a:p>
          <a:p>
            <a:pPr algn="just"/>
            <a:endParaRPr lang="en-GB" sz="2400" dirty="0"/>
          </a:p>
          <a:p>
            <a:pPr algn="just"/>
            <a:r>
              <a:rPr lang="en-US" altLang="ja-JP" sz="2400" b="1" dirty="0"/>
              <a:t>Observation, </a:t>
            </a:r>
            <a:r>
              <a:rPr lang="en-US" altLang="ja-JP" sz="2400" dirty="0"/>
              <a:t> one talk for SMART cables, one for GEBCO bathymetry data, and one for Deep observatories, the SMART cable, Deep-Sea buoys, and landslide tsunami observation. </a:t>
            </a:r>
            <a:r>
              <a:rPr lang="en-GB" sz="2400" dirty="0"/>
              <a:t>One talk concerning sea level network in Australia, another one focus on different sources of what is called Meteotsunami  which are </a:t>
            </a:r>
            <a:r>
              <a:rPr lang="en-GB" sz="2400" b="1" dirty="0"/>
              <a:t> sea waves</a:t>
            </a:r>
            <a:r>
              <a:rPr lang="en-GB" sz="2400" dirty="0"/>
              <a:t> triggered by external forcings due to meteorological events in this occasion related to fluctuations in coastal regions of Black Sea areas. The third presentation was dealing with novelty technologies for tsunami detections applied on telecommunication subsea cables.</a:t>
            </a:r>
            <a:r>
              <a:rPr lang="en-GB" sz="2400" b="1" dirty="0"/>
              <a:t> </a:t>
            </a:r>
          </a:p>
          <a:p>
            <a:pPr algn="just"/>
            <a:r>
              <a:rPr lang="en-GB" sz="2400" b="1" dirty="0"/>
              <a:t>Forecasting and Warning</a:t>
            </a:r>
            <a:r>
              <a:rPr lang="en-GB" sz="2400" dirty="0"/>
              <a:t>, in this subsection a talk was given  about the importance of Global Real time for early tsunami warning.</a:t>
            </a:r>
          </a:p>
          <a:p>
            <a:pPr algn="just"/>
            <a:endParaRPr lang="en-GB" sz="2400" dirty="0"/>
          </a:p>
          <a:p>
            <a:pPr algn="just"/>
            <a:r>
              <a:rPr lang="en-GB" sz="2400" b="1" dirty="0"/>
              <a:t>Technology tool</a:t>
            </a:r>
            <a:r>
              <a:rPr lang="en-GB" sz="2400" dirty="0"/>
              <a:t>s, here a meaningful development of a compressive tsunami software  JAGURS.</a:t>
            </a:r>
          </a:p>
          <a:p>
            <a:pPr algn="just"/>
            <a:endParaRPr lang="en-GB" sz="2400" dirty="0"/>
          </a:p>
          <a:p>
            <a:pPr algn="just"/>
            <a:r>
              <a:rPr lang="en-GB" sz="2400" b="1" dirty="0"/>
              <a:t>Service provider, </a:t>
            </a:r>
            <a:r>
              <a:rPr lang="en-GB" sz="2400" dirty="0"/>
              <a:t>a European legal consortium named EPOS ERIC, showed a recent implementation of thematic core services dedicated on tsunami.</a:t>
            </a:r>
          </a:p>
        </p:txBody>
      </p:sp>
      <p:sp>
        <p:nvSpPr>
          <p:cNvPr id="11" name="CuadroTexto 10">
            <a:extLst>
              <a:ext uri="{FF2B5EF4-FFF2-40B4-BE49-F238E27FC236}">
                <a16:creationId xmlns:a16="http://schemas.microsoft.com/office/drawing/2014/main" id="{D8C053D3-9C21-FB29-C228-E695B3657964}"/>
              </a:ext>
            </a:extLst>
          </p:cNvPr>
          <p:cNvSpPr txBox="1"/>
          <p:nvPr/>
        </p:nvSpPr>
        <p:spPr>
          <a:xfrm>
            <a:off x="8157815" y="312712"/>
            <a:ext cx="5100986" cy="830997"/>
          </a:xfrm>
          <a:prstGeom prst="rect">
            <a:avLst/>
          </a:prstGeom>
          <a:solidFill>
            <a:schemeClr val="accent5">
              <a:lumMod val="40000"/>
              <a:lumOff val="60000"/>
            </a:schemeClr>
          </a:solidFill>
        </p:spPr>
        <p:txBody>
          <a:bodyPr wrap="square">
            <a:spAutoFit/>
          </a:bodyPr>
          <a:lstStyle/>
          <a:p>
            <a:pPr algn="ctr">
              <a:buNone/>
            </a:pPr>
            <a:r>
              <a:rPr lang="en-GB" sz="2400" kern="100" noProof="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Overall categories presentations</a:t>
            </a:r>
          </a:p>
          <a:p>
            <a:pPr algn="ctr">
              <a:buNone/>
            </a:pP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905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67734-2051-6797-10BC-4A6DCD6B068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C802F08-C4FF-78B3-286E-8487D6CD9AF7}"/>
              </a:ext>
            </a:extLst>
          </p:cNvPr>
          <p:cNvGrpSpPr/>
          <p:nvPr/>
        </p:nvGrpSpPr>
        <p:grpSpPr>
          <a:xfrm>
            <a:off x="1" y="8792275"/>
            <a:ext cx="18288000" cy="1494726"/>
            <a:chOff x="0" y="0"/>
            <a:chExt cx="2961182" cy="275705"/>
          </a:xfrm>
        </p:grpSpPr>
        <p:sp>
          <p:nvSpPr>
            <p:cNvPr id="3" name="Freeform 3">
              <a:extLst>
                <a:ext uri="{FF2B5EF4-FFF2-40B4-BE49-F238E27FC236}">
                  <a16:creationId xmlns:a16="http://schemas.microsoft.com/office/drawing/2014/main" id="{6B441E2D-AB69-761C-2C37-AC7E410C7F62}"/>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E366207F-28B9-B9FA-99B0-F0706A19FE9B}"/>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8E3C02F7-F6F9-9BCF-C345-C06F0268EDF4}"/>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1489B244-B4B1-8439-AB6A-24441E9DDC49}"/>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8356A0B3-71B8-91B7-F18F-C6986FB162AB}"/>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8970CA19-6311-79BE-DE1B-F17744635C8D}"/>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77D992D7-D6AB-09E6-8A3D-282509CB8711}"/>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424843FB-1735-07A8-F909-49AFC20553C9}"/>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3" name="CuadroTexto 12">
            <a:extLst>
              <a:ext uri="{FF2B5EF4-FFF2-40B4-BE49-F238E27FC236}">
                <a16:creationId xmlns:a16="http://schemas.microsoft.com/office/drawing/2014/main" id="{A754163B-4976-FDE8-302B-951D57AE53FD}"/>
              </a:ext>
            </a:extLst>
          </p:cNvPr>
          <p:cNvSpPr txBox="1"/>
          <p:nvPr/>
        </p:nvSpPr>
        <p:spPr>
          <a:xfrm>
            <a:off x="990600" y="1914085"/>
            <a:ext cx="15405120" cy="6494085"/>
          </a:xfrm>
          <a:prstGeom prst="rect">
            <a:avLst/>
          </a:prstGeom>
          <a:solidFill>
            <a:schemeClr val="accent5">
              <a:lumMod val="40000"/>
              <a:lumOff val="60000"/>
            </a:schemeClr>
          </a:solidFill>
        </p:spPr>
        <p:txBody>
          <a:bodyPr wrap="square" rtlCol="0" anchor="ctr">
            <a:spAutoFit/>
          </a:bodyPr>
          <a:lstStyle/>
          <a:p>
            <a:r>
              <a:rPr lang="en-US" altLang="ja-JP" sz="3200" b="1" dirty="0"/>
              <a:t>Joern Behrens</a:t>
            </a:r>
          </a:p>
          <a:p>
            <a:r>
              <a:rPr lang="en-US" altLang="ja-JP" sz="3200" dirty="0"/>
              <a:t>GMT is bridging a gap between science and society providing Cookbook including Recipes for PTHA. Science needs to provide uncertainty. Then, the society can decide the action. </a:t>
            </a:r>
          </a:p>
          <a:p>
            <a:endParaRPr lang="en-US" altLang="ja-JP" sz="3200" dirty="0"/>
          </a:p>
          <a:p>
            <a:r>
              <a:rPr lang="ja-JP" altLang="en-US" sz="3200" dirty="0"/>
              <a:t>　</a:t>
            </a:r>
            <a:r>
              <a:rPr lang="en-US" altLang="ja-JP" sz="3200" b="1" dirty="0">
                <a:solidFill>
                  <a:schemeClr val="accent1">
                    <a:lumMod val="75000"/>
                  </a:schemeClr>
                </a:solidFill>
              </a:rPr>
              <a:t>For ODTP, it can provide the uncertainty of the forecast or early warning.</a:t>
            </a:r>
          </a:p>
          <a:p>
            <a:endParaRPr lang="en-US" altLang="ja-JP" sz="3200" dirty="0"/>
          </a:p>
          <a:p>
            <a:r>
              <a:rPr lang="en-US" altLang="ja-JP" sz="3200" b="1" dirty="0"/>
              <a:t>Finn </a:t>
            </a:r>
            <a:r>
              <a:rPr lang="en-US" altLang="ja-JP" sz="3200" b="1" dirty="0" err="1"/>
              <a:t>Lovholt</a:t>
            </a:r>
            <a:endParaRPr lang="ja-JP" altLang="ja-JP" sz="3200" b="1" dirty="0"/>
          </a:p>
          <a:p>
            <a:r>
              <a:rPr lang="en-US" altLang="ja-JP" sz="3200" dirty="0"/>
              <a:t>Landslide tsunami hazard models are less developed, partly because of lack of data. New hazard models will depend on data, either past landslide statistics or slope stability data and models. </a:t>
            </a:r>
          </a:p>
          <a:p>
            <a:r>
              <a:rPr lang="ja-JP" altLang="en-US" sz="3200" dirty="0"/>
              <a:t>　</a:t>
            </a:r>
            <a:r>
              <a:rPr lang="en-US" altLang="ja-JP" sz="3200" dirty="0"/>
              <a:t>With respect to </a:t>
            </a:r>
            <a:r>
              <a:rPr lang="en-US" altLang="ja-JP" sz="3200" dirty="0">
                <a:solidFill>
                  <a:schemeClr val="accent1">
                    <a:lumMod val="75000"/>
                  </a:schemeClr>
                </a:solidFill>
              </a:rPr>
              <a:t>early warning </a:t>
            </a:r>
            <a:r>
              <a:rPr lang="en-US" altLang="ja-JP" sz="3200" b="1" dirty="0">
                <a:solidFill>
                  <a:schemeClr val="accent1">
                    <a:lumMod val="75000"/>
                  </a:schemeClr>
                </a:solidFill>
              </a:rPr>
              <a:t>for ODTP</a:t>
            </a:r>
            <a:r>
              <a:rPr lang="en-US" altLang="ja-JP" sz="3200" b="1" dirty="0"/>
              <a:t>, landslide tsunamis constitute a major challenge: there are few systems today (Norway and Stromboli perhaps the only ones) Because landslide tsunamis are highly local, we need extensive and expensive instrumentation. </a:t>
            </a:r>
            <a:endParaRPr lang="ja-JP" altLang="ja-JP" sz="3200" b="1" dirty="0"/>
          </a:p>
        </p:txBody>
      </p:sp>
      <p:sp>
        <p:nvSpPr>
          <p:cNvPr id="11" name="CuadroTexto 10">
            <a:extLst>
              <a:ext uri="{FF2B5EF4-FFF2-40B4-BE49-F238E27FC236}">
                <a16:creationId xmlns:a16="http://schemas.microsoft.com/office/drawing/2014/main" id="{D9F25E5F-9D19-E48A-F72F-D76604A36737}"/>
              </a:ext>
            </a:extLst>
          </p:cNvPr>
          <p:cNvSpPr txBox="1"/>
          <p:nvPr/>
        </p:nvSpPr>
        <p:spPr>
          <a:xfrm>
            <a:off x="8157815" y="312712"/>
            <a:ext cx="5100986" cy="830997"/>
          </a:xfrm>
          <a:prstGeom prst="rect">
            <a:avLst/>
          </a:prstGeom>
          <a:solidFill>
            <a:schemeClr val="accent5">
              <a:lumMod val="40000"/>
              <a:lumOff val="60000"/>
            </a:schemeClr>
          </a:solidFill>
        </p:spPr>
        <p:txBody>
          <a:bodyPr wrap="square">
            <a:spAutoFit/>
          </a:bodyPr>
          <a:lstStyle/>
          <a:p>
            <a:pPr algn="ctr">
              <a:buNone/>
            </a:pPr>
            <a:r>
              <a:rPr lang="en-GB" sz="2400" kern="100" noProof="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Overall categories presentations</a:t>
            </a:r>
          </a:p>
          <a:p>
            <a:pPr algn="ctr">
              <a:buNone/>
            </a:pP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918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50907-FF66-A965-D6CD-3ED72CB826B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4866F1E-B71A-12D4-77A9-EE4404937087}"/>
              </a:ext>
            </a:extLst>
          </p:cNvPr>
          <p:cNvGrpSpPr/>
          <p:nvPr/>
        </p:nvGrpSpPr>
        <p:grpSpPr>
          <a:xfrm>
            <a:off x="1" y="8792275"/>
            <a:ext cx="18288000" cy="1494726"/>
            <a:chOff x="0" y="0"/>
            <a:chExt cx="2961182" cy="275705"/>
          </a:xfrm>
        </p:grpSpPr>
        <p:sp>
          <p:nvSpPr>
            <p:cNvPr id="3" name="Freeform 3">
              <a:extLst>
                <a:ext uri="{FF2B5EF4-FFF2-40B4-BE49-F238E27FC236}">
                  <a16:creationId xmlns:a16="http://schemas.microsoft.com/office/drawing/2014/main" id="{9527F73A-FB8F-2BFF-8692-355DF0A03E0B}"/>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D7C07622-DB16-979C-13AD-F9D5D71194E9}"/>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A2A680FB-4741-A15F-F365-B94820621229}"/>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E5545EE9-EC14-CB8D-6528-EAD2AD8B8277}"/>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6D7A1B02-C089-5401-955E-F50E4C93AB6F}"/>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8758C0C9-4F86-2F56-A96D-A77C9EBE873A}"/>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07B2BA6B-F589-4B49-847E-4E4EE83AAA51}"/>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195A53E1-D8E3-35FF-8A6E-30AD0F778718}"/>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3" name="CuadroTexto 12">
            <a:extLst>
              <a:ext uri="{FF2B5EF4-FFF2-40B4-BE49-F238E27FC236}">
                <a16:creationId xmlns:a16="http://schemas.microsoft.com/office/drawing/2014/main" id="{B268CAB9-00B8-13E6-A8EF-9DD3C76F1C7F}"/>
              </a:ext>
            </a:extLst>
          </p:cNvPr>
          <p:cNvSpPr txBox="1"/>
          <p:nvPr/>
        </p:nvSpPr>
        <p:spPr>
          <a:xfrm>
            <a:off x="387760" y="2081123"/>
            <a:ext cx="17595440" cy="6124754"/>
          </a:xfrm>
          <a:prstGeom prst="rect">
            <a:avLst/>
          </a:prstGeom>
          <a:solidFill>
            <a:schemeClr val="accent5">
              <a:lumMod val="40000"/>
              <a:lumOff val="60000"/>
            </a:schemeClr>
          </a:solidFill>
        </p:spPr>
        <p:txBody>
          <a:bodyPr wrap="square" rtlCol="0" anchor="ctr">
            <a:spAutoFit/>
          </a:bodyPr>
          <a:lstStyle/>
          <a:p>
            <a:r>
              <a:rPr lang="en-US" altLang="ja-JP" sz="2800" b="1" dirty="0"/>
              <a:t>Ceci Rodríguez Cruz</a:t>
            </a:r>
            <a:endParaRPr lang="ja-JP" altLang="ja-JP" sz="2800" b="1" dirty="0"/>
          </a:p>
          <a:p>
            <a:r>
              <a:rPr lang="en-US" altLang="ja-JP" sz="2800" dirty="0"/>
              <a:t>SMART Cables is a global initiative supported by the International Telecommunication Union (ITU), the World Meteorological Organization (WMO), and the UNESCO Intergovernmental Oceanographic Commission (IOC), and driven by a community of over 400 volunteer experts worldwide. By integrating scientific sensors into telecommunication cables, SMART Cables merge connectivity with ocean and Earth observation, creating dual-purpose infrastructure that both connects and protects.</a:t>
            </a:r>
            <a:endParaRPr lang="ja-JP" altLang="ja-JP" sz="2800" dirty="0"/>
          </a:p>
          <a:p>
            <a:r>
              <a:rPr lang="en-US" altLang="ja-JP" sz="2800" dirty="0"/>
              <a:t>The goal is simple yet transformative: to turn the world’s digital backbone into a real-time global observing network, strengthening climate science, disaster warning, and international cooperation for the benefit of all.</a:t>
            </a:r>
            <a:endParaRPr lang="ja-JP" altLang="ja-JP" sz="2800" dirty="0"/>
          </a:p>
          <a:p>
            <a:endParaRPr lang="en-US" altLang="ja-JP" sz="2800" b="1" dirty="0"/>
          </a:p>
          <a:p>
            <a:r>
              <a:rPr lang="en-US" altLang="ja-JP" sz="2800" b="1" dirty="0"/>
              <a:t>For ODTP</a:t>
            </a:r>
          </a:p>
          <a:p>
            <a:r>
              <a:rPr lang="en-US" altLang="ja-JP" sz="2800" dirty="0"/>
              <a:t>We recognized the SMART Cables initiative as a practical mechanism bridging telecommunications and science with significant socio-economic benefits, and invited Members to explore the adoption of this innovative technology, SMART Cables, to integrate environmental sensors into new subsea fiber optic cable systems, thereby enhancing early warning, climate observation, and global resilience.</a:t>
            </a:r>
            <a:endParaRPr lang="ja-JP" altLang="ja-JP" sz="2800" dirty="0"/>
          </a:p>
        </p:txBody>
      </p:sp>
      <p:sp>
        <p:nvSpPr>
          <p:cNvPr id="11" name="CuadroTexto 10">
            <a:extLst>
              <a:ext uri="{FF2B5EF4-FFF2-40B4-BE49-F238E27FC236}">
                <a16:creationId xmlns:a16="http://schemas.microsoft.com/office/drawing/2014/main" id="{8809E915-F673-6CAA-9921-B8FBFE7B53FB}"/>
              </a:ext>
            </a:extLst>
          </p:cNvPr>
          <p:cNvSpPr txBox="1"/>
          <p:nvPr/>
        </p:nvSpPr>
        <p:spPr>
          <a:xfrm>
            <a:off x="8157815" y="312712"/>
            <a:ext cx="5100986" cy="830997"/>
          </a:xfrm>
          <a:prstGeom prst="rect">
            <a:avLst/>
          </a:prstGeom>
          <a:solidFill>
            <a:schemeClr val="accent5">
              <a:lumMod val="40000"/>
              <a:lumOff val="60000"/>
            </a:schemeClr>
          </a:solidFill>
        </p:spPr>
        <p:txBody>
          <a:bodyPr wrap="square">
            <a:spAutoFit/>
          </a:bodyPr>
          <a:lstStyle/>
          <a:p>
            <a:pPr algn="ctr">
              <a:buNone/>
            </a:pPr>
            <a:r>
              <a:rPr lang="en-GB" sz="2400" kern="100" noProof="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Overall categories presentations</a:t>
            </a:r>
          </a:p>
          <a:p>
            <a:pPr algn="ctr">
              <a:buNone/>
            </a:pP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11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6ECC9-9A0B-273F-8F5E-9A4735D2AC5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FB1F2D5-D786-61F6-7144-DDDAA1613C23}"/>
              </a:ext>
            </a:extLst>
          </p:cNvPr>
          <p:cNvGrpSpPr/>
          <p:nvPr/>
        </p:nvGrpSpPr>
        <p:grpSpPr>
          <a:xfrm>
            <a:off x="1" y="8792275"/>
            <a:ext cx="18288000" cy="1494726"/>
            <a:chOff x="0" y="0"/>
            <a:chExt cx="2961182" cy="275705"/>
          </a:xfrm>
        </p:grpSpPr>
        <p:sp>
          <p:nvSpPr>
            <p:cNvPr id="3" name="Freeform 3">
              <a:extLst>
                <a:ext uri="{FF2B5EF4-FFF2-40B4-BE49-F238E27FC236}">
                  <a16:creationId xmlns:a16="http://schemas.microsoft.com/office/drawing/2014/main" id="{66802EDA-249D-1510-A9F6-49016F9DDDF7}"/>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1E5884A7-2438-33E9-F50F-02A648C85EF3}"/>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7A7A5C47-0FCF-7A3F-9423-FFDB4735438D}"/>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FF1CF01A-800E-52FB-B115-9017A529E7B7}"/>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6CDDFF9E-4B0C-D8A6-F2E1-C98E0BC9B0B9}"/>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EF8CBDC8-A309-C830-B4B9-E407153A45A1}"/>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3780CC67-7F0A-8791-631F-51B216E67350}"/>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54B6D4A0-CEBE-C8D7-CAA6-80B1573250DD}"/>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3" name="CuadroTexto 12">
            <a:extLst>
              <a:ext uri="{FF2B5EF4-FFF2-40B4-BE49-F238E27FC236}">
                <a16:creationId xmlns:a16="http://schemas.microsoft.com/office/drawing/2014/main" id="{41688570-E74F-34ED-900F-6053827BC928}"/>
              </a:ext>
            </a:extLst>
          </p:cNvPr>
          <p:cNvSpPr txBox="1"/>
          <p:nvPr/>
        </p:nvSpPr>
        <p:spPr>
          <a:xfrm>
            <a:off x="990600" y="2013522"/>
            <a:ext cx="15405120" cy="6124754"/>
          </a:xfrm>
          <a:prstGeom prst="rect">
            <a:avLst/>
          </a:prstGeom>
          <a:solidFill>
            <a:schemeClr val="accent5">
              <a:lumMod val="40000"/>
              <a:lumOff val="60000"/>
            </a:schemeClr>
          </a:solidFill>
        </p:spPr>
        <p:txBody>
          <a:bodyPr wrap="square" rtlCol="0" anchor="ctr">
            <a:spAutoFit/>
          </a:bodyPr>
          <a:lstStyle/>
          <a:p>
            <a:r>
              <a:rPr lang="en-US" altLang="ja-JP" sz="2800" b="1" dirty="0"/>
              <a:t>Steve Hall </a:t>
            </a:r>
          </a:p>
          <a:p>
            <a:r>
              <a:rPr lang="en-US" altLang="ja-JP" sz="2800" dirty="0"/>
              <a:t>Accurate global seabed maps, GEBCO-2030, are essential for tsunami response planning and prediction. The progress of the detailed survey up to now is 27.3 % of the ocean. The use of marine autonomous systems in the deep ocean and </a:t>
            </a:r>
            <a:r>
              <a:rPr lang="en-GB" altLang="ja-JP" sz="2800" dirty="0"/>
              <a:t>satellite, aircraft, and drone derived bathymetry </a:t>
            </a:r>
            <a:r>
              <a:rPr lang="en-US" altLang="ja-JP" sz="2800" dirty="0"/>
              <a:t>in shallow seas are important. </a:t>
            </a:r>
          </a:p>
          <a:p>
            <a:endParaRPr lang="en-US" altLang="ja-JP" sz="2800" dirty="0"/>
          </a:p>
          <a:p>
            <a:r>
              <a:rPr lang="en-US" altLang="ja-JP" sz="2800" b="1" dirty="0">
                <a:solidFill>
                  <a:schemeClr val="accent1">
                    <a:lumMod val="75000"/>
                  </a:schemeClr>
                </a:solidFill>
              </a:rPr>
              <a:t>For ODTP, Accurate bathymetry is essential for accurate tsunami early warning</a:t>
            </a:r>
          </a:p>
          <a:p>
            <a:endParaRPr lang="en-US" altLang="ja-JP" sz="2800" dirty="0"/>
          </a:p>
          <a:p>
            <a:r>
              <a:rPr lang="en-US" altLang="ja-JP" sz="2800" b="1" dirty="0"/>
              <a:t>Alessandro Amato</a:t>
            </a:r>
            <a:endParaRPr lang="ja-JP" altLang="ja-JP" sz="2800" b="1" dirty="0"/>
          </a:p>
          <a:p>
            <a:r>
              <a:rPr lang="en-US" altLang="ja-JP" sz="2800" dirty="0"/>
              <a:t> Recent developments ongoing in the tsunami warning system for North East Atlantic, Mediterranean are SMART cable in the Atlantic, deep-sea observatories, cabled buoy near Stromboli volcano for volcanic tsunami warning. </a:t>
            </a:r>
          </a:p>
          <a:p>
            <a:endParaRPr lang="en-US" altLang="ja-JP" sz="2800" dirty="0">
              <a:solidFill>
                <a:schemeClr val="accent1">
                  <a:lumMod val="75000"/>
                </a:schemeClr>
              </a:solidFill>
            </a:endParaRPr>
          </a:p>
          <a:p>
            <a:r>
              <a:rPr lang="en-US" altLang="ja-JP" sz="2800" b="1" dirty="0">
                <a:solidFill>
                  <a:schemeClr val="accent1">
                    <a:lumMod val="75000"/>
                  </a:schemeClr>
                </a:solidFill>
              </a:rPr>
              <a:t>For ODTP, Including various observation systems are needed for tsunami early warning   </a:t>
            </a:r>
            <a:endParaRPr lang="ja-JP" altLang="ja-JP" sz="2800" b="1" dirty="0">
              <a:solidFill>
                <a:schemeClr val="accent1">
                  <a:lumMod val="75000"/>
                </a:schemeClr>
              </a:solidFill>
            </a:endParaRPr>
          </a:p>
        </p:txBody>
      </p:sp>
      <p:sp>
        <p:nvSpPr>
          <p:cNvPr id="11" name="CuadroTexto 10">
            <a:extLst>
              <a:ext uri="{FF2B5EF4-FFF2-40B4-BE49-F238E27FC236}">
                <a16:creationId xmlns:a16="http://schemas.microsoft.com/office/drawing/2014/main" id="{197748A8-AD23-230B-F5FE-F62F42032C88}"/>
              </a:ext>
            </a:extLst>
          </p:cNvPr>
          <p:cNvSpPr txBox="1"/>
          <p:nvPr/>
        </p:nvSpPr>
        <p:spPr>
          <a:xfrm>
            <a:off x="8157815" y="312712"/>
            <a:ext cx="5100986" cy="830997"/>
          </a:xfrm>
          <a:prstGeom prst="rect">
            <a:avLst/>
          </a:prstGeom>
          <a:solidFill>
            <a:schemeClr val="accent5">
              <a:lumMod val="40000"/>
              <a:lumOff val="60000"/>
            </a:schemeClr>
          </a:solidFill>
        </p:spPr>
        <p:txBody>
          <a:bodyPr wrap="square">
            <a:spAutoFit/>
          </a:bodyPr>
          <a:lstStyle/>
          <a:p>
            <a:pPr algn="ctr">
              <a:buNone/>
            </a:pPr>
            <a:r>
              <a:rPr lang="en-GB" sz="2400" kern="100" noProof="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Overall categories presentations</a:t>
            </a:r>
          </a:p>
          <a:p>
            <a:pPr algn="ctr">
              <a:buNone/>
            </a:pP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01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75A00-D738-C7B7-9110-4D63DDA97BE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41CDD3-F5F3-BFF2-90C5-FA424584D2D4}"/>
              </a:ext>
            </a:extLst>
          </p:cNvPr>
          <p:cNvGrpSpPr/>
          <p:nvPr/>
        </p:nvGrpSpPr>
        <p:grpSpPr>
          <a:xfrm>
            <a:off x="1" y="8792275"/>
            <a:ext cx="18288000" cy="1494726"/>
            <a:chOff x="0" y="0"/>
            <a:chExt cx="2961182" cy="275705"/>
          </a:xfrm>
        </p:grpSpPr>
        <p:sp>
          <p:nvSpPr>
            <p:cNvPr id="3" name="Freeform 3">
              <a:extLst>
                <a:ext uri="{FF2B5EF4-FFF2-40B4-BE49-F238E27FC236}">
                  <a16:creationId xmlns:a16="http://schemas.microsoft.com/office/drawing/2014/main" id="{150FD5BC-0438-73FF-CFF6-BAFF5C28FEAF}"/>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F9A9058E-C6E1-0300-7692-6E139D86378C}"/>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32EF1FAC-5259-3DA4-BE3E-8B85F14402B4}"/>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4B755FEC-7B9C-A5CE-994D-51121B95E8C6}"/>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BC87B3C9-5B19-83AC-E878-8EE6C2B9AC74}"/>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EA3A9617-E999-B9D8-DED5-FA1CF89292F8}"/>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2A851A2C-EA10-B089-4114-8101959EE674}"/>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E65A36C2-1635-9BD4-049A-7BA39A4484FE}"/>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2" name="CuadroTexto 11">
            <a:extLst>
              <a:ext uri="{FF2B5EF4-FFF2-40B4-BE49-F238E27FC236}">
                <a16:creationId xmlns:a16="http://schemas.microsoft.com/office/drawing/2014/main" id="{4DDBFA25-1D66-3649-6727-9E236D8A2D8E}"/>
              </a:ext>
            </a:extLst>
          </p:cNvPr>
          <p:cNvSpPr txBox="1"/>
          <p:nvPr/>
        </p:nvSpPr>
        <p:spPr>
          <a:xfrm>
            <a:off x="8157814" y="312711"/>
            <a:ext cx="7615585" cy="830997"/>
          </a:xfrm>
          <a:prstGeom prst="rect">
            <a:avLst/>
          </a:prstGeom>
          <a:solidFill>
            <a:schemeClr val="accent5">
              <a:lumMod val="40000"/>
              <a:lumOff val="60000"/>
            </a:schemeClr>
          </a:solidFill>
        </p:spPr>
        <p:txBody>
          <a:bodyPr wrap="square">
            <a:spAutoFit/>
          </a:bodyPr>
          <a:lstStyle/>
          <a:p>
            <a:pPr>
              <a:buNone/>
            </a:pPr>
            <a:r>
              <a:rPr lang="en-GB"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Report  of the  session 1, High-level Objective 1 (HLO 1)</a:t>
            </a: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OBSERVATION</a:t>
            </a:r>
          </a:p>
        </p:txBody>
      </p:sp>
      <p:sp>
        <p:nvSpPr>
          <p:cNvPr id="13" name="CuadroTexto 12">
            <a:extLst>
              <a:ext uri="{FF2B5EF4-FFF2-40B4-BE49-F238E27FC236}">
                <a16:creationId xmlns:a16="http://schemas.microsoft.com/office/drawing/2014/main" id="{F5E45AC8-AC07-7ACB-C7BB-B2293E8419EC}"/>
              </a:ext>
            </a:extLst>
          </p:cNvPr>
          <p:cNvSpPr txBox="1"/>
          <p:nvPr/>
        </p:nvSpPr>
        <p:spPr>
          <a:xfrm>
            <a:off x="914400" y="2049072"/>
            <a:ext cx="16459200" cy="6555641"/>
          </a:xfrm>
          <a:prstGeom prst="rect">
            <a:avLst/>
          </a:prstGeom>
          <a:solidFill>
            <a:schemeClr val="accent5">
              <a:lumMod val="40000"/>
              <a:lumOff val="60000"/>
            </a:schemeClr>
          </a:solidFill>
        </p:spPr>
        <p:txBody>
          <a:bodyPr wrap="square" rtlCol="0" anchor="ctr">
            <a:spAutoFit/>
          </a:bodyPr>
          <a:lstStyle/>
          <a:p>
            <a:r>
              <a:rPr lang="en-GB" sz="2400" b="1" dirty="0" err="1"/>
              <a:t>Yuelong</a:t>
            </a:r>
            <a:r>
              <a:rPr lang="en-GB" sz="2400" b="1" dirty="0"/>
              <a:t> Maio </a:t>
            </a:r>
            <a:r>
              <a:rPr lang="en-GB" sz="2400" dirty="0"/>
              <a:t>provides the main components of the</a:t>
            </a:r>
            <a:r>
              <a:rPr lang="en-GB" sz="2400" b="1" dirty="0"/>
              <a:t> Australian Sea Level Monitoring Network </a:t>
            </a:r>
            <a:r>
              <a:rPr lang="en-GB" sz="2400" dirty="0"/>
              <a:t> consisting in;</a:t>
            </a:r>
            <a:endParaRPr lang="es-ES" sz="2400" dirty="0"/>
          </a:p>
          <a:p>
            <a:pPr lvl="0"/>
            <a:r>
              <a:rPr lang="en-GB" sz="2400" dirty="0"/>
              <a:t>44 tide gauges stations in Australia plus 14 SW Pacific countries which became real-time  after the ATWS project.</a:t>
            </a:r>
            <a:endParaRPr lang="es-ES" sz="2400" dirty="0"/>
          </a:p>
          <a:p>
            <a:pPr lvl="0"/>
            <a:r>
              <a:rPr lang="en-GB" sz="2400" dirty="0"/>
              <a:t>6 DART deep Ocean highlining  the dual stations in the Indian Ocean, Coral Sea, and Tasman Sea for redundancy purposes and essential to differentiate between a false alarm and a real threat, avoiding frequent warnings.</a:t>
            </a:r>
            <a:endParaRPr lang="es-ES" sz="2400" dirty="0"/>
          </a:p>
          <a:p>
            <a:r>
              <a:rPr lang="en-GB" sz="2400" b="1" dirty="0"/>
              <a:t> </a:t>
            </a:r>
            <a:endParaRPr lang="es-ES" sz="2400" dirty="0"/>
          </a:p>
          <a:p>
            <a:r>
              <a:rPr lang="en-GB" sz="2400" b="1" dirty="0" err="1"/>
              <a:t>Yuelong</a:t>
            </a:r>
            <a:r>
              <a:rPr lang="en-GB" sz="2400" dirty="0"/>
              <a:t> describes the importance of sea level monitoring in Australia for tsunami warnings by providing real-time data, enabling the Joint Australian Tsunami Warning Centre (JATWC) to deliver highly accurate alerts, and an internal Sea Level Viewer for more reliable data access. He also referred to NBC's DART/Tsunameters website for data access, illustrating that these systems transmit data via satellite to ground stations and through warning </a:t>
            </a:r>
            <a:r>
              <a:rPr lang="en-GB" sz="2400" dirty="0" err="1"/>
              <a:t>centers</a:t>
            </a:r>
            <a:r>
              <a:rPr lang="en-GB" sz="2400" dirty="0"/>
              <a:t> and websites, then to the general public.  He explained that JATWC is jointly operated by the Bureau of Meteorology (forecasting and warning services) and Geoscience Australia (monitoring  seismic activity).</a:t>
            </a:r>
          </a:p>
          <a:p>
            <a:endParaRPr lang="en-GB" sz="2400" dirty="0"/>
          </a:p>
          <a:p>
            <a:r>
              <a:rPr lang="en-GB" sz="2400" b="1" dirty="0"/>
              <a:t>Alexander  </a:t>
            </a:r>
            <a:r>
              <a:rPr lang="en-GB" sz="2400" b="1" dirty="0" err="1"/>
              <a:t>Matygin</a:t>
            </a:r>
            <a:r>
              <a:rPr lang="en-GB" sz="2400" dirty="0"/>
              <a:t> reported on sea level fluctuations that can be amplified by the combined atmosphere-ocean effect and coastal topography, showing a higher mean sea level with potential for damage in low-lying areas. He showed that these fluctuations, known as Meteotsunamis, have occurred on the coast of Ukraine in the Black Sea, and also in other places in the Mediterranean such as the Balearic Islands in Spain.</a:t>
            </a:r>
          </a:p>
          <a:p>
            <a:endParaRPr lang="es-ES" dirty="0"/>
          </a:p>
          <a:p>
            <a:endParaRPr lang="es-ES" dirty="0"/>
          </a:p>
        </p:txBody>
      </p:sp>
    </p:spTree>
    <p:extLst>
      <p:ext uri="{BB962C8B-B14F-4D97-AF65-F5344CB8AC3E}">
        <p14:creationId xmlns:p14="http://schemas.microsoft.com/office/powerpoint/2010/main" val="354550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3AAC9-978D-CB82-4EA7-5DDC2DB10F5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38D469-2446-F1DF-2DAB-EEED083ECB19}"/>
              </a:ext>
            </a:extLst>
          </p:cNvPr>
          <p:cNvGrpSpPr/>
          <p:nvPr/>
        </p:nvGrpSpPr>
        <p:grpSpPr>
          <a:xfrm>
            <a:off x="1" y="8792275"/>
            <a:ext cx="18288000" cy="1494726"/>
            <a:chOff x="0" y="0"/>
            <a:chExt cx="2961182" cy="275705"/>
          </a:xfrm>
        </p:grpSpPr>
        <p:sp>
          <p:nvSpPr>
            <p:cNvPr id="3" name="Freeform 3">
              <a:extLst>
                <a:ext uri="{FF2B5EF4-FFF2-40B4-BE49-F238E27FC236}">
                  <a16:creationId xmlns:a16="http://schemas.microsoft.com/office/drawing/2014/main" id="{2BFDFCC4-DDF2-2FE2-3A2A-AD182C5C22C5}"/>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FB273150-FFFE-819D-8726-EDE100DADE94}"/>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1F2B2BEE-E912-0A8F-4F96-D108B9F82F18}"/>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37131456-F8B9-7C37-1277-2CA99A416E00}"/>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21C8433F-2455-0B1E-6CB5-85FB427E86F6}"/>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F270D3E9-17E6-7F6B-CD51-5A93E4441706}"/>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97670694-8595-A39A-DE41-42C87E96C8EF}"/>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76ABF1F8-76A7-56EF-B9BE-06C0A0B3CCF8}"/>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3" name="CuadroTexto 12">
            <a:extLst>
              <a:ext uri="{FF2B5EF4-FFF2-40B4-BE49-F238E27FC236}">
                <a16:creationId xmlns:a16="http://schemas.microsoft.com/office/drawing/2014/main" id="{D4AB5A32-DEC2-F379-69DE-8DCC7E7B9D3D}"/>
              </a:ext>
            </a:extLst>
          </p:cNvPr>
          <p:cNvSpPr txBox="1"/>
          <p:nvPr/>
        </p:nvSpPr>
        <p:spPr>
          <a:xfrm>
            <a:off x="1295400" y="1967050"/>
            <a:ext cx="15925800" cy="6740307"/>
          </a:xfrm>
          <a:prstGeom prst="rect">
            <a:avLst/>
          </a:prstGeom>
          <a:solidFill>
            <a:schemeClr val="accent5">
              <a:lumMod val="40000"/>
              <a:lumOff val="60000"/>
            </a:schemeClr>
          </a:solidFill>
        </p:spPr>
        <p:txBody>
          <a:bodyPr wrap="square" rtlCol="0">
            <a:spAutoFit/>
          </a:bodyPr>
          <a:lstStyle/>
          <a:p>
            <a:r>
              <a:rPr lang="en-GB" sz="2400" b="1" dirty="0"/>
              <a:t>Mikael  Mazur</a:t>
            </a:r>
            <a:r>
              <a:rPr lang="en-GB" sz="2400" dirty="0"/>
              <a:t>  exposed a tsunami detection using submarine telecommunications cables, using the recent magnitude 8.8 earthquake in Kamchatka as an example. He used 4,400 km of operational cable (from California to Hawaii) with a spatial resolution of 100 m along its entire length. Mazur presented this as the first </a:t>
            </a:r>
            <a:r>
              <a:rPr lang="en-GB" sz="2400" dirty="0" err="1"/>
              <a:t>fiber</a:t>
            </a:r>
            <a:r>
              <a:rPr lang="en-GB" sz="2400" dirty="0"/>
              <a:t> optic detection of a tsunami wave in deep water, &gt; 1,000 km offshore. His experimental demonstration, validates the use of existing submarine networks for high-resolution seismic monitoring and establishes a new pattern for deep-water detection, opening up possibilities for a globally scalable network for scientific knowledge and potential early warning of earthquakes and tsunamis.  </a:t>
            </a:r>
          </a:p>
          <a:p>
            <a:endParaRPr lang="es-ES" sz="2400" dirty="0"/>
          </a:p>
          <a:p>
            <a:r>
              <a:rPr lang="en-GB" sz="2400" dirty="0"/>
              <a:t>Although using  </a:t>
            </a:r>
            <a:r>
              <a:rPr lang="en-GB" sz="2400" b="1" dirty="0"/>
              <a:t>Fiber sensing detecting tsunami wave</a:t>
            </a:r>
            <a:r>
              <a:rPr lang="en-GB" sz="2400" dirty="0"/>
              <a:t>, provides</a:t>
            </a:r>
          </a:p>
          <a:p>
            <a:endParaRPr lang="en-GB" sz="2400" dirty="0"/>
          </a:p>
          <a:p>
            <a:pPr marL="3028950" lvl="6" indent="-285750">
              <a:buFont typeface="Wingdings" pitchFamily="2" charset="2"/>
              <a:buChar char="q"/>
            </a:pPr>
            <a:r>
              <a:rPr lang="en-GB" sz="2400" dirty="0"/>
              <a:t>Change in water pressure changes cable length</a:t>
            </a:r>
            <a:endParaRPr lang="es-ES" sz="2400" dirty="0"/>
          </a:p>
          <a:p>
            <a:pPr marL="3028950" lvl="6" indent="-285750">
              <a:buFont typeface="Wingdings" pitchFamily="2" charset="2"/>
              <a:buChar char="q"/>
            </a:pPr>
            <a:r>
              <a:rPr lang="en-GB" sz="2400" dirty="0"/>
              <a:t>Turn Telecom </a:t>
            </a:r>
            <a:r>
              <a:rPr lang="en-GB" sz="2400" dirty="0" err="1"/>
              <a:t>fibers</a:t>
            </a:r>
            <a:r>
              <a:rPr lang="en-GB" sz="2400" dirty="0"/>
              <a:t> into a distributed strain sensor</a:t>
            </a:r>
            <a:endParaRPr lang="es-ES" sz="2400" dirty="0"/>
          </a:p>
          <a:p>
            <a:pPr marL="3028950" lvl="6" indent="-285750">
              <a:buFont typeface="Wingdings" pitchFamily="2" charset="2"/>
              <a:buChar char="q"/>
            </a:pPr>
            <a:r>
              <a:rPr lang="en-GB" sz="2400" dirty="0"/>
              <a:t>It is compatible with telecom traffic </a:t>
            </a:r>
            <a:endParaRPr lang="es-ES" sz="2400" dirty="0"/>
          </a:p>
          <a:p>
            <a:r>
              <a:rPr lang="en-GB" sz="2400" dirty="0"/>
              <a:t> </a:t>
            </a:r>
            <a:endParaRPr lang="es-ES" sz="2400" dirty="0"/>
          </a:p>
          <a:p>
            <a:r>
              <a:rPr lang="en-GB" sz="2400" b="1" dirty="0"/>
              <a:t>	Distributed acoustic sensing (DAS) can deliver</a:t>
            </a:r>
            <a:endParaRPr lang="es-ES" sz="2400" dirty="0"/>
          </a:p>
          <a:p>
            <a:pPr marL="3028950" lvl="6" indent="-285750">
              <a:buFont typeface="Wingdings" pitchFamily="2" charset="2"/>
              <a:buChar char="q"/>
            </a:pPr>
            <a:r>
              <a:rPr lang="en-GB" sz="2400" dirty="0"/>
              <a:t>High spatial resolution and sampling rate </a:t>
            </a:r>
            <a:endParaRPr lang="es-ES" sz="2400" dirty="0"/>
          </a:p>
          <a:p>
            <a:pPr marL="3028950" lvl="6" indent="-285750">
              <a:buFont typeface="Wingdings" pitchFamily="2" charset="2"/>
              <a:buChar char="q"/>
            </a:pPr>
            <a:r>
              <a:rPr lang="en-GB" sz="2400" dirty="0"/>
              <a:t>Tsunami detection shown near shore</a:t>
            </a:r>
            <a:endParaRPr lang="es-ES" sz="2400" dirty="0"/>
          </a:p>
          <a:p>
            <a:pPr marL="3028950" lvl="6" indent="-285750">
              <a:buFont typeface="Wingdings" pitchFamily="2" charset="2"/>
              <a:buChar char="q"/>
            </a:pPr>
            <a:r>
              <a:rPr lang="en-GB" sz="2400" dirty="0"/>
              <a:t>Limited reach up until first repeater</a:t>
            </a:r>
          </a:p>
          <a:p>
            <a:pPr marL="3028950" lvl="6" indent="-285750">
              <a:buFont typeface="Wingdings" pitchFamily="2" charset="2"/>
              <a:buChar char="q"/>
            </a:pPr>
            <a:endParaRPr lang="es-ES" sz="2400" dirty="0"/>
          </a:p>
        </p:txBody>
      </p:sp>
      <p:sp>
        <p:nvSpPr>
          <p:cNvPr id="11" name="CuadroTexto 10">
            <a:extLst>
              <a:ext uri="{FF2B5EF4-FFF2-40B4-BE49-F238E27FC236}">
                <a16:creationId xmlns:a16="http://schemas.microsoft.com/office/drawing/2014/main" id="{66031EC9-F3E5-6775-F173-8CC87B1D8FFF}"/>
              </a:ext>
            </a:extLst>
          </p:cNvPr>
          <p:cNvSpPr txBox="1"/>
          <p:nvPr/>
        </p:nvSpPr>
        <p:spPr>
          <a:xfrm>
            <a:off x="8157814" y="312711"/>
            <a:ext cx="7615585" cy="830997"/>
          </a:xfrm>
          <a:prstGeom prst="rect">
            <a:avLst/>
          </a:prstGeom>
          <a:solidFill>
            <a:schemeClr val="accent5">
              <a:lumMod val="40000"/>
              <a:lumOff val="60000"/>
            </a:schemeClr>
          </a:solidFill>
        </p:spPr>
        <p:txBody>
          <a:bodyPr wrap="square">
            <a:spAutoFit/>
          </a:bodyPr>
          <a:lstStyle/>
          <a:p>
            <a:pPr>
              <a:buNone/>
            </a:pPr>
            <a:r>
              <a:rPr lang="en-GB"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Report  of the session 1, High-level Objective 1 (HLO 1)</a:t>
            </a: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OBSERVATION</a:t>
            </a:r>
          </a:p>
        </p:txBody>
      </p:sp>
    </p:spTree>
    <p:extLst>
      <p:ext uri="{BB962C8B-B14F-4D97-AF65-F5344CB8AC3E}">
        <p14:creationId xmlns:p14="http://schemas.microsoft.com/office/powerpoint/2010/main" val="59268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CF4A2-4266-ED5E-0BE0-0A409C0CCEC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B7A6BA8-1143-C8D1-7D88-27A40276EE02}"/>
              </a:ext>
            </a:extLst>
          </p:cNvPr>
          <p:cNvGrpSpPr/>
          <p:nvPr/>
        </p:nvGrpSpPr>
        <p:grpSpPr>
          <a:xfrm>
            <a:off x="1" y="8792275"/>
            <a:ext cx="18288000" cy="1494726"/>
            <a:chOff x="0" y="0"/>
            <a:chExt cx="2961182" cy="275705"/>
          </a:xfrm>
        </p:grpSpPr>
        <p:sp>
          <p:nvSpPr>
            <p:cNvPr id="3" name="Freeform 3">
              <a:extLst>
                <a:ext uri="{FF2B5EF4-FFF2-40B4-BE49-F238E27FC236}">
                  <a16:creationId xmlns:a16="http://schemas.microsoft.com/office/drawing/2014/main" id="{35E888CF-E1A2-A228-88F5-DCEC741207B0}"/>
                </a:ext>
              </a:extLst>
            </p:cNvPr>
            <p:cNvSpPr/>
            <p:nvPr/>
          </p:nvSpPr>
          <p:spPr>
            <a:xfrm>
              <a:off x="0" y="0"/>
              <a:ext cx="2961182" cy="275705"/>
            </a:xfrm>
            <a:custGeom>
              <a:avLst/>
              <a:gdLst/>
              <a:ahLst/>
              <a:cxnLst/>
              <a:rect l="l" t="t" r="r" b="b"/>
              <a:pathLst>
                <a:path w="2961182" h="275705">
                  <a:moveTo>
                    <a:pt x="0" y="0"/>
                  </a:moveTo>
                  <a:lnTo>
                    <a:pt x="2961182" y="0"/>
                  </a:lnTo>
                  <a:lnTo>
                    <a:pt x="2961182" y="275705"/>
                  </a:lnTo>
                  <a:lnTo>
                    <a:pt x="0" y="275705"/>
                  </a:lnTo>
                  <a:close/>
                </a:path>
              </a:pathLst>
            </a:custGeom>
            <a:blipFill>
              <a:blip r:embed="rId2"/>
              <a:stretch>
                <a:fillRect t="-352765" b="-352765"/>
              </a:stretch>
            </a:blipFill>
          </p:spPr>
          <p:txBody>
            <a:bodyPr/>
            <a:lstStyle/>
            <a:p>
              <a:endParaRPr lang="en-US"/>
            </a:p>
          </p:txBody>
        </p:sp>
      </p:grpSp>
      <p:grpSp>
        <p:nvGrpSpPr>
          <p:cNvPr id="4" name="Group 4">
            <a:extLst>
              <a:ext uri="{FF2B5EF4-FFF2-40B4-BE49-F238E27FC236}">
                <a16:creationId xmlns:a16="http://schemas.microsoft.com/office/drawing/2014/main" id="{A884941D-BB77-6F2C-E627-995165017B19}"/>
              </a:ext>
            </a:extLst>
          </p:cNvPr>
          <p:cNvGrpSpPr/>
          <p:nvPr/>
        </p:nvGrpSpPr>
        <p:grpSpPr>
          <a:xfrm>
            <a:off x="340342" y="9091072"/>
            <a:ext cx="8212269" cy="741679"/>
            <a:chOff x="0" y="0"/>
            <a:chExt cx="10949692" cy="988906"/>
          </a:xfrm>
        </p:grpSpPr>
        <p:sp>
          <p:nvSpPr>
            <p:cNvPr id="5" name="TextBox 5">
              <a:extLst>
                <a:ext uri="{FF2B5EF4-FFF2-40B4-BE49-F238E27FC236}">
                  <a16:creationId xmlns:a16="http://schemas.microsoft.com/office/drawing/2014/main" id="{257FE37F-E2C3-E0F8-9C65-014C920A9046}"/>
                </a:ext>
              </a:extLst>
            </p:cNvPr>
            <p:cNvSpPr txBox="1"/>
            <p:nvPr/>
          </p:nvSpPr>
          <p:spPr>
            <a:xfrm>
              <a:off x="4372095" y="-47625"/>
              <a:ext cx="6577597" cy="1036531"/>
            </a:xfrm>
            <a:prstGeom prst="rect">
              <a:avLst/>
            </a:prstGeom>
          </p:spPr>
          <p:txBody>
            <a:bodyPr lIns="0" tIns="0" rIns="0" bIns="0" rtlCol="0" anchor="t">
              <a:spAutoFit/>
            </a:bodyPr>
            <a:lstStyle/>
            <a:p>
              <a:pPr algn="just">
                <a:lnSpc>
                  <a:spcPts val="3220"/>
                </a:lnSpc>
              </a:pPr>
              <a:r>
                <a:rPr lang="en-US" sz="2300">
                  <a:solidFill>
                    <a:srgbClr val="FFFFFF"/>
                  </a:solidFill>
                  <a:latin typeface="DIN Pro 3"/>
                  <a:ea typeface="DIN Pro 3"/>
                  <a:cs typeface="DIN Pro 3"/>
                  <a:sym typeface="DIN Pro 3"/>
                </a:rPr>
                <a:t>First Conference of the </a:t>
              </a:r>
            </a:p>
            <a:p>
              <a:pPr algn="just">
                <a:lnSpc>
                  <a:spcPts val="3220"/>
                </a:lnSpc>
              </a:pPr>
              <a:r>
                <a:rPr lang="en-US" sz="2300">
                  <a:solidFill>
                    <a:srgbClr val="FFFFFF"/>
                  </a:solidFill>
                  <a:latin typeface="DIN Pro 3"/>
                  <a:ea typeface="DIN Pro 3"/>
                  <a:cs typeface="DIN Pro 3"/>
                  <a:sym typeface="DIN Pro 3"/>
                </a:rPr>
                <a:t>Ocean Decade Tsunami Programme </a:t>
              </a:r>
            </a:p>
          </p:txBody>
        </p:sp>
        <p:sp>
          <p:nvSpPr>
            <p:cNvPr id="6" name="AutoShape 6">
              <a:extLst>
                <a:ext uri="{FF2B5EF4-FFF2-40B4-BE49-F238E27FC236}">
                  <a16:creationId xmlns:a16="http://schemas.microsoft.com/office/drawing/2014/main" id="{C168C667-CFA1-ED70-B221-E238EF123F4D}"/>
                </a:ext>
              </a:extLst>
            </p:cNvPr>
            <p:cNvSpPr/>
            <p:nvPr/>
          </p:nvSpPr>
          <p:spPr>
            <a:xfrm flipV="1">
              <a:off x="4051540" y="70002"/>
              <a:ext cx="0" cy="848903"/>
            </a:xfrm>
            <a:prstGeom prst="line">
              <a:avLst/>
            </a:prstGeom>
            <a:ln w="50800" cap="flat">
              <a:solidFill>
                <a:srgbClr val="FFFFFF"/>
              </a:solidFill>
              <a:prstDash val="solid"/>
              <a:headEnd type="none" w="sm" len="sm"/>
              <a:tailEnd type="none" w="sm" len="sm"/>
            </a:ln>
          </p:spPr>
          <p:txBody>
            <a:bodyPr/>
            <a:lstStyle/>
            <a:p>
              <a:endParaRPr lang="en-US"/>
            </a:p>
          </p:txBody>
        </p:sp>
        <p:sp>
          <p:nvSpPr>
            <p:cNvPr id="7" name="TextBox 7">
              <a:extLst>
                <a:ext uri="{FF2B5EF4-FFF2-40B4-BE49-F238E27FC236}">
                  <a16:creationId xmlns:a16="http://schemas.microsoft.com/office/drawing/2014/main" id="{CAABCC9F-2CB8-9E99-707B-D19DE2F5E829}"/>
                </a:ext>
              </a:extLst>
            </p:cNvPr>
            <p:cNvSpPr txBox="1"/>
            <p:nvPr/>
          </p:nvSpPr>
          <p:spPr>
            <a:xfrm>
              <a:off x="0" y="101768"/>
              <a:ext cx="3869616" cy="862753"/>
            </a:xfrm>
            <a:prstGeom prst="rect">
              <a:avLst/>
            </a:prstGeom>
          </p:spPr>
          <p:txBody>
            <a:bodyPr lIns="0" tIns="0" rIns="0" bIns="0" rtlCol="0" anchor="t">
              <a:spAutoFit/>
            </a:bodyPr>
            <a:lstStyle/>
            <a:p>
              <a:pPr marL="0" lvl="0" indent="0" algn="l">
                <a:lnSpc>
                  <a:spcPts val="2659"/>
                </a:lnSpc>
                <a:spcBef>
                  <a:spcPct val="0"/>
                </a:spcBef>
              </a:pPr>
              <a:r>
                <a:rPr lang="en-US" sz="1899" spc="26">
                  <a:solidFill>
                    <a:srgbClr val="FFFFFF"/>
                  </a:solidFill>
                  <a:latin typeface="DIN Pro 1"/>
                  <a:ea typeface="DIN Pro 1"/>
                  <a:cs typeface="DIN Pro 1"/>
                  <a:sym typeface="DIN Pro 1"/>
                </a:rPr>
                <a:t>10-11 </a:t>
              </a:r>
              <a:r>
                <a:rPr lang="en-US" sz="1899" u="none" strike="noStrike" spc="26">
                  <a:solidFill>
                    <a:srgbClr val="FFFFFF"/>
                  </a:solidFill>
                  <a:latin typeface="DIN Pro 1"/>
                  <a:ea typeface="DIN Pro 1"/>
                  <a:cs typeface="DIN Pro 1"/>
                  <a:sym typeface="DIN Pro 1"/>
                </a:rPr>
                <a:t>November 2025 </a:t>
              </a:r>
            </a:p>
            <a:p>
              <a:pPr marL="0" lvl="0" indent="0" algn="l">
                <a:lnSpc>
                  <a:spcPts val="2659"/>
                </a:lnSpc>
                <a:spcBef>
                  <a:spcPct val="0"/>
                </a:spcBef>
              </a:pPr>
              <a:r>
                <a:rPr lang="en-US" sz="1899" u="none" strike="noStrike" spc="26">
                  <a:solidFill>
                    <a:srgbClr val="FFFFFF"/>
                  </a:solidFill>
                  <a:latin typeface="DIN Pro 1"/>
                  <a:ea typeface="DIN Pro 1"/>
                  <a:cs typeface="DIN Pro 1"/>
                  <a:sym typeface="DIN Pro 1"/>
                </a:rPr>
                <a:t>INCOIS, Hyderabad, India</a:t>
              </a:r>
            </a:p>
          </p:txBody>
        </p:sp>
      </p:grpSp>
      <p:grpSp>
        <p:nvGrpSpPr>
          <p:cNvPr id="8" name="Group 8">
            <a:extLst>
              <a:ext uri="{FF2B5EF4-FFF2-40B4-BE49-F238E27FC236}">
                <a16:creationId xmlns:a16="http://schemas.microsoft.com/office/drawing/2014/main" id="{6149453B-C20B-0C3B-A02D-FBBFFEAC6E29}"/>
              </a:ext>
            </a:extLst>
          </p:cNvPr>
          <p:cNvGrpSpPr/>
          <p:nvPr/>
        </p:nvGrpSpPr>
        <p:grpSpPr>
          <a:xfrm>
            <a:off x="385584" y="262957"/>
            <a:ext cx="6468003" cy="1531485"/>
            <a:chOff x="0" y="0"/>
            <a:chExt cx="8624004" cy="2041981"/>
          </a:xfrm>
        </p:grpSpPr>
        <p:sp>
          <p:nvSpPr>
            <p:cNvPr id="9" name="Freeform 9">
              <a:extLst>
                <a:ext uri="{FF2B5EF4-FFF2-40B4-BE49-F238E27FC236}">
                  <a16:creationId xmlns:a16="http://schemas.microsoft.com/office/drawing/2014/main" id="{E3D00595-83D1-A920-57AA-2CEE58501AA7}"/>
                </a:ext>
              </a:extLst>
            </p:cNvPr>
            <p:cNvSpPr/>
            <p:nvPr/>
          </p:nvSpPr>
          <p:spPr>
            <a:xfrm>
              <a:off x="0" y="0"/>
              <a:ext cx="5227470" cy="2041981"/>
            </a:xfrm>
            <a:custGeom>
              <a:avLst/>
              <a:gdLst/>
              <a:ahLst/>
              <a:cxnLst/>
              <a:rect l="l" t="t" r="r" b="b"/>
              <a:pathLst>
                <a:path w="5227470" h="2041981">
                  <a:moveTo>
                    <a:pt x="0" y="0"/>
                  </a:moveTo>
                  <a:lnTo>
                    <a:pt x="5227470" y="0"/>
                  </a:lnTo>
                  <a:lnTo>
                    <a:pt x="5227470" y="2041981"/>
                  </a:lnTo>
                  <a:lnTo>
                    <a:pt x="0" y="2041981"/>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1E6D13E9-E6FD-C934-BC1D-E9080B7755F0}"/>
                </a:ext>
              </a:extLst>
            </p:cNvPr>
            <p:cNvSpPr/>
            <p:nvPr/>
          </p:nvSpPr>
          <p:spPr>
            <a:xfrm>
              <a:off x="5409260" y="0"/>
              <a:ext cx="3214744" cy="1072921"/>
            </a:xfrm>
            <a:custGeom>
              <a:avLst/>
              <a:gdLst/>
              <a:ahLst/>
              <a:cxnLst/>
              <a:rect l="l" t="t" r="r" b="b"/>
              <a:pathLst>
                <a:path w="3214744" h="1072921">
                  <a:moveTo>
                    <a:pt x="0" y="0"/>
                  </a:moveTo>
                  <a:lnTo>
                    <a:pt x="3214744" y="0"/>
                  </a:lnTo>
                  <a:lnTo>
                    <a:pt x="3214744" y="1072921"/>
                  </a:lnTo>
                  <a:lnTo>
                    <a:pt x="0" y="1072921"/>
                  </a:lnTo>
                  <a:lnTo>
                    <a:pt x="0" y="0"/>
                  </a:lnTo>
                  <a:close/>
                </a:path>
              </a:pathLst>
            </a:custGeom>
            <a:blipFill>
              <a:blip r:embed="rId4"/>
              <a:stretch>
                <a:fillRect/>
              </a:stretch>
            </a:blipFill>
          </p:spPr>
          <p:txBody>
            <a:bodyPr/>
            <a:lstStyle/>
            <a:p>
              <a:endParaRPr lang="en-US"/>
            </a:p>
          </p:txBody>
        </p:sp>
      </p:grpSp>
      <p:sp>
        <p:nvSpPr>
          <p:cNvPr id="12" name="CuadroTexto 11">
            <a:extLst>
              <a:ext uri="{FF2B5EF4-FFF2-40B4-BE49-F238E27FC236}">
                <a16:creationId xmlns:a16="http://schemas.microsoft.com/office/drawing/2014/main" id="{508BD8A5-720A-5604-DCCA-2CF0F6B97A3E}"/>
              </a:ext>
            </a:extLst>
          </p:cNvPr>
          <p:cNvSpPr txBox="1"/>
          <p:nvPr/>
        </p:nvSpPr>
        <p:spPr>
          <a:xfrm>
            <a:off x="8763000" y="595004"/>
            <a:ext cx="7315200" cy="830997"/>
          </a:xfrm>
          <a:prstGeom prst="rect">
            <a:avLst/>
          </a:prstGeom>
          <a:solidFill>
            <a:schemeClr val="accent5">
              <a:lumMod val="40000"/>
              <a:lumOff val="60000"/>
            </a:schemeClr>
          </a:solidFill>
        </p:spPr>
        <p:txBody>
          <a:bodyPr wrap="square">
            <a:spAutoFit/>
          </a:bodyPr>
          <a:lstStyle/>
          <a:p>
            <a:pPr>
              <a:buNone/>
            </a:pPr>
            <a:r>
              <a:rPr lang="en-GB"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Report  of the session 1, High-level Objective 1 (HLO 1)</a:t>
            </a: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2400" b="1" dirty="0"/>
              <a:t>Forecasting and Warning</a:t>
            </a:r>
            <a:r>
              <a:rPr lang="es-ES" sz="2400" dirty="0"/>
              <a:t> </a:t>
            </a:r>
            <a:endParaRPr lang="es-ES" sz="24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10D15C8A-68DE-08CC-FA96-15292AB44F25}"/>
              </a:ext>
            </a:extLst>
          </p:cNvPr>
          <p:cNvSpPr txBox="1"/>
          <p:nvPr/>
        </p:nvSpPr>
        <p:spPr>
          <a:xfrm>
            <a:off x="1791448" y="2628900"/>
            <a:ext cx="14515352" cy="4524315"/>
          </a:xfrm>
          <a:prstGeom prst="rect">
            <a:avLst/>
          </a:prstGeom>
          <a:solidFill>
            <a:schemeClr val="accent5">
              <a:lumMod val="40000"/>
              <a:lumOff val="60000"/>
            </a:schemeClr>
          </a:solidFill>
        </p:spPr>
        <p:txBody>
          <a:bodyPr wrap="square" rtlCol="0">
            <a:spAutoFit/>
          </a:bodyPr>
          <a:lstStyle/>
          <a:p>
            <a:r>
              <a:rPr lang="en-GB" sz="2400" b="1" dirty="0"/>
              <a:t>Usama Kadri</a:t>
            </a:r>
            <a:r>
              <a:rPr lang="en-GB" sz="2400" dirty="0"/>
              <a:t> presents a tsunami early warning technology for real-time global analysis, based on the analysis of acoustic signals generated alongside the tsunami. These signals propagate much faster than the tsunami itself and can therefore be recorded at hydrophone stations, enabling real-time analysis. The technology comprises a series of models integrated into software to complement the efforts of warning </a:t>
            </a:r>
            <a:r>
              <a:rPr lang="en-GB" sz="2400" dirty="0" err="1"/>
              <a:t>centers</a:t>
            </a:r>
            <a:r>
              <a:rPr lang="en-GB" sz="2400" dirty="0"/>
              <a:t>, providing a more reliable assessment on a global scale. Usama showed test cases performed with this software and compares them with DART observations, demonstrating satisfactory agreement, especially over long distances and in locations separated by land.  He applied this methodology (</a:t>
            </a:r>
            <a:r>
              <a:rPr lang="en-GB" sz="2400" b="1" dirty="0"/>
              <a:t>GREAT v1.0</a:t>
            </a:r>
            <a:r>
              <a:rPr lang="en-GB" sz="2400" dirty="0"/>
              <a:t>) </a:t>
            </a:r>
            <a:r>
              <a:rPr lang="en-GB" sz="2400" b="1" dirty="0"/>
              <a:t>for Kamchatka  earthquake of  M. 8.8 </a:t>
            </a:r>
            <a:r>
              <a:rPr lang="en-GB" sz="2400" dirty="0"/>
              <a:t>using  analysis of infrasound data at 4 stations; </a:t>
            </a:r>
            <a:endParaRPr lang="es-ES" sz="2400" dirty="0"/>
          </a:p>
          <a:p>
            <a:r>
              <a:rPr lang="en-GB" sz="2400" dirty="0"/>
              <a:t> </a:t>
            </a:r>
            <a:endParaRPr lang="es-ES" sz="2400" dirty="0"/>
          </a:p>
          <a:p>
            <a:pPr marL="2171700" lvl="4" indent="-342900">
              <a:buFont typeface="Wingdings" pitchFamily="2" charset="2"/>
              <a:buChar char="q"/>
            </a:pPr>
            <a:r>
              <a:rPr lang="en-GB" sz="2400" dirty="0"/>
              <a:t>Satisfactory preliminary results.</a:t>
            </a:r>
            <a:endParaRPr lang="es-ES" sz="2400" dirty="0"/>
          </a:p>
          <a:p>
            <a:pPr marL="2171700" lvl="4" indent="-342900">
              <a:buFont typeface="Wingdings" pitchFamily="2" charset="2"/>
              <a:buChar char="q"/>
            </a:pPr>
            <a:r>
              <a:rPr lang="en-GB" sz="2400" dirty="0"/>
              <a:t>Sampling rate is 20 Hz, what is the threshold ? --- down sampling </a:t>
            </a:r>
            <a:endParaRPr lang="es-ES" sz="2400" dirty="0"/>
          </a:p>
          <a:p>
            <a:pPr marL="2171700" lvl="4" indent="-342900">
              <a:buFont typeface="Wingdings" pitchFamily="2" charset="2"/>
              <a:buChar char="q"/>
            </a:pPr>
            <a:r>
              <a:rPr lang="en-GB" sz="2400" dirty="0"/>
              <a:t>Infrasound analysis requires  a new model that considers elasticity effects.</a:t>
            </a:r>
            <a:endParaRPr lang="es-ES" sz="2400" dirty="0"/>
          </a:p>
        </p:txBody>
      </p:sp>
    </p:spTree>
    <p:extLst>
      <p:ext uri="{BB962C8B-B14F-4D97-AF65-F5344CB8AC3E}">
        <p14:creationId xmlns:p14="http://schemas.microsoft.com/office/powerpoint/2010/main" val="1284289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197</TotalTime>
  <Words>2320</Words>
  <Application>Microsoft Macintosh PowerPoint</Application>
  <PresentationFormat>Personalizado</PresentationFormat>
  <Paragraphs>169</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Calibri</vt:lpstr>
      <vt:lpstr>DIN Pro 1 Bold</vt:lpstr>
      <vt:lpstr>Wingdings</vt:lpstr>
      <vt:lpstr>DIN Pro 2</vt:lpstr>
      <vt:lpstr>Arial</vt:lpstr>
      <vt:lpstr>DIN Pro 3</vt:lpstr>
      <vt:lpstr>DIN Pro 1</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for 1st ODTP Conference</dc:title>
  <cp:lastModifiedBy>Microsoft Office User</cp:lastModifiedBy>
  <cp:revision>37</cp:revision>
  <dcterms:created xsi:type="dcterms:W3CDTF">2006-08-16T00:00:00Z</dcterms:created>
  <dcterms:modified xsi:type="dcterms:W3CDTF">2025-11-11T10:04:36Z</dcterms:modified>
  <dc:identifier>DAG3o6aoAs8</dc:identifier>
</cp:coreProperties>
</file>