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415" r:id="rId3"/>
    <p:sldId id="3417" r:id="rId4"/>
    <p:sldId id="3418" r:id="rId5"/>
    <p:sldId id="3419" r:id="rId6"/>
    <p:sldId id="257" r:id="rId7"/>
  </p:sldIdLst>
  <p:sldSz cx="18288000" cy="10287000"/>
  <p:notesSz cx="6858000" cy="9144000"/>
  <p:embeddedFontLst>
    <p:embeddedFont>
      <p:font typeface="DIN Pro 1" panose="020B0604020202020204" charset="0"/>
      <p:regular r:id="rId9"/>
    </p:embeddedFont>
    <p:embeddedFont>
      <p:font typeface="DIN Pro 1 Bold" panose="020B0604020202020204" charset="0"/>
      <p:regular r:id="rId10"/>
    </p:embeddedFont>
    <p:embeddedFont>
      <p:font typeface="DIN Pro 2" panose="020B0604020202020204" charset="0"/>
      <p:regular r:id="rId11"/>
    </p:embeddedFont>
    <p:embeddedFont>
      <p:font typeface="DIN Pro 3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8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67B3-4568-424B-B48A-6ACFEC2757AE}" type="datetimeFigureOut">
              <a:rPr lang="en-IN" smtClean="0"/>
              <a:t>11-11-2025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AEEBA-37CB-49B9-B282-319978B462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55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92381E-249F-7D76-935B-4B8D246160A2}"/>
              </a:ext>
            </a:extLst>
          </p:cNvPr>
          <p:cNvGrpSpPr/>
          <p:nvPr userDrawn="1"/>
        </p:nvGrpSpPr>
        <p:grpSpPr>
          <a:xfrm>
            <a:off x="1" y="8792275"/>
            <a:ext cx="18288000" cy="1494726"/>
            <a:chOff x="1" y="8792275"/>
            <a:chExt cx="18288000" cy="1494726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781ABF53-B385-7811-2212-35F65065C1B7}"/>
                </a:ext>
              </a:extLst>
            </p:cNvPr>
            <p:cNvGrpSpPr/>
            <p:nvPr/>
          </p:nvGrpSpPr>
          <p:grpSpPr>
            <a:xfrm>
              <a:off x="1" y="8792275"/>
              <a:ext cx="18288000" cy="1494726"/>
              <a:chOff x="0" y="0"/>
              <a:chExt cx="2961182" cy="275705"/>
            </a:xfrm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189CF304-D40E-7905-8947-83271A469B6D}"/>
                  </a:ext>
                </a:extLst>
              </p:cNvPr>
              <p:cNvSpPr/>
              <p:nvPr/>
            </p:nvSpPr>
            <p:spPr>
              <a:xfrm>
                <a:off x="0" y="0"/>
                <a:ext cx="2961182" cy="275705"/>
              </a:xfrm>
              <a:custGeom>
                <a:avLst/>
                <a:gdLst/>
                <a:ahLst/>
                <a:cxnLst/>
                <a:rect l="l" t="t" r="r" b="b"/>
                <a:pathLst>
                  <a:path w="2961182" h="275705">
                    <a:moveTo>
                      <a:pt x="0" y="0"/>
                    </a:moveTo>
                    <a:lnTo>
                      <a:pt x="2961182" y="0"/>
                    </a:lnTo>
                    <a:lnTo>
                      <a:pt x="2961182" y="275705"/>
                    </a:lnTo>
                    <a:lnTo>
                      <a:pt x="0" y="275705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352765" b="-35276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1D6265A6-0F59-6508-EE8D-F76521AB6A7B}"/>
                </a:ext>
              </a:extLst>
            </p:cNvPr>
            <p:cNvGrpSpPr/>
            <p:nvPr/>
          </p:nvGrpSpPr>
          <p:grpSpPr>
            <a:xfrm>
              <a:off x="340342" y="9091072"/>
              <a:ext cx="8212269" cy="741679"/>
              <a:chOff x="0" y="0"/>
              <a:chExt cx="10949692" cy="988906"/>
            </a:xfrm>
          </p:grpSpPr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654164E1-1ACC-0435-D9ED-F9B555167523}"/>
                  </a:ext>
                </a:extLst>
              </p:cNvPr>
              <p:cNvSpPr txBox="1"/>
              <p:nvPr/>
            </p:nvSpPr>
            <p:spPr>
              <a:xfrm>
                <a:off x="4372095" y="-47625"/>
                <a:ext cx="6577597" cy="10365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3220"/>
                  </a:lnSpc>
                </a:pPr>
                <a:r>
                  <a:rPr lang="en-US" sz="2300">
                    <a:solidFill>
                      <a:srgbClr val="FFFFFF"/>
                    </a:solidFill>
                    <a:latin typeface="DIN Pro 3"/>
                    <a:ea typeface="DIN Pro 3"/>
                    <a:cs typeface="DIN Pro 3"/>
                    <a:sym typeface="DIN Pro 3"/>
                  </a:rPr>
                  <a:t>First Conference of the </a:t>
                </a:r>
              </a:p>
              <a:p>
                <a:pPr algn="just">
                  <a:lnSpc>
                    <a:spcPts val="3220"/>
                  </a:lnSpc>
                </a:pPr>
                <a:r>
                  <a:rPr lang="en-US" sz="2300">
                    <a:solidFill>
                      <a:srgbClr val="FFFFFF"/>
                    </a:solidFill>
                    <a:latin typeface="DIN Pro 3"/>
                    <a:ea typeface="DIN Pro 3"/>
                    <a:cs typeface="DIN Pro 3"/>
                    <a:sym typeface="DIN Pro 3"/>
                  </a:rPr>
                  <a:t>Ocean Decade Tsunami Programme </a:t>
                </a:r>
              </a:p>
            </p:txBody>
          </p:sp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0D7B17F8-D2B9-682C-7C09-08F921917A19}"/>
                  </a:ext>
                </a:extLst>
              </p:cNvPr>
              <p:cNvSpPr/>
              <p:nvPr/>
            </p:nvSpPr>
            <p:spPr>
              <a:xfrm flipV="1">
                <a:off x="4051540" y="70002"/>
                <a:ext cx="0" cy="848903"/>
              </a:xfrm>
              <a:prstGeom prst="line">
                <a:avLst/>
              </a:prstGeom>
              <a:ln w="508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8C83405D-8637-1617-304B-255F84257FB6}"/>
                  </a:ext>
                </a:extLst>
              </p:cNvPr>
              <p:cNvSpPr txBox="1"/>
              <p:nvPr/>
            </p:nvSpPr>
            <p:spPr>
              <a:xfrm>
                <a:off x="0" y="101768"/>
                <a:ext cx="3869616" cy="8627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 spc="26">
                    <a:solidFill>
                      <a:srgbClr val="FFFFFF"/>
                    </a:solidFill>
                    <a:latin typeface="DIN Pro 1"/>
                    <a:ea typeface="DIN Pro 1"/>
                    <a:cs typeface="DIN Pro 1"/>
                    <a:sym typeface="DIN Pro 1"/>
                  </a:rPr>
                  <a:t>10-11 </a:t>
                </a:r>
                <a:r>
                  <a:rPr lang="en-US" sz="1899" u="none" strike="noStrike" spc="26">
                    <a:solidFill>
                      <a:srgbClr val="FFFFFF"/>
                    </a:solidFill>
                    <a:latin typeface="DIN Pro 1"/>
                    <a:ea typeface="DIN Pro 1"/>
                    <a:cs typeface="DIN Pro 1"/>
                    <a:sym typeface="DIN Pro 1"/>
                  </a:rPr>
                  <a:t>November 2025 </a:t>
                </a:r>
              </a:p>
              <a:p>
                <a:pPr marL="0" lvl="0" indent="0" algn="l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 u="none" strike="noStrike" spc="26">
                    <a:solidFill>
                      <a:srgbClr val="FFFFFF"/>
                    </a:solidFill>
                    <a:latin typeface="DIN Pro 1"/>
                    <a:ea typeface="DIN Pro 1"/>
                    <a:cs typeface="DIN Pro 1"/>
                    <a:sym typeface="DIN Pro 1"/>
                  </a:rPr>
                  <a:t>INCOIS, Hyderabad, India</a:t>
                </a:r>
              </a:p>
            </p:txBody>
          </p:sp>
        </p:grp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4BA31EF5-2DB4-BB10-6DE7-DA046B6D1E72}"/>
              </a:ext>
            </a:extLst>
          </p:cNvPr>
          <p:cNvGrpSpPr/>
          <p:nvPr userDrawn="1"/>
        </p:nvGrpSpPr>
        <p:grpSpPr>
          <a:xfrm>
            <a:off x="385585" y="262958"/>
            <a:ext cx="5100816" cy="1207764"/>
            <a:chOff x="0" y="0"/>
            <a:chExt cx="8624004" cy="2041981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DFC550A-FD28-BF9D-2F6D-2D69AE68A7C2}"/>
                </a:ext>
              </a:extLst>
            </p:cNvPr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391EC8C-CB99-1281-B8B1-10F281E90B0B}"/>
                </a:ext>
              </a:extLst>
            </p:cNvPr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6" r="-2" b="-28560"/>
            </a:stretch>
          </a:blipFill>
        </p:spPr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57200" y="4439916"/>
            <a:ext cx="6810192" cy="5618408"/>
          </a:xfrm>
          <a:custGeom>
            <a:avLst/>
            <a:gdLst/>
            <a:ahLst/>
            <a:cxnLst/>
            <a:rect l="l" t="t" r="r" b="b"/>
            <a:pathLst>
              <a:path w="6810192" h="5618408">
                <a:moveTo>
                  <a:pt x="0" y="0"/>
                </a:moveTo>
                <a:lnTo>
                  <a:pt x="6810192" y="0"/>
                </a:lnTo>
                <a:lnTo>
                  <a:pt x="6810192" y="5618408"/>
                </a:lnTo>
                <a:lnTo>
                  <a:pt x="0" y="561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144000" y="5594026"/>
            <a:ext cx="8793209" cy="4114800"/>
            <a:chOff x="0" y="0"/>
            <a:chExt cx="11724279" cy="54864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724279" cy="5486400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 flipH="1">
              <a:off x="520747" y="3713232"/>
              <a:ext cx="5235946" cy="0"/>
            </a:xfrm>
            <a:prstGeom prst="line">
              <a:avLst/>
            </a:prstGeom>
            <a:ln w="84269" cap="flat">
              <a:solidFill>
                <a:srgbClr val="0E65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7994" y="4004628"/>
              <a:ext cx="3508835" cy="515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2"/>
                </a:lnSpc>
                <a:spcBef>
                  <a:spcPct val="0"/>
                </a:spcBef>
              </a:pPr>
              <a:r>
                <a:rPr lang="en-US" sz="2322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Hyderabad, India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0745" y="283162"/>
              <a:ext cx="10762788" cy="317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61"/>
                </a:lnSpc>
                <a:spcBef>
                  <a:spcPct val="0"/>
                </a:spcBef>
              </a:pPr>
              <a:r>
                <a:rPr lang="en-US" sz="4615">
                  <a:solidFill>
                    <a:srgbClr val="0E6565"/>
                  </a:solidFill>
                  <a:latin typeface="DIN Pro 2"/>
                  <a:ea typeface="DIN Pro 2"/>
                  <a:cs typeface="DIN Pro 2"/>
                  <a:sym typeface="DIN Pro 2"/>
                </a:rPr>
                <a:t>FIRST CONFERENCE OF THE </a:t>
              </a:r>
              <a:r>
                <a:rPr lang="en-US" sz="4615" u="none" strike="noStrike">
                  <a:solidFill>
                    <a:srgbClr val="0E6565"/>
                  </a:solidFill>
                  <a:latin typeface="DIN Pro 2"/>
                  <a:ea typeface="DIN Pro 2"/>
                  <a:cs typeface="DIN Pro 2"/>
                  <a:sym typeface="DIN Pro 2"/>
                </a:rPr>
                <a:t>OCEAN DECADE TSUNAMI PROGRAMME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7245" y="4592173"/>
              <a:ext cx="4067966" cy="515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42"/>
                </a:lnSpc>
                <a:spcBef>
                  <a:spcPct val="0"/>
                </a:spcBef>
              </a:pPr>
              <a:r>
                <a:rPr lang="en-US" sz="2322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10-11 </a:t>
              </a:r>
              <a:r>
                <a:rPr lang="en-US" sz="2322" b="1" u="none" strike="noStrike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November 2025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5584" y="262957"/>
            <a:ext cx="6468003" cy="1531485"/>
            <a:chOff x="0" y="0"/>
            <a:chExt cx="8624004" cy="20419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7C0295EE-6664-CEF6-5C5C-A1EF2F85F6F2}"/>
              </a:ext>
            </a:extLst>
          </p:cNvPr>
          <p:cNvSpPr/>
          <p:nvPr/>
        </p:nvSpPr>
        <p:spPr>
          <a:xfrm>
            <a:off x="350791" y="4649297"/>
            <a:ext cx="6810192" cy="4866604"/>
          </a:xfrm>
          <a:custGeom>
            <a:avLst/>
            <a:gdLst/>
            <a:ahLst/>
            <a:cxnLst/>
            <a:rect l="l" t="t" r="r" b="b"/>
            <a:pathLst>
              <a:path w="6810192" h="5618408" extrusionOk="0">
                <a:moveTo>
                  <a:pt x="0" y="0"/>
                </a:moveTo>
                <a:lnTo>
                  <a:pt x="6810192" y="0"/>
                </a:lnTo>
                <a:lnTo>
                  <a:pt x="6810192" y="5618408"/>
                </a:lnTo>
                <a:lnTo>
                  <a:pt x="0" y="561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5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Speakers</a:t>
            </a:r>
          </a:p>
          <a:p>
            <a:pPr marL="617538" marR="0" lvl="0" indent="-617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N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Ardito Kodijat</a:t>
            </a:r>
          </a:p>
          <a:p>
            <a:pPr marL="617538" marR="0" lvl="0" indent="-617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N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Shunichi Koshimura</a:t>
            </a:r>
          </a:p>
          <a:p>
            <a:pPr marL="617538" marR="0" lvl="0" indent="-6175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N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Zuniga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1466C768-6A1C-6073-ED21-A1790527E7CE}"/>
              </a:ext>
            </a:extLst>
          </p:cNvPr>
          <p:cNvSpPr txBox="1"/>
          <p:nvPr/>
        </p:nvSpPr>
        <p:spPr>
          <a:xfrm>
            <a:off x="1524000" y="2400300"/>
            <a:ext cx="5105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 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9B1D-3E71-0A8B-FB59-1AE59A7F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go with a check mark and people&#10;&#10;AI-generated content may be incorrect.">
            <a:extLst>
              <a:ext uri="{FF2B5EF4-FFF2-40B4-BE49-F238E27FC236}">
                <a16:creationId xmlns:a16="http://schemas.microsoft.com/office/drawing/2014/main" id="{5CB2547E-BB26-BA2D-A5F9-2BA9A2BB5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262957"/>
            <a:ext cx="1840689" cy="152269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3481D96-2D0D-5673-876C-769621B845FB}"/>
              </a:ext>
            </a:extLst>
          </p:cNvPr>
          <p:cNvSpPr txBox="1">
            <a:spLocks/>
          </p:cNvSpPr>
          <p:nvPr/>
        </p:nvSpPr>
        <p:spPr>
          <a:xfrm>
            <a:off x="457200" y="1409700"/>
            <a:ext cx="13487400" cy="1005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Tool and Instrumentation to support ODTP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36A53-36CF-87FD-1E0C-C931F8655D69}"/>
              </a:ext>
            </a:extLst>
          </p:cNvPr>
          <p:cNvSpPr txBox="1"/>
          <p:nvPr/>
        </p:nvSpPr>
        <p:spPr>
          <a:xfrm>
            <a:off x="685800" y="2556319"/>
            <a:ext cx="16230600" cy="500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Tsunami Ready Tools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Information Centers of UNESCO-IOC have developed various tools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support Member States on Tsunami Ready Implementation, among others Manuals, Guides, and Definition; Trainings; Awareness and Educational; and Assessment tools.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automation for submission of Tsunami Ready application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expected to expedite the process of new application for TR.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 online training should be more widely shared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 of these tools to national or local language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would help the community to better understand Tsunami Ready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its indicators, and how to implementation this. </a:t>
            </a:r>
          </a:p>
        </p:txBody>
      </p:sp>
    </p:spTree>
    <p:extLst>
      <p:ext uri="{BB962C8B-B14F-4D97-AF65-F5344CB8AC3E}">
        <p14:creationId xmlns:p14="http://schemas.microsoft.com/office/powerpoint/2010/main" val="204895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AF4A7-8517-AD16-FDF5-4D7D7422D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go with a check mark and people&#10;&#10;AI-generated content may be incorrect.">
            <a:extLst>
              <a:ext uri="{FF2B5EF4-FFF2-40B4-BE49-F238E27FC236}">
                <a16:creationId xmlns:a16="http://schemas.microsoft.com/office/drawing/2014/main" id="{CFEF59B1-413A-DAB4-202A-1DF49EA46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262957"/>
            <a:ext cx="1840689" cy="152269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D9CE6A0-F191-C8CB-426F-EBD5053C3A9B}"/>
              </a:ext>
            </a:extLst>
          </p:cNvPr>
          <p:cNvSpPr txBox="1">
            <a:spLocks/>
          </p:cNvSpPr>
          <p:nvPr/>
        </p:nvSpPr>
        <p:spPr>
          <a:xfrm>
            <a:off x="457200" y="1409700"/>
            <a:ext cx="13487400" cy="1005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 Tool and Instrumentation to support ODTP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00B85E-C6EE-FD35-9A65-54E5851AA75B}"/>
              </a:ext>
            </a:extLst>
          </p:cNvPr>
          <p:cNvSpPr txBox="1"/>
          <p:nvPr/>
        </p:nvSpPr>
        <p:spPr>
          <a:xfrm>
            <a:off x="609600" y="2171700"/>
            <a:ext cx="16230600" cy="658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Training and Capacity Building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capacity building programmes to support the ODTP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as training and workshop organized by the Tsunami Information Centers; Project activities implemented in all region, Online training under Ocean Teacher Global Academy. In addition, the Category 2 Center (such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ITCOocean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Specialized Training Centre (STC ITIC and STC BMKG).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developments were implemented through regional and national level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the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Makran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Project, COASTWAVE Project, FUST project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which embedded the capacity building, through regional or national activity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 the interest and significantly support the implementation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Tsunami Ready.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Tsunami Ready is an activity focusing on Member States Community,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capacity building to implement tsunami ready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such as training for facilitator, local champions, national and local stakeholder should be prioritized, while regional training should focus on sharing good practice and lessons learnt.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should take advantage of the training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as the Online Training in OTGA as well as capacity building by the Category 2 Center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ITCOocean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specialized training center of ITIC and BMKG.</a:t>
            </a:r>
          </a:p>
        </p:txBody>
      </p:sp>
    </p:spTree>
    <p:extLst>
      <p:ext uri="{BB962C8B-B14F-4D97-AF65-F5344CB8AC3E}">
        <p14:creationId xmlns:p14="http://schemas.microsoft.com/office/powerpoint/2010/main" val="4713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4E898C-C341-2404-5456-8F62C5E4B070}"/>
              </a:ext>
            </a:extLst>
          </p:cNvPr>
          <p:cNvSpPr txBox="1"/>
          <p:nvPr/>
        </p:nvSpPr>
        <p:spPr>
          <a:xfrm>
            <a:off x="1028700" y="2556556"/>
            <a:ext cx="16230600" cy="6179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TsunamiCast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Real-time Impact-based Tsunami Forecast Facility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GNSS-based Tsunami Inundation  and damage forecast Tool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answer to How extensive does the tsunami penetrate? (Where is the safe place?), How many people are exposed? How many structures/infrastructures are damaged? How extensive disaster relief activities should be deployed? How much losses?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TsunamiCast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Diverse Users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Time to Complete Prefecture scale’s 6-hour Forecast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Resolution,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4 – 6 min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 solution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promote cooperation to develop new products and services to help accelerate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EW4ALL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Tsunami Ready.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Forecast products Tsunami arrival time on land, Inundation depth, Building damage, Exposed population, that will give direct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to Tsunami Ready: Tsunami hazard assessment, Tsunami Evacuation plan, Emergency response plan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34F24-4734-3EA8-BE33-3C6EB2011383}"/>
              </a:ext>
            </a:extLst>
          </p:cNvPr>
          <p:cNvSpPr txBox="1">
            <a:spLocks/>
          </p:cNvSpPr>
          <p:nvPr/>
        </p:nvSpPr>
        <p:spPr>
          <a:xfrm>
            <a:off x="228600" y="1551275"/>
            <a:ext cx="13487400" cy="1005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 Tool and Instrumentation to support ODTP</a:t>
            </a:r>
          </a:p>
        </p:txBody>
      </p:sp>
    </p:spTree>
    <p:extLst>
      <p:ext uri="{BB962C8B-B14F-4D97-AF65-F5344CB8AC3E}">
        <p14:creationId xmlns:p14="http://schemas.microsoft.com/office/powerpoint/2010/main" val="81931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ECEF5-88B5-4EEF-A045-670158C3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F6EE00-E0DD-F21B-C77F-4E90809E0C49}"/>
              </a:ext>
            </a:extLst>
          </p:cNvPr>
          <p:cNvSpPr txBox="1"/>
          <p:nvPr/>
        </p:nvSpPr>
        <p:spPr>
          <a:xfrm>
            <a:off x="1028700" y="2556556"/>
            <a:ext cx="16230600" cy="536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Sectorized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EWS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SIPAT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SSD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Chile’s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SSD is a sectorized,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operations-focused tsunami forecasting and decision-support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pairing an Integrated Tsunami Prediction &amp; Alarm System with a Decision Support System.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scenario bank (~10,000)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covered mainly near-field events; Chile expanded modeling with ~6,500 additional scenarios and defines 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service area spanning more southern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key recent improvement is interpolation, converting discrete, pre-modeled outputs into continuous fields (e.g., Mw 7.0 - 7.5, interpolated 7.3, which optimizes information use and supports faster, better decisions.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&amp;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interpolation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Systematically validate interpolated amplitudes (e.g., Mw 7.3) against observed gauges to quantify skill and uncertainty; calibrate thresholds for sectorized alerts</a:t>
            </a:r>
          </a:p>
          <a:p>
            <a:pPr marL="1028700" lvl="1" indent="-401638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Adding confidence levels to sectorized products and map these to clear public-facing actions (evacuation triggers, harbor operations), keeping messages consistent across sectors.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67F813-A0C4-7AB9-0BB6-0F9B7673749A}"/>
              </a:ext>
            </a:extLst>
          </p:cNvPr>
          <p:cNvSpPr txBox="1">
            <a:spLocks/>
          </p:cNvSpPr>
          <p:nvPr/>
        </p:nvSpPr>
        <p:spPr>
          <a:xfrm>
            <a:off x="228600" y="1551275"/>
            <a:ext cx="13487400" cy="1005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 Tool and Instrumentation to support ODTP</a:t>
            </a:r>
          </a:p>
        </p:txBody>
      </p:sp>
    </p:spTree>
    <p:extLst>
      <p:ext uri="{BB962C8B-B14F-4D97-AF65-F5344CB8AC3E}">
        <p14:creationId xmlns:p14="http://schemas.microsoft.com/office/powerpoint/2010/main" val="304898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DBD192FF-3E88-B030-3553-11CC3E049D0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6" r="-2" b="-285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80148" y="8808068"/>
            <a:ext cx="18448295" cy="1478932"/>
          </a:xfrm>
          <a:custGeom>
            <a:avLst/>
            <a:gdLst/>
            <a:ahLst/>
            <a:cxnLst/>
            <a:rect l="l" t="t" r="r" b="b"/>
            <a:pathLst>
              <a:path w="18448295" h="2392990">
                <a:moveTo>
                  <a:pt x="18448294" y="0"/>
                </a:moveTo>
                <a:lnTo>
                  <a:pt x="0" y="0"/>
                </a:lnTo>
                <a:lnTo>
                  <a:pt x="0" y="2392991"/>
                </a:lnTo>
                <a:lnTo>
                  <a:pt x="18448294" y="2392991"/>
                </a:lnTo>
                <a:lnTo>
                  <a:pt x="18448294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t="-271379" b="-2117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40342" y="9091072"/>
            <a:ext cx="8212269" cy="741679"/>
            <a:chOff x="0" y="0"/>
            <a:chExt cx="10949692" cy="988906"/>
          </a:xfrm>
        </p:grpSpPr>
        <p:sp>
          <p:nvSpPr>
            <p:cNvPr id="5" name="TextBox 5"/>
            <p:cNvSpPr txBox="1"/>
            <p:nvPr/>
          </p:nvSpPr>
          <p:spPr>
            <a:xfrm>
              <a:off x="4372095" y="-47625"/>
              <a:ext cx="6577597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3220"/>
                </a:lnSpc>
              </a:pPr>
              <a:r>
                <a:rPr lang="en-US" sz="2300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8"/>
              <a:ext cx="3869616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26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</a:t>
              </a:r>
              <a:r>
                <a:rPr lang="en-US" sz="1899" u="none" strike="noStrike" spc="26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November 2025 </a:t>
              </a:r>
            </a:p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n-US" sz="1899" u="none" strike="noStrike" spc="26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5584" y="262957"/>
            <a:ext cx="6468003" cy="1531485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E3E9667-BBDA-5862-CD3A-641D2CAC9FBC}"/>
              </a:ext>
            </a:extLst>
          </p:cNvPr>
          <p:cNvSpPr/>
          <p:nvPr/>
        </p:nvSpPr>
        <p:spPr>
          <a:xfrm>
            <a:off x="838200" y="2724473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675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DIN Pro 3</vt:lpstr>
      <vt:lpstr>Aptos</vt:lpstr>
      <vt:lpstr>Wingdings</vt:lpstr>
      <vt:lpstr>DIN Pro 1</vt:lpstr>
      <vt:lpstr>Arial</vt:lpstr>
      <vt:lpstr>DIN Pro 1 Bold</vt:lpstr>
      <vt:lpstr>DIN Pro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for 1st ODTP Conference</dc:title>
  <dc:creator>Ardito M Kodijat</dc:creator>
  <cp:lastModifiedBy>Sunanda</cp:lastModifiedBy>
  <cp:revision>11</cp:revision>
  <dcterms:created xsi:type="dcterms:W3CDTF">2006-08-16T00:00:00Z</dcterms:created>
  <dcterms:modified xsi:type="dcterms:W3CDTF">2025-11-11T11:48:27Z</dcterms:modified>
  <dc:identifier>DAG3o6aoAs8</dc:identifier>
</cp:coreProperties>
</file>