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8F544-D8E0-4B39-9808-3791EE98FDBA}" v="3" dt="2025-11-11T10:42:56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2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6" r="-2" b="-285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80555" y="2927797"/>
            <a:ext cx="4540128" cy="3930203"/>
          </a:xfrm>
          <a:custGeom>
            <a:avLst/>
            <a:gdLst/>
            <a:ahLst/>
            <a:cxnLst/>
            <a:rect l="l" t="t" r="r" b="b"/>
            <a:pathLst>
              <a:path w="6810192" h="5618408">
                <a:moveTo>
                  <a:pt x="0" y="0"/>
                </a:moveTo>
                <a:lnTo>
                  <a:pt x="6810192" y="0"/>
                </a:lnTo>
                <a:lnTo>
                  <a:pt x="6810192" y="5618408"/>
                </a:lnTo>
                <a:lnTo>
                  <a:pt x="0" y="561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096001" y="3729351"/>
            <a:ext cx="5862139" cy="2743200"/>
            <a:chOff x="0" y="0"/>
            <a:chExt cx="11724279" cy="54864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724279" cy="5486400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 flipH="1">
              <a:off x="520747" y="3713232"/>
              <a:ext cx="5235946" cy="0"/>
            </a:xfrm>
            <a:prstGeom prst="line">
              <a:avLst/>
            </a:prstGeom>
            <a:ln w="84269" cap="flat">
              <a:solidFill>
                <a:srgbClr val="0E65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7992" y="4004628"/>
              <a:ext cx="3508834" cy="475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28"/>
                </a:lnSpc>
                <a:spcBef>
                  <a:spcPct val="0"/>
                </a:spcBef>
              </a:pPr>
              <a:r>
                <a:rPr lang="en-US" sz="1548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Hyderabad, India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0744" y="283164"/>
              <a:ext cx="10762789" cy="3212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308"/>
                </a:lnSpc>
                <a:spcBef>
                  <a:spcPct val="0"/>
                </a:spcBef>
              </a:pPr>
              <a:r>
                <a:rPr lang="en-US" sz="3077">
                  <a:solidFill>
                    <a:srgbClr val="0E6565"/>
                  </a:solidFill>
                  <a:latin typeface="DIN Pro 2"/>
                  <a:ea typeface="DIN Pro 2"/>
                  <a:cs typeface="DIN Pro 2"/>
                  <a:sym typeface="DIN Pro 2"/>
                </a:rPr>
                <a:t>FIRST CONFERENCE OF THE OCEAN DECADE TSUNAMI PROGRAMME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7244" y="4592174"/>
              <a:ext cx="4067964" cy="475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28"/>
                </a:lnSpc>
                <a:spcBef>
                  <a:spcPct val="0"/>
                </a:spcBef>
              </a:pPr>
              <a:r>
                <a:rPr lang="en-US" sz="1548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10-11 November 2025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78D586C-F58E-1DB0-F25F-A25F57C86C66}"/>
              </a:ext>
            </a:extLst>
          </p:cNvPr>
          <p:cNvSpPr/>
          <p:nvPr/>
        </p:nvSpPr>
        <p:spPr>
          <a:xfrm>
            <a:off x="1" y="1963431"/>
            <a:ext cx="5638799" cy="23490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tabLst>
                <a:tab pos="-305239" algn="l"/>
                <a:tab pos="202787" algn="l"/>
                <a:tab pos="228611" algn="l"/>
                <a:tab pos="571529" algn="l"/>
                <a:tab pos="812417" algn="l"/>
                <a:tab pos="1015627" algn="l"/>
                <a:tab pos="1218838" algn="l"/>
                <a:tab pos="1422048" algn="l"/>
                <a:tab pos="1625258" algn="l"/>
                <a:tab pos="1828468" algn="l"/>
                <a:tab pos="2031678" algn="l"/>
                <a:tab pos="2234888" algn="l"/>
                <a:tab pos="2438099" algn="l"/>
                <a:tab pos="2641309" algn="l"/>
                <a:tab pos="2844519" algn="l"/>
                <a:tab pos="3047729" algn="l"/>
                <a:tab pos="3250939" algn="l"/>
                <a:tab pos="3454149" algn="l"/>
                <a:tab pos="3657360" algn="l"/>
                <a:tab pos="3860570" algn="l"/>
                <a:tab pos="4063780" algn="l"/>
                <a:tab pos="4266990" algn="l"/>
              </a:tabLst>
            </a:pPr>
            <a:r>
              <a:rPr lang="en-US" sz="2933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Session 4: (HLO 2) </a:t>
            </a:r>
          </a:p>
          <a:p>
            <a:pPr algn="ctr" defTabSz="609630">
              <a:tabLst>
                <a:tab pos="-305239" algn="l"/>
                <a:tab pos="202787" algn="l"/>
                <a:tab pos="228611" algn="l"/>
                <a:tab pos="571529" algn="l"/>
                <a:tab pos="812417" algn="l"/>
                <a:tab pos="1015627" algn="l"/>
                <a:tab pos="1218838" algn="l"/>
                <a:tab pos="1422048" algn="l"/>
                <a:tab pos="1625258" algn="l"/>
                <a:tab pos="1828468" algn="l"/>
                <a:tab pos="2031678" algn="l"/>
                <a:tab pos="2234888" algn="l"/>
                <a:tab pos="2438099" algn="l"/>
                <a:tab pos="2641309" algn="l"/>
                <a:tab pos="2844519" algn="l"/>
                <a:tab pos="3047729" algn="l"/>
                <a:tab pos="3250939" algn="l"/>
                <a:tab pos="3454149" algn="l"/>
                <a:tab pos="3657360" algn="l"/>
                <a:tab pos="3860570" algn="l"/>
                <a:tab pos="4063780" algn="l"/>
                <a:tab pos="4266990" algn="l"/>
              </a:tabLst>
            </a:pPr>
            <a:r>
              <a:rPr lang="en-US" sz="2933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Strengthening Tsunami Resilience in Small Islands Development States (SIDS): Gaps Priorities, Partnerships</a:t>
            </a:r>
            <a:endParaRPr lang="en-US" sz="29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 defTabSz="609630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 defTabSz="609630"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084AFE3-5A60-471B-A3FF-8B0EEB64A269}"/>
              </a:ext>
            </a:extLst>
          </p:cNvPr>
          <p:cNvSpPr txBox="1">
            <a:spLocks/>
          </p:cNvSpPr>
          <p:nvPr/>
        </p:nvSpPr>
        <p:spPr>
          <a:xfrm>
            <a:off x="2540000" y="1371681"/>
            <a:ext cx="4876800" cy="67018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9411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defTabSz="609608">
              <a:defRPr/>
            </a:pPr>
            <a:r>
              <a:rPr lang="en-US" sz="2933" kern="0" dirty="0"/>
              <a:t>OBJECTIVE</a:t>
            </a:r>
            <a:endParaRPr lang="en-US" sz="2667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E5E48-F92D-0C05-CEFC-DA0F59A23605}"/>
              </a:ext>
            </a:extLst>
          </p:cNvPr>
          <p:cNvSpPr txBox="1">
            <a:spLocks/>
          </p:cNvSpPr>
          <p:nvPr/>
        </p:nvSpPr>
        <p:spPr>
          <a:xfrm>
            <a:off x="868100" y="2350980"/>
            <a:ext cx="10460299" cy="3026007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145428" indent="-145428" defTabSz="609608">
              <a:spcBef>
                <a:spcPts val="656"/>
              </a:spcBef>
              <a:defRPr/>
            </a:pPr>
            <a:r>
              <a:rPr lang="en-US" sz="2400" kern="0" dirty="0">
                <a:ea typeface="Roboto"/>
              </a:rPr>
              <a:t>To Identify 2-3 key gaps and needs and propose new projects opportunities  and partnerships to secure SIDS full engagement with ODTP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 defTabSz="609630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 defTabSz="609630"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084AFE3-5A60-471B-A3FF-8B0EEB64A269}"/>
              </a:ext>
            </a:extLst>
          </p:cNvPr>
          <p:cNvSpPr txBox="1">
            <a:spLocks/>
          </p:cNvSpPr>
          <p:nvPr/>
        </p:nvSpPr>
        <p:spPr>
          <a:xfrm>
            <a:off x="3107160" y="572095"/>
            <a:ext cx="4876800" cy="67018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9411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defTabSz="609608">
              <a:defRPr/>
            </a:pPr>
            <a:r>
              <a:rPr lang="en-US" sz="2933" kern="0" dirty="0"/>
              <a:t>Synthesis &amp; Way Forward  </a:t>
            </a:r>
            <a:r>
              <a:rPr lang="en-US" sz="2667" kern="0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E5E48-F92D-0C05-CEFC-DA0F59A23605}"/>
              </a:ext>
            </a:extLst>
          </p:cNvPr>
          <p:cNvSpPr txBox="1">
            <a:spLocks/>
          </p:cNvSpPr>
          <p:nvPr/>
        </p:nvSpPr>
        <p:spPr>
          <a:xfrm>
            <a:off x="558800" y="2350980"/>
            <a:ext cx="10769600" cy="3026007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145428" indent="-145428" defTabSz="609608">
              <a:spcBef>
                <a:spcPts val="656"/>
              </a:spcBef>
              <a:defRPr/>
            </a:pPr>
            <a:endParaRPr lang="en-US" sz="2400" kern="0" dirty="0">
              <a:ea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89A364-5969-4D1E-AE35-2FE0AE215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34" y="89919"/>
            <a:ext cx="865707" cy="62184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E9119D0-7F6C-D221-5161-444F4350B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6851"/>
              </p:ext>
            </p:extLst>
          </p:nvPr>
        </p:nvGraphicFramePr>
        <p:xfrm>
          <a:off x="0" y="1193941"/>
          <a:ext cx="12192000" cy="5118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6268">
                  <a:extLst>
                    <a:ext uri="{9D8B030D-6E8A-4147-A177-3AD203B41FA5}">
                      <a16:colId xmlns:a16="http://schemas.microsoft.com/office/drawing/2014/main" val="2594681516"/>
                    </a:ext>
                  </a:extLst>
                </a:gridCol>
                <a:gridCol w="4282633">
                  <a:extLst>
                    <a:ext uri="{9D8B030D-6E8A-4147-A177-3AD203B41FA5}">
                      <a16:colId xmlns:a16="http://schemas.microsoft.com/office/drawing/2014/main" val="3733558145"/>
                    </a:ext>
                  </a:extLst>
                </a:gridCol>
                <a:gridCol w="4923099">
                  <a:extLst>
                    <a:ext uri="{9D8B030D-6E8A-4147-A177-3AD203B41FA5}">
                      <a16:colId xmlns:a16="http://schemas.microsoft.com/office/drawing/2014/main" val="2188074742"/>
                    </a:ext>
                  </a:extLst>
                </a:gridCol>
              </a:tblGrid>
              <a:tr h="491827">
                <a:tc>
                  <a:txBody>
                    <a:bodyPr/>
                    <a:lstStyle/>
                    <a:p>
                      <a:r>
                        <a:rPr lang="en-US" sz="2800" dirty="0"/>
                        <a:t>Gaps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Priorities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Partnerships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57037"/>
                  </a:ext>
                </a:extLst>
              </a:tr>
              <a:tr h="4600031">
                <a:tc>
                  <a:txBody>
                    <a:bodyPr/>
                    <a:lstStyle/>
                    <a:p>
                      <a:r>
                        <a:rPr lang="en-US" sz="2400" dirty="0"/>
                        <a:t>Lack of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Topography and bathymetric data,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 capacity development </a:t>
                      </a:r>
                    </a:p>
                    <a:p>
                      <a:pPr marL="342900" marR="0" lvl="0" indent="-34290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/>
                        <a:t>Proper maintenance of seismic and sea level network DRM information System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MHEWS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Baseline data, Capacity Development, Hazard &amp; Risk Mapping, Observation Networks, DRM Information Management System, Tsunami Ready Programme, MHEWS Policy at National &amp; Regional level,   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IORA, CDRI, UNESCAP, UNDP, ODTP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Renewal of  partnerships (MOU) </a:t>
                      </a:r>
                    </a:p>
                    <a:p>
                      <a:r>
                        <a:rPr lang="en-US" sz="2400" dirty="0"/>
                        <a:t>Joint Capacity Building</a:t>
                      </a:r>
                    </a:p>
                    <a:p>
                      <a:r>
                        <a:rPr lang="en-US" sz="2400" dirty="0"/>
                        <a:t>Programmatic Considerations 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Strengthen Regional Cooperation </a:t>
                      </a:r>
                    </a:p>
                    <a:p>
                      <a:r>
                        <a:rPr lang="en-US" sz="2400" dirty="0"/>
                        <a:t>Translate effort in economic terms (ROI), Political Will &amp; optimization of resources, Integrate Tsunami in MHEWS approach – remove SILO approach, Leverage Tsunami DRR in schools  &amp; Communities for TRRP and other initiatives.`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429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211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DIN Pro 1</vt:lpstr>
      <vt:lpstr>DIN Pro 1 Bold</vt:lpstr>
      <vt:lpstr>DIN Pro 2</vt:lpstr>
      <vt:lpstr>DIN Pro 3</vt:lpstr>
      <vt:lpstr>Roboto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Korovulavula, Jiuta</dc:creator>
  <cp:lastModifiedBy>Korovulavula, Jiuta</cp:lastModifiedBy>
  <cp:revision>2</cp:revision>
  <dcterms:created xsi:type="dcterms:W3CDTF">2025-11-11T09:37:29Z</dcterms:created>
  <dcterms:modified xsi:type="dcterms:W3CDTF">2025-11-11T10:43:52Z</dcterms:modified>
</cp:coreProperties>
</file>