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8" r:id="rId4"/>
    <p:sldId id="271" r:id="rId5"/>
    <p:sldId id="269" r:id="rId6"/>
    <p:sldId id="270" r:id="rId7"/>
    <p:sldId id="272" r:id="rId8"/>
    <p:sldId id="273" r:id="rId9"/>
    <p:sldId id="274" r:id="rId10"/>
    <p:sldId id="277" r:id="rId11"/>
    <p:sldId id="275" r:id="rId12"/>
    <p:sldId id="278" r:id="rId13"/>
    <p:sldId id="283" r:id="rId14"/>
    <p:sldId id="276" r:id="rId15"/>
    <p:sldId id="287" r:id="rId16"/>
    <p:sldId id="279" r:id="rId17"/>
    <p:sldId id="280" r:id="rId18"/>
    <p:sldId id="282" r:id="rId19"/>
    <p:sldId id="281" r:id="rId20"/>
    <p:sldId id="286" r:id="rId21"/>
    <p:sldId id="285" r:id="rId22"/>
    <p:sldId id="284" r:id="rId23"/>
    <p:sldId id="257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IN Pro 1" panose="020B0504020101020102" pitchFamily="34" charset="0"/>
      <p:regular r:id="rId30"/>
    </p:embeddedFont>
    <p:embeddedFont>
      <p:font typeface="DIN Pro 1 Bold" panose="020B0804020101020102" pitchFamily="34" charset="0"/>
      <p:regular r:id="rId31"/>
      <p:bold r:id="rId32"/>
    </p:embeddedFont>
    <p:embeddedFont>
      <p:font typeface="DIN Pro 2" panose="020B0804020101020102" pitchFamily="34" charset="0"/>
      <p:regular r:id="rId33"/>
      <p:bold r:id="rId34"/>
    </p:embeddedFont>
    <p:embeddedFont>
      <p:font typeface="DIN Pro 3" panose="020B0604020101020102" pitchFamily="3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78139" autoAdjust="0"/>
  </p:normalViewPr>
  <p:slideViewPr>
    <p:cSldViewPr>
      <p:cViewPr varScale="1">
        <p:scale>
          <a:sx n="60" d="100"/>
          <a:sy n="60" d="100"/>
        </p:scale>
        <p:origin x="14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4803E-98E8-42B8-80C0-03DE7EF24CD5}" type="datetimeFigureOut">
              <a:rPr lang="tr-TR" smtClean="0"/>
              <a:t>21.11.2025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05220-ABE6-4224-92FA-DE4F4A4C2F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333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486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04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7748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426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435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44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013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221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45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78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662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1928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77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1494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6280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029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111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38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337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8213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613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74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5220-ABE6-4224-92FA-DE4F4A4C2FB3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108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3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40.jp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g"/><Relationship Id="rId5" Type="http://schemas.openxmlformats.org/officeDocument/2006/relationships/image" Target="../media/image5.png"/><Relationship Id="rId10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openxmlformats.org/officeDocument/2006/relationships/image" Target="../media/image42.jpeg"/><Relationship Id="rId1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jpeg"/><Relationship Id="rId7" Type="http://schemas.openxmlformats.org/officeDocument/2006/relationships/image" Target="../media/image47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NX58DlYIt0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tiff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ozener@bogazici.edu.tr" TargetMode="External"/><Relationship Id="rId13" Type="http://schemas.openxmlformats.org/officeDocument/2006/relationships/hyperlink" Target="mailto:etukenmez@shodb.gov.tr" TargetMode="External"/><Relationship Id="rId18" Type="http://schemas.openxmlformats.org/officeDocument/2006/relationships/hyperlink" Target="mailto:esra.ertan@ibb.gov.tr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hyperlink" Target="mailto:yalciner@metu.edu.tr" TargetMode="External"/><Relationship Id="rId17" Type="http://schemas.openxmlformats.org/officeDocument/2006/relationships/hyperlink" Target="mailto:evrim.yavuz@ibb.gov.tr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mailto:buyukcekmece@istanbul.gov.t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mailto:didem.samut@bogazici.edu.tr" TargetMode="External"/><Relationship Id="rId5" Type="http://schemas.openxmlformats.org/officeDocument/2006/relationships/image" Target="../media/image5.png"/><Relationship Id="rId15" Type="http://schemas.openxmlformats.org/officeDocument/2006/relationships/hyperlink" Target="mailto:istanbul.planlama@afad.gov.tr" TargetMode="External"/><Relationship Id="rId10" Type="http://schemas.openxmlformats.org/officeDocument/2006/relationships/hyperlink" Target="mailto:orhan.tatar@afad.gov.tr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Abdullah.ozcelik@afad.gov.tr" TargetMode="External"/><Relationship Id="rId14" Type="http://schemas.openxmlformats.org/officeDocument/2006/relationships/hyperlink" Target="mailto:caner.denizli@bcekmece.bel.tr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.jpe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2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76" r="-2" b="-2856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70832" y="4391696"/>
            <a:ext cx="6810192" cy="5618408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5594026"/>
            <a:ext cx="8793209" cy="41148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4" y="4004628"/>
              <a:ext cx="3508835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5" y="283162"/>
              <a:ext cx="10762788" cy="317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61"/>
                </a:lnSpc>
                <a:spcBef>
                  <a:spcPct val="0"/>
                </a:spcBef>
              </a:pPr>
              <a:r>
                <a:rPr lang="en-US" sz="4615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</a:t>
              </a:r>
              <a:r>
                <a:rPr lang="en-US" sz="4615" u="none" strike="noStrike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4592173"/>
              <a:ext cx="4067966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</a:t>
              </a:r>
              <a:r>
                <a:rPr lang="en-US" sz="2322" b="1" u="none" strike="noStrike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/>
          <p:cNvSpPr txBox="1"/>
          <p:nvPr/>
        </p:nvSpPr>
        <p:spPr>
          <a:xfrm>
            <a:off x="385584" y="3390900"/>
            <a:ext cx="8072091" cy="66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6461"/>
              </a:lnSpc>
              <a:spcBef>
                <a:spcPct val="0"/>
              </a:spcBef>
            </a:pPr>
            <a:r>
              <a:rPr lang="en-US" sz="39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Tsunami Ready in </a:t>
            </a:r>
            <a:r>
              <a:rPr lang="en-US" sz="3900" dirty="0" err="1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Büyükçekmece</a:t>
            </a:r>
            <a:r>
              <a:rPr lang="en-US" sz="39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 (İstanbul) and </a:t>
            </a:r>
            <a:r>
              <a:rPr lang="en-US" sz="3900" dirty="0" err="1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Seferihisar</a:t>
            </a:r>
            <a:r>
              <a:rPr lang="en-US" sz="39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 (İzmir), Türkiye (NEAM)</a:t>
            </a:r>
          </a:p>
          <a:p>
            <a:pPr lvl="0">
              <a:lnSpc>
                <a:spcPts val="6461"/>
              </a:lnSpc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 </a:t>
            </a:r>
          </a:p>
          <a:p>
            <a:pPr>
              <a:lnSpc>
                <a:spcPts val="6461"/>
              </a:lnSpc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Dr. </a:t>
            </a:r>
            <a:r>
              <a:rPr lang="en-US" sz="2700" dirty="0" err="1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Musavver</a:t>
            </a:r>
            <a:r>
              <a:rPr lang="en-US" sz="27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 Didem Cambaz - KOERI</a:t>
            </a:r>
          </a:p>
          <a:p>
            <a:pPr lvl="0">
              <a:lnSpc>
                <a:spcPts val="6461"/>
              </a:lnSpc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didem.samut@bogazici.edu.tr</a:t>
            </a:r>
          </a:p>
          <a:p>
            <a:pPr lvl="0">
              <a:lnSpc>
                <a:spcPts val="6461"/>
              </a:lnSpc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Prof. Dr. Ahmet Cevdet Yalciner - METU</a:t>
            </a:r>
          </a:p>
          <a:p>
            <a:pPr lvl="0">
              <a:lnSpc>
                <a:spcPts val="6461"/>
              </a:lnSpc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DIN Pro 2"/>
                <a:ea typeface="DIN Pro 2"/>
                <a:cs typeface="DIN Pro 2"/>
                <a:sym typeface="DIN Pro 2"/>
              </a:rPr>
              <a:t>yalciner@metu.edu.tr </a:t>
            </a:r>
            <a:endParaRPr lang="en-US" sz="2700" u="none" strike="noStrike" dirty="0">
              <a:solidFill>
                <a:schemeClr val="bg1"/>
              </a:solidFill>
              <a:latin typeface="DIN Pro 2"/>
              <a:ea typeface="DIN Pro 2"/>
              <a:cs typeface="DIN Pro 2"/>
              <a:sym typeface="DIN Pro 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3"/>
          <a:stretch/>
        </p:blipFill>
        <p:spPr>
          <a:xfrm>
            <a:off x="385584" y="2145740"/>
            <a:ext cx="10053816" cy="6402862"/>
          </a:xfrm>
          <a:prstGeom prst="rect">
            <a:avLst/>
          </a:prstGeom>
        </p:spPr>
      </p:pic>
      <p:pic>
        <p:nvPicPr>
          <p:cNvPr id="17" name="Picture 2" descr="levha_pano_rota_bilg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148670"/>
            <a:ext cx="6629400" cy="64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92550" y="1990376"/>
            <a:ext cx="1707751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Preparedness: Tsunami Awareness Meetings with local and provincial level stakeholders</a:t>
            </a:r>
            <a:endParaRPr lang="tr-TR" sz="2900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792063"/>
            <a:ext cx="2895600" cy="23107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001" y="2910944"/>
            <a:ext cx="3276600" cy="218603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2" y="2908998"/>
            <a:ext cx="3713636" cy="231070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2550" y="5448272"/>
            <a:ext cx="1259005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Preparedness: Tsunami Awareness Meetings with local residents</a:t>
            </a:r>
            <a:endParaRPr lang="tr-TR" sz="2900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r="4569"/>
          <a:stretch/>
        </p:blipFill>
        <p:spPr>
          <a:xfrm>
            <a:off x="592550" y="6125241"/>
            <a:ext cx="4169054" cy="24758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5591" r="17248"/>
          <a:stretch/>
        </p:blipFill>
        <p:spPr>
          <a:xfrm>
            <a:off x="6224954" y="6125241"/>
            <a:ext cx="3444850" cy="24245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17935" y="6125241"/>
            <a:ext cx="4103065" cy="24100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6896" y="1842228"/>
            <a:ext cx="786985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Preparedness: Outreach and educational activities</a:t>
            </a:r>
            <a:endParaRPr lang="tr-TR" sz="29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5" y="2563942"/>
            <a:ext cx="3349673" cy="25122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43915"/>
            <a:ext cx="4324058" cy="24322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 b="33141"/>
          <a:stretch/>
        </p:blipFill>
        <p:spPr>
          <a:xfrm>
            <a:off x="384461" y="5608342"/>
            <a:ext cx="3531093" cy="26156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138" y="2487968"/>
            <a:ext cx="4743662" cy="60437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5344" y="8417123"/>
            <a:ext cx="7499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https://twitter.com/IstanbulAFAD/status/1589564360032407552?t=Gpvr5hciMuPqJRisKuk5VA&amp;s=03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6" b="33009"/>
          <a:stretch/>
        </p:blipFill>
        <p:spPr>
          <a:xfrm>
            <a:off x="4129905" y="5645026"/>
            <a:ext cx="3574619" cy="26607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32" y="5419514"/>
            <a:ext cx="4877110" cy="3001298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75" y="2604597"/>
            <a:ext cx="4868067" cy="2471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9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16896" y="1842228"/>
            <a:ext cx="786985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Preparedness: Outreach and educational activities</a:t>
            </a:r>
            <a:endParaRPr lang="tr-TR" sz="29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8"/>
          <a:stretch/>
        </p:blipFill>
        <p:spPr>
          <a:xfrm>
            <a:off x="180758" y="2618284"/>
            <a:ext cx="8568212" cy="599442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b="1"/>
          <a:stretch/>
        </p:blipFill>
        <p:spPr>
          <a:xfrm>
            <a:off x="11075319" y="2072406"/>
            <a:ext cx="4879302" cy="32337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5790" t="9492" r="53333" b="6823"/>
          <a:stretch/>
        </p:blipFill>
        <p:spPr>
          <a:xfrm>
            <a:off x="8998377" y="5665279"/>
            <a:ext cx="2514600" cy="27678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6404" t="12178" r="53245" b="11311"/>
          <a:stretch/>
        </p:blipFill>
        <p:spPr>
          <a:xfrm>
            <a:off x="11725991" y="5665279"/>
            <a:ext cx="2912375" cy="2969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6015" t="11160" r="51353" b="9463"/>
          <a:stretch/>
        </p:blipFill>
        <p:spPr>
          <a:xfrm>
            <a:off x="14781042" y="5665280"/>
            <a:ext cx="3123623" cy="31269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78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" y="1803310"/>
            <a:ext cx="11712335" cy="6833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1744285"/>
            <a:ext cx="3473873" cy="69702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49576" y="8248765"/>
            <a:ext cx="357786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https://youtu.be/8NX58DlYIt0</a:t>
            </a:r>
            <a:endParaRPr lang="tr-TR" sz="19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1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3E315-E019-AD44-B586-D395B3908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885" y="2023383"/>
            <a:ext cx="11744186" cy="69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1557"/>
            <a:ext cx="13487400" cy="62340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9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9901" b="671"/>
          <a:stretch/>
        </p:blipFill>
        <p:spPr bwMode="auto">
          <a:xfrm>
            <a:off x="609600" y="1804157"/>
            <a:ext cx="10734942" cy="6950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6355" t="11871" r="4384"/>
          <a:stretch/>
        </p:blipFill>
        <p:spPr>
          <a:xfrm>
            <a:off x="11004434" y="2391844"/>
            <a:ext cx="4314389" cy="2073128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"/>
          <a:stretch/>
        </p:blipFill>
        <p:spPr bwMode="auto">
          <a:xfrm>
            <a:off x="10986850" y="4866417"/>
            <a:ext cx="4253150" cy="241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6775B1-0AB6-3243-A3A2-57F780B8B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80147" y="2571750"/>
            <a:ext cx="2654967" cy="4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39000" y="1346411"/>
            <a:ext cx="543185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C00000"/>
                </a:solidFill>
              </a:rPr>
              <a:t>NTRB &amp; TRLC</a:t>
            </a:r>
            <a:endParaRPr lang="tr-TR" sz="2300" dirty="0"/>
          </a:p>
        </p:txBody>
      </p:sp>
      <p:sp>
        <p:nvSpPr>
          <p:cNvPr id="24" name="Rectangle 23"/>
          <p:cNvSpPr/>
          <p:nvPr/>
        </p:nvSpPr>
        <p:spPr>
          <a:xfrm>
            <a:off x="2258730" y="1850970"/>
            <a:ext cx="13157112" cy="3170099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300" b="1" u="sng" dirty="0">
                <a:solidFill>
                  <a:srgbClr val="C00000"/>
                </a:solidFill>
              </a:rPr>
              <a:t>NTRB – National Tsunami Ready Board Members:</a:t>
            </a:r>
          </a:p>
          <a:p>
            <a:endParaRPr lang="en-US" sz="2300" dirty="0"/>
          </a:p>
          <a:p>
            <a:r>
              <a:rPr lang="en-US" sz="2300" b="1" dirty="0">
                <a:solidFill>
                  <a:srgbClr val="C00000"/>
                </a:solidFill>
              </a:rPr>
              <a:t>KOERI:</a:t>
            </a:r>
            <a:r>
              <a:rPr lang="en-US" sz="2300" dirty="0"/>
              <a:t>	</a:t>
            </a:r>
            <a:r>
              <a:rPr lang="tr-TR" sz="2300" dirty="0"/>
              <a:t>Prof. Dr. Haluk Özener (</a:t>
            </a:r>
            <a:r>
              <a:rPr lang="tr-TR" sz="2300" dirty="0" err="1">
                <a:hlinkClick r:id="rId8"/>
              </a:rPr>
              <a:t>ozener@bo</a:t>
            </a:r>
            <a:r>
              <a:rPr lang="en-US" sz="2300" dirty="0" err="1">
                <a:hlinkClick r:id="rId8"/>
              </a:rPr>
              <a:t>gazici</a:t>
            </a:r>
            <a:r>
              <a:rPr lang="tr-TR" sz="2300" dirty="0">
                <a:hlinkClick r:id="rId8"/>
              </a:rPr>
              <a:t>.edu.tr</a:t>
            </a:r>
            <a:r>
              <a:rPr lang="en-US" sz="2300" dirty="0"/>
              <a:t> </a:t>
            </a:r>
            <a:r>
              <a:rPr lang="tr-TR" sz="2300" dirty="0"/>
              <a:t> ) </a:t>
            </a:r>
            <a:r>
              <a:rPr lang="en-US" sz="2300" dirty="0"/>
              <a:t>			NTWC 		</a:t>
            </a:r>
            <a:r>
              <a:rPr lang="en-US" sz="2300" b="1" dirty="0"/>
              <a:t>(Chair)</a:t>
            </a:r>
            <a:endParaRPr lang="en-US" sz="2300" b="1" dirty="0">
              <a:solidFill>
                <a:srgbClr val="C00000"/>
              </a:solidFill>
            </a:endParaRPr>
          </a:p>
          <a:p>
            <a:r>
              <a:rPr lang="en-US" sz="2300" b="1" dirty="0">
                <a:solidFill>
                  <a:srgbClr val="C00000"/>
                </a:solidFill>
              </a:rPr>
              <a:t>AFAD:</a:t>
            </a:r>
            <a:r>
              <a:rPr lang="en-US" sz="2300" dirty="0"/>
              <a:t> 	Abdullah </a:t>
            </a:r>
            <a:r>
              <a:rPr lang="en-US" sz="2300" dirty="0" err="1"/>
              <a:t>Özçelik</a:t>
            </a:r>
            <a:r>
              <a:rPr lang="en-US" sz="2300" dirty="0"/>
              <a:t> </a:t>
            </a:r>
            <a:r>
              <a:rPr lang="tr-TR" sz="2300" dirty="0"/>
              <a:t>(</a:t>
            </a:r>
            <a:r>
              <a:rPr lang="en-US" sz="2300" dirty="0" err="1">
                <a:hlinkClick r:id="rId9"/>
              </a:rPr>
              <a:t>Abdullah.ozcelik</a:t>
            </a:r>
            <a:r>
              <a:rPr lang="tr-TR" sz="2300" dirty="0">
                <a:hlinkClick r:id="rId9"/>
              </a:rPr>
              <a:t>@afad.gov.tr</a:t>
            </a:r>
            <a:r>
              <a:rPr lang="en-US" sz="2300" dirty="0"/>
              <a:t> </a:t>
            </a:r>
            <a:r>
              <a:rPr lang="tr-TR" sz="2300" dirty="0"/>
              <a:t>) </a:t>
            </a:r>
            <a:r>
              <a:rPr lang="en-US" sz="2300" dirty="0"/>
              <a:t>			CPA</a:t>
            </a:r>
          </a:p>
          <a:p>
            <a:r>
              <a:rPr lang="en-US" sz="2300" b="1" dirty="0">
                <a:solidFill>
                  <a:srgbClr val="C00000"/>
                </a:solidFill>
              </a:rPr>
              <a:t>AFAD:</a:t>
            </a:r>
            <a:r>
              <a:rPr lang="en-US" sz="2300" dirty="0"/>
              <a:t> 	</a:t>
            </a:r>
            <a:r>
              <a:rPr lang="tr-TR" sz="2300" dirty="0"/>
              <a:t>Prof. Dr. Orhan T</a:t>
            </a:r>
            <a:r>
              <a:rPr lang="en-US" sz="2300" dirty="0" err="1"/>
              <a:t>atar</a:t>
            </a:r>
            <a:r>
              <a:rPr lang="tr-TR" sz="2300" dirty="0"/>
              <a:t>  (</a:t>
            </a:r>
            <a:r>
              <a:rPr lang="tr-TR" sz="2300" dirty="0">
                <a:hlinkClick r:id="rId10"/>
              </a:rPr>
              <a:t>orhan.tatar@afad.gov.tr</a:t>
            </a:r>
            <a:r>
              <a:rPr lang="en-US" sz="2300" dirty="0"/>
              <a:t> </a:t>
            </a:r>
            <a:r>
              <a:rPr lang="tr-TR" sz="2300" dirty="0"/>
              <a:t>) </a:t>
            </a:r>
            <a:r>
              <a:rPr lang="en-US" sz="2300" dirty="0"/>
              <a:t>			CPA</a:t>
            </a:r>
          </a:p>
          <a:p>
            <a:r>
              <a:rPr lang="en-US" sz="2300" b="1" dirty="0">
                <a:solidFill>
                  <a:srgbClr val="C00000"/>
                </a:solidFill>
              </a:rPr>
              <a:t>KOERI:</a:t>
            </a:r>
            <a:r>
              <a:rPr lang="en-US" sz="2300" dirty="0"/>
              <a:t>	</a:t>
            </a:r>
            <a:r>
              <a:rPr lang="tr-TR" sz="2300" dirty="0"/>
              <a:t>Dr. Musavver Didem Cambaz (</a:t>
            </a:r>
            <a:r>
              <a:rPr lang="tr-TR" sz="2300" dirty="0" err="1">
                <a:hlinkClick r:id="rId11"/>
              </a:rPr>
              <a:t>didem.samut</a:t>
            </a:r>
            <a:r>
              <a:rPr lang="tr-TR" sz="2300" dirty="0">
                <a:hlinkClick r:id="rId11"/>
              </a:rPr>
              <a:t>@</a:t>
            </a:r>
            <a:r>
              <a:rPr lang="en-US" sz="2300" dirty="0" err="1">
                <a:hlinkClick r:id="rId11"/>
              </a:rPr>
              <a:t>bogazici</a:t>
            </a:r>
            <a:r>
              <a:rPr lang="tr-TR" sz="2300" dirty="0">
                <a:hlinkClick r:id="rId11"/>
              </a:rPr>
              <a:t>.edu.tr</a:t>
            </a:r>
            <a:r>
              <a:rPr lang="en-US" sz="2300" dirty="0"/>
              <a:t> </a:t>
            </a:r>
            <a:r>
              <a:rPr lang="tr-TR" sz="2300" dirty="0"/>
              <a:t> ) </a:t>
            </a:r>
            <a:r>
              <a:rPr lang="en-US" sz="2300" dirty="0"/>
              <a:t>	NTC</a:t>
            </a:r>
          </a:p>
          <a:p>
            <a:r>
              <a:rPr lang="en-US" sz="2300" b="1" dirty="0">
                <a:solidFill>
                  <a:srgbClr val="C00000"/>
                </a:solidFill>
              </a:rPr>
              <a:t>METU:</a:t>
            </a:r>
            <a:r>
              <a:rPr lang="en-US" sz="2300" dirty="0"/>
              <a:t>	</a:t>
            </a:r>
            <a:r>
              <a:rPr lang="tr-TR" sz="2300" dirty="0"/>
              <a:t>Prof. Dr. Ahmet Yalçıner (</a:t>
            </a:r>
            <a:r>
              <a:rPr lang="tr-TR" sz="2300" dirty="0">
                <a:hlinkClick r:id="rId12"/>
              </a:rPr>
              <a:t>yalciner@metu.edu.tr</a:t>
            </a:r>
            <a:r>
              <a:rPr lang="en-US" sz="2300" dirty="0"/>
              <a:t> </a:t>
            </a:r>
            <a:r>
              <a:rPr lang="tr-TR" sz="2300" dirty="0"/>
              <a:t> ) </a:t>
            </a:r>
            <a:r>
              <a:rPr lang="en-US" sz="2300" dirty="0"/>
              <a:t>			NTC</a:t>
            </a:r>
          </a:p>
          <a:p>
            <a:r>
              <a:rPr lang="en-US" sz="2300" b="1" dirty="0">
                <a:solidFill>
                  <a:srgbClr val="C00000"/>
                </a:solidFill>
              </a:rPr>
              <a:t>ONHO:</a:t>
            </a:r>
            <a:r>
              <a:rPr lang="en-US" sz="2300" dirty="0"/>
              <a:t>	</a:t>
            </a:r>
            <a:r>
              <a:rPr lang="en-US" sz="2300" dirty="0" err="1"/>
              <a:t>Lt.Cdr.Dr</a:t>
            </a:r>
            <a:r>
              <a:rPr lang="en-US" sz="2300" dirty="0"/>
              <a:t>. </a:t>
            </a:r>
            <a:r>
              <a:rPr lang="tr-TR" sz="2300" dirty="0"/>
              <a:t>Emre Tükenmez (</a:t>
            </a:r>
            <a:r>
              <a:rPr lang="tr-TR" sz="2300" dirty="0">
                <a:hlinkClick r:id="rId13"/>
              </a:rPr>
              <a:t>etukenmez@shodb.gov.tr</a:t>
            </a:r>
            <a:r>
              <a:rPr lang="en-US" sz="2300" dirty="0"/>
              <a:t> </a:t>
            </a:r>
            <a:r>
              <a:rPr lang="tr-TR" sz="2300" dirty="0"/>
              <a:t> )</a:t>
            </a:r>
            <a:r>
              <a:rPr lang="en-US" sz="2300" dirty="0"/>
              <a:t>		IOC</a:t>
            </a:r>
          </a:p>
          <a:p>
            <a:endParaRPr lang="tr-TR" sz="800" dirty="0"/>
          </a:p>
        </p:txBody>
      </p:sp>
      <p:sp>
        <p:nvSpPr>
          <p:cNvPr id="25" name="Rectangle 24"/>
          <p:cNvSpPr/>
          <p:nvPr/>
        </p:nvSpPr>
        <p:spPr>
          <a:xfrm>
            <a:off x="2309442" y="5393214"/>
            <a:ext cx="13106400" cy="327782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en-US" sz="2300" dirty="0"/>
          </a:p>
          <a:p>
            <a:r>
              <a:rPr lang="en-US" sz="2300" b="1" u="sng" dirty="0">
                <a:solidFill>
                  <a:srgbClr val="C00000"/>
                </a:solidFill>
              </a:rPr>
              <a:t>TRLC- Tsunami Ready Local Committee Members:</a:t>
            </a:r>
          </a:p>
          <a:p>
            <a:endParaRPr lang="en-US" sz="2300" dirty="0"/>
          </a:p>
          <a:p>
            <a:r>
              <a:rPr lang="en-US" sz="2300" b="1" dirty="0" err="1">
                <a:solidFill>
                  <a:srgbClr val="C00000"/>
                </a:solidFill>
              </a:rPr>
              <a:t>Büyükçekmece</a:t>
            </a:r>
            <a:r>
              <a:rPr lang="en-US" sz="2300" b="1" dirty="0">
                <a:solidFill>
                  <a:srgbClr val="C00000"/>
                </a:solidFill>
              </a:rPr>
              <a:t> Municipality: </a:t>
            </a:r>
            <a:r>
              <a:rPr lang="en-US" sz="2300" dirty="0"/>
              <a:t>	Caner </a:t>
            </a:r>
            <a:r>
              <a:rPr lang="en-US" sz="2300" dirty="0" err="1"/>
              <a:t>Denizli</a:t>
            </a:r>
            <a:r>
              <a:rPr lang="tr-TR" sz="2300" dirty="0"/>
              <a:t> (</a:t>
            </a:r>
            <a:r>
              <a:rPr lang="tr-TR" sz="2300" dirty="0">
                <a:hlinkClick r:id="rId14"/>
              </a:rPr>
              <a:t>caner.denizli@bcekmece.bel.tr</a:t>
            </a:r>
            <a:r>
              <a:rPr lang="en-US" sz="2300" dirty="0"/>
              <a:t> </a:t>
            </a:r>
            <a:r>
              <a:rPr lang="tr-TR" sz="2300" dirty="0"/>
              <a:t> ) </a:t>
            </a:r>
            <a:r>
              <a:rPr lang="en-US" sz="2300" dirty="0"/>
              <a:t>		</a:t>
            </a:r>
            <a:r>
              <a:rPr lang="en-US" sz="2300" b="1" dirty="0"/>
              <a:t>(Chair)</a:t>
            </a:r>
            <a:endParaRPr lang="en-US" sz="2300" b="1" dirty="0">
              <a:solidFill>
                <a:srgbClr val="C00000"/>
              </a:solidFill>
            </a:endParaRPr>
          </a:p>
          <a:p>
            <a:r>
              <a:rPr lang="en-US" sz="2300" b="1" dirty="0">
                <a:solidFill>
                  <a:srgbClr val="C00000"/>
                </a:solidFill>
              </a:rPr>
              <a:t>AFAD İstanbul:</a:t>
            </a:r>
            <a:r>
              <a:rPr lang="en-US" sz="2300" dirty="0"/>
              <a:t> 			</a:t>
            </a:r>
            <a:r>
              <a:rPr lang="en-US" sz="2300" dirty="0" err="1"/>
              <a:t>Kaan</a:t>
            </a:r>
            <a:r>
              <a:rPr lang="en-US" sz="2300" dirty="0"/>
              <a:t> </a:t>
            </a:r>
            <a:r>
              <a:rPr lang="en-US" sz="2300" dirty="0" err="1"/>
              <a:t>Tankut</a:t>
            </a:r>
            <a:r>
              <a:rPr lang="en-US" sz="2300" dirty="0"/>
              <a:t> Aktar </a:t>
            </a:r>
            <a:r>
              <a:rPr lang="tr-TR" sz="2300" dirty="0"/>
              <a:t>(</a:t>
            </a:r>
            <a:r>
              <a:rPr lang="en-US" sz="2300" dirty="0" err="1">
                <a:hlinkClick r:id="rId15"/>
              </a:rPr>
              <a:t>istanbul.planlama</a:t>
            </a:r>
            <a:r>
              <a:rPr lang="tr-TR" sz="2300" dirty="0">
                <a:hlinkClick r:id="rId15"/>
              </a:rPr>
              <a:t>@afad.gov.tr</a:t>
            </a:r>
            <a:r>
              <a:rPr lang="en-US" sz="2300" dirty="0"/>
              <a:t> </a:t>
            </a:r>
            <a:r>
              <a:rPr lang="tr-TR" sz="2300" dirty="0"/>
              <a:t>) </a:t>
            </a:r>
            <a:endParaRPr lang="en-US" sz="2300" dirty="0"/>
          </a:p>
          <a:p>
            <a:r>
              <a:rPr lang="en-US" sz="2300" b="1" dirty="0" err="1">
                <a:solidFill>
                  <a:srgbClr val="C00000"/>
                </a:solidFill>
              </a:rPr>
              <a:t>Büyükçekmece</a:t>
            </a:r>
            <a:r>
              <a:rPr lang="en-US" sz="2300" b="1" dirty="0">
                <a:solidFill>
                  <a:srgbClr val="C00000"/>
                </a:solidFill>
              </a:rPr>
              <a:t> District Governorate:</a:t>
            </a:r>
            <a:r>
              <a:rPr lang="en-US" sz="2300" dirty="0"/>
              <a:t> 	Dr. </a:t>
            </a:r>
            <a:r>
              <a:rPr lang="en-US" sz="2300" dirty="0" err="1"/>
              <a:t>Güler</a:t>
            </a:r>
            <a:r>
              <a:rPr lang="en-US" sz="2300" dirty="0"/>
              <a:t> Doğan (</a:t>
            </a:r>
            <a:r>
              <a:rPr lang="en-US" sz="2300" dirty="0" err="1">
                <a:hlinkClick r:id="rId16"/>
              </a:rPr>
              <a:t>buyukcekmece</a:t>
            </a:r>
            <a:r>
              <a:rPr lang="tr-TR" sz="2300" dirty="0">
                <a:hlinkClick r:id="rId16"/>
              </a:rPr>
              <a:t>@</a:t>
            </a:r>
            <a:r>
              <a:rPr lang="en-US" sz="2300" dirty="0" err="1">
                <a:hlinkClick r:id="rId16"/>
              </a:rPr>
              <a:t>istanbul</a:t>
            </a:r>
            <a:r>
              <a:rPr lang="tr-TR" sz="2300" dirty="0">
                <a:hlinkClick r:id="rId16"/>
              </a:rPr>
              <a:t>.gov.tr</a:t>
            </a:r>
            <a:r>
              <a:rPr lang="en-US" sz="2300" dirty="0"/>
              <a:t>)</a:t>
            </a:r>
          </a:p>
          <a:p>
            <a:r>
              <a:rPr lang="en-US" sz="2300" b="1" dirty="0" err="1">
                <a:solidFill>
                  <a:srgbClr val="C00000"/>
                </a:solidFill>
              </a:rPr>
              <a:t>Büyükçekmece</a:t>
            </a:r>
            <a:r>
              <a:rPr lang="en-US" sz="2300" b="1" dirty="0">
                <a:solidFill>
                  <a:srgbClr val="C00000"/>
                </a:solidFill>
              </a:rPr>
              <a:t> District Governorate :</a:t>
            </a:r>
            <a:r>
              <a:rPr lang="en-US" sz="2300" dirty="0"/>
              <a:t> 	</a:t>
            </a:r>
            <a:r>
              <a:rPr lang="en-US" sz="2300" dirty="0" err="1"/>
              <a:t>Dursun</a:t>
            </a:r>
            <a:r>
              <a:rPr lang="en-US" sz="2300" dirty="0"/>
              <a:t> </a:t>
            </a:r>
            <a:r>
              <a:rPr lang="en-US" sz="2300" dirty="0" err="1"/>
              <a:t>İlçi</a:t>
            </a:r>
            <a:r>
              <a:rPr lang="tr-TR" sz="2300" dirty="0"/>
              <a:t>  (</a:t>
            </a:r>
            <a:r>
              <a:rPr lang="en-US" sz="2300" dirty="0" err="1">
                <a:hlinkClick r:id="rId16"/>
              </a:rPr>
              <a:t>buyukcekmece</a:t>
            </a:r>
            <a:r>
              <a:rPr lang="tr-TR" sz="2300" dirty="0">
                <a:hlinkClick r:id="rId16"/>
              </a:rPr>
              <a:t>@</a:t>
            </a:r>
            <a:r>
              <a:rPr lang="en-US" sz="2300" dirty="0" err="1">
                <a:hlinkClick r:id="rId16"/>
              </a:rPr>
              <a:t>istanbul</a:t>
            </a:r>
            <a:r>
              <a:rPr lang="tr-TR" sz="2300" dirty="0">
                <a:hlinkClick r:id="rId16"/>
              </a:rPr>
              <a:t>.gov.tr</a:t>
            </a:r>
            <a:r>
              <a:rPr lang="tr-TR" sz="2300" dirty="0"/>
              <a:t>)</a:t>
            </a:r>
            <a:endParaRPr lang="en-US" sz="2300" dirty="0"/>
          </a:p>
          <a:p>
            <a:r>
              <a:rPr lang="en-US" sz="2300" b="1" dirty="0">
                <a:solidFill>
                  <a:srgbClr val="C00000"/>
                </a:solidFill>
              </a:rPr>
              <a:t>İstanbul Metropolitan Municipality: </a:t>
            </a:r>
            <a:r>
              <a:rPr lang="en-US" sz="2300" dirty="0"/>
              <a:t>	</a:t>
            </a:r>
            <a:r>
              <a:rPr lang="tr-TR" sz="2300" dirty="0"/>
              <a:t>Dr. </a:t>
            </a:r>
            <a:r>
              <a:rPr lang="en-US" sz="2300" dirty="0"/>
              <a:t>Evrim Yavuz (</a:t>
            </a:r>
            <a:r>
              <a:rPr lang="en-US" sz="2300" dirty="0">
                <a:hlinkClick r:id="rId17"/>
              </a:rPr>
              <a:t>evrim.yavuz@ibb.gov.tr</a:t>
            </a:r>
            <a:r>
              <a:rPr lang="en-US" sz="2300" dirty="0"/>
              <a:t> )</a:t>
            </a:r>
          </a:p>
          <a:p>
            <a:r>
              <a:rPr lang="en-US" sz="2300" b="1" dirty="0">
                <a:solidFill>
                  <a:srgbClr val="C00000"/>
                </a:solidFill>
              </a:rPr>
              <a:t>İstanbul Metropolitan Municipality : </a:t>
            </a:r>
            <a:r>
              <a:rPr lang="en-US" sz="2300" dirty="0"/>
              <a:t>	Y. </a:t>
            </a:r>
            <a:r>
              <a:rPr lang="en-US" sz="2300" dirty="0" err="1"/>
              <a:t>Müh.Esra</a:t>
            </a:r>
            <a:r>
              <a:rPr lang="en-US" sz="2300" dirty="0"/>
              <a:t> </a:t>
            </a:r>
            <a:r>
              <a:rPr lang="en-US" sz="2300" dirty="0" err="1"/>
              <a:t>Kalkan</a:t>
            </a:r>
            <a:r>
              <a:rPr lang="en-US" sz="2300" dirty="0"/>
              <a:t> </a:t>
            </a:r>
            <a:r>
              <a:rPr lang="en-US" sz="2300" dirty="0" err="1"/>
              <a:t>Ertan</a:t>
            </a:r>
            <a:r>
              <a:rPr lang="en-US" sz="2300" dirty="0"/>
              <a:t> (</a:t>
            </a:r>
            <a:r>
              <a:rPr lang="en-US" sz="2300" dirty="0">
                <a:hlinkClick r:id="rId18"/>
              </a:rPr>
              <a:t>esra.ertan@ibb.gov.tr</a:t>
            </a:r>
            <a:r>
              <a:rPr lang="en-US" sz="23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75388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364" r="5432" b="5926"/>
          <a:stretch/>
        </p:blipFill>
        <p:spPr>
          <a:xfrm rot="5400000">
            <a:off x="5656033" y="3184259"/>
            <a:ext cx="4685208" cy="36528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9" y="3175999"/>
            <a:ext cx="5794720" cy="3872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10628"/>
          <a:stretch/>
        </p:blipFill>
        <p:spPr>
          <a:xfrm>
            <a:off x="10009835" y="2171700"/>
            <a:ext cx="8122390" cy="57263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9900" y="8203936"/>
            <a:ext cx="1383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UNESCO-IOC officially recognized the </a:t>
            </a:r>
            <a:r>
              <a:rPr lang="en-US" b="1" dirty="0" err="1">
                <a:solidFill>
                  <a:srgbClr val="C00000"/>
                </a:solidFill>
              </a:rPr>
              <a:t>Büyükçekmece</a:t>
            </a:r>
            <a:r>
              <a:rPr lang="en-US" b="1" dirty="0">
                <a:solidFill>
                  <a:srgbClr val="C00000"/>
                </a:solidFill>
              </a:rPr>
              <a:t> community as Tsunami Ready and presented the certificate on 15 March 2024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564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7151" y="2131703"/>
            <a:ext cx="8018071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900" dirty="0">
                <a:solidFill>
                  <a:srgbClr val="C00000"/>
                </a:solidFill>
              </a:rPr>
              <a:t>Tsunami </a:t>
            </a:r>
            <a:r>
              <a:rPr lang="tr-TR" sz="3900" dirty="0" err="1">
                <a:solidFill>
                  <a:srgbClr val="C00000"/>
                </a:solidFill>
              </a:rPr>
              <a:t>Hazard</a:t>
            </a:r>
            <a:r>
              <a:rPr lang="tr-TR" sz="3900" dirty="0">
                <a:solidFill>
                  <a:srgbClr val="C00000"/>
                </a:solidFill>
              </a:rPr>
              <a:t> </a:t>
            </a:r>
            <a:r>
              <a:rPr lang="tr-TR" sz="3900" dirty="0" err="1">
                <a:solidFill>
                  <a:srgbClr val="C00000"/>
                </a:solidFill>
              </a:rPr>
              <a:t>and</a:t>
            </a:r>
            <a:r>
              <a:rPr lang="tr-TR" sz="3900" dirty="0">
                <a:solidFill>
                  <a:srgbClr val="C00000"/>
                </a:solidFill>
              </a:rPr>
              <a:t> Risk in Türkiye</a:t>
            </a:r>
          </a:p>
          <a:p>
            <a:endParaRPr lang="tr-TR" sz="3900" dirty="0"/>
          </a:p>
          <a:p>
            <a:r>
              <a:rPr lang="tr-TR" sz="3900" dirty="0"/>
              <a:t>UNESCO-IOC ICG/NEAMTWS</a:t>
            </a:r>
          </a:p>
          <a:p>
            <a:r>
              <a:rPr lang="tr-TR" sz="3900" dirty="0">
                <a:solidFill>
                  <a:srgbClr val="C00000"/>
                </a:solidFill>
              </a:rPr>
              <a:t>TSP/NTWC KOERI </a:t>
            </a:r>
          </a:p>
          <a:p>
            <a:endParaRPr lang="tr-TR" sz="3900" dirty="0">
              <a:solidFill>
                <a:srgbClr val="C00000"/>
              </a:solidFill>
            </a:endParaRPr>
          </a:p>
          <a:p>
            <a:r>
              <a:rPr lang="tr-TR" sz="3900" dirty="0"/>
              <a:t>51 </a:t>
            </a:r>
            <a:r>
              <a:rPr lang="en-US" sz="3900" dirty="0"/>
              <a:t>tsunami </a:t>
            </a:r>
            <a:r>
              <a:rPr lang="tr-TR" sz="3900" dirty="0" err="1"/>
              <a:t>messages</a:t>
            </a:r>
            <a:r>
              <a:rPr lang="en-US" sz="3900" dirty="0"/>
              <a:t> </a:t>
            </a:r>
          </a:p>
          <a:p>
            <a:r>
              <a:rPr lang="en-US" sz="3900" dirty="0"/>
              <a:t>(34 Information, </a:t>
            </a:r>
          </a:p>
          <a:p>
            <a:r>
              <a:rPr lang="en-US" sz="3900" dirty="0"/>
              <a:t>11 Advisory, 6 Watch)</a:t>
            </a:r>
            <a:r>
              <a:rPr lang="tr-TR" sz="3900" dirty="0"/>
              <a:t> </a:t>
            </a:r>
            <a:endParaRPr lang="en-US" sz="3900" dirty="0"/>
          </a:p>
          <a:p>
            <a:r>
              <a:rPr lang="tr-TR" sz="3900" dirty="0" err="1"/>
              <a:t>between</a:t>
            </a:r>
            <a:r>
              <a:rPr lang="tr-TR" sz="3900" dirty="0"/>
              <a:t> 2012-2025</a:t>
            </a:r>
            <a:endParaRPr lang="en-US" sz="3900" dirty="0"/>
          </a:p>
          <a:p>
            <a:r>
              <a:rPr lang="tr-TR" sz="3900" dirty="0"/>
              <a:t> in </a:t>
            </a:r>
            <a:r>
              <a:rPr lang="tr-TR" sz="3900" dirty="0" err="1"/>
              <a:t>the</a:t>
            </a:r>
            <a:r>
              <a:rPr lang="tr-TR" sz="3900" dirty="0"/>
              <a:t> </a:t>
            </a:r>
            <a:r>
              <a:rPr lang="tr-TR" sz="3900" dirty="0" err="1"/>
              <a:t>monitoring</a:t>
            </a:r>
            <a:r>
              <a:rPr lang="tr-TR" sz="3900" dirty="0"/>
              <a:t> </a:t>
            </a:r>
            <a:r>
              <a:rPr lang="tr-TR" sz="3900" dirty="0" err="1"/>
              <a:t>area</a:t>
            </a:r>
            <a:r>
              <a:rPr lang="tr-TR" sz="3900" dirty="0"/>
              <a:t> </a:t>
            </a:r>
          </a:p>
          <a:p>
            <a:r>
              <a:rPr lang="tr-TR" sz="3900" dirty="0"/>
              <a:t>(</a:t>
            </a:r>
            <a:r>
              <a:rPr lang="tr-TR" sz="3900" dirty="0" err="1"/>
              <a:t>green</a:t>
            </a:r>
            <a:r>
              <a:rPr lang="tr-TR" sz="3900" dirty="0"/>
              <a:t> </a:t>
            </a:r>
            <a:r>
              <a:rPr lang="tr-TR" sz="3900" dirty="0" err="1"/>
              <a:t>rectengle</a:t>
            </a:r>
            <a:r>
              <a:rPr lang="tr-TR" sz="3900" dirty="0"/>
              <a:t>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88" y="2034591"/>
            <a:ext cx="9779780" cy="667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2225" r="35833" b="15645"/>
          <a:stretch/>
        </p:blipFill>
        <p:spPr>
          <a:xfrm rot="16200000">
            <a:off x="5402266" y="4195849"/>
            <a:ext cx="2882678" cy="31242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F94DB7-8BE7-AF43-B703-EC79DCA16AF2}"/>
              </a:ext>
            </a:extLst>
          </p:cNvPr>
          <p:cNvCxnSpPr>
            <a:cxnSpLocks/>
          </p:cNvCxnSpPr>
          <p:nvPr/>
        </p:nvCxnSpPr>
        <p:spPr>
          <a:xfrm flipV="1">
            <a:off x="4442529" y="7199288"/>
            <a:ext cx="6606471" cy="145032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7" y="2486954"/>
            <a:ext cx="9753095" cy="6224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996" t="13403" r="27448" b="15260"/>
          <a:stretch/>
        </p:blipFill>
        <p:spPr>
          <a:xfrm>
            <a:off x="9780476" y="2506889"/>
            <a:ext cx="8431324" cy="48639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48200" y="8089146"/>
            <a:ext cx="12725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00" dirty="0"/>
              <a:t>https://legacy.itic.ioc-unesco.org/legacy.itic.ioc-unesco.org/indexebdf.html?option=com_content&amp;view=category&amp;layout=blog&amp;id=2623&amp;Itemid=3214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42554" y="1685267"/>
            <a:ext cx="811754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900" b="1" dirty="0" err="1">
                <a:solidFill>
                  <a:srgbClr val="C00000"/>
                </a:solidFill>
              </a:rPr>
              <a:t>CoastWAVE</a:t>
            </a:r>
            <a:r>
              <a:rPr lang="tr-TR" sz="2900" b="1" dirty="0">
                <a:solidFill>
                  <a:srgbClr val="C00000"/>
                </a:solidFill>
              </a:rPr>
              <a:t> I</a:t>
            </a:r>
            <a:r>
              <a:rPr lang="en-US" sz="2900" b="1" dirty="0">
                <a:solidFill>
                  <a:srgbClr val="C00000"/>
                </a:solidFill>
              </a:rPr>
              <a:t>I</a:t>
            </a:r>
            <a:r>
              <a:rPr lang="tr-TR" sz="2900" dirty="0">
                <a:solidFill>
                  <a:srgbClr val="C00000"/>
                </a:solidFill>
              </a:rPr>
              <a:t> :  202</a:t>
            </a:r>
            <a:r>
              <a:rPr lang="en-US" sz="2900" dirty="0">
                <a:solidFill>
                  <a:srgbClr val="C00000"/>
                </a:solidFill>
              </a:rPr>
              <a:t>4</a:t>
            </a:r>
            <a:r>
              <a:rPr lang="tr-TR" sz="2900" dirty="0">
                <a:solidFill>
                  <a:srgbClr val="C00000"/>
                </a:solidFill>
              </a:rPr>
              <a:t>-202</a:t>
            </a:r>
            <a:r>
              <a:rPr lang="en-US" sz="2900" dirty="0">
                <a:solidFill>
                  <a:srgbClr val="C00000"/>
                </a:solidFill>
              </a:rPr>
              <a:t>6</a:t>
            </a:r>
            <a:r>
              <a:rPr lang="tr-TR" sz="2900" dirty="0">
                <a:solidFill>
                  <a:srgbClr val="C00000"/>
                </a:solidFill>
              </a:rPr>
              <a:t>, </a:t>
            </a:r>
            <a:r>
              <a:rPr lang="en-US" sz="2900" dirty="0" err="1">
                <a:solidFill>
                  <a:srgbClr val="C00000"/>
                </a:solidFill>
              </a:rPr>
              <a:t>Seferihisar</a:t>
            </a:r>
            <a:r>
              <a:rPr lang="en-US" sz="2900" dirty="0">
                <a:solidFill>
                  <a:srgbClr val="C00000"/>
                </a:solidFill>
              </a:rPr>
              <a:t>,</a:t>
            </a:r>
            <a:r>
              <a:rPr lang="tr-TR" sz="2900" dirty="0">
                <a:solidFill>
                  <a:srgbClr val="C00000"/>
                </a:solidFill>
              </a:rPr>
              <a:t> </a:t>
            </a:r>
            <a:r>
              <a:rPr lang="en-US" sz="2900" dirty="0">
                <a:solidFill>
                  <a:srgbClr val="C00000"/>
                </a:solidFill>
              </a:rPr>
              <a:t>İzmir, Türkiye</a:t>
            </a:r>
            <a:endParaRPr lang="tr-TR" sz="2900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76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21541" y="8409022"/>
            <a:ext cx="7722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Distribution of the measured tsunami heights</a:t>
            </a:r>
            <a:r>
              <a:rPr lang="tr-TR" dirty="0"/>
              <a:t> (</a:t>
            </a:r>
            <a:r>
              <a:rPr lang="tr-TR" dirty="0" err="1"/>
              <a:t>blue</a:t>
            </a:r>
            <a:r>
              <a:rPr lang="tr-TR" dirty="0"/>
              <a:t>)</a:t>
            </a:r>
            <a:r>
              <a:rPr lang="en-US" dirty="0"/>
              <a:t> and </a:t>
            </a:r>
            <a:r>
              <a:rPr lang="en-US" dirty="0" err="1"/>
              <a:t>runup</a:t>
            </a:r>
            <a:r>
              <a:rPr lang="tr-TR" dirty="0"/>
              <a:t>s (</a:t>
            </a:r>
            <a:r>
              <a:rPr lang="tr-TR" dirty="0" err="1"/>
              <a:t>red</a:t>
            </a:r>
            <a:r>
              <a:rPr lang="tr-TR" dirty="0"/>
              <a:t>)</a:t>
            </a:r>
            <a:r>
              <a:rPr lang="en-US" dirty="0"/>
              <a:t> in </a:t>
            </a:r>
            <a:r>
              <a:rPr lang="en-US" dirty="0" err="1"/>
              <a:t>Sığacık</a:t>
            </a:r>
            <a:endParaRPr lang="tr-TR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36" y="2150226"/>
            <a:ext cx="5889181" cy="654293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843203" y="1352487"/>
            <a:ext cx="8518766" cy="9485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solidFill>
                  <a:srgbClr val="C00000"/>
                </a:solidFill>
              </a:rPr>
              <a:t>ANALYSIS OF THE 30 OCTOBER 2020 AEGEAN SEA TSUNAMI TOWARDS FUTURE TSUNAMI PREPAREDNESS </a:t>
            </a:r>
            <a:r>
              <a:rPr lang="tr-TR" sz="2300" b="1" i="1" dirty="0">
                <a:solidFill>
                  <a:srgbClr val="C00000"/>
                </a:solidFill>
              </a:rPr>
              <a:t>– SIĞACIK</a:t>
            </a:r>
            <a:r>
              <a:rPr lang="en-US" sz="2300" b="1" i="1" dirty="0">
                <a:solidFill>
                  <a:srgbClr val="C00000"/>
                </a:solidFill>
              </a:rPr>
              <a:t> SEFERİHİSAR</a:t>
            </a:r>
            <a:endParaRPr lang="tr-TR" sz="2300" b="1" dirty="0">
              <a:solidFill>
                <a:srgbClr val="C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10" y="4024601"/>
            <a:ext cx="8151798" cy="43852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69B596-FB39-49D7-B860-540325447804}"/>
              </a:ext>
            </a:extLst>
          </p:cNvPr>
          <p:cNvSpPr txBox="1"/>
          <p:nvPr/>
        </p:nvSpPr>
        <p:spPr>
          <a:xfrm>
            <a:off x="14020800" y="8410702"/>
            <a:ext cx="4976192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Dogan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G.G and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Yalciner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C. (2021),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EGU21-15882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63693" y="2184902"/>
            <a:ext cx="6096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100" b="1" dirty="0" err="1">
                <a:solidFill>
                  <a:srgbClr val="002060"/>
                </a:solidFill>
              </a:rPr>
              <a:t>Highest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impact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with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one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casualty</a:t>
            </a:r>
            <a:r>
              <a:rPr lang="tr-TR" sz="2100" b="1" dirty="0">
                <a:solidFill>
                  <a:srgbClr val="002060"/>
                </a:solidFill>
              </a:rPr>
              <a:t>, </a:t>
            </a:r>
            <a:r>
              <a:rPr lang="tr-TR" sz="2100" b="1" dirty="0" err="1">
                <a:solidFill>
                  <a:srgbClr val="002060"/>
                </a:solidFill>
              </a:rPr>
              <a:t>injured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people</a:t>
            </a:r>
            <a:endParaRPr lang="tr-TR" sz="21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100" b="1" dirty="0" err="1">
                <a:solidFill>
                  <a:srgbClr val="002060"/>
                </a:solidFill>
              </a:rPr>
              <a:t>Significant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damage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and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extensive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property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loss</a:t>
            </a:r>
            <a:r>
              <a:rPr lang="tr-TR" sz="2100" b="1" dirty="0">
                <a:solidFill>
                  <a:srgbClr val="002060"/>
                </a:solidFill>
              </a:rPr>
              <a:t> in Teos Marina </a:t>
            </a:r>
            <a:r>
              <a:rPr lang="tr-TR" sz="2100" b="1" dirty="0" err="1">
                <a:solidFill>
                  <a:srgbClr val="002060"/>
                </a:solidFill>
              </a:rPr>
              <a:t>and</a:t>
            </a:r>
            <a:r>
              <a:rPr lang="tr-TR" sz="2100" b="1" dirty="0">
                <a:solidFill>
                  <a:srgbClr val="002060"/>
                </a:solidFill>
              </a:rPr>
              <a:t> Kaleiçi </a:t>
            </a:r>
            <a:r>
              <a:rPr lang="tr-TR" sz="2100" b="1" dirty="0" err="1">
                <a:solidFill>
                  <a:srgbClr val="002060"/>
                </a:solidFill>
              </a:rPr>
              <a:t>region</a:t>
            </a:r>
            <a:endParaRPr lang="tr-TR" sz="21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100" b="1" dirty="0">
                <a:solidFill>
                  <a:srgbClr val="002060"/>
                </a:solidFill>
              </a:rPr>
              <a:t>Maximum </a:t>
            </a:r>
            <a:r>
              <a:rPr lang="tr-TR" sz="2100" b="1" dirty="0" err="1">
                <a:solidFill>
                  <a:srgbClr val="002060"/>
                </a:solidFill>
              </a:rPr>
              <a:t>tsunami</a:t>
            </a:r>
            <a:r>
              <a:rPr lang="tr-TR" sz="2100" b="1" dirty="0">
                <a:solidFill>
                  <a:srgbClr val="002060"/>
                </a:solidFill>
              </a:rPr>
              <a:t> </a:t>
            </a:r>
            <a:r>
              <a:rPr lang="tr-TR" sz="2100" b="1" dirty="0" err="1">
                <a:solidFill>
                  <a:srgbClr val="002060"/>
                </a:solidFill>
              </a:rPr>
              <a:t>height</a:t>
            </a:r>
            <a:r>
              <a:rPr lang="tr-TR" sz="2100" b="1" dirty="0">
                <a:solidFill>
                  <a:srgbClr val="002060"/>
                </a:solidFill>
              </a:rPr>
              <a:t> 2.3 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100" b="1" dirty="0">
                <a:solidFill>
                  <a:srgbClr val="002060"/>
                </a:solidFill>
              </a:rPr>
              <a:t>Maximum </a:t>
            </a:r>
            <a:r>
              <a:rPr lang="tr-TR" sz="2100" b="1" dirty="0" err="1">
                <a:solidFill>
                  <a:srgbClr val="002060"/>
                </a:solidFill>
              </a:rPr>
              <a:t>inundation</a:t>
            </a:r>
            <a:r>
              <a:rPr lang="tr-TR" sz="2100" b="1" dirty="0">
                <a:solidFill>
                  <a:srgbClr val="002060"/>
                </a:solidFill>
              </a:rPr>
              <a:t> 415 m</a:t>
            </a:r>
          </a:p>
        </p:txBody>
      </p:sp>
    </p:spTree>
    <p:extLst>
      <p:ext uri="{BB962C8B-B14F-4D97-AF65-F5344CB8AC3E}">
        <p14:creationId xmlns:p14="http://schemas.microsoft.com/office/powerpoint/2010/main" val="155541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4203" r="7116" b="18461"/>
          <a:stretch/>
        </p:blipFill>
        <p:spPr>
          <a:xfrm>
            <a:off x="27667" y="2004522"/>
            <a:ext cx="13307333" cy="67434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24400" y="1114614"/>
            <a:ext cx="811754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900" b="1" dirty="0" err="1">
                <a:solidFill>
                  <a:srgbClr val="C00000"/>
                </a:solidFill>
              </a:rPr>
              <a:t>CoastWAVE</a:t>
            </a:r>
            <a:r>
              <a:rPr lang="tr-TR" sz="2900" b="1" dirty="0">
                <a:solidFill>
                  <a:srgbClr val="C00000"/>
                </a:solidFill>
              </a:rPr>
              <a:t> I</a:t>
            </a:r>
            <a:r>
              <a:rPr lang="en-US" sz="2900" b="1" dirty="0">
                <a:solidFill>
                  <a:srgbClr val="C00000"/>
                </a:solidFill>
              </a:rPr>
              <a:t>I</a:t>
            </a:r>
            <a:r>
              <a:rPr lang="tr-TR" sz="2900" dirty="0">
                <a:solidFill>
                  <a:srgbClr val="C00000"/>
                </a:solidFill>
              </a:rPr>
              <a:t> :  202</a:t>
            </a:r>
            <a:r>
              <a:rPr lang="en-US" sz="2900" dirty="0">
                <a:solidFill>
                  <a:srgbClr val="C00000"/>
                </a:solidFill>
              </a:rPr>
              <a:t>4</a:t>
            </a:r>
            <a:r>
              <a:rPr lang="tr-TR" sz="2900" dirty="0">
                <a:solidFill>
                  <a:srgbClr val="C00000"/>
                </a:solidFill>
              </a:rPr>
              <a:t>-202</a:t>
            </a:r>
            <a:r>
              <a:rPr lang="en-US" sz="2900" dirty="0">
                <a:solidFill>
                  <a:srgbClr val="C00000"/>
                </a:solidFill>
              </a:rPr>
              <a:t>6</a:t>
            </a:r>
            <a:r>
              <a:rPr lang="tr-TR" sz="2900" dirty="0">
                <a:solidFill>
                  <a:srgbClr val="C00000"/>
                </a:solidFill>
              </a:rPr>
              <a:t>, </a:t>
            </a:r>
            <a:r>
              <a:rPr lang="en-US" sz="2900" dirty="0" err="1">
                <a:solidFill>
                  <a:srgbClr val="C00000"/>
                </a:solidFill>
              </a:rPr>
              <a:t>Seferihisar</a:t>
            </a:r>
            <a:r>
              <a:rPr lang="en-US" sz="2900" dirty="0">
                <a:solidFill>
                  <a:srgbClr val="C00000"/>
                </a:solidFill>
              </a:rPr>
              <a:t>,</a:t>
            </a:r>
            <a:r>
              <a:rPr lang="tr-TR" sz="2900" dirty="0">
                <a:solidFill>
                  <a:srgbClr val="C00000"/>
                </a:solidFill>
              </a:rPr>
              <a:t> </a:t>
            </a:r>
            <a:r>
              <a:rPr lang="en-US" sz="2900" dirty="0">
                <a:solidFill>
                  <a:srgbClr val="C00000"/>
                </a:solidFill>
              </a:rPr>
              <a:t>İzmir, Türkiye</a:t>
            </a:r>
            <a:endParaRPr lang="tr-TR" sz="29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421471" y="1923038"/>
            <a:ext cx="487724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900" b="1" i="1" dirty="0">
                <a:solidFill>
                  <a:srgbClr val="C00000"/>
                </a:solidFill>
              </a:rPr>
              <a:t>C</a:t>
            </a:r>
            <a:r>
              <a:rPr lang="en-US" sz="2900" b="1" i="1" dirty="0" err="1">
                <a:solidFill>
                  <a:srgbClr val="C00000"/>
                </a:solidFill>
              </a:rPr>
              <a:t>onclusions</a:t>
            </a:r>
            <a:r>
              <a:rPr lang="en-US" sz="2900" b="1" i="1" dirty="0">
                <a:solidFill>
                  <a:srgbClr val="C00000"/>
                </a:solidFill>
              </a:rPr>
              <a:t>:</a:t>
            </a:r>
          </a:p>
          <a:p>
            <a:endParaRPr lang="en-US" sz="2900" b="1" i="1" dirty="0">
              <a:solidFill>
                <a:srgbClr val="C00000"/>
              </a:solidFill>
            </a:endParaRPr>
          </a:p>
          <a:p>
            <a:r>
              <a:rPr lang="en-US" sz="2700" dirty="0"/>
              <a:t>Critical tsunami scenarios for the </a:t>
            </a:r>
            <a:r>
              <a:rPr lang="en-US" sz="2700" dirty="0" err="1"/>
              <a:t>Seferihisar</a:t>
            </a:r>
            <a:r>
              <a:rPr lang="en-US" sz="2700" dirty="0"/>
              <a:t> district have been identified through the analysis of tsunami-generating fault zones, supported by the development of a high-resolution modelling database and preliminary simulations. </a:t>
            </a:r>
          </a:p>
          <a:p>
            <a:endParaRPr lang="en-US" sz="2700" dirty="0"/>
          </a:p>
          <a:p>
            <a:r>
              <a:rPr lang="en-US" sz="2700" dirty="0"/>
              <a:t>Collaboration with İzmir Metropolitan Municipality, İzmir AFAD and </a:t>
            </a:r>
            <a:r>
              <a:rPr lang="en-US" sz="2700" dirty="0" err="1"/>
              <a:t>Seferihisar</a:t>
            </a:r>
            <a:r>
              <a:rPr lang="en-US" sz="2700" dirty="0"/>
              <a:t> Municipality is ongoing to fulfill the Tsunami Ready requirements.</a:t>
            </a:r>
            <a:r>
              <a:rPr lang="en-US" sz="2700" b="1" i="1" dirty="0">
                <a:solidFill>
                  <a:srgbClr val="C00000"/>
                </a:solidFill>
              </a:rPr>
              <a:t> </a:t>
            </a:r>
            <a:endParaRPr lang="tr-TR" sz="2700" i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80148" y="8808068"/>
            <a:ext cx="18448295" cy="1478932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3965" y="3543300"/>
            <a:ext cx="394343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i="1" dirty="0">
                <a:solidFill>
                  <a:schemeClr val="bg1"/>
                </a:solidFill>
              </a:rPr>
              <a:t>Thank You…</a:t>
            </a:r>
            <a:endParaRPr lang="tr-TR" sz="3900" i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3402443" y="5086380"/>
            <a:ext cx="3593100" cy="1796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5" y="4762499"/>
            <a:ext cx="2491666" cy="24446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0288" y="2600883"/>
            <a:ext cx="1141451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900" dirty="0">
                <a:solidFill>
                  <a:srgbClr val="C00000"/>
                </a:solidFill>
              </a:rPr>
              <a:t>Tsunami Risk </a:t>
            </a:r>
            <a:r>
              <a:rPr lang="tr-TR" sz="3900" dirty="0" err="1">
                <a:solidFill>
                  <a:srgbClr val="C00000"/>
                </a:solidFill>
              </a:rPr>
              <a:t>Mitigation</a:t>
            </a:r>
            <a:r>
              <a:rPr lang="tr-TR" sz="3900" dirty="0">
                <a:solidFill>
                  <a:srgbClr val="C00000"/>
                </a:solidFill>
              </a:rPr>
              <a:t> </a:t>
            </a:r>
            <a:r>
              <a:rPr lang="tr-TR" sz="3900" dirty="0" err="1">
                <a:solidFill>
                  <a:srgbClr val="C00000"/>
                </a:solidFill>
              </a:rPr>
              <a:t>Studies</a:t>
            </a:r>
            <a:r>
              <a:rPr lang="tr-TR" sz="3900" dirty="0">
                <a:solidFill>
                  <a:srgbClr val="C00000"/>
                </a:solidFill>
              </a:rPr>
              <a:t> in Türkiye:</a:t>
            </a:r>
            <a:endParaRPr lang="en-US" sz="3900" dirty="0">
              <a:solidFill>
                <a:srgbClr val="C00000"/>
              </a:solidFill>
            </a:endParaRPr>
          </a:p>
          <a:p>
            <a:endParaRPr lang="en-US" sz="3900" dirty="0">
              <a:solidFill>
                <a:srgbClr val="C00000"/>
              </a:solidFill>
            </a:endParaRPr>
          </a:p>
          <a:p>
            <a:r>
              <a:rPr lang="tr-TR" sz="3900" dirty="0" err="1"/>
              <a:t>CoastWAVE</a:t>
            </a:r>
            <a:r>
              <a:rPr lang="tr-TR" sz="3900" dirty="0"/>
              <a:t>,   </a:t>
            </a:r>
            <a:r>
              <a:rPr lang="tr-TR" sz="3900" dirty="0" err="1"/>
              <a:t>CoastWAVE</a:t>
            </a:r>
            <a:r>
              <a:rPr lang="tr-TR" sz="3900" dirty="0"/>
              <a:t> II, LAST MILE</a:t>
            </a:r>
            <a:r>
              <a:rPr lang="en-US" sz="3900" dirty="0"/>
              <a:t> …</a:t>
            </a:r>
            <a:endParaRPr lang="tr-TR" sz="3900" dirty="0"/>
          </a:p>
          <a:p>
            <a:endParaRPr lang="tr-TR" sz="3900" dirty="0"/>
          </a:p>
          <a:p>
            <a:r>
              <a:rPr lang="tr-TR" sz="3900" b="1" dirty="0" err="1"/>
              <a:t>LastMile</a:t>
            </a:r>
            <a:r>
              <a:rPr lang="tr-TR" sz="3900" dirty="0"/>
              <a:t> : 2018 – 2019, Bodrum Muğla</a:t>
            </a:r>
          </a:p>
          <a:p>
            <a:endParaRPr lang="tr-TR" sz="3900" dirty="0"/>
          </a:p>
          <a:p>
            <a:r>
              <a:rPr lang="tr-TR" sz="3900" b="1" dirty="0" err="1"/>
              <a:t>CoastWAVE</a:t>
            </a:r>
            <a:r>
              <a:rPr lang="tr-TR" sz="3900" b="1" dirty="0"/>
              <a:t> I</a:t>
            </a:r>
            <a:r>
              <a:rPr lang="tr-TR" sz="3900" dirty="0"/>
              <a:t> :  2021-2023, Büyükçekmece İstanbul</a:t>
            </a:r>
          </a:p>
          <a:p>
            <a:endParaRPr lang="tr-TR" sz="3900" dirty="0"/>
          </a:p>
          <a:p>
            <a:r>
              <a:rPr lang="tr-TR" sz="3900" b="1" dirty="0" err="1"/>
              <a:t>CoastWAVE</a:t>
            </a:r>
            <a:r>
              <a:rPr lang="tr-TR" sz="3900" b="1" dirty="0"/>
              <a:t> II </a:t>
            </a:r>
            <a:r>
              <a:rPr lang="tr-TR" sz="3900" dirty="0"/>
              <a:t>: 2024- 2026, Seferihisar İzmir 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822AF14-E4CF-044E-83FE-9941CDE2F0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9" r="53092"/>
          <a:stretch/>
        </p:blipFill>
        <p:spPr>
          <a:xfrm>
            <a:off x="14478000" y="2171700"/>
            <a:ext cx="3434926" cy="22789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  <p:pic>
        <p:nvPicPr>
          <p:cNvPr id="16" name="officeArt object" descr="Image">
            <a:extLst>
              <a:ext uri="{FF2B5EF4-FFF2-40B4-BE49-F238E27FC236}">
                <a16:creationId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5414660"/>
            <a:ext cx="2509150" cy="276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890" y="2401690"/>
            <a:ext cx="2115310" cy="19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iagram&#10;&#10;Description automatically generated">
            <a:extLst>
              <a:ext uri="{FF2B5EF4-FFF2-40B4-BE49-F238E27FC236}">
                <a16:creationId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757" y="5414661"/>
            <a:ext cx="2648443" cy="24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6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914400" y="2628900"/>
            <a:ext cx="12801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900" b="1" dirty="0" err="1">
                <a:solidFill>
                  <a:srgbClr val="C00000"/>
                </a:solidFill>
              </a:rPr>
              <a:t>LastMile</a:t>
            </a:r>
            <a:r>
              <a:rPr lang="tr-TR" sz="3900" dirty="0">
                <a:solidFill>
                  <a:srgbClr val="C00000"/>
                </a:solidFill>
              </a:rPr>
              <a:t> : 2018 – 2019, Bodrum Muğla</a:t>
            </a:r>
            <a:endParaRPr lang="en-US" sz="3900" dirty="0">
              <a:solidFill>
                <a:srgbClr val="C00000"/>
              </a:solidFill>
            </a:endParaRPr>
          </a:p>
          <a:p>
            <a:endParaRPr lang="en-US" sz="3900" dirty="0">
              <a:solidFill>
                <a:srgbClr val="C00000"/>
              </a:solidFill>
            </a:endParaRPr>
          </a:p>
          <a:p>
            <a:r>
              <a:rPr lang="en-US" sz="3900" dirty="0"/>
              <a:t>On 21 July 2017, a large earthquake  6.6 Mw struck Kos in Greece and </a:t>
            </a:r>
            <a:r>
              <a:rPr lang="en-US" sz="3900" dirty="0" err="1"/>
              <a:t>Bodrum</a:t>
            </a:r>
            <a:r>
              <a:rPr lang="en-US" sz="3900" dirty="0"/>
              <a:t> in Türkiye with a tsunami </a:t>
            </a:r>
            <a:endParaRPr lang="tr-TR" sz="39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48" y="5385672"/>
            <a:ext cx="3978442" cy="30671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67" y="5383130"/>
            <a:ext cx="4534091" cy="3067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35" y="5383130"/>
            <a:ext cx="5141387" cy="30671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1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21555" r="4720" b="15829"/>
          <a:stretch/>
        </p:blipFill>
        <p:spPr>
          <a:xfrm>
            <a:off x="800911" y="2822335"/>
            <a:ext cx="10363200" cy="57642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5619" y="8285524"/>
            <a:ext cx="55417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100" dirty="0">
                <a:solidFill>
                  <a:srgbClr val="002060"/>
                </a:solidFill>
              </a:rPr>
              <a:t>https://oceanexpert.org/document/33763</a:t>
            </a:r>
          </a:p>
        </p:txBody>
      </p:sp>
      <p:pic>
        <p:nvPicPr>
          <p:cNvPr id="21" name="officeArt object" descr="Image">
            <a:extLst>
              <a:ext uri="{FF2B5EF4-FFF2-40B4-BE49-F238E27FC236}">
                <a16:creationId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398" y="6964648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663" y="7064298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803" y="7034610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091" y="6994351"/>
            <a:ext cx="855584" cy="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Diagram&#10;&#10;Description automatically generated">
            <a:extLst>
              <a:ext uri="{FF2B5EF4-FFF2-40B4-BE49-F238E27FC236}">
                <a16:creationId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912" y="6939727"/>
            <a:ext cx="1055896" cy="9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4115" y="1929431"/>
            <a:ext cx="11953978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900" b="1" dirty="0" err="1">
                <a:solidFill>
                  <a:srgbClr val="C00000"/>
                </a:solidFill>
              </a:rPr>
              <a:t>CoastWAVE</a:t>
            </a:r>
            <a:r>
              <a:rPr lang="tr-TR" sz="3900" dirty="0">
                <a:solidFill>
                  <a:srgbClr val="C00000"/>
                </a:solidFill>
              </a:rPr>
              <a:t>:  2021-2023, Büyükçekmece</a:t>
            </a:r>
            <a:r>
              <a:rPr lang="en-US" sz="3900" dirty="0">
                <a:solidFill>
                  <a:srgbClr val="C00000"/>
                </a:solidFill>
              </a:rPr>
              <a:t>,</a:t>
            </a:r>
            <a:r>
              <a:rPr lang="tr-TR" sz="3900" dirty="0">
                <a:solidFill>
                  <a:srgbClr val="C00000"/>
                </a:solidFill>
              </a:rPr>
              <a:t> İstanbul</a:t>
            </a:r>
            <a:r>
              <a:rPr lang="en-US" sz="3900" dirty="0">
                <a:solidFill>
                  <a:srgbClr val="C00000"/>
                </a:solidFill>
              </a:rPr>
              <a:t>, Türkiye</a:t>
            </a:r>
            <a:endParaRPr lang="tr-TR" sz="3900" dirty="0">
              <a:solidFill>
                <a:srgbClr val="C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1666" t="20857" r="7496" b="13257"/>
          <a:stretch/>
        </p:blipFill>
        <p:spPr>
          <a:xfrm>
            <a:off x="570179" y="1736405"/>
            <a:ext cx="13189221" cy="69004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611" y="2868113"/>
            <a:ext cx="3047772" cy="4439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3459" y="3016800"/>
            <a:ext cx="6056553" cy="42330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437023" y="7843773"/>
            <a:ext cx="76303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500" dirty="0">
                <a:solidFill>
                  <a:srgbClr val="002060"/>
                </a:solidFill>
              </a:rPr>
              <a:t>https://depremzemin.ibb.istanbul/guncelcalismalarimiz/#le-tsunam-blg-ktapiklari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6" y="2038662"/>
            <a:ext cx="7959309" cy="6026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020245" y="2216164"/>
            <a:ext cx="7219627" cy="2400657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tr-TR" sz="2900" b="1" dirty="0" err="1">
                <a:solidFill>
                  <a:srgbClr val="C00000"/>
                </a:solidFill>
              </a:rPr>
              <a:t>Resources</a:t>
            </a:r>
            <a:r>
              <a:rPr lang="tr-TR" sz="2900" b="1" dirty="0">
                <a:solidFill>
                  <a:srgbClr val="C00000"/>
                </a:solidFill>
              </a:rPr>
              <a:t> </a:t>
            </a:r>
            <a:r>
              <a:rPr lang="en-NZ" sz="2900" b="1" dirty="0">
                <a:solidFill>
                  <a:srgbClr val="C00000"/>
                </a:solidFill>
              </a:rPr>
              <a:t>that can be used in </a:t>
            </a:r>
            <a:r>
              <a:rPr lang="tr-TR" sz="2900" b="1" dirty="0">
                <a:solidFill>
                  <a:srgbClr val="C00000"/>
                </a:solidFill>
              </a:rPr>
              <a:t>B</a:t>
            </a:r>
            <a:r>
              <a:rPr lang="en-US" sz="2900" b="1" dirty="0" err="1">
                <a:solidFill>
                  <a:srgbClr val="C00000"/>
                </a:solidFill>
              </a:rPr>
              <a:t>üyükç</a:t>
            </a:r>
            <a:r>
              <a:rPr lang="tr-TR" sz="2900" b="1" dirty="0" err="1">
                <a:solidFill>
                  <a:srgbClr val="C00000"/>
                </a:solidFill>
              </a:rPr>
              <a:t>ekmece</a:t>
            </a:r>
            <a:r>
              <a:rPr lang="en-NZ" sz="2900" b="1" dirty="0">
                <a:solidFill>
                  <a:srgbClr val="C00000"/>
                </a:solidFill>
              </a:rPr>
              <a:t> community for TR Implementation:</a:t>
            </a:r>
          </a:p>
          <a:p>
            <a:endParaRPr lang="en-US" sz="2300" dirty="0"/>
          </a:p>
          <a:p>
            <a:r>
              <a:rPr lang="tr-TR" sz="2300" dirty="0" err="1"/>
              <a:t>Istanbul</a:t>
            </a:r>
            <a:r>
              <a:rPr lang="tr-TR" sz="2300" dirty="0"/>
              <a:t> </a:t>
            </a:r>
            <a:r>
              <a:rPr lang="tr-TR" sz="2300" dirty="0" err="1"/>
              <a:t>Metropolitan</a:t>
            </a:r>
            <a:r>
              <a:rPr lang="tr-TR" sz="2300" dirty="0"/>
              <a:t> </a:t>
            </a:r>
            <a:r>
              <a:rPr lang="tr-TR" sz="2300" dirty="0" err="1"/>
              <a:t>Municipality</a:t>
            </a:r>
            <a:r>
              <a:rPr lang="tr-TR" sz="2300" dirty="0"/>
              <a:t>: </a:t>
            </a:r>
            <a:r>
              <a:rPr lang="tr-TR" sz="2300" dirty="0" err="1"/>
              <a:t>Province</a:t>
            </a:r>
            <a:r>
              <a:rPr lang="tr-TR" sz="2300" dirty="0"/>
              <a:t> Level</a:t>
            </a:r>
          </a:p>
          <a:p>
            <a:r>
              <a:rPr lang="tr-TR" sz="2300" dirty="0" err="1"/>
              <a:t>Istanbul</a:t>
            </a:r>
            <a:r>
              <a:rPr lang="tr-TR" sz="2300" dirty="0"/>
              <a:t> </a:t>
            </a:r>
            <a:r>
              <a:rPr lang="tr-TR" sz="2300" dirty="0" err="1"/>
              <a:t>Directorate</a:t>
            </a:r>
            <a:r>
              <a:rPr lang="tr-TR" sz="2300" dirty="0"/>
              <a:t> of AFAD: </a:t>
            </a:r>
            <a:r>
              <a:rPr lang="tr-TR" sz="2300" dirty="0" err="1"/>
              <a:t>Province</a:t>
            </a:r>
            <a:r>
              <a:rPr lang="tr-TR" sz="2300" dirty="0"/>
              <a:t> Level</a:t>
            </a:r>
          </a:p>
          <a:p>
            <a:r>
              <a:rPr lang="tr-TR" sz="2300" dirty="0" err="1"/>
              <a:t>Buyukcekmece</a:t>
            </a:r>
            <a:r>
              <a:rPr lang="tr-TR" sz="2300" dirty="0"/>
              <a:t> </a:t>
            </a:r>
            <a:r>
              <a:rPr lang="tr-TR" sz="2300" dirty="0" err="1"/>
              <a:t>Municipality</a:t>
            </a:r>
            <a:r>
              <a:rPr lang="tr-TR" sz="2300" dirty="0"/>
              <a:t>: </a:t>
            </a:r>
            <a:r>
              <a:rPr lang="tr-TR" sz="2300" dirty="0" err="1"/>
              <a:t>Local</a:t>
            </a:r>
            <a:r>
              <a:rPr lang="tr-TR" sz="2300" dirty="0"/>
              <a:t>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5BB6FF-E3B4-A753-8C82-A170A55A55EE}"/>
              </a:ext>
            </a:extLst>
          </p:cNvPr>
          <p:cNvSpPr txBox="1"/>
          <p:nvPr/>
        </p:nvSpPr>
        <p:spPr>
          <a:xfrm>
            <a:off x="32085" y="2902158"/>
            <a:ext cx="11277598" cy="6017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3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cs typeface="Arial"/>
              </a:rPr>
              <a:t>Local/National emergency budget</a:t>
            </a:r>
            <a:endParaRPr lang="tr-TR" sz="2300" dirty="0"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tr-TR" sz="2300" dirty="0" err="1">
                <a:cs typeface="Arial"/>
              </a:rPr>
              <a:t>National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Emergency</a:t>
            </a:r>
            <a:r>
              <a:rPr lang="tr-TR" sz="2300" dirty="0">
                <a:cs typeface="Arial"/>
              </a:rPr>
              <a:t> Budget for </a:t>
            </a:r>
            <a:r>
              <a:rPr lang="tr-TR" sz="2300" dirty="0" err="1">
                <a:cs typeface="Arial"/>
              </a:rPr>
              <a:t>Buyukcekmece</a:t>
            </a:r>
            <a:r>
              <a:rPr lang="tr-TR" sz="2300" dirty="0">
                <a:cs typeface="Arial"/>
              </a:rPr>
              <a:t> : </a:t>
            </a:r>
            <a:endParaRPr lang="en-US" sz="2300" dirty="0">
              <a:cs typeface="Arial"/>
            </a:endParaRPr>
          </a:p>
          <a:p>
            <a:r>
              <a:rPr lang="tr-TR" sz="2300" dirty="0">
                <a:cs typeface="Arial"/>
              </a:rPr>
              <a:t>AFAD (</a:t>
            </a:r>
            <a:r>
              <a:rPr lang="en-US" sz="2300" dirty="0">
                <a:cs typeface="Arial"/>
              </a:rPr>
              <a:t>Disaster and Emergency Management Presidency</a:t>
            </a:r>
            <a:r>
              <a:rPr lang="tr-TR" sz="2300" dirty="0"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tr-TR" sz="2300" dirty="0" err="1">
                <a:cs typeface="Arial"/>
              </a:rPr>
              <a:t>Local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Emergency</a:t>
            </a:r>
            <a:r>
              <a:rPr lang="tr-TR" sz="2300" dirty="0">
                <a:cs typeface="Arial"/>
              </a:rPr>
              <a:t> Budget :</a:t>
            </a:r>
            <a:endParaRPr lang="en-US" sz="2300" dirty="0">
              <a:cs typeface="Arial"/>
            </a:endParaRPr>
          </a:p>
          <a:p>
            <a:r>
              <a:rPr lang="tr-TR" sz="2300" dirty="0" err="1">
                <a:cs typeface="Arial"/>
              </a:rPr>
              <a:t>Istanbul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Metropolitan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Municipality</a:t>
            </a:r>
            <a:endParaRPr lang="tr-TR" sz="23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cs typeface="Calibri"/>
              </a:rPr>
              <a:t>DRRs integrated in development planning</a:t>
            </a:r>
            <a:r>
              <a:rPr lang="tr-TR" sz="2300" dirty="0">
                <a:cs typeface="Calibri"/>
              </a:rPr>
              <a:t> : EQ: Urban </a:t>
            </a:r>
            <a:r>
              <a:rPr lang="tr-TR" sz="2300" dirty="0" err="1">
                <a:cs typeface="Calibri"/>
              </a:rPr>
              <a:t>Transformation</a:t>
            </a:r>
            <a:endParaRPr lang="en-US" sz="23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cs typeface="Arial"/>
              </a:rPr>
              <a:t>Tsunami Action planning</a:t>
            </a:r>
            <a:r>
              <a:rPr lang="tr-TR" sz="2300" dirty="0">
                <a:cs typeface="Arial"/>
              </a:rPr>
              <a:t>: IMM </a:t>
            </a:r>
            <a:r>
              <a:rPr lang="tr-TR" sz="2300" dirty="0" err="1">
                <a:cs typeface="Arial"/>
              </a:rPr>
              <a:t>Earthquake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and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Ground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Investigation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Department</a:t>
            </a:r>
            <a:r>
              <a:rPr lang="tr-TR" sz="2300" dirty="0">
                <a:cs typeface="Arial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300" dirty="0" err="1">
                <a:cs typeface="Arial"/>
              </a:rPr>
              <a:t>before</a:t>
            </a:r>
            <a:r>
              <a:rPr lang="tr-TR" sz="2300" dirty="0">
                <a:cs typeface="Arial"/>
              </a:rPr>
              <a:t> (</a:t>
            </a:r>
            <a:r>
              <a:rPr lang="tr-TR" sz="2300" dirty="0" err="1">
                <a:cs typeface="Arial"/>
              </a:rPr>
              <a:t>increasing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tsunami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awareness</a:t>
            </a:r>
            <a:r>
              <a:rPr lang="tr-TR" sz="2300" dirty="0">
                <a:cs typeface="Arial"/>
              </a:rPr>
              <a:t>, </a:t>
            </a:r>
            <a:r>
              <a:rPr lang="tr-TR" sz="2300" dirty="0" err="1">
                <a:cs typeface="Arial"/>
              </a:rPr>
              <a:t>tsunami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signage</a:t>
            </a:r>
            <a:r>
              <a:rPr lang="tr-TR" sz="2300" dirty="0">
                <a:cs typeface="Arial"/>
              </a:rPr>
              <a:t>, </a:t>
            </a:r>
            <a:r>
              <a:rPr lang="tr-TR" sz="2300" dirty="0" err="1">
                <a:cs typeface="Arial"/>
              </a:rPr>
              <a:t>tsunami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information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boards</a:t>
            </a:r>
            <a:r>
              <a:rPr lang="tr-TR" sz="2300" dirty="0">
                <a:cs typeface="Arial"/>
              </a:rPr>
              <a:t>), </a:t>
            </a:r>
            <a:r>
              <a:rPr lang="tr-TR" sz="2300" dirty="0" err="1">
                <a:cs typeface="Arial"/>
              </a:rPr>
              <a:t>during</a:t>
            </a:r>
            <a:r>
              <a:rPr lang="tr-TR" sz="2300" dirty="0">
                <a:cs typeface="Arial"/>
              </a:rPr>
              <a:t> (</a:t>
            </a:r>
            <a:r>
              <a:rPr lang="tr-TR" sz="2300" dirty="0" err="1">
                <a:cs typeface="Arial"/>
              </a:rPr>
              <a:t>Early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Warning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System</a:t>
            </a:r>
            <a:r>
              <a:rPr lang="tr-TR" sz="2300" dirty="0">
                <a:cs typeface="Arial"/>
              </a:rPr>
              <a:t>), </a:t>
            </a:r>
            <a:r>
              <a:rPr lang="tr-TR" sz="2300" dirty="0" err="1">
                <a:cs typeface="Arial"/>
              </a:rPr>
              <a:t>after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tsunami</a:t>
            </a:r>
            <a:r>
              <a:rPr lang="tr-TR" sz="2300" dirty="0">
                <a:cs typeface="Arial"/>
              </a:rPr>
              <a:t> (</a:t>
            </a:r>
            <a:r>
              <a:rPr lang="tr-TR" sz="2300" dirty="0" err="1">
                <a:cs typeface="Arial"/>
              </a:rPr>
              <a:t>should</a:t>
            </a:r>
            <a:r>
              <a:rPr lang="tr-TR" sz="2300" dirty="0">
                <a:cs typeface="Arial"/>
              </a:rPr>
              <a:t> be </a:t>
            </a:r>
            <a:r>
              <a:rPr lang="tr-TR" sz="2300" dirty="0" err="1">
                <a:cs typeface="Arial"/>
              </a:rPr>
              <a:t>established</a:t>
            </a:r>
            <a:r>
              <a:rPr lang="tr-TR" sz="2300" dirty="0">
                <a:cs typeface="Arial"/>
              </a:rPr>
              <a:t>)</a:t>
            </a:r>
            <a:endParaRPr lang="en-US" sz="23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cs typeface="Arial"/>
              </a:rPr>
              <a:t>Local parliament</a:t>
            </a:r>
            <a:r>
              <a:rPr lang="tr-TR" sz="2300" dirty="0">
                <a:cs typeface="Arial"/>
              </a:rPr>
              <a:t> </a:t>
            </a:r>
            <a:r>
              <a:rPr lang="en-US" sz="2300" dirty="0">
                <a:cs typeface="Arial"/>
              </a:rPr>
              <a:t>members support</a:t>
            </a:r>
            <a:r>
              <a:rPr lang="tr-TR" sz="2300" dirty="0">
                <a:cs typeface="Arial"/>
              </a:rPr>
              <a:t> : No </a:t>
            </a:r>
            <a:r>
              <a:rPr lang="tr-TR" sz="2300" dirty="0" err="1">
                <a:cs typeface="Arial"/>
              </a:rPr>
              <a:t>local</a:t>
            </a:r>
            <a:r>
              <a:rPr lang="tr-TR" sz="2300" dirty="0">
                <a:cs typeface="Arial"/>
              </a:rPr>
              <a:t> </a:t>
            </a:r>
            <a:r>
              <a:rPr lang="tr-TR" sz="2300" dirty="0" err="1">
                <a:cs typeface="Arial"/>
              </a:rPr>
              <a:t>parliament</a:t>
            </a:r>
            <a:r>
              <a:rPr lang="tr-TR" sz="2300" dirty="0">
                <a:cs typeface="Arial"/>
              </a:rPr>
              <a:t> in Türkiye</a:t>
            </a:r>
            <a:endParaRPr lang="en-US" sz="23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Policy and Regulation framework</a:t>
            </a:r>
            <a:r>
              <a:rPr lang="tr-TR" sz="2300" dirty="0"/>
              <a:t> at </a:t>
            </a:r>
            <a:r>
              <a:rPr lang="en-US" sz="2300" dirty="0"/>
              <a:t>local, province and national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AD950-748A-2032-A638-DC958EF4C2C4}"/>
              </a:ext>
            </a:extLst>
          </p:cNvPr>
          <p:cNvSpPr txBox="1"/>
          <p:nvPr/>
        </p:nvSpPr>
        <p:spPr>
          <a:xfrm>
            <a:off x="32085" y="2189047"/>
            <a:ext cx="10309663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Identifying Political &amp; Social Resources</a:t>
            </a:r>
            <a:r>
              <a:rPr lang="tr-TR" sz="2900" b="1" dirty="0">
                <a:solidFill>
                  <a:srgbClr val="C00000"/>
                </a:solidFill>
              </a:rPr>
              <a:t> – B</a:t>
            </a:r>
            <a:r>
              <a:rPr lang="en-US" sz="2900" b="1" dirty="0" err="1">
                <a:solidFill>
                  <a:srgbClr val="C00000"/>
                </a:solidFill>
              </a:rPr>
              <a:t>üyü</a:t>
            </a:r>
            <a:r>
              <a:rPr lang="tr-TR" sz="2900" b="1" dirty="0">
                <a:solidFill>
                  <a:srgbClr val="C00000"/>
                </a:solidFill>
              </a:rPr>
              <a:t>k</a:t>
            </a:r>
            <a:r>
              <a:rPr lang="en-US" sz="2900" b="1" dirty="0">
                <a:solidFill>
                  <a:srgbClr val="C00000"/>
                </a:solidFill>
              </a:rPr>
              <a:t>ç</a:t>
            </a:r>
            <a:r>
              <a:rPr lang="tr-TR" sz="2900" b="1" dirty="0" err="1">
                <a:solidFill>
                  <a:srgbClr val="C00000"/>
                </a:solidFill>
              </a:rPr>
              <a:t>ekmece</a:t>
            </a:r>
            <a:r>
              <a:rPr lang="tr-TR" sz="2900" b="1" dirty="0">
                <a:solidFill>
                  <a:srgbClr val="C00000"/>
                </a:solidFill>
              </a:rPr>
              <a:t>, </a:t>
            </a:r>
            <a:r>
              <a:rPr lang="tr-TR" sz="2900" b="1" dirty="0" err="1">
                <a:solidFill>
                  <a:srgbClr val="C00000"/>
                </a:solidFill>
              </a:rPr>
              <a:t>Istanbul</a:t>
            </a:r>
            <a:endParaRPr lang="en-US" sz="2900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BB6FF-E3B4-A753-8C82-A170A55A55EE}"/>
              </a:ext>
            </a:extLst>
          </p:cNvPr>
          <p:cNvSpPr txBox="1"/>
          <p:nvPr/>
        </p:nvSpPr>
        <p:spPr>
          <a:xfrm>
            <a:off x="11020245" y="4806569"/>
            <a:ext cx="6168869" cy="39857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tr-TR" sz="2300" dirty="0" err="1"/>
              <a:t>Several</a:t>
            </a:r>
            <a:r>
              <a:rPr lang="tr-TR" sz="2300" dirty="0"/>
              <a:t> </a:t>
            </a:r>
            <a:r>
              <a:rPr lang="tr-TR" sz="2300" dirty="0" err="1"/>
              <a:t>active</a:t>
            </a:r>
            <a:r>
              <a:rPr lang="tr-TR" sz="2300" dirty="0"/>
              <a:t> </a:t>
            </a:r>
            <a:r>
              <a:rPr lang="tr-TR" sz="2300" dirty="0" err="1"/>
              <a:t>NGOs</a:t>
            </a:r>
            <a:r>
              <a:rPr lang="tr-TR" sz="2300" dirty="0"/>
              <a:t> </a:t>
            </a:r>
            <a:r>
              <a:rPr lang="tr-TR" sz="2300" dirty="0" err="1"/>
              <a:t>mainly</a:t>
            </a:r>
            <a:r>
              <a:rPr lang="tr-TR" sz="2300" dirty="0"/>
              <a:t> </a:t>
            </a:r>
            <a:r>
              <a:rPr lang="tr-TR" sz="2300" dirty="0" err="1"/>
              <a:t>expertised</a:t>
            </a:r>
            <a:r>
              <a:rPr lang="tr-TR" sz="2300" dirty="0"/>
              <a:t> </a:t>
            </a:r>
            <a:r>
              <a:rPr lang="tr-TR" sz="2300" dirty="0" err="1"/>
              <a:t>and</a:t>
            </a:r>
            <a:r>
              <a:rPr lang="tr-TR" sz="2300" dirty="0"/>
              <a:t> </a:t>
            </a:r>
            <a:r>
              <a:rPr lang="tr-TR" sz="2300" dirty="0" err="1"/>
              <a:t>involved</a:t>
            </a:r>
            <a:r>
              <a:rPr lang="tr-TR" sz="2300" dirty="0"/>
              <a:t> in </a:t>
            </a:r>
            <a:r>
              <a:rPr lang="tr-TR" sz="2300" dirty="0" err="1"/>
              <a:t>earthquake</a:t>
            </a:r>
            <a:r>
              <a:rPr lang="tr-TR" sz="2300" dirty="0"/>
              <a:t> </a:t>
            </a:r>
            <a:r>
              <a:rPr lang="tr-TR" sz="2300" dirty="0" err="1"/>
              <a:t>conditions</a:t>
            </a:r>
            <a:endParaRPr lang="tr-TR" sz="2300" dirty="0"/>
          </a:p>
          <a:p>
            <a:pPr marL="342900" indent="-342900">
              <a:buFont typeface="Arial"/>
              <a:buChar char="•"/>
            </a:pPr>
            <a:r>
              <a:rPr lang="tr-TR" sz="2300" dirty="0"/>
              <a:t>School </a:t>
            </a:r>
            <a:r>
              <a:rPr lang="tr-TR" sz="2300" dirty="0" err="1"/>
              <a:t>communities</a:t>
            </a:r>
            <a:endParaRPr lang="tr-TR" sz="2300" dirty="0"/>
          </a:p>
          <a:p>
            <a:pPr marL="342900" indent="-342900">
              <a:buFont typeface="Arial"/>
              <a:buChar char="•"/>
            </a:pPr>
            <a:r>
              <a:rPr lang="tr-TR" sz="2300" dirty="0" err="1"/>
              <a:t>Religious</a:t>
            </a:r>
            <a:r>
              <a:rPr lang="tr-TR" sz="2300" dirty="0"/>
              <a:t> </a:t>
            </a:r>
            <a:r>
              <a:rPr lang="tr-TR" sz="2300" dirty="0" err="1"/>
              <a:t>associations</a:t>
            </a:r>
            <a:endParaRPr lang="tr-TR" sz="2300" dirty="0"/>
          </a:p>
          <a:p>
            <a:pPr marL="342900" indent="-342900">
              <a:buFont typeface="Arial"/>
              <a:buChar char="•"/>
            </a:pPr>
            <a:r>
              <a:rPr lang="tr-TR" sz="2300" dirty="0" err="1"/>
              <a:t>Social</a:t>
            </a:r>
            <a:r>
              <a:rPr lang="tr-TR" sz="2300" dirty="0"/>
              <a:t> </a:t>
            </a:r>
            <a:r>
              <a:rPr lang="tr-TR" sz="2300" dirty="0" err="1"/>
              <a:t>and</a:t>
            </a:r>
            <a:r>
              <a:rPr lang="tr-TR" sz="2300" dirty="0"/>
              <a:t> </a:t>
            </a:r>
            <a:r>
              <a:rPr lang="tr-TR" sz="2300" dirty="0" err="1"/>
              <a:t>volunteer</a:t>
            </a:r>
            <a:r>
              <a:rPr lang="tr-TR" sz="2300" dirty="0"/>
              <a:t> </a:t>
            </a:r>
            <a:r>
              <a:rPr lang="tr-TR" sz="2300" dirty="0" err="1"/>
              <a:t>organizations</a:t>
            </a:r>
            <a:endParaRPr lang="tr-TR" sz="2300" dirty="0"/>
          </a:p>
          <a:p>
            <a:pPr marL="342900" indent="-342900">
              <a:buFont typeface="Arial"/>
              <a:buChar char="•"/>
            </a:pPr>
            <a:endParaRPr lang="tr-TR" sz="2300" dirty="0"/>
          </a:p>
          <a:p>
            <a:pPr marL="342900" indent="-342900">
              <a:buFont typeface="Arial"/>
              <a:buChar char="•"/>
            </a:pPr>
            <a:endParaRPr lang="tr-TR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300" dirty="0" err="1"/>
              <a:t>Religious</a:t>
            </a:r>
            <a:r>
              <a:rPr lang="tr-TR" sz="2300" dirty="0"/>
              <a:t> </a:t>
            </a:r>
            <a:r>
              <a:rPr lang="tr-TR" sz="2300" dirty="0" err="1"/>
              <a:t>buildings</a:t>
            </a: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Community social facilities: community auditorium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Hospital and health clinic</a:t>
            </a:r>
            <a:r>
              <a:rPr lang="tr-TR" sz="2300" dirty="0"/>
              <a:t>s</a:t>
            </a:r>
            <a:endParaRPr lang="en-US" sz="23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45740"/>
            <a:ext cx="9554757" cy="636983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5" name="TextBox 14"/>
          <p:cNvSpPr txBox="1"/>
          <p:nvPr/>
        </p:nvSpPr>
        <p:spPr>
          <a:xfrm>
            <a:off x="10214760" y="2185199"/>
            <a:ext cx="807551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i="1" dirty="0"/>
              <a:t>IMM &amp; Transportation Coordination Directorate Collaboration!</a:t>
            </a:r>
          </a:p>
          <a:p>
            <a:pPr algn="just"/>
            <a:endParaRPr lang="en-US" sz="2300" b="1" i="1" dirty="0"/>
          </a:p>
          <a:p>
            <a:pPr algn="just"/>
            <a:r>
              <a:rPr lang="en-US" sz="2300" b="1" i="1" dirty="0"/>
              <a:t>(UNESCO ITIC Standards &amp; National signage standards.)</a:t>
            </a:r>
          </a:p>
          <a:p>
            <a:r>
              <a:rPr lang="en-US" dirty="0"/>
              <a:t> </a:t>
            </a:r>
            <a:endParaRPr lang="tr-TR" dirty="0"/>
          </a:p>
        </p:txBody>
      </p:sp>
      <p:pic>
        <p:nvPicPr>
          <p:cNvPr id="16" name="Picture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71" y="7083966"/>
            <a:ext cx="1688462" cy="14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846" y="7029654"/>
            <a:ext cx="1732096" cy="154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A2FC7E5-F969-80BA-6065-40AD5E282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52728" y="7029654"/>
            <a:ext cx="3187145" cy="140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602" y="3817351"/>
            <a:ext cx="2616126" cy="2608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148" y="3791323"/>
            <a:ext cx="2564852" cy="2576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22919" r="18001" b="28432"/>
          <a:stretch/>
        </p:blipFill>
        <p:spPr>
          <a:xfrm>
            <a:off x="15621000" y="221804"/>
            <a:ext cx="2654968" cy="1327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34468"/>
            <a:ext cx="1787947" cy="17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4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1315</Words>
  <Application>Microsoft Macintosh PowerPoint</Application>
  <PresentationFormat>Custom</PresentationFormat>
  <Paragraphs>223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DIN Pro 1 Bold</vt:lpstr>
      <vt:lpstr>DIN Pro 1</vt:lpstr>
      <vt:lpstr>Calibri</vt:lpstr>
      <vt:lpstr>DIN Pro 3</vt:lpstr>
      <vt:lpstr>DIN Pro 2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dc:creator>Cambaz</dc:creator>
  <cp:lastModifiedBy>Microsoft Office User</cp:lastModifiedBy>
  <cp:revision>79</cp:revision>
  <dcterms:created xsi:type="dcterms:W3CDTF">2006-08-16T00:00:00Z</dcterms:created>
  <dcterms:modified xsi:type="dcterms:W3CDTF">2025-11-21T20:54:49Z</dcterms:modified>
  <dc:identifier>DAG3o6aoAs8</dc:identifier>
</cp:coreProperties>
</file>