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413" r:id="rId3"/>
    <p:sldId id="3418" r:id="rId4"/>
    <p:sldId id="259" r:id="rId5"/>
    <p:sldId id="3410" r:id="rId6"/>
    <p:sldId id="3421" r:id="rId7"/>
    <p:sldId id="258" r:id="rId8"/>
    <p:sldId id="3414" r:id="rId9"/>
    <p:sldId id="3415" r:id="rId10"/>
    <p:sldId id="3416" r:id="rId11"/>
    <p:sldId id="3417" r:id="rId12"/>
    <p:sldId id="3411" r:id="rId13"/>
    <p:sldId id="3420" r:id="rId14"/>
    <p:sldId id="257" r:id="rId15"/>
  </p:sldIdLst>
  <p:sldSz cx="18288000" cy="10287000"/>
  <p:notesSz cx="6858000" cy="9144000"/>
  <p:embeddedFontLst>
    <p:embeddedFont>
      <p:font typeface="DIN Pro 1" panose="020B0604020202020204" charset="0"/>
      <p:regular r:id="rId16"/>
    </p:embeddedFont>
    <p:embeddedFont>
      <p:font typeface="DIN Pro 1 Bold" panose="020B0604020202020204" charset="0"/>
      <p:regular r:id="rId17"/>
    </p:embeddedFont>
    <p:embeddedFont>
      <p:font typeface="DIN Pro 2" panose="020B0604020202020204" charset="0"/>
      <p:regular r:id="rId18"/>
    </p:embeddedFont>
    <p:embeddedFont>
      <p:font typeface="DIN Pro 3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4" d="100"/>
          <a:sy n="54" d="100"/>
        </p:scale>
        <p:origin x="432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BA7CF0-D35A-B5A6-277D-8FECE129B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" y="1"/>
            <a:ext cx="15773400" cy="1507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3563388-9471-D74B-FC88-4370A058FD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7686" y="2005859"/>
            <a:ext cx="16768763" cy="69461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44116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92381E-249F-7D76-935B-4B8D246160A2}"/>
              </a:ext>
            </a:extLst>
          </p:cNvPr>
          <p:cNvGrpSpPr/>
          <p:nvPr userDrawn="1"/>
        </p:nvGrpSpPr>
        <p:grpSpPr>
          <a:xfrm>
            <a:off x="1" y="8792275"/>
            <a:ext cx="18288000" cy="1494726"/>
            <a:chOff x="1" y="8792275"/>
            <a:chExt cx="18288000" cy="1494726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781ABF53-B385-7811-2212-35F65065C1B7}"/>
                </a:ext>
              </a:extLst>
            </p:cNvPr>
            <p:cNvGrpSpPr/>
            <p:nvPr/>
          </p:nvGrpSpPr>
          <p:grpSpPr>
            <a:xfrm>
              <a:off x="1" y="8792275"/>
              <a:ext cx="18288000" cy="1494726"/>
              <a:chOff x="0" y="0"/>
              <a:chExt cx="2961182" cy="275705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189CF304-D40E-7905-8947-83271A469B6D}"/>
                  </a:ext>
                </a:extLst>
              </p:cNvPr>
              <p:cNvSpPr/>
              <p:nvPr/>
            </p:nvSpPr>
            <p:spPr>
              <a:xfrm>
                <a:off x="0" y="0"/>
                <a:ext cx="2961182" cy="275705"/>
              </a:xfrm>
              <a:custGeom>
                <a:avLst/>
                <a:gdLst/>
                <a:ahLst/>
                <a:cxnLst/>
                <a:rect l="l" t="t" r="r" b="b"/>
                <a:pathLst>
                  <a:path w="2961182" h="275705">
                    <a:moveTo>
                      <a:pt x="0" y="0"/>
                    </a:moveTo>
                    <a:lnTo>
                      <a:pt x="2961182" y="0"/>
                    </a:lnTo>
                    <a:lnTo>
                      <a:pt x="2961182" y="275705"/>
                    </a:lnTo>
                    <a:lnTo>
                      <a:pt x="0" y="275705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352765" b="-35276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1D6265A6-0F59-6508-EE8D-F76521AB6A7B}"/>
                </a:ext>
              </a:extLst>
            </p:cNvPr>
            <p:cNvGrpSpPr/>
            <p:nvPr/>
          </p:nvGrpSpPr>
          <p:grpSpPr>
            <a:xfrm>
              <a:off x="340342" y="9091072"/>
              <a:ext cx="8212269" cy="741679"/>
              <a:chOff x="0" y="0"/>
              <a:chExt cx="10949692" cy="988906"/>
            </a:xfrm>
          </p:grpSpPr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654164E1-1ACC-0435-D9ED-F9B555167523}"/>
                  </a:ext>
                </a:extLst>
              </p:cNvPr>
              <p:cNvSpPr txBox="1"/>
              <p:nvPr/>
            </p:nvSpPr>
            <p:spPr>
              <a:xfrm>
                <a:off x="4372095" y="-47625"/>
                <a:ext cx="6577597" cy="10365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3220"/>
                  </a:lnSpc>
                </a:pPr>
                <a:r>
                  <a:rPr lang="en-US" sz="2300">
                    <a:solidFill>
                      <a:srgbClr val="FFFFFF"/>
                    </a:solidFill>
                    <a:latin typeface="DIN Pro 3"/>
                    <a:ea typeface="DIN Pro 3"/>
                    <a:cs typeface="DIN Pro 3"/>
                    <a:sym typeface="DIN Pro 3"/>
                  </a:rPr>
                  <a:t>First Conference of the </a:t>
                </a:r>
              </a:p>
              <a:p>
                <a:pPr algn="just">
                  <a:lnSpc>
                    <a:spcPts val="3220"/>
                  </a:lnSpc>
                </a:pPr>
                <a:r>
                  <a:rPr lang="en-US" sz="2300">
                    <a:solidFill>
                      <a:srgbClr val="FFFFFF"/>
                    </a:solidFill>
                    <a:latin typeface="DIN Pro 3"/>
                    <a:ea typeface="DIN Pro 3"/>
                    <a:cs typeface="DIN Pro 3"/>
                    <a:sym typeface="DIN Pro 3"/>
                  </a:rPr>
                  <a:t>Ocean Decade Tsunami Programme </a:t>
                </a:r>
              </a:p>
            </p:txBody>
          </p:sp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0D7B17F8-D2B9-682C-7C09-08F921917A19}"/>
                  </a:ext>
                </a:extLst>
              </p:cNvPr>
              <p:cNvSpPr/>
              <p:nvPr/>
            </p:nvSpPr>
            <p:spPr>
              <a:xfrm flipV="1">
                <a:off x="4051540" y="70002"/>
                <a:ext cx="0" cy="848903"/>
              </a:xfrm>
              <a:prstGeom prst="line">
                <a:avLst/>
              </a:prstGeom>
              <a:ln w="50800" cap="flat">
                <a:solidFill>
                  <a:srgbClr val="FFFFFF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8C83405D-8637-1617-304B-255F84257FB6}"/>
                  </a:ext>
                </a:extLst>
              </p:cNvPr>
              <p:cNvSpPr txBox="1"/>
              <p:nvPr/>
            </p:nvSpPr>
            <p:spPr>
              <a:xfrm>
                <a:off x="0" y="101768"/>
                <a:ext cx="3869616" cy="86275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en-US" sz="1899" spc="26">
                    <a:solidFill>
                      <a:srgbClr val="FFFFFF"/>
                    </a:solidFill>
                    <a:latin typeface="DIN Pro 1"/>
                    <a:ea typeface="DIN Pro 1"/>
                    <a:cs typeface="DIN Pro 1"/>
                    <a:sym typeface="DIN Pro 1"/>
                  </a:rPr>
                  <a:t>10-11 </a:t>
                </a:r>
                <a:r>
                  <a:rPr lang="en-US" sz="1899" u="none" strike="noStrike" spc="26">
                    <a:solidFill>
                      <a:srgbClr val="FFFFFF"/>
                    </a:solidFill>
                    <a:latin typeface="DIN Pro 1"/>
                    <a:ea typeface="DIN Pro 1"/>
                    <a:cs typeface="DIN Pro 1"/>
                    <a:sym typeface="DIN Pro 1"/>
                  </a:rPr>
                  <a:t>November 2025 </a:t>
                </a:r>
              </a:p>
              <a:p>
                <a:pPr marL="0" lvl="0" indent="0" algn="l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en-US" sz="1899" u="none" strike="noStrike" spc="26">
                    <a:solidFill>
                      <a:srgbClr val="FFFFFF"/>
                    </a:solidFill>
                    <a:latin typeface="DIN Pro 1"/>
                    <a:ea typeface="DIN Pro 1"/>
                    <a:cs typeface="DIN Pro 1"/>
                    <a:sym typeface="DIN Pro 1"/>
                  </a:rPr>
                  <a:t>INCOIS, Hyderabad, India</a:t>
                </a:r>
              </a:p>
            </p:txBody>
          </p:sp>
        </p:grp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4BA31EF5-2DB4-BB10-6DE7-DA046B6D1E72}"/>
              </a:ext>
            </a:extLst>
          </p:cNvPr>
          <p:cNvGrpSpPr/>
          <p:nvPr userDrawn="1"/>
        </p:nvGrpSpPr>
        <p:grpSpPr>
          <a:xfrm>
            <a:off x="385585" y="262958"/>
            <a:ext cx="5100816" cy="1207764"/>
            <a:chOff x="0" y="0"/>
            <a:chExt cx="8624004" cy="2041981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DDFC550A-FD28-BF9D-2F6D-2D69AE68A7C2}"/>
                </a:ext>
              </a:extLst>
            </p:cNvPr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391EC8C-CB99-1281-B8B1-10F281E90B0B}"/>
                </a:ext>
              </a:extLst>
            </p:cNvPr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6" r="-2" b="-28560"/>
            </a:stretch>
          </a:blipFill>
        </p:spPr>
        <p:txBody>
          <a:bodyPr/>
          <a:lstStyle/>
          <a:p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70832" y="4391696"/>
            <a:ext cx="6810192" cy="5618408"/>
          </a:xfrm>
          <a:custGeom>
            <a:avLst/>
            <a:gdLst/>
            <a:ahLst/>
            <a:cxnLst/>
            <a:rect l="l" t="t" r="r" b="b"/>
            <a:pathLst>
              <a:path w="6810192" h="5618408">
                <a:moveTo>
                  <a:pt x="0" y="0"/>
                </a:moveTo>
                <a:lnTo>
                  <a:pt x="6810192" y="0"/>
                </a:lnTo>
                <a:lnTo>
                  <a:pt x="6810192" y="5618408"/>
                </a:lnTo>
                <a:lnTo>
                  <a:pt x="0" y="561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144000" y="5594026"/>
            <a:ext cx="8793209" cy="4114800"/>
            <a:chOff x="0" y="0"/>
            <a:chExt cx="11724279" cy="548640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1724279" cy="5486400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flipH="1">
              <a:off x="520747" y="3713232"/>
              <a:ext cx="5235946" cy="0"/>
            </a:xfrm>
            <a:prstGeom prst="line">
              <a:avLst/>
            </a:prstGeom>
            <a:ln w="84269" cap="flat">
              <a:solidFill>
                <a:srgbClr val="0E6565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7994" y="4004628"/>
              <a:ext cx="3508835" cy="515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42"/>
                </a:lnSpc>
                <a:spcBef>
                  <a:spcPct val="0"/>
                </a:spcBef>
              </a:pPr>
              <a:r>
                <a:rPr lang="en-US" sz="2322" b="1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Hyderabad, India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80745" y="283162"/>
              <a:ext cx="10762788" cy="317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61"/>
                </a:lnSpc>
                <a:spcBef>
                  <a:spcPct val="0"/>
                </a:spcBef>
              </a:pPr>
              <a:r>
                <a:rPr lang="en-US" sz="4615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FIRST CONFERENCE OF THE </a:t>
              </a:r>
              <a:r>
                <a:rPr lang="en-US" sz="4615" u="none" strike="noStrike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OCEAN DECADE TSUNAMI PROGRAMME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97245" y="4592173"/>
              <a:ext cx="4067966" cy="515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42"/>
                </a:lnSpc>
                <a:spcBef>
                  <a:spcPct val="0"/>
                </a:spcBef>
              </a:pPr>
              <a:r>
                <a:rPr lang="en-US" sz="2322" b="1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10-11 </a:t>
              </a:r>
              <a:r>
                <a:rPr lang="en-US" sz="2322" b="1" u="none" strike="noStrike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November 2025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3BBB2BF-5E13-4866-E673-78EA3B76512F}"/>
              </a:ext>
            </a:extLst>
          </p:cNvPr>
          <p:cNvSpPr txBox="1"/>
          <p:nvPr/>
        </p:nvSpPr>
        <p:spPr>
          <a:xfrm>
            <a:off x="2057400" y="7547953"/>
            <a:ext cx="56408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Ardito M Kodijat, IOTIC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Dr. Laura Kong, ITIC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020563-986D-90CE-B307-F53922763A90}"/>
              </a:ext>
            </a:extLst>
          </p:cNvPr>
          <p:cNvSpPr/>
          <p:nvPr/>
        </p:nvSpPr>
        <p:spPr>
          <a:xfrm>
            <a:off x="990600" y="2118455"/>
            <a:ext cx="7315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/ Capacity Development in support to ODTP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CF055E-E7DB-16EA-3C7F-61FB888DB5C5}"/>
              </a:ext>
            </a:extLst>
          </p:cNvPr>
          <p:cNvSpPr txBox="1"/>
          <p:nvPr/>
        </p:nvSpPr>
        <p:spPr>
          <a:xfrm>
            <a:off x="990600" y="4996135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and Progress</a:t>
            </a:r>
            <a:endParaRPr lang="en-ID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B0E3A-22F0-485F-F9EF-4E159181D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8753B3D-30D8-31E0-5EAD-9F659B9DE8C0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20396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STC ITIC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AB484-44E4-1FED-84AA-8AD80A0EE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85900"/>
            <a:ext cx="13030200" cy="728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60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E3D56-CB45-2ED6-37BA-32BE009AD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6DB7798-5A9A-0D8B-B148-F96B99386EBF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20396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STC ITIC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27777-AC05-362C-C725-DF9BF8E49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28700"/>
            <a:ext cx="13654387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4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23D25-6F3A-2149-39B8-F0DCF08F0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8DBF433-485F-E327-E55C-65C7697CAA4E}"/>
              </a:ext>
            </a:extLst>
          </p:cNvPr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776C372-C0C4-693C-5750-F9E3541E3EAC}"/>
                </a:ext>
              </a:extLst>
            </p:cNvPr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C5FE7F1-6E27-E371-F8ED-96FD9A7E0C5C}"/>
              </a:ext>
            </a:extLst>
          </p:cNvPr>
          <p:cNvGrpSpPr/>
          <p:nvPr/>
        </p:nvGrpSpPr>
        <p:grpSpPr>
          <a:xfrm>
            <a:off x="340342" y="9055353"/>
            <a:ext cx="8212269" cy="785280"/>
            <a:chOff x="0" y="-47625"/>
            <a:chExt cx="10949692" cy="1047041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08BD291-6A4A-C2A6-838C-007C0EC9AC33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4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Arial" panose="020B0604020202020204" pitchFamily="34" charset="0"/>
                  <a:ea typeface="DIN Pro 3"/>
                  <a:cs typeface="Arial" panose="020B0604020202020204" pitchFamily="34" charset="0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Arial" panose="020B0604020202020204" pitchFamily="34" charset="0"/>
                  <a:ea typeface="DIN Pro 3"/>
                  <a:cs typeface="Arial" panose="020B0604020202020204" pitchFamily="34" charset="0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C67F0396-5AC7-79F6-BC77-A4C8217104EB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A083171-3DD9-FD7A-AC64-1E04E29D7760}"/>
                </a:ext>
              </a:extLst>
            </p:cNvPr>
            <p:cNvSpPr txBox="1"/>
            <p:nvPr/>
          </p:nvSpPr>
          <p:spPr>
            <a:xfrm>
              <a:off x="0" y="101768"/>
              <a:ext cx="3869616" cy="881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INCOIS, Hyderabad, India</a:t>
              </a:r>
            </a:p>
          </p:txBody>
        </p:sp>
      </p:grpSp>
      <p:pic>
        <p:nvPicPr>
          <p:cNvPr id="13" name="Picture 12" descr="A logo with a check mark and people&#10;&#10;AI-generated content may be incorrect.">
            <a:extLst>
              <a:ext uri="{FF2B5EF4-FFF2-40B4-BE49-F238E27FC236}">
                <a16:creationId xmlns:a16="http://schemas.microsoft.com/office/drawing/2014/main" id="{1A0354BE-151B-DE7F-7893-6CF2B66675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262957"/>
            <a:ext cx="1840689" cy="152269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96B1CEE-F7FA-1F14-B2EB-B8C857ABC787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20396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STC BMKG</a:t>
            </a:r>
          </a:p>
        </p:txBody>
      </p:sp>
      <p:pic>
        <p:nvPicPr>
          <p:cNvPr id="11" name="Picture 2" descr="Tsunami Community Preparedness Training Course Tahun 2022">
            <a:extLst>
              <a:ext uri="{FF2B5EF4-FFF2-40B4-BE49-F238E27FC236}">
                <a16:creationId xmlns:a16="http://schemas.microsoft.com/office/drawing/2014/main" id="{4FE670E9-C117-BE64-3877-356B63085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627" y="2784017"/>
            <a:ext cx="5810917" cy="387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C1A961-1764-E5D3-38F0-866851BDC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92528"/>
            <a:ext cx="4890957" cy="35570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1CC058-5E6A-9583-5C5F-7B6F047FDA3E}"/>
              </a:ext>
            </a:extLst>
          </p:cNvPr>
          <p:cNvSpPr txBox="1"/>
          <p:nvPr/>
        </p:nvSpPr>
        <p:spPr>
          <a:xfrm>
            <a:off x="1447800" y="2574315"/>
            <a:ext cx="94488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OTGA Tsunami Ready Training Course 			</a:t>
            </a:r>
            <a:r>
              <a:rPr lang="en-US" sz="3200" b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12–30 November 2021</a:t>
            </a:r>
          </a:p>
          <a:p>
            <a:pPr>
              <a:spcBef>
                <a:spcPts val="0"/>
              </a:spcBef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OTGA Tsunami Community Preparedness Training 	</a:t>
            </a:r>
            <a:r>
              <a:rPr lang="en-US" sz="3200" b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5–11 December 2022</a:t>
            </a:r>
          </a:p>
          <a:p>
            <a:pPr marL="968375" indent="-968375">
              <a:spcBef>
                <a:spcPts val="0"/>
              </a:spcBef>
              <a:buNone/>
            </a:pPr>
            <a:r>
              <a:rPr lang="en-US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Bangladesh, Malaysia, the Philippines, Seychelles, and Indonesia.</a:t>
            </a:r>
            <a:r>
              <a:rPr lang="en-US" sz="3200" b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OTGA/BMKG Training on Tsunami Mitigation 		</a:t>
            </a:r>
            <a:r>
              <a:rPr lang="en-US" sz="3200" b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13–17 July 2025</a:t>
            </a:r>
          </a:p>
        </p:txBody>
      </p:sp>
      <p:pic>
        <p:nvPicPr>
          <p:cNvPr id="12" name="Picture 4" descr="Image 5 of 10">
            <a:extLst>
              <a:ext uri="{FF2B5EF4-FFF2-40B4-BE49-F238E27FC236}">
                <a16:creationId xmlns:a16="http://schemas.microsoft.com/office/drawing/2014/main" id="{220CD114-4B79-3001-36A4-655D30B1D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6003825"/>
            <a:ext cx="4012668" cy="267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864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921ED-4518-DBE7-B321-9CB7F2E81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Image 7 of 7">
            <a:extLst>
              <a:ext uri="{FF2B5EF4-FFF2-40B4-BE49-F238E27FC236}">
                <a16:creationId xmlns:a16="http://schemas.microsoft.com/office/drawing/2014/main" id="{9FFA72FD-43A1-289D-3A6E-B1A346B78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352361"/>
            <a:ext cx="3451855" cy="258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DCF8D578-94C7-CF2C-8A2C-0C669B19C60D}"/>
              </a:ext>
            </a:extLst>
          </p:cNvPr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6D307BD-47BA-00E0-FF23-9303929E15BA}"/>
                </a:ext>
              </a:extLst>
            </p:cNvPr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3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F8CDB27-7655-A407-EB26-676CAA721868}"/>
              </a:ext>
            </a:extLst>
          </p:cNvPr>
          <p:cNvGrpSpPr/>
          <p:nvPr/>
        </p:nvGrpSpPr>
        <p:grpSpPr>
          <a:xfrm>
            <a:off x="340342" y="9055353"/>
            <a:ext cx="8212269" cy="785280"/>
            <a:chOff x="0" y="-47625"/>
            <a:chExt cx="10949692" cy="1047041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B2C6098-838F-695A-2424-55A89E6EA647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4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Arial" panose="020B0604020202020204" pitchFamily="34" charset="0"/>
                  <a:ea typeface="DIN Pro 3"/>
                  <a:cs typeface="Arial" panose="020B0604020202020204" pitchFamily="34" charset="0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Arial" panose="020B0604020202020204" pitchFamily="34" charset="0"/>
                  <a:ea typeface="DIN Pro 3"/>
                  <a:cs typeface="Arial" panose="020B0604020202020204" pitchFamily="34" charset="0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6E18A712-1E5E-BD53-8597-1A088689E9AD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EF278AA-A19A-FF69-0B58-1D7D60882B84}"/>
                </a:ext>
              </a:extLst>
            </p:cNvPr>
            <p:cNvSpPr txBox="1"/>
            <p:nvPr/>
          </p:nvSpPr>
          <p:spPr>
            <a:xfrm>
              <a:off x="0" y="101768"/>
              <a:ext cx="3869616" cy="881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INCOIS, Hyderabad, India</a:t>
              </a:r>
            </a:p>
          </p:txBody>
        </p:sp>
      </p:grpSp>
      <p:pic>
        <p:nvPicPr>
          <p:cNvPr id="13" name="Picture 12" descr="A logo with a check mark and people&#10;&#10;AI-generated content may be incorrect.">
            <a:extLst>
              <a:ext uri="{FF2B5EF4-FFF2-40B4-BE49-F238E27FC236}">
                <a16:creationId xmlns:a16="http://schemas.microsoft.com/office/drawing/2014/main" id="{E9A54F6E-6F40-014E-F19A-89DBDC5749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262957"/>
            <a:ext cx="1840689" cy="152269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C9B6F50-4A89-350E-6E5B-7F89959B5212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20396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STC BMKG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43CA7-089F-C8A3-236F-39B64DCB800E}"/>
              </a:ext>
            </a:extLst>
          </p:cNvPr>
          <p:cNvSpPr txBox="1"/>
          <p:nvPr/>
        </p:nvSpPr>
        <p:spPr>
          <a:xfrm>
            <a:off x="1447800" y="2752905"/>
            <a:ext cx="9144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On Job Training - General Directorate of Meteorology (DGMET) Oman 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C00000"/>
                </a:solidFill>
              </a:rPr>
              <a:t>10–26 September 2023</a:t>
            </a:r>
          </a:p>
          <a:p>
            <a:endParaRPr lang="en-US" dirty="0"/>
          </a:p>
          <a:p>
            <a:r>
              <a:rPr lang="en-US" dirty="0"/>
              <a:t>On Job Training - General Directorate of Meteorology (DGMET) Oman 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C00000"/>
                </a:solidFill>
              </a:rPr>
              <a:t>21 April - 6 May 2024</a:t>
            </a:r>
          </a:p>
          <a:p>
            <a:endParaRPr lang="en-US" dirty="0"/>
          </a:p>
          <a:p>
            <a:r>
              <a:rPr lang="en-US" dirty="0"/>
              <a:t>On Job Training - General Directorate of Meteorology (DGMET) Oman 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C00000"/>
                </a:solidFill>
              </a:rPr>
              <a:t>1–16 September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EE85A5-3CAB-EDE9-CD50-37D9A59BC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745" y="378033"/>
            <a:ext cx="4498393" cy="2520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4F200D-8BB6-E40B-5199-AB6E2DF613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23" y="2336689"/>
            <a:ext cx="4942130" cy="2779948"/>
          </a:xfrm>
          <a:prstGeom prst="rect">
            <a:avLst/>
          </a:prstGeom>
        </p:spPr>
      </p:pic>
      <p:pic>
        <p:nvPicPr>
          <p:cNvPr id="19" name="Picture 10" descr="Image 3 of 7">
            <a:extLst>
              <a:ext uri="{FF2B5EF4-FFF2-40B4-BE49-F238E27FC236}">
                <a16:creationId xmlns:a16="http://schemas.microsoft.com/office/drawing/2014/main" id="{04AD01CD-4589-AE45-6001-A234DDB6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799" y="5722252"/>
            <a:ext cx="4279089" cy="28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024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DBD192FF-3E88-B030-3553-11CC3E049D0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6" r="-2" b="-28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80148" y="8808068"/>
            <a:ext cx="18448295" cy="1478932"/>
          </a:xfrm>
          <a:custGeom>
            <a:avLst/>
            <a:gdLst/>
            <a:ahLst/>
            <a:cxnLst/>
            <a:rect l="l" t="t" r="r" b="b"/>
            <a:pathLst>
              <a:path w="18448295" h="2392990">
                <a:moveTo>
                  <a:pt x="18448294" y="0"/>
                </a:moveTo>
                <a:lnTo>
                  <a:pt x="0" y="0"/>
                </a:lnTo>
                <a:lnTo>
                  <a:pt x="0" y="2392991"/>
                </a:lnTo>
                <a:lnTo>
                  <a:pt x="18448294" y="2392991"/>
                </a:lnTo>
                <a:lnTo>
                  <a:pt x="18448294" y="0"/>
                </a:lnTo>
                <a:close/>
              </a:path>
            </a:pathLst>
          </a:custGeom>
          <a:blipFill>
            <a:blip r:embed="rId3">
              <a:alphaModFix amt="46000"/>
            </a:blip>
            <a:stretch>
              <a:fillRect t="-271379" b="-2117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A6BADF3-FF43-3045-9F14-6F9BEAB073C0}"/>
              </a:ext>
            </a:extLst>
          </p:cNvPr>
          <p:cNvSpPr txBox="1"/>
          <p:nvPr/>
        </p:nvSpPr>
        <p:spPr>
          <a:xfrm>
            <a:off x="1905000" y="6424494"/>
            <a:ext cx="56408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Ardito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Kodijat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IOTIC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Dr. Laura Kong, ITIC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Alison Brome, CTIC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Denis Cheng Sang, NEAMTIC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Derya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Dilmen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Vennin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NEAMTIC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3E9667-BBDA-5862-CD3A-641D2CAC9FBC}"/>
              </a:ext>
            </a:extLst>
          </p:cNvPr>
          <p:cNvSpPr/>
          <p:nvPr/>
        </p:nvSpPr>
        <p:spPr>
          <a:xfrm>
            <a:off x="838200" y="2724473"/>
            <a:ext cx="579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7434A-92AC-36B2-B744-1D97148D1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35741-F493-A247-CAB3-E633596AC128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69164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UNESCO-IOC Tsunami Information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02ED32-D2C0-13C4-1D2E-1046AABA0A92}"/>
              </a:ext>
            </a:extLst>
          </p:cNvPr>
          <p:cNvSpPr txBox="1"/>
          <p:nvPr/>
        </p:nvSpPr>
        <p:spPr>
          <a:xfrm>
            <a:off x="838200" y="5390589"/>
            <a:ext cx="16916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Standard Operation Procedures for Tsunami Early Warning and Emergency Response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SOP (Regional)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ITIC, IOTIC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Tsunami Evacuation Map, Plans, and Procedures -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TEMPP (Regional)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ITIC, IOTIC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Tsunami Ready Recognition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TRRP (Regional)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ITIC, IOTIC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C4ED7F-8BCE-424C-8C22-3226DD3F2021}"/>
              </a:ext>
            </a:extLst>
          </p:cNvPr>
          <p:cNvGrpSpPr/>
          <p:nvPr/>
        </p:nvGrpSpPr>
        <p:grpSpPr>
          <a:xfrm>
            <a:off x="2819400" y="2585599"/>
            <a:ext cx="11254533" cy="2539683"/>
            <a:chOff x="2667000" y="2381320"/>
            <a:chExt cx="11254533" cy="2539683"/>
          </a:xfrm>
        </p:grpSpPr>
        <p:pic>
          <p:nvPicPr>
            <p:cNvPr id="7" name="Picture 6" descr="A round blue and yellow logo with palm tree and waves&#10;&#10;AI-generated content may be incorrect.">
              <a:extLst>
                <a:ext uri="{FF2B5EF4-FFF2-40B4-BE49-F238E27FC236}">
                  <a16:creationId xmlns:a16="http://schemas.microsoft.com/office/drawing/2014/main" id="{10AA08BE-7F1C-2F10-039A-767D25C63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2381320"/>
              <a:ext cx="2539683" cy="2539683"/>
            </a:xfrm>
            <a:prstGeom prst="rect">
              <a:avLst/>
            </a:prstGeom>
          </p:spPr>
        </p:pic>
        <p:pic>
          <p:nvPicPr>
            <p:cNvPr id="9" name="Picture 8" descr="A blue and black logo with a wave and mountains&#10;&#10;AI-generated content may be incorrect.">
              <a:extLst>
                <a:ext uri="{FF2B5EF4-FFF2-40B4-BE49-F238E27FC236}">
                  <a16:creationId xmlns:a16="http://schemas.microsoft.com/office/drawing/2014/main" id="{D7D3B7CD-A389-1AE5-F777-CB16692D2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9309" y="2455050"/>
              <a:ext cx="2658024" cy="2392222"/>
            </a:xfrm>
            <a:prstGeom prst="rect">
              <a:avLst/>
            </a:prstGeom>
          </p:spPr>
        </p:pic>
        <p:pic>
          <p:nvPicPr>
            <p:cNvPr id="11" name="Picture 10" descr="A blue and orange circle with a map and text&#10;&#10;AI-generated content may be incorrect.">
              <a:extLst>
                <a:ext uri="{FF2B5EF4-FFF2-40B4-BE49-F238E27FC236}">
                  <a16:creationId xmlns:a16="http://schemas.microsoft.com/office/drawing/2014/main" id="{D9AE3D60-A415-1213-0C7E-48D8BBDB7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4909" y="2476009"/>
              <a:ext cx="2746624" cy="2392222"/>
            </a:xfrm>
            <a:prstGeom prst="rect">
              <a:avLst/>
            </a:prstGeom>
          </p:spPr>
        </p:pic>
        <p:pic>
          <p:nvPicPr>
            <p:cNvPr id="15" name="Picture 14" descr="A logo with a globe and waves&#10;&#10;AI-generated content may be incorrect.">
              <a:extLst>
                <a:ext uri="{FF2B5EF4-FFF2-40B4-BE49-F238E27FC236}">
                  <a16:creationId xmlns:a16="http://schemas.microsoft.com/office/drawing/2014/main" id="{0F694AA5-ED2B-C8CC-EC00-D981C7D1F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434090"/>
              <a:ext cx="2344617" cy="2434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035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4B03-A87E-3320-E3E9-0E871298C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FD4F9-3A7B-C2ED-C06A-FAD739439502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69164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Project Activities Supports (Regional and National)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48472-9645-9DD2-A746-0774B819F544}"/>
              </a:ext>
            </a:extLst>
          </p:cNvPr>
          <p:cNvSpPr txBox="1"/>
          <p:nvPr/>
        </p:nvSpPr>
        <p:spPr>
          <a:xfrm>
            <a:off x="1371600" y="2451601"/>
            <a:ext cx="162306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Makran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Project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Strengthening Tsunami Early Warning in the northwest Indian Ocean Through Regional Cooperation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(UNESCAP) - IO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COASTWAVE 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Strengthening resilience of coastal communities in the North-Eastern Atlantic and Mediterranean Regions to the impact of tsunamis and other sea-level-related coastal hazards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(DG-ECHO) - NEAMS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Strengthening Community Resilience to Ocean Hazards through implementation of TRRP in SIDS &amp; Africa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Flanders Funds In Trust – IO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Tsunami Ready Implementation in the Caribbean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(6 countries)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Pacific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(11 countries) - US Dept of State Office of Intl Disaster Response funds.</a:t>
            </a:r>
            <a:endParaRPr lang="en-ID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Sistema Nacional de </a:t>
            </a:r>
            <a:r>
              <a:rPr lang="en-ID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Monitoreo</a:t>
            </a:r>
            <a:r>
              <a:rPr lang="en-ID" sz="2800" b="1" dirty="0">
                <a:latin typeface="Arial" panose="020B0604020202020204" pitchFamily="34" charset="0"/>
                <a:cs typeface="Arial" panose="020B0604020202020204" pitchFamily="34" charset="0"/>
              </a:rPr>
              <a:t> de Tsunamis - SINAMOT </a:t>
            </a:r>
            <a:r>
              <a:rPr lang="en-ID" sz="2800" dirty="0">
                <a:latin typeface="Arial" panose="020B0604020202020204" pitchFamily="34" charset="0"/>
                <a:cs typeface="Arial" panose="020B0604020202020204" pitchFamily="34" charset="0"/>
              </a:rPr>
              <a:t>(National Tsunami Monitoring System) in Costa Rica – Caribe – National Programme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National Tsunami Ready Training (NTRT),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Maldives, Seychelles, Timor-Leste  IOTIC-BMKG</a:t>
            </a:r>
            <a:endParaRPr lang="en-ID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ID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61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00ADD-E46E-4F07-78CD-E6009E12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ogo with a check mark and people&#10;&#10;AI-generated content may be incorrect.">
            <a:extLst>
              <a:ext uri="{FF2B5EF4-FFF2-40B4-BE49-F238E27FC236}">
                <a16:creationId xmlns:a16="http://schemas.microsoft.com/office/drawing/2014/main" id="{C782FA29-62C8-5550-99ED-55EB5BED36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262957"/>
            <a:ext cx="1840689" cy="152269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D0EFAB1-2B03-06C3-E628-EEB39CDC9EFF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27254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Ocean Teacher Global Academy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7659E4-C44C-1A19-978B-5BAF0069E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247900"/>
            <a:ext cx="14933484" cy="6476999"/>
          </a:xfrm>
          <a:prstGeom prst="rect">
            <a:avLst/>
          </a:prstGeom>
        </p:spPr>
      </p:pic>
      <p:pic>
        <p:nvPicPr>
          <p:cNvPr id="17" name="Picture 16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6F74FDD-98C7-4826-8420-C0E4C3988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1723236"/>
            <a:ext cx="1840690" cy="9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66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F099D-1B66-C13C-575A-AAC73BA6C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D03469-C563-1511-6273-E2257E33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99" y="2324101"/>
            <a:ext cx="14079241" cy="6477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1167B55-2419-1C0E-9092-E9AD83D5554A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4050556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Ocean Teacher Global Academy</a:t>
            </a:r>
          </a:p>
        </p:txBody>
      </p:sp>
      <p:pic>
        <p:nvPicPr>
          <p:cNvPr id="8" name="Picture 7" descr="A logo with a check mark and people&#10;&#10;AI-generated content may be incorrect.">
            <a:extLst>
              <a:ext uri="{FF2B5EF4-FFF2-40B4-BE49-F238E27FC236}">
                <a16:creationId xmlns:a16="http://schemas.microsoft.com/office/drawing/2014/main" id="{22E4C4AD-33C8-3B97-AF4F-40364E14B2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262957"/>
            <a:ext cx="1840689" cy="1522696"/>
          </a:xfrm>
          <a:prstGeom prst="rect">
            <a:avLst/>
          </a:prstGeom>
        </p:spPr>
      </p:pic>
      <p:pic>
        <p:nvPicPr>
          <p:cNvPr id="9" name="Picture 8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93953A0-4E83-E7D2-1114-C0E266157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1723236"/>
            <a:ext cx="1840690" cy="9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6395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D9156-7C9B-2DC6-731F-C54D34845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F2DB4B5-3302-7C1C-3224-D20792306AAA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69164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4213" indent="-684213" algn="l"/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International Training Centre for Operational Oceanography (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ITCOocean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Category 2 Centre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2E7D7A-1AFA-BBE6-3160-BED76D789C69}"/>
              </a:ext>
            </a:extLst>
          </p:cNvPr>
          <p:cNvSpPr txBox="1"/>
          <p:nvPr/>
        </p:nvSpPr>
        <p:spPr>
          <a:xfrm>
            <a:off x="508574" y="2985950"/>
            <a:ext cx="106680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D" dirty="0"/>
              <a:t>Training Course on Ocean Observation System, operational Services and Ocean Data Utilization, December 02-06, 2024</a:t>
            </a:r>
          </a:p>
          <a:p>
            <a:r>
              <a:rPr lang="en-ID" b="1" dirty="0"/>
              <a:t>Training/Workshop on Tsunami Evacuation Maps, Plans, and Procedures (TEMPP) UNESCO-IOC, April 15-23, 2025</a:t>
            </a:r>
          </a:p>
          <a:p>
            <a:r>
              <a:rPr lang="en-ID" dirty="0"/>
              <a:t>Fundamentals of Remote Sensing &amp; GIS and Oceanographic Application, May 05- 09 2025	</a:t>
            </a:r>
          </a:p>
          <a:p>
            <a:r>
              <a:rPr lang="en-ID" dirty="0"/>
              <a:t>DBCP - INCOIS Training workshop on Ocean Observations for Operational Services in the Indian Ocean, August 05-07, 2025</a:t>
            </a:r>
          </a:p>
          <a:p>
            <a:r>
              <a:rPr lang="en-ID" dirty="0"/>
              <a:t>Operational Services Training to National Institute of Hydrography Officers (NIH - Advance Hydrography Course), September 09 2025</a:t>
            </a:r>
          </a:p>
        </p:txBody>
      </p:sp>
      <p:pic>
        <p:nvPicPr>
          <p:cNvPr id="12" name="Picture 11" descr="A person standing in front of a board with sticky notes&#10;&#10;AI-generated content may be incorrect.">
            <a:extLst>
              <a:ext uri="{FF2B5EF4-FFF2-40B4-BE49-F238E27FC236}">
                <a16:creationId xmlns:a16="http://schemas.microsoft.com/office/drawing/2014/main" id="{75EDE52A-8C7F-0734-1D85-1B1BCAD3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767" y="6130669"/>
            <a:ext cx="3426867" cy="2570150"/>
          </a:xfrm>
          <a:prstGeom prst="rect">
            <a:avLst/>
          </a:prstGeom>
        </p:spPr>
      </p:pic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180E05C-A2DA-F7B3-2868-457AFA9E5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0214" r="10625" b="18889"/>
          <a:stretch>
            <a:fillRect/>
          </a:stretch>
        </p:blipFill>
        <p:spPr>
          <a:xfrm>
            <a:off x="11582400" y="3033667"/>
            <a:ext cx="5181600" cy="2710034"/>
          </a:xfrm>
          <a:prstGeom prst="rect">
            <a:avLst/>
          </a:prstGeom>
        </p:spPr>
      </p:pic>
      <p:pic>
        <p:nvPicPr>
          <p:cNvPr id="5" name="Picture 4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73B0213A-1146-1344-F0B0-12CAE3175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" t="28889" r="21532" b="23286"/>
          <a:stretch>
            <a:fillRect/>
          </a:stretch>
        </p:blipFill>
        <p:spPr>
          <a:xfrm>
            <a:off x="14478000" y="5372099"/>
            <a:ext cx="2895600" cy="315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87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E865393-2EF4-61E1-B5CF-C368516F7597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69164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4213" indent="-684213" algn="l"/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International Training Centre for Operational Oceanography (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ITCOocean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Category 2 Centre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1C12D-401A-0DF1-F21F-87217893F0CA}"/>
              </a:ext>
            </a:extLst>
          </p:cNvPr>
          <p:cNvSpPr txBox="1"/>
          <p:nvPr/>
        </p:nvSpPr>
        <p:spPr>
          <a:xfrm>
            <a:off x="567344" y="3322121"/>
            <a:ext cx="1063405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800" dirty="0">
                <a:latin typeface="Arial" panose="020B0604020202020204" pitchFamily="34" charset="0"/>
                <a:cs typeface="Arial" panose="020B0604020202020204" pitchFamily="34" charset="0"/>
              </a:rPr>
              <a:t>Visualization of Oceanographic Data using Open-Source Tools, September 15-26, 2025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800" dirty="0">
                <a:latin typeface="Arial" panose="020B0604020202020204" pitchFamily="34" charset="0"/>
                <a:cs typeface="Arial" panose="020B0604020202020204" pitchFamily="34" charset="0"/>
              </a:rPr>
              <a:t>Ocean Remote Sensing and GIS-Conceptual Understanding with Practical Applications September 01-12, 2025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800" dirty="0">
                <a:latin typeface="Arial" panose="020B0604020202020204" pitchFamily="34" charset="0"/>
                <a:cs typeface="Arial" panose="020B0604020202020204" pitchFamily="34" charset="0"/>
              </a:rPr>
              <a:t>Operational Services Training to CSSTEAP members, October 31, 2025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2800" dirty="0">
                <a:latin typeface="Arial" panose="020B0604020202020204" pitchFamily="34" charset="0"/>
                <a:cs typeface="Arial" panose="020B0604020202020204" pitchFamily="34" charset="0"/>
              </a:rPr>
              <a:t>International Training Centre for Operational Oceanography, November 24-28, 2025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Training course for Oman operators in early warning systems of Tsunami, November 24-28, 2025</a:t>
            </a:r>
            <a:endParaRPr lang="en-ID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E27CB162-ED87-1A48-7830-AD088951C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t="7869" r="9336" b="21281"/>
          <a:stretch>
            <a:fillRect/>
          </a:stretch>
        </p:blipFill>
        <p:spPr>
          <a:xfrm>
            <a:off x="11887200" y="3322120"/>
            <a:ext cx="6261946" cy="3192979"/>
          </a:xfrm>
          <a:prstGeom prst="rect">
            <a:avLst/>
          </a:prstGeom>
        </p:spPr>
      </p:pic>
      <p:pic>
        <p:nvPicPr>
          <p:cNvPr id="10" name="Picture 9" descr="A group of people in a meeting&#10;&#10;AI-generated content may be incorrect.">
            <a:extLst>
              <a:ext uri="{FF2B5EF4-FFF2-40B4-BE49-F238E27FC236}">
                <a16:creationId xmlns:a16="http://schemas.microsoft.com/office/drawing/2014/main" id="{55F926FF-2048-D426-ED56-E3F38EEB1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2"/>
          <a:stretch>
            <a:fillRect/>
          </a:stretch>
        </p:blipFill>
        <p:spPr>
          <a:xfrm>
            <a:off x="11353800" y="6210300"/>
            <a:ext cx="4634908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70C4C-317E-8981-0394-7A89057E1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5AFE399-F0DA-D107-00DC-99A4E47E40F1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20396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STC ITIC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FF4A2-1F6A-D105-2A8C-BD34B3F5B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257300"/>
            <a:ext cx="13195917" cy="73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2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93BE3-FE52-461E-481E-22BBB5E39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B7A3E7-1CC9-031B-9046-E6607CCDA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427084"/>
            <a:ext cx="14204500" cy="722161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65DA5BB-B31C-539F-01E7-19453175C638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20396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STC ITIC</a:t>
            </a:r>
          </a:p>
        </p:txBody>
      </p:sp>
    </p:spTree>
    <p:extLst>
      <p:ext uri="{BB962C8B-B14F-4D97-AF65-F5344CB8AC3E}">
        <p14:creationId xmlns:p14="http://schemas.microsoft.com/office/powerpoint/2010/main" val="2216526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624</Words>
  <Application>Microsoft Office PowerPoint</Application>
  <PresentationFormat>Custom</PresentationFormat>
  <Paragraphs>70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for 1st ODTP Conference</dc:title>
  <dc:creator>Ardito M Kodijat</dc:creator>
  <cp:lastModifiedBy>Denis Chang Seng</cp:lastModifiedBy>
  <cp:revision>7</cp:revision>
  <dcterms:created xsi:type="dcterms:W3CDTF">2006-08-16T00:00:00Z</dcterms:created>
  <dcterms:modified xsi:type="dcterms:W3CDTF">2025-11-24T09:42:14Z</dcterms:modified>
  <dc:identifier>DAG3o6aoAs8</dc:identifier>
</cp:coreProperties>
</file>