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1" r:id="rId6"/>
    <p:sldId id="274" r:id="rId7"/>
    <p:sldId id="261" r:id="rId8"/>
    <p:sldId id="272" r:id="rId9"/>
    <p:sldId id="263" r:id="rId10"/>
    <p:sldId id="273" r:id="rId11"/>
    <p:sldId id="264" r:id="rId12"/>
    <p:sldId id="265" r:id="rId13"/>
    <p:sldId id="268" r:id="rId14"/>
    <p:sldId id="270" r:id="rId15"/>
  </p:sldIdLst>
  <p:sldSz cx="12192000" cy="6858000"/>
  <p:notesSz cx="12192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1204" y="60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tsunami-data.org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46269" y="1761678"/>
            <a:ext cx="2383733" cy="939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8244" marR="0">
              <a:lnSpc>
                <a:spcPts val="2563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2060"/>
                </a:solidFill>
                <a:latin typeface="Calibri"/>
                <a:cs typeface="Calibri"/>
              </a:rPr>
              <a:t>UNESCO-IOC</a:t>
            </a:r>
          </a:p>
          <a:p>
            <a:pPr marL="292608" marR="0">
              <a:lnSpc>
                <a:spcPts val="2268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2060"/>
                </a:solidFill>
                <a:latin typeface="Calibri"/>
                <a:cs typeface="Calibri"/>
              </a:rPr>
              <a:t>ICG/NEAMTWS</a:t>
            </a:r>
          </a:p>
          <a:p>
            <a:pPr marL="0" marR="0">
              <a:lnSpc>
                <a:spcPts val="2267"/>
              </a:lnSpc>
              <a:spcBef>
                <a:spcPts val="0"/>
              </a:spcBef>
              <a:spcAft>
                <a:spcPts val="0"/>
              </a:spcAft>
            </a:pPr>
            <a:r>
              <a:rPr sz="2100" spc="-13" dirty="0">
                <a:solidFill>
                  <a:srgbClr val="002060"/>
                </a:solidFill>
                <a:latin typeface="Calibri"/>
                <a:cs typeface="Calibri"/>
              </a:rPr>
              <a:t>Working</a:t>
            </a:r>
            <a:r>
              <a:rPr sz="21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spc="-10" dirty="0">
                <a:solidFill>
                  <a:srgbClr val="002060"/>
                </a:solidFill>
                <a:latin typeface="Calibri"/>
                <a:cs typeface="Calibri"/>
              </a:rPr>
              <a:t>Group</a:t>
            </a:r>
            <a:r>
              <a:rPr sz="2100" spc="2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002060"/>
                </a:solidFill>
                <a:latin typeface="Calibri"/>
                <a:cs typeface="Calibri"/>
              </a:rPr>
              <a:t>2&amp;3: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39719" y="2626168"/>
            <a:ext cx="5595778" cy="3636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63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2060"/>
                </a:solidFill>
                <a:latin typeface="Calibri"/>
                <a:cs typeface="Calibri"/>
              </a:rPr>
              <a:t>Seismic,</a:t>
            </a:r>
            <a:r>
              <a:rPr sz="2100" spc="32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002060"/>
                </a:solidFill>
                <a:latin typeface="Calibri"/>
                <a:cs typeface="Calibri"/>
              </a:rPr>
              <a:t>Geophysical</a:t>
            </a:r>
            <a:r>
              <a:rPr sz="21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002060"/>
                </a:solidFill>
                <a:latin typeface="Calibri"/>
                <a:cs typeface="Calibri"/>
              </a:rPr>
              <a:t>and Sea Level</a:t>
            </a:r>
            <a:r>
              <a:rPr sz="2100" spc="3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002060"/>
                </a:solidFill>
                <a:latin typeface="Calibri"/>
                <a:cs typeface="Calibri"/>
              </a:rPr>
              <a:t>measurements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63489" y="3778566"/>
            <a:ext cx="1156041" cy="3636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63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2060"/>
                </a:solidFill>
                <a:latin typeface="Calibri"/>
                <a:cs typeface="Calibri"/>
              </a:rPr>
              <a:t>Co-chairs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873119" y="4354638"/>
            <a:ext cx="4491961" cy="65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0311" marR="0">
              <a:lnSpc>
                <a:spcPts val="2563"/>
              </a:lnSpc>
              <a:spcBef>
                <a:spcPts val="0"/>
              </a:spcBef>
              <a:spcAft>
                <a:spcPts val="0"/>
              </a:spcAft>
            </a:pP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A</a:t>
            </a:r>
            <a:r>
              <a:rPr sz="2100" i="1" spc="-178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n</a:t>
            </a:r>
            <a:r>
              <a:rPr sz="2100" i="1" spc="-1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n</a:t>
            </a:r>
            <a:r>
              <a:rPr sz="2100" i="1" spc="-1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a</a:t>
            </a:r>
            <a:r>
              <a:rPr sz="2100" i="1" spc="58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v</a:t>
            </a:r>
            <a:r>
              <a:rPr sz="2100" i="1" spc="-18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o</a:t>
            </a:r>
            <a:r>
              <a:rPr sz="2100" i="1" spc="-17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n</a:t>
            </a:r>
            <a:r>
              <a:rPr sz="2100" i="1" spc="59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spc="271" dirty="0">
                <a:solidFill>
                  <a:srgbClr val="002060"/>
                </a:solidFill>
                <a:latin typeface="Calibri"/>
                <a:cs typeface="Calibri"/>
              </a:rPr>
              <a:t>Gy</a:t>
            </a:r>
            <a:r>
              <a:rPr sz="2100" i="1" spc="-448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l</a:t>
            </a:r>
            <a:r>
              <a:rPr sz="2100" i="1" spc="-1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d</a:t>
            </a:r>
            <a:r>
              <a:rPr sz="2100" i="1" spc="-1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e</a:t>
            </a:r>
            <a:r>
              <a:rPr sz="2100" i="1" spc="-169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n</a:t>
            </a:r>
            <a:r>
              <a:rPr sz="2100" i="1" spc="-1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spc="260" dirty="0">
                <a:solidFill>
                  <a:srgbClr val="002060"/>
                </a:solidFill>
                <a:latin typeface="Calibri"/>
                <a:cs typeface="Calibri"/>
              </a:rPr>
              <a:t>fe</a:t>
            </a:r>
            <a:r>
              <a:rPr sz="2100" i="1" spc="-429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l</a:t>
            </a:r>
            <a:r>
              <a:rPr sz="2100" i="1" spc="-1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d</a:t>
            </a:r>
            <a:r>
              <a:rPr sz="2100" i="1" spc="-1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t</a:t>
            </a:r>
            <a:r>
              <a:rPr sz="2100" i="1" spc="598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(</a:t>
            </a:r>
            <a:r>
              <a:rPr sz="2100" i="1" spc="-1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B</a:t>
            </a:r>
            <a:r>
              <a:rPr sz="2100" i="1" spc="-176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S</a:t>
            </a:r>
            <a:r>
              <a:rPr sz="2100" i="1" spc="-17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H</a:t>
            </a:r>
            <a:r>
              <a:rPr sz="2100" i="1" spc="-1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)</a:t>
            </a:r>
          </a:p>
          <a:p>
            <a:pPr marL="0" marR="0">
              <a:lnSpc>
                <a:spcPts val="2267"/>
              </a:lnSpc>
              <a:spcBef>
                <a:spcPts val="0"/>
              </a:spcBef>
              <a:spcAft>
                <a:spcPts val="0"/>
              </a:spcAft>
            </a:pP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Musavver</a:t>
            </a:r>
            <a:r>
              <a:rPr sz="2100" i="1" spc="-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D</a:t>
            </a:r>
            <a:r>
              <a:rPr sz="2100" i="1" spc="-17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i</a:t>
            </a:r>
            <a:r>
              <a:rPr sz="2100" i="1" spc="-18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d</a:t>
            </a:r>
            <a:r>
              <a:rPr sz="2100" i="1" spc="-17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e</a:t>
            </a:r>
            <a:r>
              <a:rPr sz="2100" i="1" spc="-17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m</a:t>
            </a:r>
            <a:r>
              <a:rPr sz="2100" i="1" spc="58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C</a:t>
            </a:r>
            <a:r>
              <a:rPr sz="2100" i="1" spc="-182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a</a:t>
            </a:r>
            <a:r>
              <a:rPr sz="2100" i="1" spc="-17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m</a:t>
            </a:r>
            <a:r>
              <a:rPr sz="2100" i="1" spc="-18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b</a:t>
            </a:r>
            <a:r>
              <a:rPr sz="2100" i="1" spc="-17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a</a:t>
            </a:r>
            <a:r>
              <a:rPr sz="2100" i="1" spc="-17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z</a:t>
            </a:r>
            <a:r>
              <a:rPr sz="2100" i="1" spc="598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(</a:t>
            </a:r>
            <a:r>
              <a:rPr sz="2100" i="1" spc="-17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spc="203" dirty="0">
                <a:solidFill>
                  <a:srgbClr val="002060"/>
                </a:solidFill>
                <a:latin typeface="Calibri"/>
                <a:cs typeface="Calibri"/>
              </a:rPr>
              <a:t>KO</a:t>
            </a:r>
            <a:r>
              <a:rPr sz="2100" i="1" spc="-37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E</a:t>
            </a:r>
            <a:r>
              <a:rPr sz="2100" i="1" spc="-18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R</a:t>
            </a:r>
            <a:r>
              <a:rPr sz="2100" i="1" spc="-176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I</a:t>
            </a:r>
            <a:r>
              <a:rPr sz="2100" i="1" spc="-13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02060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574413" y="5795123"/>
            <a:ext cx="3061858" cy="940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63"/>
              </a:lnSpc>
              <a:spcBef>
                <a:spcPts val="0"/>
              </a:spcBef>
              <a:spcAft>
                <a:spcPts val="0"/>
              </a:spcAft>
            </a:pPr>
            <a:r>
              <a:rPr sz="2100" dirty="0">
                <a:solidFill>
                  <a:srgbClr val="002060"/>
                </a:solidFill>
                <a:latin typeface="Calibri"/>
                <a:cs typeface="Calibri"/>
              </a:rPr>
              <a:t>ICG/NEAMTWS</a:t>
            </a:r>
            <a:r>
              <a:rPr sz="21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002060"/>
                </a:solidFill>
                <a:latin typeface="Calibri"/>
                <a:cs typeface="Calibri"/>
              </a:rPr>
              <a:t>X</a:t>
            </a:r>
            <a:r>
              <a:rPr lang="de-DE" sz="2100" dirty="0">
                <a:solidFill>
                  <a:srgbClr val="002060"/>
                </a:solidFill>
                <a:latin typeface="Calibri"/>
                <a:cs typeface="Calibri"/>
              </a:rPr>
              <a:t>X</a:t>
            </a:r>
            <a:r>
              <a:rPr sz="2100" spc="-2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002060"/>
                </a:solidFill>
                <a:latin typeface="Calibri"/>
                <a:cs typeface="Calibri"/>
              </a:rPr>
              <a:t>Session</a:t>
            </a:r>
          </a:p>
          <a:p>
            <a:pPr marL="362711" marR="0">
              <a:lnSpc>
                <a:spcPts val="2267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100" spc="-29" dirty="0">
                <a:solidFill>
                  <a:srgbClr val="002060"/>
                </a:solidFill>
                <a:latin typeface="Calibri"/>
                <a:cs typeface="Calibri"/>
              </a:rPr>
              <a:t>3-5</a:t>
            </a:r>
            <a:r>
              <a:rPr sz="2100" spc="-29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2100" spc="-29" dirty="0" err="1">
                <a:solidFill>
                  <a:srgbClr val="002060"/>
                </a:solidFill>
                <a:latin typeface="Calibri"/>
                <a:cs typeface="Calibri"/>
              </a:rPr>
              <a:t>December</a:t>
            </a:r>
            <a:r>
              <a:rPr sz="2100" dirty="0">
                <a:solidFill>
                  <a:srgbClr val="002060"/>
                </a:solidFill>
                <a:latin typeface="Calibri"/>
                <a:cs typeface="Calibri"/>
              </a:rPr>
              <a:t> 202</a:t>
            </a:r>
            <a:r>
              <a:rPr lang="de-DE" sz="2100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endParaRPr sz="21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803147" marR="0">
              <a:lnSpc>
                <a:spcPts val="2270"/>
              </a:lnSpc>
              <a:spcBef>
                <a:spcPts val="0"/>
              </a:spcBef>
              <a:spcAft>
                <a:spcPts val="0"/>
              </a:spcAft>
            </a:pPr>
            <a:r>
              <a:rPr sz="2100" spc="-12" dirty="0">
                <a:solidFill>
                  <a:srgbClr val="002060"/>
                </a:solidFill>
                <a:latin typeface="Calibri"/>
                <a:cs typeface="Calibri"/>
              </a:rPr>
              <a:t>Paris,</a:t>
            </a:r>
            <a:r>
              <a:rPr sz="2100" spc="3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spc="-11" dirty="0">
                <a:solidFill>
                  <a:srgbClr val="002060"/>
                </a:solidFill>
                <a:latin typeface="Calibri"/>
                <a:cs typeface="Calibri"/>
              </a:rPr>
              <a:t>France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B24B052-23C0-2840-94FC-DB323D01A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2315626"/>
            <a:ext cx="5807968" cy="22770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75C08A3-A65B-4CC0-9CB2-FC1D96119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6" y="3162748"/>
            <a:ext cx="3281539" cy="28599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BA5810-737E-A987-6AC6-0D632F716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64" y="1340768"/>
            <a:ext cx="3054882" cy="159134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C3FF26A-5CFB-D808-AB7C-E0AE4CB43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17" y="1327971"/>
            <a:ext cx="6168008" cy="60165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AF9ED1A-BDB3-19AA-8A99-6189276EC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8" y="620688"/>
            <a:ext cx="929406" cy="56754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A1798F4-BE52-8598-336D-969B7E3AC53F}"/>
              </a:ext>
            </a:extLst>
          </p:cNvPr>
          <p:cNvSpPr txBox="1"/>
          <p:nvPr/>
        </p:nvSpPr>
        <p:spPr>
          <a:xfrm>
            <a:off x="1559496" y="8994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MISELA:  1-Minute </a:t>
            </a:r>
            <a:r>
              <a:rPr lang="de-DE" dirty="0" err="1">
                <a:solidFill>
                  <a:schemeClr val="tx2"/>
                </a:solidFill>
              </a:rPr>
              <a:t>dataset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for</a:t>
            </a:r>
            <a:r>
              <a:rPr lang="de-DE" dirty="0">
                <a:solidFill>
                  <a:schemeClr val="tx2"/>
                </a:solidFill>
              </a:rPr>
              <a:t> 331 </a:t>
            </a:r>
            <a:r>
              <a:rPr lang="de-DE" dirty="0" err="1">
                <a:solidFill>
                  <a:schemeClr val="tx2"/>
                </a:solidFill>
              </a:rPr>
              <a:t>Stations</a:t>
            </a:r>
            <a:r>
              <a:rPr lang="de-DE" dirty="0">
                <a:solidFill>
                  <a:schemeClr val="tx2"/>
                </a:solidFill>
              </a:rPr>
              <a:t>, ~2004-2019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57832ED-AA50-4C21-5EA4-0E0DE998A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338" y="3166132"/>
            <a:ext cx="2726257" cy="267465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771DCFE-1720-62E7-2CE2-3B84E23C10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250" y="2852936"/>
            <a:ext cx="4444622" cy="25798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2860CB5-2908-1F11-44B9-09CFB1099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2320" y="4941168"/>
            <a:ext cx="4249864" cy="1557955"/>
          </a:xfrm>
          <a:prstGeom prst="rect">
            <a:avLst/>
          </a:prstGeom>
        </p:spPr>
      </p:pic>
      <p:sp>
        <p:nvSpPr>
          <p:cNvPr id="21" name="object 4">
            <a:extLst>
              <a:ext uri="{FF2B5EF4-FFF2-40B4-BE49-F238E27FC236}">
                <a16:creationId xmlns:a16="http://schemas.microsoft.com/office/drawing/2014/main" id="{46B39D9F-C256-EAFA-9356-4ADF3210A37C}"/>
              </a:ext>
            </a:extLst>
          </p:cNvPr>
          <p:cNvSpPr txBox="1"/>
          <p:nvPr/>
        </p:nvSpPr>
        <p:spPr>
          <a:xfrm>
            <a:off x="91440" y="6641290"/>
            <a:ext cx="3751265" cy="209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WG2&amp;WG3</a:t>
            </a:r>
            <a:r>
              <a:rPr sz="1100" b="1" i="1" spc="-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1100" b="1" i="1" spc="-19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Seismic, Geophysical</a:t>
            </a:r>
            <a:r>
              <a:rPr sz="1100" b="1" i="1" spc="-4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&amp; Sea</a:t>
            </a:r>
            <a:r>
              <a:rPr sz="1100" b="1" i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Level Measurements</a:t>
            </a: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1FBEBDC1-D2E5-BF99-D50C-C06CEBA85852}"/>
              </a:ext>
            </a:extLst>
          </p:cNvPr>
          <p:cNvSpPr txBox="1"/>
          <p:nvPr/>
        </p:nvSpPr>
        <p:spPr>
          <a:xfrm>
            <a:off x="8296021" y="6641290"/>
            <a:ext cx="395815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IOC-UNESCO</a:t>
            </a:r>
            <a:r>
              <a:rPr sz="1100" b="1" i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ICG/NEAMTWS,</a:t>
            </a:r>
            <a:r>
              <a:rPr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3-5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dirty="0" err="1">
                <a:solidFill>
                  <a:srgbClr val="002060"/>
                </a:solidFill>
                <a:latin typeface="Calibri"/>
                <a:cs typeface="Calibri"/>
              </a:rPr>
              <a:t>Dec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ember</a:t>
            </a:r>
            <a:r>
              <a:rPr sz="1100" b="1" i="1" spc="-3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202</a:t>
            </a:r>
            <a:r>
              <a:rPr lang="de-DE" sz="1100" b="1" i="1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, Paris, France</a:t>
            </a:r>
          </a:p>
        </p:txBody>
      </p:sp>
    </p:spTree>
    <p:extLst>
      <p:ext uri="{BB962C8B-B14F-4D97-AF65-F5344CB8AC3E}">
        <p14:creationId xmlns:p14="http://schemas.microsoft.com/office/powerpoint/2010/main" val="2832489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61793" y="393362"/>
            <a:ext cx="5764195" cy="378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44546A"/>
                </a:solidFill>
                <a:latin typeface="Arial"/>
                <a:cs typeface="Arial"/>
              </a:rPr>
              <a:t>Publicly</a:t>
            </a:r>
            <a:r>
              <a:rPr sz="2400" b="1" spc="-115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4546A"/>
                </a:solidFill>
                <a:latin typeface="Arial"/>
                <a:cs typeface="Arial"/>
              </a:rPr>
              <a:t>Accessible</a:t>
            </a:r>
            <a:r>
              <a:rPr sz="2400" b="1" spc="26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4546A"/>
                </a:solidFill>
                <a:latin typeface="Arial"/>
                <a:cs typeface="Arial"/>
              </a:rPr>
              <a:t>Sea</a:t>
            </a:r>
            <a:r>
              <a:rPr sz="2400" b="1" spc="16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4546A"/>
                </a:solidFill>
                <a:latin typeface="Arial"/>
                <a:cs typeface="Arial"/>
              </a:rPr>
              <a:t>Level Stations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1440" y="6641290"/>
            <a:ext cx="3751265" cy="209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WG2&amp;WG3</a:t>
            </a:r>
            <a:r>
              <a:rPr sz="1100" b="1" i="1" spc="-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1100" b="1" i="1" spc="-19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Seismic, Geophysical</a:t>
            </a:r>
            <a:r>
              <a:rPr sz="1100" b="1" i="1" spc="-4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&amp; Sea</a:t>
            </a:r>
            <a:r>
              <a:rPr sz="1100" b="1" i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Level Measurements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296021" y="6641290"/>
            <a:ext cx="395815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IOC-UNESCO</a:t>
            </a:r>
            <a:r>
              <a:rPr sz="1100" b="1" i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ICG/NEAMTWS,</a:t>
            </a:r>
            <a:r>
              <a:rPr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3-5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dirty="0" err="1">
                <a:solidFill>
                  <a:srgbClr val="002060"/>
                </a:solidFill>
                <a:latin typeface="Calibri"/>
                <a:cs typeface="Calibri"/>
              </a:rPr>
              <a:t>Dec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ember</a:t>
            </a:r>
            <a:r>
              <a:rPr sz="1100" b="1" i="1" spc="-3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202</a:t>
            </a:r>
            <a:r>
              <a:rPr lang="de-DE" sz="1100" b="1" i="1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, Paris, France</a:t>
            </a:r>
          </a:p>
        </p:txBody>
      </p:sp>
      <p:sp>
        <p:nvSpPr>
          <p:cNvPr id="10" name="Textfeld 6">
            <a:extLst>
              <a:ext uri="{FF2B5EF4-FFF2-40B4-BE49-F238E27FC236}">
                <a16:creationId xmlns:a16="http://schemas.microsoft.com/office/drawing/2014/main" id="{DAEDCAD0-4229-E74A-20C8-6D8DF78D35D4}"/>
              </a:ext>
            </a:extLst>
          </p:cNvPr>
          <p:cNvSpPr txBox="1"/>
          <p:nvPr/>
        </p:nvSpPr>
        <p:spPr>
          <a:xfrm>
            <a:off x="5365963" y="5665537"/>
            <a:ext cx="30121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CMEMC In Situ TAC</a:t>
            </a:r>
          </a:p>
          <a:p>
            <a:endParaRPr lang="de-DE" sz="1200" dirty="0"/>
          </a:p>
          <a:p>
            <a:r>
              <a:rPr lang="de-DE" sz="1200" dirty="0"/>
              <a:t>Copernicus Marine Environment Monitoring Service In Situ Thematic Assembly Centre</a:t>
            </a:r>
          </a:p>
        </p:txBody>
      </p:sp>
      <p:sp>
        <p:nvSpPr>
          <p:cNvPr id="11" name="Textfeld 4">
            <a:extLst>
              <a:ext uri="{FF2B5EF4-FFF2-40B4-BE49-F238E27FC236}">
                <a16:creationId xmlns:a16="http://schemas.microsoft.com/office/drawing/2014/main" id="{FA0BAAD6-95B1-A362-E1BA-3AAC03516612}"/>
              </a:ext>
            </a:extLst>
          </p:cNvPr>
          <p:cNvSpPr txBox="1"/>
          <p:nvPr/>
        </p:nvSpPr>
        <p:spPr>
          <a:xfrm>
            <a:off x="3558584" y="38304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IOC SLSMF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042D608-7561-B59E-41D9-44C31A819A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53" y="4334450"/>
            <a:ext cx="4947164" cy="2219410"/>
          </a:xfrm>
          <a:prstGeom prst="rect">
            <a:avLst/>
          </a:prstGeom>
        </p:spPr>
      </p:pic>
      <p:pic>
        <p:nvPicPr>
          <p:cNvPr id="14" name="Grafik 3">
            <a:extLst>
              <a:ext uri="{FF2B5EF4-FFF2-40B4-BE49-F238E27FC236}">
                <a16:creationId xmlns:a16="http://schemas.microsoft.com/office/drawing/2014/main" id="{A8E27510-61E4-65F0-9C55-1B657C068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472" y="1980718"/>
            <a:ext cx="4680719" cy="3460044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E05DBF4D-3E86-4AFC-4853-CEF69C350ED3}"/>
              </a:ext>
            </a:extLst>
          </p:cNvPr>
          <p:cNvSpPr/>
          <p:nvPr/>
        </p:nvSpPr>
        <p:spPr>
          <a:xfrm>
            <a:off x="7427473" y="1155779"/>
            <a:ext cx="468071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EuroGOOS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Tide Gauge Inventory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Metadata catalogue of all permanent, managed tide level monitoring stations across Europe and adjacent coastlines, including North Africa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FF9D471-4F9D-7D8C-4CD0-C167FDFD2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115272"/>
            <a:ext cx="4947164" cy="27457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061071" y="5922572"/>
            <a:ext cx="2460218" cy="209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https://psmsl.org/data/gnssir/index.php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440" y="6641290"/>
            <a:ext cx="3751265" cy="209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WG2&amp;WG3</a:t>
            </a:r>
            <a:r>
              <a:rPr sz="1100" b="1" i="1" spc="-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1100" b="1" i="1" spc="-19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Seismic, Geophysical</a:t>
            </a:r>
            <a:r>
              <a:rPr sz="1100" b="1" i="1" spc="-4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&amp; Sea</a:t>
            </a:r>
            <a:r>
              <a:rPr sz="1100" b="1" i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Level Measurements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296021" y="6641290"/>
            <a:ext cx="395815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IOC-UNESCO</a:t>
            </a:r>
            <a:r>
              <a:rPr sz="1100" b="1" i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ICG/NEAMTWS,</a:t>
            </a:r>
            <a:r>
              <a:rPr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3-5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dirty="0" err="1">
                <a:solidFill>
                  <a:srgbClr val="002060"/>
                </a:solidFill>
                <a:latin typeface="Calibri"/>
                <a:cs typeface="Calibri"/>
              </a:rPr>
              <a:t>Dec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ember</a:t>
            </a:r>
            <a:r>
              <a:rPr sz="1100" b="1" i="1" spc="-3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202</a:t>
            </a:r>
            <a:r>
              <a:rPr lang="de-DE" sz="1100" b="1" i="1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, Paris, France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56692F8-31B3-E05F-7078-E0C1D64EB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77" y="1202705"/>
            <a:ext cx="5084955" cy="4952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406FAF0-B371-0292-1D60-58D4313EC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201" y="1839952"/>
            <a:ext cx="4034762" cy="3509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02A36F1-03A3-AF0C-9EA6-0FA26BF86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511" y="1984917"/>
            <a:ext cx="2480273" cy="3062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CDF806E-4E68-B5EB-92DA-4D1CFD652C4F}"/>
              </a:ext>
            </a:extLst>
          </p:cNvPr>
          <p:cNvSpPr/>
          <p:nvPr/>
        </p:nvSpPr>
        <p:spPr>
          <a:xfrm>
            <a:off x="7968773" y="5877852"/>
            <a:ext cx="34500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/>
              <a:t>https://psmsl.org/data/gnssir/index.php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5D95CE9C-F245-E015-29EB-1142C5D7E2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90" t="6280" r="70777" b="13343"/>
          <a:stretch/>
        </p:blipFill>
        <p:spPr>
          <a:xfrm>
            <a:off x="11075376" y="6899"/>
            <a:ext cx="1116624" cy="6972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6902" y="515129"/>
            <a:ext cx="3283381" cy="1140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i="1" spc="-27" dirty="0">
                <a:solidFill>
                  <a:srgbClr val="002060"/>
                </a:solidFill>
                <a:latin typeface="Calibri"/>
                <a:cs typeface="Calibri"/>
              </a:rPr>
              <a:t>UPDATES</a:t>
            </a:r>
            <a:r>
              <a:rPr sz="1800" b="1" i="1" spc="19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FROM</a:t>
            </a:r>
            <a:r>
              <a:rPr sz="1800" b="1" i="1" spc="1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MEMBER</a:t>
            </a:r>
            <a:r>
              <a:rPr sz="1800" b="1" i="1" spc="1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spc="-72" dirty="0">
                <a:solidFill>
                  <a:srgbClr val="002060"/>
                </a:solidFill>
                <a:latin typeface="Calibri"/>
                <a:cs typeface="Calibri"/>
              </a:rPr>
              <a:t>STAT</a:t>
            </a:r>
            <a:r>
              <a:rPr sz="1800" b="1" i="1" spc="-40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ES</a:t>
            </a:r>
          </a:p>
          <a:p>
            <a:pPr marL="0" marR="0">
              <a:lnSpc>
                <a:spcPts val="2200"/>
              </a:lnSpc>
              <a:spcBef>
                <a:spcPts val="4280"/>
              </a:spcBef>
              <a:spcAft>
                <a:spcPts val="0"/>
              </a:spcAft>
            </a:pP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ROMANIA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440" y="6641290"/>
            <a:ext cx="3751265" cy="209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WG2&amp;WG3</a:t>
            </a:r>
            <a:r>
              <a:rPr sz="1100" b="1" i="1" spc="-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1100" b="1" i="1" spc="-19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Seismic, Geophysical</a:t>
            </a:r>
            <a:r>
              <a:rPr sz="1100" b="1" i="1" spc="-4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&amp; Sea</a:t>
            </a:r>
            <a:r>
              <a:rPr sz="1100" b="1" i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Level Measurements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96021" y="6641290"/>
            <a:ext cx="395815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IOC-UNESCO</a:t>
            </a:r>
            <a:r>
              <a:rPr sz="1100" b="1" i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ICG/NEAMTWS,</a:t>
            </a:r>
            <a:r>
              <a:rPr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3-5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dirty="0" err="1">
                <a:solidFill>
                  <a:srgbClr val="002060"/>
                </a:solidFill>
                <a:latin typeface="Calibri"/>
                <a:cs typeface="Calibri"/>
              </a:rPr>
              <a:t>Dec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ember</a:t>
            </a:r>
            <a:r>
              <a:rPr sz="1100" b="1" i="1" spc="-3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202</a:t>
            </a:r>
            <a:r>
              <a:rPr lang="de-DE" sz="1100" b="1" i="1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, Paris, France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E562015-BA77-A648-4EF9-0B4C99B26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030" y="1085226"/>
            <a:ext cx="6055469" cy="36924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1557710-83A2-4E2F-D4C3-6EB569EF5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4869160"/>
            <a:ext cx="4222125" cy="131228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0912C0C-9540-48BE-EBAE-7B58E61CD79B}"/>
              </a:ext>
            </a:extLst>
          </p:cNvPr>
          <p:cNvSpPr txBox="1"/>
          <p:nvPr/>
        </p:nvSpPr>
        <p:spPr>
          <a:xfrm>
            <a:off x="335360" y="1988840"/>
            <a:ext cx="61288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For both earthquake and tsunami monitoring, there are 2 sea level stations, 7 GPS/GNSS stations and 25 seismic stations installed in Dobrogea area. </a:t>
            </a:r>
            <a:endParaRPr lang="de-DE" sz="1600" dirty="0">
              <a:solidFill>
                <a:schemeClr val="tx2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CD8C396-A66A-E938-84CC-F1BC5DC49562}"/>
              </a:ext>
            </a:extLst>
          </p:cNvPr>
          <p:cNvSpPr txBox="1"/>
          <p:nvPr/>
        </p:nvSpPr>
        <p:spPr>
          <a:xfrm>
            <a:off x="407368" y="3143870"/>
            <a:ext cx="6128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NIEP is active member in the international project</a:t>
            </a:r>
            <a:r>
              <a:rPr lang="en-US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 All Risk Integrated System </a:t>
            </a:r>
            <a:r>
              <a:rPr lang="en-US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TOwards</a:t>
            </a:r>
            <a:r>
              <a:rPr lang="en-US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 Trans-boundary </a:t>
            </a:r>
            <a:r>
              <a:rPr lang="en-US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hoListic</a:t>
            </a:r>
            <a:r>
              <a:rPr lang="en-US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 Early-warning - enhanced European Natural Hazards Scientific Partnership 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(ARISTOTLE-</a:t>
            </a:r>
            <a:r>
              <a:rPr lang="en-US" sz="1600" dirty="0" err="1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eENHSP</a:t>
            </a:r>
            <a:r>
              <a:rPr lang="en-US" sz="1600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) Project. </a:t>
            </a:r>
            <a:endParaRPr lang="de-DE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76148" y="745760"/>
            <a:ext cx="3283382" cy="317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i="1" spc="-27" dirty="0">
                <a:solidFill>
                  <a:srgbClr val="002060"/>
                </a:solidFill>
                <a:latin typeface="Calibri"/>
                <a:cs typeface="Calibri"/>
              </a:rPr>
              <a:t>UPDATES</a:t>
            </a:r>
            <a:r>
              <a:rPr sz="1800" b="1" i="1" spc="19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FROM</a:t>
            </a:r>
            <a:r>
              <a:rPr sz="1800" b="1" i="1" spc="1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MEMBER</a:t>
            </a:r>
            <a:r>
              <a:rPr sz="1800" b="1" i="1" spc="1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spc="-72" dirty="0">
                <a:solidFill>
                  <a:srgbClr val="002060"/>
                </a:solidFill>
                <a:latin typeface="Calibri"/>
                <a:cs typeface="Calibri"/>
              </a:rPr>
              <a:t>STAT</a:t>
            </a:r>
            <a:r>
              <a:rPr sz="1800" b="1" i="1" spc="-40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6148" y="1294400"/>
            <a:ext cx="1643388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lang="de-DE" b="1" i="1" dirty="0">
                <a:solidFill>
                  <a:srgbClr val="002060"/>
                </a:solidFill>
                <a:latin typeface="Calibri"/>
                <a:cs typeface="Calibri"/>
              </a:rPr>
              <a:t>United Kingdom</a:t>
            </a:r>
            <a:endParaRPr sz="1800" b="1" i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440" y="6641290"/>
            <a:ext cx="3751265" cy="209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WG2&amp;WG3</a:t>
            </a:r>
            <a:r>
              <a:rPr sz="1100" b="1" i="1" spc="-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1100" b="1" i="1" spc="-19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Seismic, Geophysical</a:t>
            </a:r>
            <a:r>
              <a:rPr sz="1100" b="1" i="1" spc="-4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&amp; Sea</a:t>
            </a:r>
            <a:r>
              <a:rPr sz="1100" b="1" i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Level Measurements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96021" y="6641290"/>
            <a:ext cx="395815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IOC-UNESCO</a:t>
            </a:r>
            <a:r>
              <a:rPr sz="1100" b="1" i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ICG/NEAMTWS,</a:t>
            </a:r>
            <a:r>
              <a:rPr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3-5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dirty="0" err="1">
                <a:solidFill>
                  <a:srgbClr val="002060"/>
                </a:solidFill>
                <a:latin typeface="Calibri"/>
                <a:cs typeface="Calibri"/>
              </a:rPr>
              <a:t>Dec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ember</a:t>
            </a:r>
            <a:r>
              <a:rPr sz="1100" b="1" i="1" spc="-3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202</a:t>
            </a:r>
            <a:r>
              <a:rPr lang="de-DE" sz="1100" b="1" i="1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, Paris, France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F08D115-9EF0-B8F3-58C1-20B39EEDE5AD}"/>
              </a:ext>
            </a:extLst>
          </p:cNvPr>
          <p:cNvSpPr txBox="1"/>
          <p:nvPr/>
        </p:nvSpPr>
        <p:spPr>
          <a:xfrm>
            <a:off x="767408" y="3845947"/>
            <a:ext cx="61288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tr-TR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unding </a:t>
            </a:r>
            <a:r>
              <a:rPr lang="de-DE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install</a:t>
            </a:r>
            <a:r>
              <a:rPr lang="de-DE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ation</a:t>
            </a:r>
            <a:r>
              <a:rPr lang="de-DE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tr-TR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4 new tide gauges at Aberdeen, Lerwick, North Shields and Stornoway. </a:t>
            </a:r>
            <a:endParaRPr lang="de-DE" sz="1800" dirty="0">
              <a:solidFill>
                <a:schemeClr val="tx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tr-TR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igh frequency sampling for tsunami detection</a:t>
            </a:r>
            <a:endParaRPr lang="de-DE" sz="1800" dirty="0">
              <a:solidFill>
                <a:schemeClr val="tx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GNSS for VLM </a:t>
            </a:r>
            <a:endParaRPr lang="de-DE" sz="1800" dirty="0">
              <a:solidFill>
                <a:schemeClr val="tx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nterferometric reflectometry </a:t>
            </a:r>
            <a:endParaRPr lang="de-DE" sz="1800" dirty="0">
              <a:solidFill>
                <a:schemeClr val="tx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tr-TR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owered</a:t>
            </a:r>
            <a:r>
              <a:rPr lang="de-DE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renewable</a:t>
            </a:r>
            <a:r>
              <a:rPr lang="de-DE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tr-TR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1800" dirty="0">
              <a:solidFill>
                <a:schemeClr val="tx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nstall</a:t>
            </a:r>
            <a:r>
              <a:rPr lang="de-DE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ation</a:t>
            </a:r>
            <a:r>
              <a:rPr lang="de-DE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will </a:t>
            </a:r>
            <a:r>
              <a:rPr lang="de-DE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de-DE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completed</a:t>
            </a:r>
            <a:r>
              <a:rPr lang="tr-TR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tr-TR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the next 2 years</a:t>
            </a: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2C754BC-9761-73EF-DBBE-073DA9CB5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96" y="745760"/>
            <a:ext cx="5984501" cy="3072727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77A65685-C783-6A60-8AF7-C2973D293678}"/>
              </a:ext>
            </a:extLst>
          </p:cNvPr>
          <p:cNvSpPr/>
          <p:nvPr/>
        </p:nvSpPr>
        <p:spPr>
          <a:xfrm>
            <a:off x="9120336" y="2492896"/>
            <a:ext cx="72008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B72F115-C622-282A-40B1-8F30F77E5154}"/>
              </a:ext>
            </a:extLst>
          </p:cNvPr>
          <p:cNvSpPr/>
          <p:nvPr/>
        </p:nvSpPr>
        <p:spPr>
          <a:xfrm>
            <a:off x="9552384" y="1268760"/>
            <a:ext cx="72008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7B25308-C55F-2829-8250-1D68A86159FE}"/>
              </a:ext>
            </a:extLst>
          </p:cNvPr>
          <p:cNvSpPr/>
          <p:nvPr/>
        </p:nvSpPr>
        <p:spPr>
          <a:xfrm>
            <a:off x="9408368" y="3356992"/>
            <a:ext cx="72008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7F79862-75A4-683C-AEE0-DC31DB8254AD}"/>
              </a:ext>
            </a:extLst>
          </p:cNvPr>
          <p:cNvSpPr/>
          <p:nvPr/>
        </p:nvSpPr>
        <p:spPr>
          <a:xfrm>
            <a:off x="7392144" y="2060848"/>
            <a:ext cx="72008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A546489-8FF6-38A4-B685-058808415F26}"/>
              </a:ext>
            </a:extLst>
          </p:cNvPr>
          <p:cNvSpPr txBox="1"/>
          <p:nvPr/>
        </p:nvSpPr>
        <p:spPr>
          <a:xfrm>
            <a:off x="7320136" y="3645024"/>
            <a:ext cx="38884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tx2"/>
                </a:solidFill>
              </a:rPr>
              <a:t>https://www.bodc.ac.uk/data/hosted_data_systems/sea_level/uk_tide_gauge_network/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31504" y="223029"/>
            <a:ext cx="8712968" cy="734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823" marR="0" algn="ctr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Seismic</a:t>
            </a:r>
            <a:r>
              <a:rPr sz="1800" b="1" i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and Sea Level</a:t>
            </a:r>
            <a:r>
              <a:rPr sz="1800" b="1" i="1" spc="1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Data</a:t>
            </a:r>
            <a:r>
              <a:rPr sz="1800" b="1" i="1" spc="1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Base</a:t>
            </a:r>
            <a:r>
              <a:rPr sz="1800" b="1" i="1" spc="1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in </a:t>
            </a:r>
            <a:r>
              <a:rPr sz="1800" b="1" i="1" spc="-10" dirty="0">
                <a:solidFill>
                  <a:srgbClr val="002060"/>
                </a:solidFill>
                <a:latin typeface="Calibri"/>
                <a:cs typeface="Calibri"/>
              </a:rPr>
              <a:t>NEAM</a:t>
            </a:r>
            <a:r>
              <a:rPr sz="1800" b="1" i="1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REGION</a:t>
            </a:r>
            <a:r>
              <a:rPr sz="1800" b="1" i="1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(202</a:t>
            </a:r>
            <a:r>
              <a:rPr lang="de-DE" sz="1800" b="1" i="1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)</a:t>
            </a:r>
            <a:endParaRPr lang="de-DE" sz="1800" b="1" i="1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0" marR="0" algn="just">
              <a:lnSpc>
                <a:spcPts val="2197"/>
              </a:lnSpc>
              <a:spcBef>
                <a:spcPts val="1443"/>
              </a:spcBef>
              <a:spcAft>
                <a:spcPts val="0"/>
              </a:spcAft>
            </a:pPr>
            <a:r>
              <a:rPr lang="de-DE" sz="1800" i="1" dirty="0">
                <a:solidFill>
                  <a:srgbClr val="000000"/>
                </a:solidFill>
                <a:latin typeface="Calibri"/>
                <a:cs typeface="Calibri"/>
              </a:rPr>
              <a:t>       </a:t>
            </a:r>
            <a:r>
              <a:rPr sz="1800" i="1" dirty="0">
                <a:solidFill>
                  <a:srgbClr val="000000"/>
                </a:solidFill>
                <a:latin typeface="Calibri"/>
                <a:cs typeface="Calibri"/>
              </a:rPr>
              <a:t>Seismic Stations</a:t>
            </a:r>
            <a:r>
              <a:rPr lang="de-DE" sz="1800" i="1" dirty="0">
                <a:solidFill>
                  <a:srgbClr val="000000"/>
                </a:solidFill>
                <a:latin typeface="Calibri"/>
                <a:cs typeface="Calibri"/>
              </a:rPr>
              <a:t>              </a:t>
            </a:r>
            <a:r>
              <a:rPr sz="1800" i="1" spc="139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800" i="1" spc="139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000000"/>
                </a:solidFill>
                <a:latin typeface="Calibri"/>
                <a:cs typeface="Calibri"/>
              </a:rPr>
              <a:t>Sea-Level Stations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98054" y="5064777"/>
            <a:ext cx="1898346" cy="238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800" i="1" spc="-13" dirty="0">
                <a:solidFill>
                  <a:srgbClr val="000000"/>
                </a:solidFill>
                <a:latin typeface="Calibri"/>
                <a:cs typeface="Calibri"/>
              </a:rPr>
              <a:t>by</a:t>
            </a:r>
            <a:r>
              <a:rPr sz="800" i="1" spc="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800" i="1" dirty="0">
                <a:solidFill>
                  <a:srgbClr val="000000"/>
                </a:solidFill>
                <a:latin typeface="Calibri"/>
                <a:cs typeface="Calibri"/>
              </a:rPr>
              <a:t>Claire</a:t>
            </a:r>
            <a:r>
              <a:rPr sz="800" i="1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800" i="1" dirty="0">
                <a:solidFill>
                  <a:srgbClr val="000000"/>
                </a:solidFill>
                <a:latin typeface="Calibri"/>
                <a:cs typeface="Calibri"/>
              </a:rPr>
              <a:t>Jaffrézic</a:t>
            </a:r>
            <a:r>
              <a:rPr sz="800" i="1" spc="2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800" i="1" dirty="0">
                <a:solidFill>
                  <a:srgbClr val="000000"/>
                </a:solidFill>
                <a:latin typeface="Calibri"/>
                <a:cs typeface="Calibri"/>
              </a:rPr>
              <a:t>(UNESC0-IOC), March 2023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440" y="6641290"/>
            <a:ext cx="3751265" cy="209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WG2&amp;WG3</a:t>
            </a:r>
            <a:r>
              <a:rPr sz="1100" b="1" i="1" spc="-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1100" b="1" i="1" spc="-19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Seismic, Geophysical</a:t>
            </a:r>
            <a:r>
              <a:rPr sz="1100" b="1" i="1" spc="-4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&amp; Sea</a:t>
            </a:r>
            <a:r>
              <a:rPr sz="1100" b="1" i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Level Measurements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96021" y="6641290"/>
            <a:ext cx="395815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IOC-UNESCO</a:t>
            </a:r>
            <a:r>
              <a:rPr sz="1100" b="1" i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ICG/NEAMTWS,</a:t>
            </a:r>
            <a:r>
              <a:rPr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3-</a:t>
            </a:r>
            <a:r>
              <a:rPr lang="de-DE" sz="1100" b="1" i="1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dirty="0" err="1">
                <a:solidFill>
                  <a:srgbClr val="002060"/>
                </a:solidFill>
                <a:latin typeface="Calibri"/>
                <a:cs typeface="Calibri"/>
              </a:rPr>
              <a:t>Dec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ember</a:t>
            </a:r>
            <a:r>
              <a:rPr sz="1100" b="1" i="1" spc="-3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202</a:t>
            </a:r>
            <a:r>
              <a:rPr lang="de-DE" sz="1100" b="1" i="1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, Paris, France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682737-C2CF-9365-E944-DD2457A76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2" y="1429520"/>
            <a:ext cx="11928648" cy="36352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09116" y="223029"/>
            <a:ext cx="7479581" cy="7795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33701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Seismic</a:t>
            </a:r>
            <a:r>
              <a:rPr sz="1800" b="1" i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and Sea Level</a:t>
            </a:r>
            <a:r>
              <a:rPr sz="1800" b="1" i="1" spc="1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Data</a:t>
            </a:r>
            <a:r>
              <a:rPr sz="1800" b="1" i="1" spc="1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Base</a:t>
            </a:r>
            <a:r>
              <a:rPr sz="1800" b="1" i="1" spc="1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in </a:t>
            </a:r>
            <a:r>
              <a:rPr sz="1800" b="1" i="1" spc="-10" dirty="0">
                <a:solidFill>
                  <a:srgbClr val="002060"/>
                </a:solidFill>
                <a:latin typeface="Calibri"/>
                <a:cs typeface="Calibri"/>
              </a:rPr>
              <a:t>NEAM</a:t>
            </a:r>
            <a:r>
              <a:rPr sz="1800" b="1" i="1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REGION</a:t>
            </a:r>
            <a:r>
              <a:rPr sz="1800" b="1" i="1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002060"/>
                </a:solidFill>
                <a:latin typeface="Calibri"/>
                <a:cs typeface="Calibri"/>
              </a:rPr>
              <a:t>(2024)</a:t>
            </a:r>
          </a:p>
          <a:p>
            <a:pPr marL="0" marR="0">
              <a:lnSpc>
                <a:spcPts val="2197"/>
              </a:lnSpc>
              <a:spcBef>
                <a:spcPts val="1443"/>
              </a:spcBef>
              <a:spcAft>
                <a:spcPts val="0"/>
              </a:spcAft>
            </a:pPr>
            <a:r>
              <a:rPr sz="1800" i="1" dirty="0">
                <a:solidFill>
                  <a:srgbClr val="000000"/>
                </a:solidFill>
                <a:latin typeface="Calibri"/>
                <a:cs typeface="Calibri"/>
              </a:rPr>
              <a:t>Seismic</a:t>
            </a:r>
            <a:r>
              <a:rPr sz="1800" i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000000"/>
                </a:solidFill>
                <a:latin typeface="Calibri"/>
                <a:cs typeface="Calibri"/>
              </a:rPr>
              <a:t>Stations</a:t>
            </a:r>
            <a:r>
              <a:rPr sz="1800" i="1" spc="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000000"/>
                </a:solidFill>
                <a:latin typeface="Calibri"/>
                <a:cs typeface="Calibri"/>
              </a:rPr>
              <a:t>Monitored</a:t>
            </a:r>
            <a:r>
              <a:rPr sz="1800" i="1" spc="2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i="1" spc="-13" dirty="0">
                <a:solidFill>
                  <a:srgbClr val="000000"/>
                </a:solidFill>
                <a:latin typeface="Calibri"/>
                <a:cs typeface="Calibri"/>
              </a:rPr>
              <a:t>by</a:t>
            </a:r>
            <a:r>
              <a:rPr sz="1800" i="1" spc="1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000000"/>
                </a:solidFill>
                <a:latin typeface="Calibri"/>
                <a:cs typeface="Calibri"/>
              </a:rPr>
              <a:t>TSP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097903" y="713248"/>
            <a:ext cx="3510747" cy="317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i="1" dirty="0">
                <a:solidFill>
                  <a:srgbClr val="000000"/>
                </a:solidFill>
                <a:latin typeface="Calibri"/>
                <a:cs typeface="Calibri"/>
              </a:rPr>
              <a:t>Sea-Level Stations</a:t>
            </a:r>
            <a:r>
              <a:rPr sz="1800" i="1" spc="1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000000"/>
                </a:solidFill>
                <a:latin typeface="Calibri"/>
                <a:cs typeface="Calibri"/>
              </a:rPr>
              <a:t>Monitored</a:t>
            </a:r>
            <a:r>
              <a:rPr sz="1800" i="1" spc="3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i="1" spc="-11" dirty="0">
                <a:solidFill>
                  <a:srgbClr val="000000"/>
                </a:solidFill>
                <a:latin typeface="Calibri"/>
                <a:cs typeface="Calibri"/>
              </a:rPr>
              <a:t>by</a:t>
            </a:r>
            <a:r>
              <a:rPr sz="1800" i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000000"/>
                </a:solidFill>
                <a:latin typeface="Calibri"/>
                <a:cs typeface="Calibri"/>
              </a:rPr>
              <a:t>TSP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440" y="6641290"/>
            <a:ext cx="3751265" cy="209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WG2&amp;WG3</a:t>
            </a:r>
            <a:r>
              <a:rPr sz="1100" b="1" i="1" spc="-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1100" b="1" i="1" spc="-19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Seismic, Geophysical</a:t>
            </a:r>
            <a:r>
              <a:rPr sz="1100" b="1" i="1" spc="-4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&amp; Sea</a:t>
            </a:r>
            <a:r>
              <a:rPr sz="1100" b="1" i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Level Measurements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96021" y="6641290"/>
            <a:ext cx="395815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IOC-UNESCO</a:t>
            </a:r>
            <a:r>
              <a:rPr sz="1100" b="1" i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ICG/NEAMTWS,</a:t>
            </a:r>
            <a:r>
              <a:rPr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3-5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dirty="0" err="1">
                <a:solidFill>
                  <a:srgbClr val="002060"/>
                </a:solidFill>
                <a:latin typeface="Calibri"/>
                <a:cs typeface="Calibri"/>
              </a:rPr>
              <a:t>Dec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ember</a:t>
            </a:r>
            <a:r>
              <a:rPr sz="1100" b="1" i="1" spc="-3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202</a:t>
            </a:r>
            <a:r>
              <a:rPr lang="de-DE" sz="1100" b="1" i="1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, Paris, France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3A32215-D76C-B504-5A63-1B9741D7A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4" y="1484784"/>
            <a:ext cx="5944006" cy="355332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A0805D7-1210-B06B-8A69-6B03C5815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8" y="1508989"/>
            <a:ext cx="5944006" cy="35280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26994" y="685435"/>
            <a:ext cx="615850" cy="317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i="1" dirty="0">
                <a:solidFill>
                  <a:srgbClr val="000000"/>
                </a:solidFill>
                <a:latin typeface="Calibri"/>
                <a:cs typeface="Calibri"/>
              </a:rPr>
              <a:t>2024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133588" y="685435"/>
            <a:ext cx="615850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i="1" dirty="0">
                <a:solidFill>
                  <a:srgbClr val="000000"/>
                </a:solidFill>
                <a:latin typeface="Calibri"/>
                <a:cs typeface="Calibri"/>
              </a:rPr>
              <a:t>2021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440" y="6641290"/>
            <a:ext cx="3751265" cy="209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WG2&amp;WG3</a:t>
            </a:r>
            <a:r>
              <a:rPr sz="1100" b="1" i="1" spc="-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1100" b="1" i="1" spc="-19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Seismic, Geophysical</a:t>
            </a:r>
            <a:r>
              <a:rPr sz="1100" b="1" i="1" spc="-4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&amp; Sea</a:t>
            </a:r>
            <a:r>
              <a:rPr sz="1100" b="1" i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Level Measurements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96021" y="6641290"/>
            <a:ext cx="395815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IOC-UNESCO</a:t>
            </a:r>
            <a:r>
              <a:rPr sz="1100" b="1" i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ICG/NEAMTWS,</a:t>
            </a:r>
            <a:r>
              <a:rPr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3-5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dirty="0" err="1">
                <a:solidFill>
                  <a:srgbClr val="002060"/>
                </a:solidFill>
                <a:latin typeface="Calibri"/>
                <a:cs typeface="Calibri"/>
              </a:rPr>
              <a:t>Dec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ember</a:t>
            </a:r>
            <a:r>
              <a:rPr sz="1100" b="1" i="1" spc="-3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202</a:t>
            </a:r>
            <a:r>
              <a:rPr lang="de-DE" sz="1100" b="1" i="1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, Paris, France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4EF7488-C185-7FB2-E972-10170A3E0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124744"/>
            <a:ext cx="6255569" cy="344776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8CECE3F-59D8-B217-2F67-2F8AA124D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102" y="1196752"/>
            <a:ext cx="6255569" cy="3456384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ECD6035E-C3B7-756C-D127-A97EE1AFEF86}"/>
              </a:ext>
            </a:extLst>
          </p:cNvPr>
          <p:cNvSpPr/>
          <p:nvPr/>
        </p:nvSpPr>
        <p:spPr>
          <a:xfrm>
            <a:off x="1487488" y="3356992"/>
            <a:ext cx="288032" cy="2880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BCB1C22-9675-24D8-1BEE-F9C8858D46DF}"/>
              </a:ext>
            </a:extLst>
          </p:cNvPr>
          <p:cNvSpPr/>
          <p:nvPr/>
        </p:nvSpPr>
        <p:spPr>
          <a:xfrm>
            <a:off x="623392" y="3501008"/>
            <a:ext cx="288032" cy="2880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4C2F4AC0-D42B-2688-831B-FD91DB3B1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4" y="1124745"/>
            <a:ext cx="6167001" cy="342281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4245C46-7652-FC5B-3F7A-3EBB38FE5221}"/>
              </a:ext>
            </a:extLst>
          </p:cNvPr>
          <p:cNvSpPr txBox="1"/>
          <p:nvPr/>
        </p:nvSpPr>
        <p:spPr>
          <a:xfrm>
            <a:off x="8207598" y="692696"/>
            <a:ext cx="6097314" cy="364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i="1" dirty="0">
                <a:solidFill>
                  <a:srgbClr val="000000"/>
                </a:solidFill>
                <a:latin typeface="Calibri"/>
                <a:cs typeface="Calibri"/>
              </a:rPr>
              <a:t>2024                                                                                             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35A73C-9A9A-688B-414A-06F7CC08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342" y="1124744"/>
            <a:ext cx="6255569" cy="3447762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876B9F5B-5668-25CF-CAFD-CD879DCFB9E4}"/>
              </a:ext>
            </a:extLst>
          </p:cNvPr>
          <p:cNvSpPr/>
          <p:nvPr/>
        </p:nvSpPr>
        <p:spPr>
          <a:xfrm>
            <a:off x="7127478" y="3356992"/>
            <a:ext cx="288032" cy="2880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EDA54E6-9744-5021-758D-80E001324493}"/>
              </a:ext>
            </a:extLst>
          </p:cNvPr>
          <p:cNvSpPr/>
          <p:nvPr/>
        </p:nvSpPr>
        <p:spPr>
          <a:xfrm>
            <a:off x="6263382" y="3501008"/>
            <a:ext cx="288032" cy="2880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697F70D0-C9E8-B0C7-1C39-CFF7C945BD2B}"/>
              </a:ext>
            </a:extLst>
          </p:cNvPr>
          <p:cNvSpPr txBox="1"/>
          <p:nvPr/>
        </p:nvSpPr>
        <p:spPr>
          <a:xfrm>
            <a:off x="91440" y="6641290"/>
            <a:ext cx="3751265" cy="209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WG2&amp;WG3</a:t>
            </a:r>
            <a:r>
              <a:rPr sz="1100" b="1" i="1" spc="-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1100" b="1" i="1" spc="-19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Seismic, Geophysical</a:t>
            </a:r>
            <a:r>
              <a:rPr sz="1100" b="1" i="1" spc="-4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&amp; Sea</a:t>
            </a:r>
            <a:r>
              <a:rPr sz="1100" b="1" i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Level Measurements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0E3B59E6-E243-F391-3D3F-DDB630FE63A8}"/>
              </a:ext>
            </a:extLst>
          </p:cNvPr>
          <p:cNvSpPr txBox="1"/>
          <p:nvPr/>
        </p:nvSpPr>
        <p:spPr>
          <a:xfrm>
            <a:off x="8296021" y="6641290"/>
            <a:ext cx="395815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IOC-UNESCO</a:t>
            </a:r>
            <a:r>
              <a:rPr sz="1100" b="1" i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ICG/NEAMTWS,</a:t>
            </a:r>
            <a:r>
              <a:rPr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3-5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dirty="0" err="1">
                <a:solidFill>
                  <a:srgbClr val="002060"/>
                </a:solidFill>
                <a:latin typeface="Calibri"/>
                <a:cs typeface="Calibri"/>
              </a:rPr>
              <a:t>Dec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ember</a:t>
            </a:r>
            <a:r>
              <a:rPr sz="1100" b="1" i="1" spc="-3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202</a:t>
            </a:r>
            <a:r>
              <a:rPr lang="de-DE" sz="1100" b="1" i="1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, Paris, France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7E840F8-3AB6-2A89-DBB6-19BC37B6DB8C}"/>
              </a:ext>
            </a:extLst>
          </p:cNvPr>
          <p:cNvSpPr txBox="1"/>
          <p:nvPr/>
        </p:nvSpPr>
        <p:spPr>
          <a:xfrm>
            <a:off x="2495600" y="764704"/>
            <a:ext cx="648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>
                <a:solidFill>
                  <a:srgbClr val="000000"/>
                </a:solidFill>
                <a:latin typeface="Calibri"/>
                <a:cs typeface="Calibri"/>
              </a:rPr>
              <a:t>2025</a:t>
            </a:r>
            <a:endParaRPr lang="de-DE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8B1748F-4E38-C39C-A141-FBFE50E9C10F}"/>
              </a:ext>
            </a:extLst>
          </p:cNvPr>
          <p:cNvSpPr/>
          <p:nvPr/>
        </p:nvSpPr>
        <p:spPr>
          <a:xfrm>
            <a:off x="3719736" y="3573016"/>
            <a:ext cx="648072" cy="64807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7EFA313-3310-58E7-656D-101FA64DE58C}"/>
              </a:ext>
            </a:extLst>
          </p:cNvPr>
          <p:cNvSpPr/>
          <p:nvPr/>
        </p:nvSpPr>
        <p:spPr>
          <a:xfrm>
            <a:off x="2711624" y="2492896"/>
            <a:ext cx="351656" cy="36933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4175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73C6ADC-6198-680B-4745-76EE612DE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620688"/>
            <a:ext cx="1705213" cy="73352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00D2956-80E9-29D9-8A71-627F23889E7B}"/>
              </a:ext>
            </a:extLst>
          </p:cNvPr>
          <p:cNvSpPr txBox="1"/>
          <p:nvPr/>
        </p:nvSpPr>
        <p:spPr>
          <a:xfrm>
            <a:off x="3048657" y="332656"/>
            <a:ext cx="60973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EPOS, the European Plate Observing System, is a multidisciplinary, distributed research infrastructure that facilitates the integrated use of data, data products, and facilities from the solid Earth science community in Europe.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223B556-D3C3-FF79-5062-0FB2E83D3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251" y="2743760"/>
            <a:ext cx="3134162" cy="103837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702E7E3-AE2D-E506-A9AD-99BBA136A78A}"/>
              </a:ext>
            </a:extLst>
          </p:cNvPr>
          <p:cNvSpPr txBox="1"/>
          <p:nvPr/>
        </p:nvSpPr>
        <p:spPr>
          <a:xfrm>
            <a:off x="895251" y="4255928"/>
            <a:ext cx="3256533" cy="14773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Virtual </a:t>
            </a:r>
            <a:r>
              <a:rPr lang="de-DE" dirty="0" err="1">
                <a:solidFill>
                  <a:schemeClr val="tx2"/>
                </a:solidFill>
              </a:rPr>
              <a:t>access</a:t>
            </a:r>
            <a:r>
              <a:rPr lang="de-DE" dirty="0">
                <a:solidFill>
                  <a:schemeClr val="tx2"/>
                </a:solidFill>
              </a:rPr>
              <a:t> </a:t>
            </a:r>
          </a:p>
          <a:p>
            <a:endParaRPr lang="de-DE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Seismological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waveform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data</a:t>
            </a:r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GNSS </a:t>
            </a:r>
            <a:r>
              <a:rPr lang="de-DE" dirty="0" err="1">
                <a:solidFill>
                  <a:schemeClr val="tx2"/>
                </a:solidFill>
              </a:rPr>
              <a:t>data</a:t>
            </a:r>
            <a:endParaRPr lang="de-DE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Sea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level</a:t>
            </a:r>
            <a:r>
              <a:rPr lang="de-DE" dirty="0">
                <a:solidFill>
                  <a:schemeClr val="tx2"/>
                </a:solidFill>
              </a:rPr>
              <a:t> and </a:t>
            </a:r>
            <a:r>
              <a:rPr lang="de-DE" dirty="0" err="1">
                <a:solidFill>
                  <a:schemeClr val="tx2"/>
                </a:solidFill>
              </a:rPr>
              <a:t>ovean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bottom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data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948D996-E7D0-825C-01C3-CE442F96E657}"/>
              </a:ext>
            </a:extLst>
          </p:cNvPr>
          <p:cNvSpPr txBox="1"/>
          <p:nvPr/>
        </p:nvSpPr>
        <p:spPr>
          <a:xfrm>
            <a:off x="2688617" y="5718448"/>
            <a:ext cx="297533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https://www.geo-inquire.eu/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DB5F50E-544E-9862-B0EA-9BEA708E5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928" y="2492896"/>
            <a:ext cx="5040560" cy="346505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790C871-049F-5087-3615-69706D07A5DD}"/>
              </a:ext>
            </a:extLst>
          </p:cNvPr>
          <p:cNvSpPr txBox="1"/>
          <p:nvPr/>
        </p:nvSpPr>
        <p:spPr>
          <a:xfrm>
            <a:off x="9552384" y="5934472"/>
            <a:ext cx="18952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https://dtgeo.eu/</a:t>
            </a: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F51F1119-EA56-5578-6633-CAA98F06AA0A}"/>
              </a:ext>
            </a:extLst>
          </p:cNvPr>
          <p:cNvSpPr txBox="1"/>
          <p:nvPr/>
        </p:nvSpPr>
        <p:spPr>
          <a:xfrm>
            <a:off x="91440" y="6641290"/>
            <a:ext cx="3751265" cy="209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WG2&amp;WG3</a:t>
            </a:r>
            <a:r>
              <a:rPr sz="1100" b="1" i="1" spc="-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1100" b="1" i="1" spc="-19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Seismic, Geophysical</a:t>
            </a:r>
            <a:r>
              <a:rPr sz="1100" b="1" i="1" spc="-4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&amp; Sea</a:t>
            </a:r>
            <a:r>
              <a:rPr sz="1100" b="1" i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Level Measurements</a:t>
            </a: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CA1BDB33-A61A-26A1-23D8-C97C25E8C4FF}"/>
              </a:ext>
            </a:extLst>
          </p:cNvPr>
          <p:cNvSpPr txBox="1"/>
          <p:nvPr/>
        </p:nvSpPr>
        <p:spPr>
          <a:xfrm>
            <a:off x="8296021" y="6641290"/>
            <a:ext cx="395815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IOC-UNESCO</a:t>
            </a:r>
            <a:r>
              <a:rPr sz="1100" b="1" i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ICG/NEAMTWS,</a:t>
            </a:r>
            <a:r>
              <a:rPr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3-5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dirty="0" err="1">
                <a:solidFill>
                  <a:srgbClr val="002060"/>
                </a:solidFill>
                <a:latin typeface="Calibri"/>
                <a:cs typeface="Calibri"/>
              </a:rPr>
              <a:t>Dec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ember</a:t>
            </a:r>
            <a:r>
              <a:rPr sz="1100" b="1" i="1" spc="-3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202</a:t>
            </a:r>
            <a:r>
              <a:rPr lang="de-DE" sz="1100" b="1" i="1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, Paris, France</a:t>
            </a:r>
          </a:p>
        </p:txBody>
      </p:sp>
    </p:spTree>
    <p:extLst>
      <p:ext uri="{BB962C8B-B14F-4D97-AF65-F5344CB8AC3E}">
        <p14:creationId xmlns:p14="http://schemas.microsoft.com/office/powerpoint/2010/main" val="283729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57856" y="554017"/>
            <a:ext cx="6078523" cy="378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44546A"/>
                </a:solidFill>
                <a:latin typeface="Arial"/>
                <a:cs typeface="Arial"/>
              </a:rPr>
              <a:t>Publicly</a:t>
            </a:r>
            <a:r>
              <a:rPr sz="2400" b="1" spc="-115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4546A"/>
                </a:solidFill>
                <a:latin typeface="Arial"/>
                <a:cs typeface="Arial"/>
              </a:rPr>
              <a:t>Accessible</a:t>
            </a:r>
            <a:r>
              <a:rPr sz="2400" b="1" spc="25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sz="2400" b="1" spc="-27" dirty="0">
                <a:solidFill>
                  <a:srgbClr val="44546A"/>
                </a:solidFill>
                <a:latin typeface="Arial"/>
                <a:cs typeface="Arial"/>
              </a:rPr>
              <a:t>Tsunami</a:t>
            </a:r>
            <a:r>
              <a:rPr sz="2400" b="1" spc="702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4546A"/>
                </a:solidFill>
                <a:latin typeface="Arial"/>
                <a:cs typeface="Arial"/>
              </a:rPr>
              <a:t>Data</a:t>
            </a:r>
            <a:r>
              <a:rPr sz="2400" b="1" spc="19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4546A"/>
                </a:solidFill>
                <a:latin typeface="Arial"/>
                <a:cs typeface="Arial"/>
              </a:rPr>
              <a:t>Portal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72579" y="6082859"/>
            <a:ext cx="3724051" cy="317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Calibri"/>
                <a:cs typeface="Calibri"/>
              </a:rPr>
              <a:t>https://www.epos-eu.org/tcs/tsunami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440" y="6641290"/>
            <a:ext cx="3751265" cy="209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WG2&amp;WG3</a:t>
            </a:r>
            <a:r>
              <a:rPr sz="1100" b="1" i="1" spc="-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1100" b="1" i="1" spc="-19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Seismic, Geophysical</a:t>
            </a:r>
            <a:r>
              <a:rPr sz="1100" b="1" i="1" spc="-4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&amp; Sea</a:t>
            </a:r>
            <a:r>
              <a:rPr sz="1100" b="1" i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Level Measurements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96021" y="6641290"/>
            <a:ext cx="395815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IOC-UNESCO</a:t>
            </a:r>
            <a:r>
              <a:rPr sz="1100" b="1" i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ICG/NEAMTWS,</a:t>
            </a:r>
            <a:r>
              <a:rPr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3-5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dirty="0" err="1">
                <a:solidFill>
                  <a:srgbClr val="002060"/>
                </a:solidFill>
                <a:latin typeface="Calibri"/>
                <a:cs typeface="Calibri"/>
              </a:rPr>
              <a:t>Dec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ember</a:t>
            </a:r>
            <a:r>
              <a:rPr sz="1100" b="1" i="1" spc="-3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202</a:t>
            </a:r>
            <a:r>
              <a:rPr lang="de-DE" sz="1100" b="1" i="1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, Paris, France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1097A2D-1DC8-B05C-A584-7B384AE3F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93" y="1154049"/>
            <a:ext cx="8375524" cy="48821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57856" y="554017"/>
            <a:ext cx="6078523" cy="378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44546A"/>
                </a:solidFill>
                <a:latin typeface="Arial"/>
                <a:cs typeface="Arial"/>
              </a:rPr>
              <a:t>Publicly</a:t>
            </a:r>
            <a:r>
              <a:rPr sz="2400" b="1" spc="-115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4546A"/>
                </a:solidFill>
                <a:latin typeface="Arial"/>
                <a:cs typeface="Arial"/>
              </a:rPr>
              <a:t>Accessible</a:t>
            </a:r>
            <a:r>
              <a:rPr sz="2400" b="1" spc="25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sz="2400" b="1" spc="-27" dirty="0">
                <a:solidFill>
                  <a:srgbClr val="44546A"/>
                </a:solidFill>
                <a:latin typeface="Arial"/>
                <a:cs typeface="Arial"/>
              </a:rPr>
              <a:t>Tsunami</a:t>
            </a:r>
            <a:r>
              <a:rPr sz="2400" b="1" spc="702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4546A"/>
                </a:solidFill>
                <a:latin typeface="Arial"/>
                <a:cs typeface="Arial"/>
              </a:rPr>
              <a:t>Data</a:t>
            </a:r>
            <a:r>
              <a:rPr sz="2400" b="1" spc="19" dirty="0">
                <a:solidFill>
                  <a:srgbClr val="44546A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4546A"/>
                </a:solidFill>
                <a:latin typeface="Arial"/>
                <a:cs typeface="Arial"/>
              </a:rPr>
              <a:t>Portal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72579" y="6082859"/>
            <a:ext cx="3724051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endParaRPr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440" y="6641290"/>
            <a:ext cx="3751265" cy="209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WG2&amp;WG3</a:t>
            </a:r>
            <a:r>
              <a:rPr sz="1100" b="1" i="1" spc="-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1100" b="1" i="1" spc="-19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Seismic, Geophysical</a:t>
            </a:r>
            <a:r>
              <a:rPr sz="1100" b="1" i="1" spc="-4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&amp; Sea</a:t>
            </a:r>
            <a:r>
              <a:rPr sz="1100" b="1" i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Level Measurements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96021" y="6641290"/>
            <a:ext cx="395815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IOC-UNESCO</a:t>
            </a:r>
            <a:r>
              <a:rPr sz="1100" b="1" i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ICG/NEAMTWS,</a:t>
            </a:r>
            <a:r>
              <a:rPr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3-5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dirty="0" err="1">
                <a:solidFill>
                  <a:srgbClr val="002060"/>
                </a:solidFill>
                <a:latin typeface="Calibri"/>
                <a:cs typeface="Calibri"/>
              </a:rPr>
              <a:t>Dec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ember</a:t>
            </a:r>
            <a:r>
              <a:rPr sz="1100" b="1" i="1" spc="-3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202</a:t>
            </a:r>
            <a:r>
              <a:rPr lang="de-DE" sz="1100" b="1" i="1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, Paris, France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574A8D-9C0B-96D1-1F95-7E4E4D3C5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470319"/>
            <a:ext cx="8256240" cy="435674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04068C0-E021-456E-283F-416A5FCA8BE4}"/>
              </a:ext>
            </a:extLst>
          </p:cNvPr>
          <p:cNvSpPr txBox="1"/>
          <p:nvPr/>
        </p:nvSpPr>
        <p:spPr>
          <a:xfrm>
            <a:off x="6960096" y="5795972"/>
            <a:ext cx="3175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https://www.ics-c.epos-eu.org/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05EEE53-5B97-F2D7-D1D8-177CCDFC9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3140969"/>
            <a:ext cx="224852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85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767570" y="6111510"/>
            <a:ext cx="2474900" cy="317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u="sng" dirty="0">
                <a:solidFill>
                  <a:srgbClr val="0563C1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https://tsunami-data.org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440" y="6641290"/>
            <a:ext cx="3751265" cy="209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WG2&amp;WG3</a:t>
            </a:r>
            <a:r>
              <a:rPr sz="1100" b="1" i="1" spc="-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1100" b="1" i="1" spc="-19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Seismic, Geophysical</a:t>
            </a:r>
            <a:r>
              <a:rPr sz="1100" b="1" i="1" spc="-4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&amp; Sea</a:t>
            </a:r>
            <a:r>
              <a:rPr sz="1100" b="1" i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Level Measurements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296021" y="6641290"/>
            <a:ext cx="395815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7"/>
              </a:lnSpc>
              <a:spcBef>
                <a:spcPts val="0"/>
              </a:spcBef>
              <a:spcAft>
                <a:spcPts val="0"/>
              </a:spcAft>
            </a:pP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IOC-UNESCO</a:t>
            </a:r>
            <a:r>
              <a:rPr sz="1100" b="1" i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ICG/NEAMTWS,</a:t>
            </a:r>
            <a:r>
              <a:rPr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spc="-32" dirty="0">
                <a:solidFill>
                  <a:srgbClr val="002060"/>
                </a:solidFill>
                <a:latin typeface="Calibri"/>
                <a:cs typeface="Calibri"/>
              </a:rPr>
              <a:t>3-5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de-DE" sz="1100" b="1" i="1" dirty="0" err="1">
                <a:solidFill>
                  <a:srgbClr val="002060"/>
                </a:solidFill>
                <a:latin typeface="Calibri"/>
                <a:cs typeface="Calibri"/>
              </a:rPr>
              <a:t>Dec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ember</a:t>
            </a:r>
            <a:r>
              <a:rPr sz="1100" b="1" i="1" spc="-37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202</a:t>
            </a:r>
            <a:r>
              <a:rPr lang="de-DE" sz="1100" b="1" i="1" dirty="0">
                <a:solidFill>
                  <a:srgbClr val="002060"/>
                </a:solidFill>
                <a:latin typeface="Calibri"/>
                <a:cs typeface="Calibri"/>
              </a:rPr>
              <a:t>5</a:t>
            </a:r>
            <a:r>
              <a:rPr sz="1100" b="1" i="1" dirty="0">
                <a:solidFill>
                  <a:srgbClr val="002060"/>
                </a:solidFill>
                <a:latin typeface="Calibri"/>
                <a:cs typeface="Calibri"/>
              </a:rPr>
              <a:t>, Paris, France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37C42D0-DB05-B697-9540-9390E1269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354794"/>
            <a:ext cx="6893545" cy="57861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775</Words>
  <Application>Microsoft Office PowerPoint</Application>
  <PresentationFormat>Widescreen</PresentationFormat>
  <Paragraphs>82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Times New Roman</vt:lpstr>
      <vt:lpstr>Calibri</vt:lpstr>
      <vt:lpstr>Arial</vt:lpstr>
      <vt:lpstr>Theme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Chang Seng, Denis</cp:lastModifiedBy>
  <cp:revision>12</cp:revision>
  <dcterms:modified xsi:type="dcterms:W3CDTF">2025-12-01T14:51:57Z</dcterms:modified>
</cp:coreProperties>
</file>