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337" r:id="rId2"/>
    <p:sldId id="346" r:id="rId3"/>
    <p:sldId id="344" r:id="rId4"/>
    <p:sldId id="338" r:id="rId5"/>
    <p:sldId id="342" r:id="rId6"/>
    <p:sldId id="343" r:id="rId7"/>
    <p:sldId id="341" r:id="rId8"/>
    <p:sldId id="347" r:id="rId9"/>
    <p:sldId id="340" r:id="rId10"/>
    <p:sldId id="33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5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0AE"/>
    <a:srgbClr val="E8F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1" autoAdjust="0"/>
    <p:restoredTop sz="94660"/>
  </p:normalViewPr>
  <p:slideViewPr>
    <p:cSldViewPr snapToGrid="0">
      <p:cViewPr>
        <p:scale>
          <a:sx n="66" d="100"/>
          <a:sy n="66" d="100"/>
        </p:scale>
        <p:origin x="1253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3E9CB-4FCE-414C-B78A-E3A216FC521B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59DA4-E508-47A0-A425-A7655A7344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3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22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2508E-B223-C991-1105-4CD8325F7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BFC0F8-12DF-BFF2-2450-183CCA410D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730BEA-6737-EFE0-44A5-9B399C6BD1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9772F-BA3D-ABB6-D3D1-EB11186AF4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999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379B-8DB3-E6A8-C7EA-1E02070F4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12FDC-5B14-3E33-535D-FF06310A6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34C0-0BEF-E57B-D2F2-248AC1CB2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82AC1-633C-1B4F-C2C9-1EDA40CA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0F18F-239D-195D-D511-E24A0658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72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9DD20-8009-C40F-1812-ED4CABC97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94C81-7EC8-7662-8CEB-5FC348AA6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093BF-8708-DC5C-6BBB-DEF917676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23E72-5354-F9FC-C128-D562110E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270BD-A9BE-B627-CBB1-86AC8E45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76769-A699-63F1-3C95-AA06873E6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4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FAC0-4B3F-146E-EA14-6DFF8BDA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091824-E8A1-94CA-A2B0-CA79E68A7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AA16F-26FD-7568-879D-1079CF7DF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A1298-0121-DB13-8F1E-B40C2B33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89292-2E4B-7C22-EE9E-8F0A8D32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673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1C85B-549D-7CB4-27E0-6554280656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B9AB5-2D97-0696-A4C2-B4FCC5D9A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579F6-1977-A5F6-7F54-20E15DCAE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800EF-CE89-A005-42F0-7DC34993F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C1D9-D725-E369-9EB5-6B69A9294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480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49" y="2066956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OF PRESENTATION</a:t>
            </a:r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988881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add subtitle or summary</a:t>
            </a:r>
          </a:p>
        </p:txBody>
      </p:sp>
      <p:pic>
        <p:nvPicPr>
          <p:cNvPr id="8" name="Picture 7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E035D78A-55A5-4AEE-9548-2C8425E257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54" y="114742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6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ECC7-B154-8ADD-48A3-EF4FC0AC5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1AE98-A3F2-04D4-E442-96F50CE1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32061-AC7C-11BD-BB57-93F08696E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AB27E-F509-9E5B-EC3E-9A23B1EA9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621CA-B0FA-BB6B-700E-4A6CF4129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82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95594-62E3-2CE3-7C98-0F9BE8AFE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AF8BF-9031-5C6F-E579-8F215B8DC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FC76E-E6B2-BB67-5106-E3549DE9A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64997-4B59-C770-BC02-4AE254F8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56E88-AC86-F254-C692-F7BE85A4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1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1F3D-A155-AA71-163D-D91B9E847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3CD73-50C5-76F5-BCD0-952F87E14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8922A-4136-4496-B87E-A61922DFD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AF6BD9-9E14-64EF-7B07-E0EB8A00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B9735-2E13-27BB-EA17-7B7558743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546D8-B6EA-527F-9F5B-913737C7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5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09C8-0AF4-1937-8DE7-EAE92F3E3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F5550-0F19-13CB-C57F-7935231DD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77900-F26B-1517-1992-5E3C21BAA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4F73AA-C5D1-63F1-753E-AD973910B7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65284-B19E-8432-22EF-B4BC00558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996E5D-AD0E-325F-068D-A6FFB276D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D71C36-A3AB-9DAB-A296-C50BC89A5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B9CB1F-66A6-884E-18E9-9BF2717E5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5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4E91A-3B87-8A32-925F-B28B6D087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21CB4-5A21-AAB2-7F2D-0BF58AAB0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7A920-AD4B-338E-08A4-6E5EB148D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6531D5-1AE0-F5CC-AFB2-1205F61F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020383-E32D-7660-EE20-93C65D43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F4D499-F867-C73A-9FBA-AF359AB5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3E166-3FE7-B1C5-2EA5-F41CC61EC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12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7A8FD7-D855-E1FD-076B-561FFBB0757D}"/>
              </a:ext>
            </a:extLst>
          </p:cNvPr>
          <p:cNvSpPr txBox="1"/>
          <p:nvPr userDrawn="1"/>
        </p:nvSpPr>
        <p:spPr>
          <a:xfrm>
            <a:off x="5673212" y="6488668"/>
            <a:ext cx="6491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Task Team on Governance - XX ICG-NEAMTWS Session. December 3-5, 2025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008629-FD0C-711D-F091-75D5DBD091DC}"/>
              </a:ext>
            </a:extLst>
          </p:cNvPr>
          <p:cNvSpPr txBox="1"/>
          <p:nvPr userDrawn="1"/>
        </p:nvSpPr>
        <p:spPr>
          <a:xfrm>
            <a:off x="7933516" y="80248"/>
            <a:ext cx="41895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Governance and Reorganization</a:t>
            </a:r>
          </a:p>
        </p:txBody>
      </p:sp>
    </p:spTree>
    <p:extLst>
      <p:ext uri="{BB962C8B-B14F-4D97-AF65-F5344CB8AC3E}">
        <p14:creationId xmlns:p14="http://schemas.microsoft.com/office/powerpoint/2010/main" val="407007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BE52-873C-6CA6-5A88-F94F36628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62414-B685-9DF3-C23A-7CD7CAA84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CA77E-4ED9-60CD-A53D-30D4440DA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255A90-4854-D156-20E5-5C312391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3B5F8-CAFA-C1D1-8652-24BE04D9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49C2E-B297-C30E-2B26-5FBA63BD9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6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CEEF42-6C71-5251-212D-57770DA6D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CA435B-F4B4-B599-F948-4668A40E6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38A57-E561-E44F-7AFB-A46B979F61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FCE318-341D-4688-9A54-83247C00F80F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14080-711D-E30D-5060-4DEE12391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88599-1FD2-96E3-8422-113CA091E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1CFD3-F9B0-4FB1-99DE-801CF2D396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ceanexpert.org/expert/4605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oceanexpert.org/expert/46052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976EE21-D3B5-DAF9-E4BA-14FEE30C40DE}"/>
              </a:ext>
            </a:extLst>
          </p:cNvPr>
          <p:cNvSpPr txBox="1"/>
          <p:nvPr/>
        </p:nvSpPr>
        <p:spPr>
          <a:xfrm>
            <a:off x="1542473" y="2281146"/>
            <a:ext cx="910705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Governance and reorganization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ICG/NEAMTWS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B88C1D-9F3C-8063-F572-7B27714BA908}"/>
              </a:ext>
            </a:extLst>
          </p:cNvPr>
          <p:cNvSpPr txBox="1"/>
          <p:nvPr/>
        </p:nvSpPr>
        <p:spPr>
          <a:xfrm>
            <a:off x="2733554" y="3846565"/>
            <a:ext cx="672489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Ignacio Aguirre Ayerbe, Musavver Didem Cambaz</a:t>
            </a:r>
          </a:p>
          <a:p>
            <a:pPr algn="ctr">
              <a:spcAft>
                <a:spcPts val="1200"/>
              </a:spcAft>
            </a:pPr>
            <a:r>
              <a:rPr lang="en-GB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Co-chairs Task Team on Governance of ICG-NEAMTWS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6F7F55-DB0C-CFC4-EFE0-FE0E991D45E2}"/>
              </a:ext>
            </a:extLst>
          </p:cNvPr>
          <p:cNvSpPr txBox="1"/>
          <p:nvPr/>
        </p:nvSpPr>
        <p:spPr>
          <a:xfrm>
            <a:off x="4673279" y="5430636"/>
            <a:ext cx="284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 ICG-NEAMTWS Session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Paris, December 3-5, 2025</a:t>
            </a:r>
          </a:p>
        </p:txBody>
      </p:sp>
    </p:spTree>
    <p:extLst>
      <p:ext uri="{BB962C8B-B14F-4D97-AF65-F5344CB8AC3E}">
        <p14:creationId xmlns:p14="http://schemas.microsoft.com/office/powerpoint/2010/main" val="179641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D80DBE6-CF94-6EC2-AF50-EAF84FB51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DAF116-4FBF-75F6-345C-EF9BE938A594}"/>
              </a:ext>
            </a:extLst>
          </p:cNvPr>
          <p:cNvSpPr txBox="1"/>
          <p:nvPr/>
        </p:nvSpPr>
        <p:spPr>
          <a:xfrm>
            <a:off x="0" y="0"/>
            <a:ext cx="11933498" cy="5841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/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Plan of Action</a:t>
            </a:r>
          </a:p>
          <a:p>
            <a:pPr lvl="0">
              <a:lnSpc>
                <a:spcPct val="115000"/>
              </a:lnSpc>
            </a:pPr>
            <a:endParaRPr lang="en-GB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proposal presented can be considered as a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preliminary proposal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work on during the next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inter-sessional period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(2024-2025).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the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establishment of a new temporary TT on Governance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(TT-Gov) during the XIX ICG-NEAMTWS Session, to address and work on the new proposed structure.</a:t>
            </a:r>
          </a:p>
          <a:p>
            <a:pPr marL="1714500" lvl="3" indent="-3429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Nomination of Chairs/Committee for TT-Gov.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0" lvl="3" indent="-342900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Scope of new proposed WGs, naming, changes needed regarding adaptation of Terms of Reference, etc.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TT-Gov will work and present the work done in the period Nov. 2024 – April 2025, to the 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 meeting in April 2025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for adoption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during XX ICG-NEAMTWS Session (2025).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6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FBB86-4B45-3A1A-64EB-6994B994E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C8112369-584B-84F6-5E91-0C39697C3530}"/>
              </a:ext>
            </a:extLst>
          </p:cNvPr>
          <p:cNvSpPr txBox="1"/>
          <p:nvPr/>
        </p:nvSpPr>
        <p:spPr>
          <a:xfrm>
            <a:off x="3471241" y="846439"/>
            <a:ext cx="434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Task Team on Governance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1DA4228-06F9-6D06-8185-592259DD1E29}"/>
              </a:ext>
            </a:extLst>
          </p:cNvPr>
          <p:cNvSpPr txBox="1"/>
          <p:nvPr/>
        </p:nvSpPr>
        <p:spPr>
          <a:xfrm>
            <a:off x="1064349" y="1814435"/>
            <a:ext cx="9159304" cy="2794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200"/>
              </a:spcAft>
              <a:buNone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for the ICG/</a:t>
            </a:r>
            <a:r>
              <a:rPr lang="en-GB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NEAMTWS Task Team Governance and </a:t>
            </a: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ICG WGs Reorganization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Key Items: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and 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approval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proposed structure during the ICG/NEAMTWS XX Session 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Steering Committee meeting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Proposal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this reorganization for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approval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ICG/NEAMTWS XX Session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LcPeriod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Address additional relevant considerations during the intersessional period leading up to the next ICG SC meeting (spring 2026)</a:t>
            </a:r>
            <a:r>
              <a:rPr lang="en-GB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Session (December 2026)</a:t>
            </a: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527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5F743-8572-8073-2CCD-722E1B193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3">
            <a:extLst>
              <a:ext uri="{FF2B5EF4-FFF2-40B4-BE49-F238E27FC236}">
                <a16:creationId xmlns:a16="http://schemas.microsoft.com/office/drawing/2014/main" id="{ACAF4336-1CB4-5734-857A-C98885F3F4E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28705" y="4163253"/>
            <a:ext cx="1725055" cy="2311448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1380CBED-5961-E4F4-30A3-19C2EFB349A7}"/>
              </a:ext>
            </a:extLst>
          </p:cNvPr>
          <p:cNvGrpSpPr/>
          <p:nvPr/>
        </p:nvGrpSpPr>
        <p:grpSpPr>
          <a:xfrm>
            <a:off x="548985" y="1586232"/>
            <a:ext cx="9956726" cy="1155845"/>
            <a:chOff x="646575" y="1874094"/>
            <a:chExt cx="9956726" cy="1155845"/>
          </a:xfrm>
        </p:grpSpPr>
        <p:sp>
          <p:nvSpPr>
            <p:cNvPr id="26" name="Rettangolo 5">
              <a:extLst>
                <a:ext uri="{FF2B5EF4-FFF2-40B4-BE49-F238E27FC236}">
                  <a16:creationId xmlns:a16="http://schemas.microsoft.com/office/drawing/2014/main" id="{B318219C-AC9C-8D9F-91E7-A02BFC41699A}"/>
                </a:ext>
              </a:extLst>
            </p:cNvPr>
            <p:cNvSpPr/>
            <p:nvPr/>
          </p:nvSpPr>
          <p:spPr>
            <a:xfrm>
              <a:off x="646575" y="1880012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WG1 - Hazard assessment and modelling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(J. Macias / A. Gailler)</a:t>
              </a:r>
            </a:p>
          </p:txBody>
        </p:sp>
        <p:sp>
          <p:nvSpPr>
            <p:cNvPr id="27" name="Rettangolo 6">
              <a:extLst>
                <a:ext uri="{FF2B5EF4-FFF2-40B4-BE49-F238E27FC236}">
                  <a16:creationId xmlns:a16="http://schemas.microsoft.com/office/drawing/2014/main" id="{DEFDD75C-AD33-3D43-C05D-1FCCAEDDB0EC}"/>
                </a:ext>
              </a:extLst>
            </p:cNvPr>
            <p:cNvSpPr/>
            <p:nvPr/>
          </p:nvSpPr>
          <p:spPr>
            <a:xfrm>
              <a:off x="4040938" y="1880012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WG2/3 - Seismic, Geophysical and Sea Level Measurements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(A. von Gyldenfeldt / D. Cambaz)</a:t>
              </a:r>
            </a:p>
          </p:txBody>
        </p:sp>
        <p:sp>
          <p:nvSpPr>
            <p:cNvPr id="28" name="Rettangolo 7">
              <a:extLst>
                <a:ext uri="{FF2B5EF4-FFF2-40B4-BE49-F238E27FC236}">
                  <a16:creationId xmlns:a16="http://schemas.microsoft.com/office/drawing/2014/main" id="{FF2F4AD2-2849-E05F-94FF-D36E2D028466}"/>
                </a:ext>
              </a:extLst>
            </p:cNvPr>
            <p:cNvSpPr/>
            <p:nvPr/>
          </p:nvSpPr>
          <p:spPr>
            <a:xfrm>
              <a:off x="7435301" y="1874094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WG4 - Public Awareness, Preparedness and Mitigation 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(C. Valbonesi / R. Partheniu)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8C7160E-B673-8964-C916-485C0D64AEB0}"/>
              </a:ext>
            </a:extLst>
          </p:cNvPr>
          <p:cNvGrpSpPr/>
          <p:nvPr/>
        </p:nvGrpSpPr>
        <p:grpSpPr>
          <a:xfrm>
            <a:off x="636405" y="2837477"/>
            <a:ext cx="9781886" cy="1250638"/>
            <a:chOff x="1052956" y="3377640"/>
            <a:chExt cx="9781886" cy="1250638"/>
          </a:xfrm>
        </p:grpSpPr>
        <p:sp>
          <p:nvSpPr>
            <p:cNvPr id="30" name="Rettangolo 11">
              <a:extLst>
                <a:ext uri="{FF2B5EF4-FFF2-40B4-BE49-F238E27FC236}">
                  <a16:creationId xmlns:a16="http://schemas.microsoft.com/office/drawing/2014/main" id="{28C93E41-EAEC-5C9C-032B-2B19FAA5F323}"/>
                </a:ext>
              </a:extLst>
            </p:cNvPr>
            <p:cNvSpPr/>
            <p:nvPr/>
          </p:nvSpPr>
          <p:spPr>
            <a:xfrm>
              <a:off x="1052956" y="3377641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NEAMWave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C. Ozer Sözdinler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M. Charalampakis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ttangolo 12">
              <a:extLst>
                <a:ext uri="{FF2B5EF4-FFF2-40B4-BE49-F238E27FC236}">
                  <a16:creationId xmlns:a16="http://schemas.microsoft.com/office/drawing/2014/main" id="{D033887A-636A-B833-D825-0E3566FA9F5C}"/>
                </a:ext>
              </a:extLst>
            </p:cNvPr>
            <p:cNvSpPr/>
            <p:nvPr/>
          </p:nvSpPr>
          <p:spPr>
            <a:xfrm>
              <a:off x="3537730" y="3377641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Operations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A. Piatanesi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F. Carrilho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ttangolo 13">
              <a:extLst>
                <a:ext uri="{FF2B5EF4-FFF2-40B4-BE49-F238E27FC236}">
                  <a16:creationId xmlns:a16="http://schemas.microsoft.com/office/drawing/2014/main" id="{52A58A87-7363-165E-77BF-0633C5D4543A}"/>
                </a:ext>
              </a:extLst>
            </p:cNvPr>
            <p:cNvSpPr/>
            <p:nvPr/>
          </p:nvSpPr>
          <p:spPr>
            <a:xfrm>
              <a:off x="6022504" y="3377640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Documentation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N. Kalligeris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S. Lorito</a:t>
              </a:r>
            </a:p>
          </p:txBody>
        </p:sp>
        <p:sp>
          <p:nvSpPr>
            <p:cNvPr id="33" name="Rettangolo 14">
              <a:extLst>
                <a:ext uri="{FF2B5EF4-FFF2-40B4-BE49-F238E27FC236}">
                  <a16:creationId xmlns:a16="http://schemas.microsoft.com/office/drawing/2014/main" id="{9022935C-D8ED-686D-E623-354B3CD457A8}"/>
                </a:ext>
              </a:extLst>
            </p:cNvPr>
            <p:cNvSpPr/>
            <p:nvPr/>
          </p:nvSpPr>
          <p:spPr>
            <a:xfrm>
              <a:off x="8507278" y="3377640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Tsunami Ready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E. Daskalaki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M.A. Baptista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endParaRPr>
            </a:p>
          </p:txBody>
        </p:sp>
      </p:grpSp>
      <p:sp>
        <p:nvSpPr>
          <p:cNvPr id="34" name="Rettangolo 16">
            <a:extLst>
              <a:ext uri="{FF2B5EF4-FFF2-40B4-BE49-F238E27FC236}">
                <a16:creationId xmlns:a16="http://schemas.microsoft.com/office/drawing/2014/main" id="{FA903F39-0E5F-E904-A358-5D713B16F0D6}"/>
              </a:ext>
            </a:extLst>
          </p:cNvPr>
          <p:cNvSpPr/>
          <p:nvPr/>
        </p:nvSpPr>
        <p:spPr>
          <a:xfrm>
            <a:off x="3124353" y="4326608"/>
            <a:ext cx="2329200" cy="1249200"/>
          </a:xfrm>
          <a:prstGeom prst="rect">
            <a:avLst/>
          </a:prstGeom>
          <a:solidFill>
            <a:srgbClr val="2C70A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Team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 seismic tsunami sources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F. Romano / R. Omira</a:t>
            </a:r>
          </a:p>
        </p:txBody>
      </p:sp>
      <p:sp>
        <p:nvSpPr>
          <p:cNvPr id="35" name="Rettangolo 17">
            <a:extLst>
              <a:ext uri="{FF2B5EF4-FFF2-40B4-BE49-F238E27FC236}">
                <a16:creationId xmlns:a16="http://schemas.microsoft.com/office/drawing/2014/main" id="{B5555705-BB36-36D4-27FF-F539A4E85D53}"/>
              </a:ext>
            </a:extLst>
          </p:cNvPr>
          <p:cNvSpPr/>
          <p:nvPr/>
        </p:nvSpPr>
        <p:spPr>
          <a:xfrm>
            <a:off x="5605953" y="4326608"/>
            <a:ext cx="2329200" cy="1249200"/>
          </a:xfrm>
          <a:prstGeom prst="rect">
            <a:avLst/>
          </a:prstGeom>
          <a:solidFill>
            <a:srgbClr val="2C70A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Team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Governance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I. Aguirre Ayerbe/ D. Cambaz</a:t>
            </a:r>
          </a:p>
        </p:txBody>
      </p:sp>
      <p:cxnSp>
        <p:nvCxnSpPr>
          <p:cNvPr id="36" name="Connettore 2 18">
            <a:extLst>
              <a:ext uri="{FF2B5EF4-FFF2-40B4-BE49-F238E27FC236}">
                <a16:creationId xmlns:a16="http://schemas.microsoft.com/office/drawing/2014/main" id="{16E9F367-BA8D-6D11-3F4E-811B50BD7399}"/>
              </a:ext>
            </a:extLst>
          </p:cNvPr>
          <p:cNvCxnSpPr/>
          <p:nvPr/>
        </p:nvCxnSpPr>
        <p:spPr>
          <a:xfrm flipV="1">
            <a:off x="9180034" y="5135253"/>
            <a:ext cx="1028623" cy="249310"/>
          </a:xfrm>
          <a:prstGeom prst="straightConnector1">
            <a:avLst/>
          </a:prstGeom>
          <a:noFill/>
          <a:ln w="38100" cap="flat" cmpd="sng" algn="ctr">
            <a:noFill/>
            <a:prstDash val="solid"/>
            <a:miter lim="800000"/>
            <a:tailEnd type="triangle"/>
          </a:ln>
          <a:effectLst/>
        </p:spPr>
      </p:cxnSp>
      <p:cxnSp>
        <p:nvCxnSpPr>
          <p:cNvPr id="37" name="Connettore 2 18">
            <a:extLst>
              <a:ext uri="{FF2B5EF4-FFF2-40B4-BE49-F238E27FC236}">
                <a16:creationId xmlns:a16="http://schemas.microsoft.com/office/drawing/2014/main" id="{5CADF050-AC3E-EAB7-D8F5-C8922E5614E0}"/>
              </a:ext>
            </a:extLst>
          </p:cNvPr>
          <p:cNvCxnSpPr>
            <a:cxnSpLocks/>
          </p:cNvCxnSpPr>
          <p:nvPr/>
        </p:nvCxnSpPr>
        <p:spPr>
          <a:xfrm>
            <a:off x="8007088" y="4951208"/>
            <a:ext cx="545600" cy="0"/>
          </a:xfrm>
          <a:prstGeom prst="straightConnector1">
            <a:avLst/>
          </a:prstGeom>
          <a:noFill/>
          <a:ln w="38100" cap="flat" cmpd="sng" algn="ctr">
            <a:solidFill>
              <a:srgbClr val="1F4E79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38" name="Picture 37" descr="A blue cover with a paper boat in the water&#10;&#10;AI-generated content may be incorrect.">
            <a:extLst>
              <a:ext uri="{FF2B5EF4-FFF2-40B4-BE49-F238E27FC236}">
                <a16:creationId xmlns:a16="http://schemas.microsoft.com/office/drawing/2014/main" id="{4A7302D6-D981-3CC6-053F-B14794AF56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711" y="4163253"/>
            <a:ext cx="1630728" cy="2306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545346F7-EF76-0387-256F-CC62E2782B39}"/>
              </a:ext>
            </a:extLst>
          </p:cNvPr>
          <p:cNvSpPr/>
          <p:nvPr/>
        </p:nvSpPr>
        <p:spPr>
          <a:xfrm>
            <a:off x="548985" y="721130"/>
            <a:ext cx="9956726" cy="701020"/>
          </a:xfrm>
          <a:prstGeom prst="rect">
            <a:avLst/>
          </a:prstGeom>
          <a:noFill/>
          <a:ln w="1270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73D20D6-3A59-46CF-08F3-FB6C65A29B76}"/>
              </a:ext>
            </a:extLst>
          </p:cNvPr>
          <p:cNvSpPr txBox="1"/>
          <p:nvPr/>
        </p:nvSpPr>
        <p:spPr>
          <a:xfrm>
            <a:off x="636405" y="759943"/>
            <a:ext cx="5602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solidFill>
                  <a:prstClr val="black"/>
                </a:solidFill>
                <a:latin typeface="Calibri" panose="020F0502020204030204"/>
              </a:rPr>
              <a:t>Chair and Vice Chairs </a:t>
            </a:r>
            <a:r>
              <a:rPr lang="en-GB" i="1" noProof="0" dirty="0">
                <a:solidFill>
                  <a:prstClr val="black"/>
                </a:solidFill>
                <a:latin typeface="Calibri" panose="020F0502020204030204"/>
              </a:rPr>
              <a:t>(elected)</a:t>
            </a:r>
          </a:p>
          <a:p>
            <a:pPr algn="ctr"/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Alessandro Amato, Ignacio Aguirre Ayerbe, Amr Hamouda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2B57CC-1D2A-464D-0293-5F8533FE0561}"/>
              </a:ext>
            </a:extLst>
          </p:cNvPr>
          <p:cNvSpPr txBox="1"/>
          <p:nvPr/>
        </p:nvSpPr>
        <p:spPr>
          <a:xfrm>
            <a:off x="6797040" y="759943"/>
            <a:ext cx="3237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solidFill>
                  <a:prstClr val="black"/>
                </a:solidFill>
                <a:latin typeface="Calibri" panose="020F0502020204030204"/>
              </a:rPr>
              <a:t>Technical Secretary</a:t>
            </a:r>
          </a:p>
          <a:p>
            <a:pPr algn="ctr"/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D. Chang Seng</a:t>
            </a:r>
          </a:p>
        </p:txBody>
      </p:sp>
      <p:sp>
        <p:nvSpPr>
          <p:cNvPr id="42" name="CuadroTexto 11">
            <a:extLst>
              <a:ext uri="{FF2B5EF4-FFF2-40B4-BE49-F238E27FC236}">
                <a16:creationId xmlns:a16="http://schemas.microsoft.com/office/drawing/2014/main" id="{8E3F02EB-924D-3FC9-3AD2-BCC6D2A4C75A}"/>
              </a:ext>
            </a:extLst>
          </p:cNvPr>
          <p:cNvSpPr txBox="1"/>
          <p:nvPr/>
        </p:nvSpPr>
        <p:spPr>
          <a:xfrm rot="20700000">
            <a:off x="1028957" y="4126553"/>
            <a:ext cx="3973927" cy="40011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noProof="0" dirty="0">
                <a:solidFill>
                  <a:srgbClr val="FF0000"/>
                </a:solidFill>
                <a:latin typeface="Calibri" panose="020F0502020204030204"/>
              </a:rPr>
              <a:t>Reorganization of ICG in progress!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6B32999-C8E5-E360-7CC2-8A56724BDC64}"/>
              </a:ext>
            </a:extLst>
          </p:cNvPr>
          <p:cNvSpPr txBox="1"/>
          <p:nvPr/>
        </p:nvSpPr>
        <p:spPr>
          <a:xfrm>
            <a:off x="3862046" y="216023"/>
            <a:ext cx="3173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structure 2025</a:t>
            </a:r>
          </a:p>
        </p:txBody>
      </p:sp>
    </p:spTree>
    <p:extLst>
      <p:ext uri="{BB962C8B-B14F-4D97-AF65-F5344CB8AC3E}">
        <p14:creationId xmlns:p14="http://schemas.microsoft.com/office/powerpoint/2010/main" val="3847679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4A1F87-846A-EBED-1B5B-909C037A2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42414"/>
              </p:ext>
            </p:extLst>
          </p:nvPr>
        </p:nvGraphicFramePr>
        <p:xfrm>
          <a:off x="484742" y="528495"/>
          <a:ext cx="10399923" cy="5801010"/>
        </p:xfrm>
        <a:graphic>
          <a:graphicData uri="http://schemas.openxmlformats.org/drawingml/2006/table">
            <a:tbl>
              <a:tblPr firstRow="1" firstCol="1" bandRow="1"/>
              <a:tblGrid>
                <a:gridCol w="1344058">
                  <a:extLst>
                    <a:ext uri="{9D8B030D-6E8A-4147-A177-3AD203B41FA5}">
                      <a16:colId xmlns:a16="http://schemas.microsoft.com/office/drawing/2014/main" val="321665770"/>
                    </a:ext>
                  </a:extLst>
                </a:gridCol>
                <a:gridCol w="2875402">
                  <a:extLst>
                    <a:ext uri="{9D8B030D-6E8A-4147-A177-3AD203B41FA5}">
                      <a16:colId xmlns:a16="http://schemas.microsoft.com/office/drawing/2014/main" val="3946172695"/>
                    </a:ext>
                  </a:extLst>
                </a:gridCol>
                <a:gridCol w="2192357">
                  <a:extLst>
                    <a:ext uri="{9D8B030D-6E8A-4147-A177-3AD203B41FA5}">
                      <a16:colId xmlns:a16="http://schemas.microsoft.com/office/drawing/2014/main" val="3209372423"/>
                    </a:ext>
                  </a:extLst>
                </a:gridCol>
                <a:gridCol w="2269475">
                  <a:extLst>
                    <a:ext uri="{9D8B030D-6E8A-4147-A177-3AD203B41FA5}">
                      <a16:colId xmlns:a16="http://schemas.microsoft.com/office/drawing/2014/main" val="1022049930"/>
                    </a:ext>
                  </a:extLst>
                </a:gridCol>
                <a:gridCol w="1718631">
                  <a:extLst>
                    <a:ext uri="{9D8B030D-6E8A-4147-A177-3AD203B41FA5}">
                      <a16:colId xmlns:a16="http://schemas.microsoft.com/office/drawing/2014/main" val="843768367"/>
                    </a:ext>
                  </a:extLst>
                </a:gridCol>
              </a:tblGrid>
              <a:tr h="17443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Current WG Number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Current WG Description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Proposed WG Number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Proposed WG Description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b="1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Linked to Strategic Pillar number…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894699"/>
                  </a:ext>
                </a:extLst>
              </a:tr>
              <a:tr h="1246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Hazard Assessment and Modelling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Hazard and Risk Assessment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982056"/>
                  </a:ext>
                </a:extLst>
              </a:tr>
              <a:tr h="1495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&amp; 3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Seismic, Geophysical and Sea Level Measurements and Sea Level Data Collection and Exchange, Including Offshore Tsunami Detection and Instruments.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Detection, Warning and Dissemination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57865"/>
                  </a:ext>
                </a:extLst>
              </a:tr>
              <a:tr h="1246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Public Awareness, Preparedness and Mitigation</a:t>
                      </a:r>
                      <a:endParaRPr lang="en-GB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Awareness and Response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3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853732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3F915462-CE8C-526E-27AD-0516AC8B7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838" y="2581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GB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771CF4-0347-EC07-3034-4AEBDD13C5CF}"/>
              </a:ext>
            </a:extLst>
          </p:cNvPr>
          <p:cNvSpPr/>
          <p:nvPr/>
        </p:nvSpPr>
        <p:spPr>
          <a:xfrm>
            <a:off x="4693187" y="510319"/>
            <a:ext cx="4450813" cy="580101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244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56D1D-DECE-EDEA-74F4-6D636CD90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34CE6B5F-4E9C-7EBF-9E5A-7EB7771E4381}"/>
              </a:ext>
            </a:extLst>
          </p:cNvPr>
          <p:cNvGrpSpPr/>
          <p:nvPr/>
        </p:nvGrpSpPr>
        <p:grpSpPr>
          <a:xfrm>
            <a:off x="196446" y="712988"/>
            <a:ext cx="11459399" cy="1661417"/>
            <a:chOff x="196446" y="472984"/>
            <a:chExt cx="11459399" cy="1661417"/>
          </a:xfrm>
        </p:grpSpPr>
        <p:sp>
          <p:nvSpPr>
            <p:cNvPr id="26" name="Rettangolo 5">
              <a:extLst>
                <a:ext uri="{FF2B5EF4-FFF2-40B4-BE49-F238E27FC236}">
                  <a16:creationId xmlns:a16="http://schemas.microsoft.com/office/drawing/2014/main" id="{3E5770E9-42ED-C94B-12FC-303BD9453BDB}"/>
                </a:ext>
              </a:extLst>
            </p:cNvPr>
            <p:cNvSpPr/>
            <p:nvPr/>
          </p:nvSpPr>
          <p:spPr>
            <a:xfrm>
              <a:off x="196446" y="728729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WG1 - Hazard and Risk Assessment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(co-chairs?)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BBC57FF-B425-872F-B5B1-0FCA12B0E618}"/>
                </a:ext>
              </a:extLst>
            </p:cNvPr>
            <p:cNvSpPr txBox="1"/>
            <p:nvPr/>
          </p:nvSpPr>
          <p:spPr>
            <a:xfrm>
              <a:off x="3915288" y="472984"/>
              <a:ext cx="7740557" cy="16614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just">
                <a:lnSpc>
                  <a:spcPct val="107000"/>
                </a:lnSpc>
                <a:buClr>
                  <a:srgbClr val="323E4F"/>
                </a:buClr>
              </a:pP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WG 1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will now focus on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strengthening risk assessment and risk reduction capabilities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including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probabilistic tsunami hazard methodologies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non-seismic tsunami sources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historical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tsunamis,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assessments (including aspects on population, infrastructures and buildings, socio-economic, etc.)</a:t>
              </a:r>
              <a:r>
                <a:rPr lang="en-GB" sz="1600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kern="1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emergency and evacuation planning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and </a:t>
              </a:r>
              <a:r>
                <a:rPr lang="en-GB" sz="1600" b="1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multi-source hazard analysis</a:t>
              </a:r>
              <a:r>
                <a:rPr lang="en-GB" sz="16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In terms of risk assessment, WG1 should have a strong link with WG4, especially in the interface between assessment and response.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E2DFF0-7636-F804-88C7-3406755AF168}"/>
              </a:ext>
            </a:extLst>
          </p:cNvPr>
          <p:cNvGrpSpPr/>
          <p:nvPr/>
        </p:nvGrpSpPr>
        <p:grpSpPr>
          <a:xfrm>
            <a:off x="196446" y="2606907"/>
            <a:ext cx="11459400" cy="1815882"/>
            <a:chOff x="196446" y="2577765"/>
            <a:chExt cx="11459400" cy="1815882"/>
          </a:xfrm>
        </p:grpSpPr>
        <p:sp>
          <p:nvSpPr>
            <p:cNvPr id="27" name="Rettangolo 6">
              <a:extLst>
                <a:ext uri="{FF2B5EF4-FFF2-40B4-BE49-F238E27FC236}">
                  <a16:creationId xmlns:a16="http://schemas.microsoft.com/office/drawing/2014/main" id="{A113428C-5475-795C-EED7-144B2AB83F08}"/>
                </a:ext>
              </a:extLst>
            </p:cNvPr>
            <p:cNvSpPr/>
            <p:nvPr/>
          </p:nvSpPr>
          <p:spPr>
            <a:xfrm>
              <a:off x="196446" y="2910743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WG2 - Detection, Warning and Dissemination</a:t>
              </a:r>
            </a:p>
            <a:p>
              <a:pPr lvl="0" algn="ctr"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</a:t>
              </a:r>
              <a:r>
                <a:rPr lang="en-GB" i="1" kern="0" dirty="0">
                  <a:solidFill>
                    <a:prstClr val="white"/>
                  </a:solidFill>
                  <a:latin typeface="Calibri" panose="020F0502020204030204"/>
                </a:rPr>
                <a:t>co-chairs?</a:t>
              </a: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631DC8-2B97-FA17-41C6-D693B10B2E9C}"/>
                </a:ext>
              </a:extLst>
            </p:cNvPr>
            <p:cNvSpPr txBox="1"/>
            <p:nvPr/>
          </p:nvSpPr>
          <p:spPr>
            <a:xfrm>
              <a:off x="3915288" y="2577765"/>
              <a:ext cx="7740558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WG2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(former WG 2&amp;3) will merge as one pillar and will focus on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enhancing detection, warning, and dissemination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systems by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expanding seismic and sea-level networks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deploying multi-hazard observation systems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and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improving interoperability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 Key objectives include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developing monitoring tools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implementing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probabilistic tsunami forecasting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GB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standardizing threat levels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, and integrating additional tsunami observation sources. Their goal is to strengthen early warning capabilities, particularly in regions with limited coverage.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009951D-7E7C-E488-37A8-654263069DB6}"/>
              </a:ext>
            </a:extLst>
          </p:cNvPr>
          <p:cNvGrpSpPr/>
          <p:nvPr/>
        </p:nvGrpSpPr>
        <p:grpSpPr>
          <a:xfrm>
            <a:off x="196446" y="4655291"/>
            <a:ext cx="11371264" cy="1815882"/>
            <a:chOff x="196446" y="4493943"/>
            <a:chExt cx="11371264" cy="1815882"/>
          </a:xfrm>
        </p:grpSpPr>
        <p:sp>
          <p:nvSpPr>
            <p:cNvPr id="28" name="Rettangolo 7">
              <a:extLst>
                <a:ext uri="{FF2B5EF4-FFF2-40B4-BE49-F238E27FC236}">
                  <a16:creationId xmlns:a16="http://schemas.microsoft.com/office/drawing/2014/main" id="{7CB5E48E-E48F-E75A-4E3A-03EF69337D03}"/>
                </a:ext>
              </a:extLst>
            </p:cNvPr>
            <p:cNvSpPr/>
            <p:nvPr/>
          </p:nvSpPr>
          <p:spPr>
            <a:xfrm>
              <a:off x="196446" y="4826921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WG3 - Awareness and Response  </a:t>
              </a:r>
            </a:p>
            <a:p>
              <a:pPr lvl="0" algn="ctr"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</a:t>
              </a:r>
              <a:r>
                <a:rPr lang="en-GB" i="1" kern="0" dirty="0">
                  <a:solidFill>
                    <a:prstClr val="white"/>
                  </a:solidFill>
                  <a:latin typeface="Calibri" panose="020F0502020204030204"/>
                </a:rPr>
                <a:t>co-chairs?</a:t>
              </a: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155B0A3-A4D1-1439-F13D-67A4737C4374}"/>
                </a:ext>
              </a:extLst>
            </p:cNvPr>
            <p:cNvSpPr txBox="1"/>
            <p:nvPr/>
          </p:nvSpPr>
          <p:spPr>
            <a:xfrm>
              <a:off x="3915287" y="4493943"/>
              <a:ext cx="7652423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WG3 (former WG4) will maintain its core focus</a:t>
              </a:r>
              <a:r>
                <a:rPr lang="en-GB" sz="1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strengthening public awareness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education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and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preparedness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for tsunamis and coastal hazards, including response-related actions. Key objectives include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enhancing risk perception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developing educational programmes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improving emergency and evacuation mechanisms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and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expanding preparedness initiatives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such as the UNESCO-IOC Tsunami Ready Recognition Programme or similar initiatives. WG3 will also focus on capacity-building, exercises, and </a:t>
              </a:r>
              <a:r>
                <a:rPr lang="en-GB" sz="16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providing support to the NEAM Tsunami Information Centre (NEAMTIC)</a:t>
              </a:r>
              <a:r>
                <a:rPr lang="en-GB" sz="1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within its capabilities.</a:t>
              </a:r>
              <a:endParaRPr lang="en-GB" sz="2800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8F93F38-D273-2EF2-200E-D3C5EF2E8DF7}"/>
              </a:ext>
            </a:extLst>
          </p:cNvPr>
          <p:cNvSpPr txBox="1"/>
          <p:nvPr/>
        </p:nvSpPr>
        <p:spPr>
          <a:xfrm>
            <a:off x="3456835" y="236828"/>
            <a:ext cx="4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proposed changes in WGs</a:t>
            </a:r>
          </a:p>
        </p:txBody>
      </p:sp>
    </p:spTree>
    <p:extLst>
      <p:ext uri="{BB962C8B-B14F-4D97-AF65-F5344CB8AC3E}">
        <p14:creationId xmlns:p14="http://schemas.microsoft.com/office/powerpoint/2010/main" val="175112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5F6BC-A0EF-E246-E4FB-43F63E431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98C83F-531F-BEBD-FA80-36FBB07FA5BB}"/>
              </a:ext>
            </a:extLst>
          </p:cNvPr>
          <p:cNvSpPr txBox="1"/>
          <p:nvPr/>
        </p:nvSpPr>
        <p:spPr>
          <a:xfrm>
            <a:off x="583892" y="1759210"/>
            <a:ext cx="9672810" cy="454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OTHER RELEVANT CONSIDERATIONS MUST BE CONSIDERED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 follows: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Co-chairs of current WGs 1, WG2&amp;3, and WG4 should be requested to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 the ToR according to the shift in the perspective of the WG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This is especially relevant for WG1 which now includes risk assessment in addition to the hazard assessment, and for WG2&amp;3 which is now merged into a single WG. WG4 also has new features, incorporating “response” among its attributions.</a:t>
            </a:r>
          </a:p>
          <a:p>
            <a:pPr marL="342900" lvl="0" indent="-34290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co-chairs 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WGs 1, WG2&amp;3, and WG4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asked to reconsider their interest in chairing their respective WGs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taking into account the new perspective of the WGs.</a:t>
            </a:r>
          </a:p>
          <a:p>
            <a:pPr marL="342900" lvl="0" indent="-34290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WGs 1, WG2&amp;3, and WG4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asked to reconsider their interest in membership taking into account the new perspective of the WGs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This might be especially relevant for WG1 which now includes risk assessment in addition to the hazard assessment, and for WG2&amp;3 which is now merged into a single WG. WG4 also has new features, incorporating “response” among its attributions.</a:t>
            </a:r>
          </a:p>
          <a:p>
            <a:pPr marL="342900" lvl="0" indent="-342900" algn="just"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Furthermore, during the intersessional period, the TT on Governance, together with the SC, would oversee the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reorganization of Task Teams and subgroups within the current WGs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aiming to clarify structures, involve a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broader range of expertise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foster 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greater participation by CPAs 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Member States</a:t>
            </a: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EA660348-4F62-664B-2156-B8074B3E08F8}"/>
              </a:ext>
            </a:extLst>
          </p:cNvPr>
          <p:cNvSpPr/>
          <p:nvPr/>
        </p:nvSpPr>
        <p:spPr>
          <a:xfrm>
            <a:off x="661011" y="707828"/>
            <a:ext cx="2467779" cy="853481"/>
          </a:xfrm>
          <a:prstGeom prst="rect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WG1 - Hazard and Risk Assessment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(co-chairs?)</a:t>
            </a:r>
          </a:p>
        </p:txBody>
      </p:sp>
      <p:sp>
        <p:nvSpPr>
          <p:cNvPr id="8" name="Rettangolo 6">
            <a:extLst>
              <a:ext uri="{FF2B5EF4-FFF2-40B4-BE49-F238E27FC236}">
                <a16:creationId xmlns:a16="http://schemas.microsoft.com/office/drawing/2014/main" id="{A7F29E97-05B6-25ED-841A-91F6E6B0688C}"/>
              </a:ext>
            </a:extLst>
          </p:cNvPr>
          <p:cNvSpPr/>
          <p:nvPr/>
        </p:nvSpPr>
        <p:spPr>
          <a:xfrm>
            <a:off x="3468456" y="707828"/>
            <a:ext cx="2467779" cy="853480"/>
          </a:xfrm>
          <a:prstGeom prst="rect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WG2 - Detection, Warning and Dissemination</a:t>
            </a:r>
          </a:p>
          <a:p>
            <a:pPr lvl="0" algn="ctr"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en-GB" sz="1600" i="1" kern="0" dirty="0">
                <a:solidFill>
                  <a:prstClr val="white"/>
                </a:solidFill>
                <a:latin typeface="Calibri" panose="020F0502020204030204"/>
              </a:rPr>
              <a:t>co-chairs?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10" name="Rettangolo 7">
            <a:extLst>
              <a:ext uri="{FF2B5EF4-FFF2-40B4-BE49-F238E27FC236}">
                <a16:creationId xmlns:a16="http://schemas.microsoft.com/office/drawing/2014/main" id="{7AA35F29-4AC2-38B6-B743-EA221CE2F7F4}"/>
              </a:ext>
            </a:extLst>
          </p:cNvPr>
          <p:cNvSpPr/>
          <p:nvPr/>
        </p:nvSpPr>
        <p:spPr>
          <a:xfrm>
            <a:off x="6275901" y="707828"/>
            <a:ext cx="2467779" cy="853480"/>
          </a:xfrm>
          <a:prstGeom prst="rect">
            <a:avLst/>
          </a:prstGeom>
          <a:solidFill>
            <a:srgbClr val="5B9BD5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WG3 - Awareness and Response  </a:t>
            </a:r>
          </a:p>
          <a:p>
            <a:pPr lvl="0" algn="ctr"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en-GB" sz="1600" i="1" kern="0" dirty="0">
                <a:solidFill>
                  <a:prstClr val="white"/>
                </a:solidFill>
                <a:latin typeface="Calibri" panose="020F0502020204030204"/>
              </a:rPr>
              <a:t>co-chairs?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519EA6-BE8A-4822-76D9-CBD8CB2EB6C1}"/>
              </a:ext>
            </a:extLst>
          </p:cNvPr>
          <p:cNvSpPr txBox="1"/>
          <p:nvPr/>
        </p:nvSpPr>
        <p:spPr>
          <a:xfrm>
            <a:off x="3478868" y="134949"/>
            <a:ext cx="4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proposed changes in WGs</a:t>
            </a:r>
          </a:p>
        </p:txBody>
      </p:sp>
    </p:spTree>
    <p:extLst>
      <p:ext uri="{BB962C8B-B14F-4D97-AF65-F5344CB8AC3E}">
        <p14:creationId xmlns:p14="http://schemas.microsoft.com/office/powerpoint/2010/main" val="3828531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22066-5810-2905-B0B1-9C4EBD759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1127B3D7-4D0F-C3B2-4B47-8DF1003BE479}"/>
              </a:ext>
            </a:extLst>
          </p:cNvPr>
          <p:cNvGrpSpPr/>
          <p:nvPr/>
        </p:nvGrpSpPr>
        <p:grpSpPr>
          <a:xfrm>
            <a:off x="493901" y="1889507"/>
            <a:ext cx="9956726" cy="1155845"/>
            <a:chOff x="646575" y="1874094"/>
            <a:chExt cx="9956726" cy="1155845"/>
          </a:xfrm>
        </p:grpSpPr>
        <p:sp>
          <p:nvSpPr>
            <p:cNvPr id="26" name="Rettangolo 5">
              <a:extLst>
                <a:ext uri="{FF2B5EF4-FFF2-40B4-BE49-F238E27FC236}">
                  <a16:creationId xmlns:a16="http://schemas.microsoft.com/office/drawing/2014/main" id="{7728932B-02AA-5CAB-391E-E83AC8A2636E}"/>
                </a:ext>
              </a:extLst>
            </p:cNvPr>
            <p:cNvSpPr/>
            <p:nvPr/>
          </p:nvSpPr>
          <p:spPr>
            <a:xfrm>
              <a:off x="646575" y="1880012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WG1 - Hazard and Risk Assessment</a:t>
              </a:r>
            </a:p>
          </p:txBody>
        </p:sp>
        <p:sp>
          <p:nvSpPr>
            <p:cNvPr id="27" name="Rettangolo 6">
              <a:extLst>
                <a:ext uri="{FF2B5EF4-FFF2-40B4-BE49-F238E27FC236}">
                  <a16:creationId xmlns:a16="http://schemas.microsoft.com/office/drawing/2014/main" id="{D8625F35-713B-C52C-AA8B-CBAC78957DBB}"/>
                </a:ext>
              </a:extLst>
            </p:cNvPr>
            <p:cNvSpPr/>
            <p:nvPr/>
          </p:nvSpPr>
          <p:spPr>
            <a:xfrm>
              <a:off x="4040938" y="1880012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WG2 - Detection, Warning and Dissemination</a:t>
              </a:r>
            </a:p>
          </p:txBody>
        </p:sp>
        <p:sp>
          <p:nvSpPr>
            <p:cNvPr id="28" name="Rettangolo 7">
              <a:extLst>
                <a:ext uri="{FF2B5EF4-FFF2-40B4-BE49-F238E27FC236}">
                  <a16:creationId xmlns:a16="http://schemas.microsoft.com/office/drawing/2014/main" id="{950F9D38-527F-1DDB-4226-C7124C648D1A}"/>
                </a:ext>
              </a:extLst>
            </p:cNvPr>
            <p:cNvSpPr/>
            <p:nvPr/>
          </p:nvSpPr>
          <p:spPr>
            <a:xfrm>
              <a:off x="7435301" y="1874094"/>
              <a:ext cx="3168000" cy="1149927"/>
            </a:xfrm>
            <a:prstGeom prst="rect">
              <a:avLst/>
            </a:prstGeom>
            <a:solidFill>
              <a:srgbClr val="5B9BD5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WG3 - Awareness and Response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B69BAB9-57E7-144E-9E2C-5D791F1100F6}"/>
              </a:ext>
            </a:extLst>
          </p:cNvPr>
          <p:cNvGrpSpPr/>
          <p:nvPr/>
        </p:nvGrpSpPr>
        <p:grpSpPr>
          <a:xfrm>
            <a:off x="581321" y="3244927"/>
            <a:ext cx="9781886" cy="1250638"/>
            <a:chOff x="1052956" y="3377640"/>
            <a:chExt cx="9781886" cy="1250638"/>
          </a:xfrm>
        </p:grpSpPr>
        <p:sp>
          <p:nvSpPr>
            <p:cNvPr id="30" name="Rettangolo 11">
              <a:extLst>
                <a:ext uri="{FF2B5EF4-FFF2-40B4-BE49-F238E27FC236}">
                  <a16:creationId xmlns:a16="http://schemas.microsoft.com/office/drawing/2014/main" id="{C6FE77F8-CFB3-4B62-8F73-C0CA6354B4A0}"/>
                </a:ext>
              </a:extLst>
            </p:cNvPr>
            <p:cNvSpPr/>
            <p:nvPr/>
          </p:nvSpPr>
          <p:spPr>
            <a:xfrm>
              <a:off x="1052956" y="3377641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NEAMWave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C. Ozer Sözdinler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M. Charalampakis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ttangolo 12">
              <a:extLst>
                <a:ext uri="{FF2B5EF4-FFF2-40B4-BE49-F238E27FC236}">
                  <a16:creationId xmlns:a16="http://schemas.microsoft.com/office/drawing/2014/main" id="{F4BA2A79-6139-F869-9EE2-649BA3C39CAE}"/>
                </a:ext>
              </a:extLst>
            </p:cNvPr>
            <p:cNvSpPr/>
            <p:nvPr/>
          </p:nvSpPr>
          <p:spPr>
            <a:xfrm>
              <a:off x="3537730" y="3377641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Operations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A. Piatanesi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F. Carrilho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ttangolo 13">
              <a:extLst>
                <a:ext uri="{FF2B5EF4-FFF2-40B4-BE49-F238E27FC236}">
                  <a16:creationId xmlns:a16="http://schemas.microsoft.com/office/drawing/2014/main" id="{E8DB9D8F-950D-CD88-2D64-2A7FC6ED823C}"/>
                </a:ext>
              </a:extLst>
            </p:cNvPr>
            <p:cNvSpPr/>
            <p:nvPr/>
          </p:nvSpPr>
          <p:spPr>
            <a:xfrm>
              <a:off x="6022504" y="3377640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Documentation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N. Kalligeris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S. Lorito</a:t>
              </a:r>
            </a:p>
          </p:txBody>
        </p:sp>
        <p:sp>
          <p:nvSpPr>
            <p:cNvPr id="33" name="Rettangolo 14">
              <a:extLst>
                <a:ext uri="{FF2B5EF4-FFF2-40B4-BE49-F238E27FC236}">
                  <a16:creationId xmlns:a16="http://schemas.microsoft.com/office/drawing/2014/main" id="{5CCD0CC1-238A-6F34-3833-D928F195DDFE}"/>
                </a:ext>
              </a:extLst>
            </p:cNvPr>
            <p:cNvSpPr/>
            <p:nvPr/>
          </p:nvSpPr>
          <p:spPr>
            <a:xfrm>
              <a:off x="8507278" y="3377640"/>
              <a:ext cx="2327564" cy="1250637"/>
            </a:xfrm>
            <a:prstGeom prst="rect">
              <a:avLst/>
            </a:prstGeom>
            <a:solidFill>
              <a:srgbClr val="2C70AE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1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Task Team on Tsunami Ready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E. Daskalaki /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700" b="0" i="1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M.A. Baptista</a:t>
              </a: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7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endParaRPr>
            </a:p>
          </p:txBody>
        </p:sp>
      </p:grpSp>
      <p:sp>
        <p:nvSpPr>
          <p:cNvPr id="34" name="Rettangolo 16">
            <a:extLst>
              <a:ext uri="{FF2B5EF4-FFF2-40B4-BE49-F238E27FC236}">
                <a16:creationId xmlns:a16="http://schemas.microsoft.com/office/drawing/2014/main" id="{B5DB3B4E-852F-6ABC-8CDC-A3C46F0FD5C0}"/>
              </a:ext>
            </a:extLst>
          </p:cNvPr>
          <p:cNvSpPr/>
          <p:nvPr/>
        </p:nvSpPr>
        <p:spPr>
          <a:xfrm>
            <a:off x="3069269" y="4734058"/>
            <a:ext cx="2329200" cy="1249200"/>
          </a:xfrm>
          <a:prstGeom prst="rect">
            <a:avLst/>
          </a:prstGeom>
          <a:solidFill>
            <a:srgbClr val="2C70A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Team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 seismic tsunami sources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F. Romano / R. Omira</a:t>
            </a:r>
          </a:p>
        </p:txBody>
      </p:sp>
      <p:sp>
        <p:nvSpPr>
          <p:cNvPr id="35" name="Rettangolo 17">
            <a:extLst>
              <a:ext uri="{FF2B5EF4-FFF2-40B4-BE49-F238E27FC236}">
                <a16:creationId xmlns:a16="http://schemas.microsoft.com/office/drawing/2014/main" id="{2ED3B01D-D3A5-0301-16FC-79C261407BB3}"/>
              </a:ext>
            </a:extLst>
          </p:cNvPr>
          <p:cNvSpPr/>
          <p:nvPr/>
        </p:nvSpPr>
        <p:spPr>
          <a:xfrm>
            <a:off x="5550869" y="4734058"/>
            <a:ext cx="2329200" cy="1249200"/>
          </a:xfrm>
          <a:prstGeom prst="rect">
            <a:avLst/>
          </a:prstGeom>
          <a:solidFill>
            <a:srgbClr val="2C70AE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 Team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Governance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I. Aguirre Ayerbe/ D. Cambaz</a:t>
            </a:r>
          </a:p>
        </p:txBody>
      </p:sp>
      <p:cxnSp>
        <p:nvCxnSpPr>
          <p:cNvPr id="36" name="Connettore 2 18">
            <a:extLst>
              <a:ext uri="{FF2B5EF4-FFF2-40B4-BE49-F238E27FC236}">
                <a16:creationId xmlns:a16="http://schemas.microsoft.com/office/drawing/2014/main" id="{C7479C22-7F48-11EC-4A43-4F322EBB2726}"/>
              </a:ext>
            </a:extLst>
          </p:cNvPr>
          <p:cNvCxnSpPr/>
          <p:nvPr/>
        </p:nvCxnSpPr>
        <p:spPr>
          <a:xfrm flipV="1">
            <a:off x="9124950" y="5507978"/>
            <a:ext cx="1028623" cy="249310"/>
          </a:xfrm>
          <a:prstGeom prst="straightConnector1">
            <a:avLst/>
          </a:prstGeom>
          <a:noFill/>
          <a:ln w="38100" cap="flat" cmpd="sng" algn="ctr">
            <a:noFill/>
            <a:prstDash val="solid"/>
            <a:miter lim="800000"/>
            <a:tailEnd type="triangle"/>
          </a:ln>
          <a:effectLst/>
        </p:spPr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1DA018CB-24F8-DD3F-387A-5E46EDCB929E}"/>
              </a:ext>
            </a:extLst>
          </p:cNvPr>
          <p:cNvSpPr/>
          <p:nvPr/>
        </p:nvSpPr>
        <p:spPr>
          <a:xfrm>
            <a:off x="493901" y="1024405"/>
            <a:ext cx="9956726" cy="701020"/>
          </a:xfrm>
          <a:prstGeom prst="rect">
            <a:avLst/>
          </a:prstGeom>
          <a:noFill/>
          <a:ln w="1270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C52F2F2-37A0-EA32-09C1-2C702DD1D89F}"/>
              </a:ext>
            </a:extLst>
          </p:cNvPr>
          <p:cNvSpPr txBox="1"/>
          <p:nvPr/>
        </p:nvSpPr>
        <p:spPr>
          <a:xfrm>
            <a:off x="581321" y="1063218"/>
            <a:ext cx="5602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solidFill>
                  <a:prstClr val="black"/>
                </a:solidFill>
                <a:latin typeface="Calibri" panose="020F0502020204030204"/>
              </a:rPr>
              <a:t>Chair and Vice Chairs </a:t>
            </a:r>
            <a:r>
              <a:rPr lang="en-GB" i="1" noProof="0" dirty="0">
                <a:solidFill>
                  <a:prstClr val="black"/>
                </a:solidFill>
                <a:latin typeface="Calibri" panose="020F0502020204030204"/>
              </a:rPr>
              <a:t>(elected)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D796D3E-4980-D735-126E-43029ED406C8}"/>
              </a:ext>
            </a:extLst>
          </p:cNvPr>
          <p:cNvSpPr txBox="1"/>
          <p:nvPr/>
        </p:nvSpPr>
        <p:spPr>
          <a:xfrm>
            <a:off x="6741956" y="1063218"/>
            <a:ext cx="3237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solidFill>
                  <a:prstClr val="black"/>
                </a:solidFill>
                <a:latin typeface="Calibri" panose="020F0502020204030204"/>
              </a:rPr>
              <a:t>Technical Secretary</a:t>
            </a:r>
          </a:p>
          <a:p>
            <a:pPr algn="ctr"/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D. Chang Seng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B94953B-6448-6A2E-E028-14082BEDCDD0}"/>
              </a:ext>
            </a:extLst>
          </p:cNvPr>
          <p:cNvSpPr txBox="1"/>
          <p:nvPr/>
        </p:nvSpPr>
        <p:spPr>
          <a:xfrm>
            <a:off x="3478868" y="449580"/>
            <a:ext cx="4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ICG/NEAMTWS proposed changes in WGs</a:t>
            </a:r>
          </a:p>
        </p:txBody>
      </p:sp>
    </p:spTree>
    <p:extLst>
      <p:ext uri="{BB962C8B-B14F-4D97-AF65-F5344CB8AC3E}">
        <p14:creationId xmlns:p14="http://schemas.microsoft.com/office/powerpoint/2010/main" val="397659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10B51-D415-A675-DC0E-15D6ADC69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903BABC-10C1-46A3-B575-35C00094D82F}"/>
              </a:ext>
            </a:extLst>
          </p:cNvPr>
          <p:cNvSpPr txBox="1"/>
          <p:nvPr/>
        </p:nvSpPr>
        <p:spPr>
          <a:xfrm>
            <a:off x="1542473" y="2281146"/>
            <a:ext cx="910705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</a:rPr>
              <a:t>Governance and reorganization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ICG/NEAMTWS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C909A0-C2A6-388B-6973-9D5364EC08B1}"/>
              </a:ext>
            </a:extLst>
          </p:cNvPr>
          <p:cNvSpPr txBox="1"/>
          <p:nvPr/>
        </p:nvSpPr>
        <p:spPr>
          <a:xfrm>
            <a:off x="2733554" y="3846565"/>
            <a:ext cx="672489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Ignacio Aguirre Ayerbe, Musavver Didem Cambaz</a:t>
            </a:r>
          </a:p>
          <a:p>
            <a:pPr algn="ctr">
              <a:spcAft>
                <a:spcPts val="1200"/>
              </a:spcAft>
            </a:pPr>
            <a:r>
              <a:rPr lang="en-GB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Co-chairs Task Team on Governance of ICG-NEAMTWS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0BB368-E38A-0C23-EEBC-272DEA8D672D}"/>
              </a:ext>
            </a:extLst>
          </p:cNvPr>
          <p:cNvSpPr txBox="1"/>
          <p:nvPr/>
        </p:nvSpPr>
        <p:spPr>
          <a:xfrm>
            <a:off x="4673279" y="5430636"/>
            <a:ext cx="284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 ICG-NEAMTWS Session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Paris, December 3-6, 2025</a:t>
            </a:r>
          </a:p>
        </p:txBody>
      </p:sp>
    </p:spTree>
    <p:extLst>
      <p:ext uri="{BB962C8B-B14F-4D97-AF65-F5344CB8AC3E}">
        <p14:creationId xmlns:p14="http://schemas.microsoft.com/office/powerpoint/2010/main" val="98827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9AE4BED-3367-BABF-3782-08DCB1016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260CF8-2824-29B9-301B-B661E3919DF9}"/>
              </a:ext>
            </a:extLst>
          </p:cNvPr>
          <p:cNvSpPr txBox="1"/>
          <p:nvPr/>
        </p:nvSpPr>
        <p:spPr>
          <a:xfrm>
            <a:off x="998872" y="314995"/>
            <a:ext cx="10194257" cy="6103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/>
            <a:r>
              <a:rPr lang="en-GB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ICG-NEAMTWS Steering Committee meeting.</a:t>
            </a:r>
          </a:p>
          <a:p>
            <a:pPr marL="228600"/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Governance and Organization</a:t>
            </a:r>
          </a:p>
          <a:p>
            <a:pPr marL="228600"/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Officers (Chair and Vice-chair of ICG-NEAMTWS) presented to the SC members a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proposal for the re-structuration of WGs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based on the natural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evolution of the ICG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 alignment with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NEAMTWS Strategy 2030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ODTP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pillars.  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a discussion involving SC members on this proposal, such as the scope of new proposed WGs, naming, changes needed regarding adaptation of Terms of Reference, etc.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a consensus on the following: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proposal presented can be considered as a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preliminary proposal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work on during the next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inter-sessional period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(2024-2025).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establishment of a new TT on Governance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(TT-Gov) during the XIX ICG-NEAMTWS Session, to address and work on the new proposed structure.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TT-Gov will present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work done in the period Nov. 2024 – April 2025, to 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 meeting in April 2025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intention is to get an agreement at the SC level, to further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propose for adoption during XX ICG-NEAMTWS Session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(2025).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604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1735</TotalTime>
  <Words>1339</Words>
  <Application>Microsoft Office PowerPoint</Application>
  <PresentationFormat>Widescreen</PresentationFormat>
  <Paragraphs>140</Paragraphs>
  <Slides>10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Universidad de Cantabria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Aguirre Ayerbe, Ignacio</dc:creator>
  <cp:lastModifiedBy>Aguirre Ayerbe, Ignacio</cp:lastModifiedBy>
  <cp:revision>25</cp:revision>
  <dcterms:created xsi:type="dcterms:W3CDTF">2024-11-28T05:27:13Z</dcterms:created>
  <dcterms:modified xsi:type="dcterms:W3CDTF">2025-12-02T16:15:53Z</dcterms:modified>
</cp:coreProperties>
</file>