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0D9AD-64B9-44B6-878A-3108E71552D2}">
  <a:tblStyle styleId="{8330D9AD-64B9-44B6-878A-3108E71552D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A49D2D2-43DD-4BC8-9BEC-886775E8DF0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0" d="100"/>
          <a:sy n="70" d="100"/>
        </p:scale>
        <p:origin x="1180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9b60edf42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a9b60edf42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9b60edf42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3a9b60edf42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9b60edf42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3a9b60edf42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9b60edf42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a9b60edf42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9b60edf42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a9b60edf42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9b60edf42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a9b60edf42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9b60edf42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3a9b60edf42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9b60edf42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3a9b60edf42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229750" y="1491675"/>
            <a:ext cx="6843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Task Team on </a:t>
            </a:r>
            <a:endParaRPr sz="2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Non-Seismic Tsunami Sources (TT-NSTS) Activities in 2025</a:t>
            </a:r>
            <a:endParaRPr sz="2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5593159" y="4859861"/>
            <a:ext cx="3613337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ICG/NEAMTWS 20th Session, 03-05 December 2025, Paris</a:t>
            </a:r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2906275" y="2991525"/>
            <a:ext cx="370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Co-Chairs: Fabrizio Romano (INGV), Rachid Omira (IPMA)</a:t>
            </a:r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of Actions 2025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7" name="Google Shape;107;p26"/>
          <p:cNvGraphicFramePr/>
          <p:nvPr/>
        </p:nvGraphicFramePr>
        <p:xfrm>
          <a:off x="1392825" y="1120150"/>
          <a:ext cx="6172200" cy="2215515"/>
        </p:xfrm>
        <a:graphic>
          <a:graphicData uri="http://schemas.openxmlformats.org/drawingml/2006/table">
            <a:tbl>
              <a:tblPr bandRow="1" bandCol="1">
                <a:noFill/>
                <a:tableStyleId>{8330D9AD-64B9-44B6-878A-3108E71552D2}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</a:rPr>
                        <a:t>Strategic Area</a:t>
                      </a:r>
                      <a:endParaRPr sz="1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0" lvl="0" indent="-17970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</a:rPr>
                        <a:t>Activity</a:t>
                      </a:r>
                      <a:endParaRPr sz="1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</a:rPr>
                        <a:t>Time Frame</a:t>
                      </a:r>
                      <a:endParaRPr sz="1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</a:rPr>
                        <a:t>Responsible Per/ Inst</a:t>
                      </a:r>
                      <a:endParaRPr sz="1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lt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</a:rPr>
                        <a:t>Task Team on Non-Seismic Tsunami Sources</a:t>
                      </a:r>
                      <a:endParaRPr sz="11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3025" marR="730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</a:rPr>
                        <a:t>To gather information about potential approaches to assess hazard, monitor, and warn for tsunamis induced by volcanic activity and meteotsunamis </a:t>
                      </a:r>
                      <a:endParaRPr sz="1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2"/>
                          </a:solidFill>
                        </a:rPr>
                        <a:t>by November 2025</a:t>
                      </a:r>
                      <a:endParaRPr sz="1100" u="none" strike="noStrike" cap="none">
                        <a:solidFill>
                          <a:schemeClr val="lt2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2"/>
                          </a:solidFill>
                        </a:rPr>
                        <a:t>TT-NSTS co-chairs</a:t>
                      </a:r>
                      <a:endParaRPr sz="1100" u="none" strike="noStrike" cap="none">
                        <a:solidFill>
                          <a:schemeClr val="lt2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0">
                <a:tc v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</a:rPr>
                        <a:t>To explore warning procedures related with non-seismic tsunami sources</a:t>
                      </a:r>
                      <a:endParaRPr sz="1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2"/>
                          </a:solidFill>
                        </a:rPr>
                        <a:t>by November 2025</a:t>
                      </a:r>
                      <a:endParaRPr sz="1100" u="none" strike="noStrike" cap="none">
                        <a:solidFill>
                          <a:schemeClr val="lt2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2"/>
                          </a:solidFill>
                        </a:rPr>
                        <a:t>TT-NSTS co-chairs, TSPs</a:t>
                      </a:r>
                      <a:endParaRPr sz="1100" u="none" strike="noStrike" cap="none">
                        <a:solidFill>
                          <a:schemeClr val="lt2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0">
                <a:tc v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</a:rPr>
                        <a:t>To contribute to organizing webinars/workshops on non-seismic tsunami sources</a:t>
                      </a:r>
                      <a:endParaRPr sz="1100" u="none" strike="noStrike" cap="none">
                        <a:solidFill>
                          <a:schemeClr val="lt2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2"/>
                          </a:solidFill>
                        </a:rPr>
                        <a:t>by November 2025</a:t>
                      </a:r>
                      <a:endParaRPr sz="1100" u="none" strike="noStrike" cap="none">
                        <a:solidFill>
                          <a:schemeClr val="lt2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chemeClr val="lt2"/>
                          </a:solidFill>
                        </a:rPr>
                        <a:t>TT-NSTS co-chairs, TSPs</a:t>
                      </a:r>
                      <a:endParaRPr sz="1100" u="none" strike="noStrike" cap="none">
                        <a:solidFill>
                          <a:schemeClr val="lt2"/>
                        </a:solidFill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" name="Google Shape;108;p26"/>
          <p:cNvSpPr txBox="1"/>
          <p:nvPr/>
        </p:nvSpPr>
        <p:spPr>
          <a:xfrm>
            <a:off x="5593159" y="4859861"/>
            <a:ext cx="3613337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ICG/NEAMTWS 20th Session, 03-05 December 2025, Paris</a:t>
            </a:r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 sz="23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264068" y="791180"/>
            <a:ext cx="81918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Organizing a Webinar on Non-seismic Tsunami Sources</a:t>
            </a:r>
            <a:endParaRPr sz="1200" b="0" i="0" u="none" strike="noStrike" cap="none" dirty="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algn="just">
              <a:spcBef>
                <a:spcPts val="1200"/>
              </a:spcBef>
              <a:buSzPts val="1200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 November 2025   (</a:t>
            </a:r>
            <a:r>
              <a:rPr lang="en-GB" sz="1200" dirty="0">
                <a:solidFill>
                  <a:schemeClr val="lt2"/>
                </a:solidFill>
              </a:rPr>
              <a:t>Audience: 80+ people)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Panelists: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2460" y="368878"/>
            <a:ext cx="4563040" cy="458055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/>
          <p:nvPr/>
        </p:nvSpPr>
        <p:spPr>
          <a:xfrm>
            <a:off x="5593159" y="4859861"/>
            <a:ext cx="3613337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ICG/NEAMTWS 20th Session, 03-05 December 2025, Paris</a:t>
            </a:r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7" name="Google Shape;117;p27"/>
          <p:cNvGraphicFramePr/>
          <p:nvPr>
            <p:extLst>
              <p:ext uri="{D42A27DB-BD31-4B8C-83A1-F6EECF244321}">
                <p14:modId xmlns:p14="http://schemas.microsoft.com/office/powerpoint/2010/main" val="2761654485"/>
              </p:ext>
            </p:extLst>
          </p:nvPr>
        </p:nvGraphicFramePr>
        <p:xfrm>
          <a:off x="264075" y="1941402"/>
          <a:ext cx="3971350" cy="3416250"/>
        </p:xfrm>
        <a:graphic>
          <a:graphicData uri="http://schemas.openxmlformats.org/drawingml/2006/table">
            <a:tbl>
              <a:tblPr>
                <a:noFill/>
                <a:tableStyleId>{1A49D2D2-43DD-4BC8-9BEC-886775E8DF01}</a:tableStyleId>
              </a:tblPr>
              <a:tblGrid>
                <a:gridCol w="145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Bernardo Aliaga</a:t>
                      </a:r>
                      <a:endParaRPr sz="7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</a:rPr>
                        <a:t>OPENING</a:t>
                      </a:r>
                      <a:endParaRPr sz="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Denis Chang Seng</a:t>
                      </a:r>
                      <a:endParaRPr sz="7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solidFill>
                            <a:schemeClr val="dk1"/>
                          </a:solidFill>
                        </a:rPr>
                        <a:t>Overview UNESCO-IOC and ODTP Goal and Efforts on Non-Seismic Tsunamis</a:t>
                      </a:r>
                      <a:endParaRPr sz="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Roger Urgeless </a:t>
                      </a:r>
                      <a:endParaRPr sz="7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 dirty="0">
                          <a:solidFill>
                            <a:schemeClr val="dk1"/>
                          </a:solidFill>
                        </a:rPr>
                        <a:t>Frequency, magnitude, and mobility of </a:t>
                      </a:r>
                      <a:r>
                        <a:rPr lang="en" sz="700" b="1" u="none" strike="noStrike" cap="none" dirty="0">
                          <a:solidFill>
                            <a:srgbClr val="7030A0"/>
                          </a:solidFill>
                        </a:rPr>
                        <a:t>submarine landslides in the NEAM region </a:t>
                      </a:r>
                      <a:r>
                        <a:rPr lang="en" sz="700" b="1" u="none" strike="noStrike" cap="none" dirty="0">
                          <a:solidFill>
                            <a:schemeClr val="dk1"/>
                          </a:solidFill>
                        </a:rPr>
                        <a:t>and their role in probabilistic tsunami hazard assessment: </a:t>
                      </a:r>
                      <a:endParaRPr sz="7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Carl Harbitz</a:t>
                      </a:r>
                      <a:endParaRPr sz="7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 dirty="0">
                          <a:solidFill>
                            <a:schemeClr val="dk1"/>
                          </a:solidFill>
                        </a:rPr>
                        <a:t>Mechanisms, triggers, and case studies of </a:t>
                      </a:r>
                      <a:r>
                        <a:rPr lang="en" sz="700" b="1" u="none" strike="noStrike" cap="none" dirty="0">
                          <a:solidFill>
                            <a:srgbClr val="0432FF"/>
                          </a:solidFill>
                        </a:rPr>
                        <a:t>landslide-generated tsunamis</a:t>
                      </a:r>
                      <a:r>
                        <a:rPr lang="en" sz="700" b="1" u="none" strike="noStrike" cap="none" dirty="0">
                          <a:solidFill>
                            <a:schemeClr val="dk1"/>
                          </a:solidFill>
                        </a:rPr>
                        <a:t>, with implications for early detection and modelling.</a:t>
                      </a:r>
                      <a:endParaRPr sz="7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Raphael Paris</a:t>
                      </a:r>
                      <a:endParaRPr/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 dirty="0">
                          <a:solidFill>
                            <a:srgbClr val="00B0F0"/>
                          </a:solidFill>
                        </a:rPr>
                        <a:t>Volcanic sources in the NEAM region</a:t>
                      </a:r>
                      <a:r>
                        <a:rPr lang="en" sz="700" b="1" u="none" strike="noStrike" cap="none" dirty="0">
                          <a:solidFill>
                            <a:schemeClr val="dk1"/>
                          </a:solidFill>
                        </a:rPr>
                        <a:t>, eruption-linked wave generation, and lessons from historical events.</a:t>
                      </a:r>
                      <a:endParaRPr sz="7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Domenico Mangione</a:t>
                      </a:r>
                      <a:endParaRPr/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 dirty="0">
                          <a:solidFill>
                            <a:srgbClr val="92D050"/>
                          </a:solidFill>
                        </a:rPr>
                        <a:t>Stromboli’s volcanic early-warning system</a:t>
                      </a:r>
                      <a:r>
                        <a:rPr lang="en" sz="700" b="1" u="none" strike="noStrike" cap="none" dirty="0">
                          <a:solidFill>
                            <a:schemeClr val="dk1"/>
                          </a:solidFill>
                        </a:rPr>
                        <a:t>, monitoring tools, and operational protocols for rapid alerts.</a:t>
                      </a:r>
                      <a:endParaRPr sz="7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Paraskevi Nomikou</a:t>
                      </a:r>
                      <a:endParaRPr/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 dirty="0">
                          <a:solidFill>
                            <a:schemeClr val="dk1"/>
                          </a:solidFill>
                        </a:rPr>
                        <a:t>New findings on the </a:t>
                      </a:r>
                      <a:r>
                        <a:rPr lang="en" sz="700" b="1" u="none" strike="noStrike" cap="none" dirty="0" err="1">
                          <a:solidFill>
                            <a:srgbClr val="FFFF00"/>
                          </a:solidFill>
                        </a:rPr>
                        <a:t>Kolumbo</a:t>
                      </a:r>
                      <a:r>
                        <a:rPr lang="en" sz="700" b="1" u="none" strike="noStrike" cap="none" dirty="0">
                          <a:solidFill>
                            <a:srgbClr val="FFFF00"/>
                          </a:solidFill>
                        </a:rPr>
                        <a:t> system </a:t>
                      </a:r>
                      <a:r>
                        <a:rPr lang="en" sz="700" b="1" u="none" strike="noStrike" cap="none" dirty="0">
                          <a:solidFill>
                            <a:schemeClr val="dk1"/>
                          </a:solidFill>
                        </a:rPr>
                        <a:t>near Santorini and its implications for hazard assessment.</a:t>
                      </a:r>
                      <a:endParaRPr sz="7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Marinos Charalampakis</a:t>
                      </a:r>
                      <a:endParaRPr sz="7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 dirty="0">
                          <a:solidFill>
                            <a:schemeClr val="dk1"/>
                          </a:solidFill>
                        </a:rPr>
                        <a:t>The </a:t>
                      </a:r>
                      <a:r>
                        <a:rPr lang="en" sz="700" b="1" u="none" strike="noStrike" cap="none" dirty="0">
                          <a:solidFill>
                            <a:srgbClr val="FFC000"/>
                          </a:solidFill>
                        </a:rPr>
                        <a:t>NEAM-COMMITTMENT Project on Multi-Hazard Assessment </a:t>
                      </a:r>
                      <a:r>
                        <a:rPr lang="en" sz="700" b="1" i="0" u="none" strike="noStrike" cap="none" dirty="0">
                          <a:solidFill>
                            <a:srgbClr val="FFC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the Stromboli volcano </a:t>
                      </a:r>
                      <a:r>
                        <a:rPr lang="en" sz="7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test site for Tsunami Evacuation Planning</a:t>
                      </a: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 Denamiel </a:t>
                      </a:r>
                      <a:endParaRPr sz="7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 dirty="0">
                          <a:solidFill>
                            <a:schemeClr val="dk1"/>
                          </a:solidFill>
                        </a:rPr>
                        <a:t>Probabilistic framework for understanding </a:t>
                      </a:r>
                      <a:r>
                        <a:rPr lang="en" sz="700" b="1" u="none" strike="noStrike" cap="none" dirty="0">
                          <a:solidFill>
                            <a:srgbClr val="FF0000"/>
                          </a:solidFill>
                        </a:rPr>
                        <a:t>global </a:t>
                      </a:r>
                      <a:r>
                        <a:rPr lang="en" sz="700" b="1" u="none" strike="noStrike" cap="none" dirty="0" err="1">
                          <a:solidFill>
                            <a:srgbClr val="FF0000"/>
                          </a:solidFill>
                        </a:rPr>
                        <a:t>meteotsunami</a:t>
                      </a:r>
                      <a:r>
                        <a:rPr lang="en" sz="700" b="1" u="none" strike="noStrike" cap="none" dirty="0">
                          <a:solidFill>
                            <a:srgbClr val="FF0000"/>
                          </a:solidFill>
                        </a:rPr>
                        <a:t> hazards linked to explosive volcanic events.</a:t>
                      </a:r>
                      <a:endParaRPr sz="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46175" marR="46175" marT="23075" marB="23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Picture 2" descr="A logo with a spiral in the center&#10;&#10;AI-generated content may be incorrect.">
            <a:extLst>
              <a:ext uri="{FF2B5EF4-FFF2-40B4-BE49-F238E27FC236}">
                <a16:creationId xmlns:a16="http://schemas.microsoft.com/office/drawing/2014/main" id="{F61D1F0B-D023-0DB8-C396-A85CB2B2C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3929625"/>
            <a:ext cx="1424940" cy="1019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Activities </a:t>
            </a:r>
            <a:endParaRPr sz="23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325750" y="531839"/>
            <a:ext cx="449771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Participating at EGU, Vienna, Austria (RO &amp; FR as conveners)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 April–2 May 2025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239" y="1522900"/>
            <a:ext cx="5387924" cy="262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8"/>
          <p:cNvPicPr preferRelativeResize="0"/>
          <p:nvPr/>
        </p:nvPicPr>
        <p:blipFill rotWithShape="1">
          <a:blip r:embed="rId4">
            <a:alphaModFix/>
          </a:blip>
          <a:srcRect r="32000"/>
          <a:stretch/>
        </p:blipFill>
        <p:spPr>
          <a:xfrm>
            <a:off x="5722000" y="455550"/>
            <a:ext cx="3385477" cy="20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/>
          <p:nvPr/>
        </p:nvSpPr>
        <p:spPr>
          <a:xfrm>
            <a:off x="6158800" y="3112875"/>
            <a:ext cx="288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Audience: ~100 people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5593159" y="4859861"/>
            <a:ext cx="3613337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ICG/NEAMTWS 20th Session, 03-05 December 2025, Paris</a:t>
            </a:r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580" y="1454438"/>
            <a:ext cx="7393224" cy="362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Activities </a:t>
            </a:r>
            <a:endParaRPr sz="23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294500" y="592700"/>
            <a:ext cx="382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b="0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UNESCO Webinar on Monitoring and warning TGV </a:t>
            </a: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to 23 April 2025</a:t>
            </a:r>
            <a:endParaRPr/>
          </a:p>
        </p:txBody>
      </p:sp>
      <p:sp>
        <p:nvSpPr>
          <p:cNvPr id="135" name="Google Shape;135;p29"/>
          <p:cNvSpPr txBox="1"/>
          <p:nvPr/>
        </p:nvSpPr>
        <p:spPr>
          <a:xfrm>
            <a:off x="5593159" y="4859861"/>
            <a:ext cx="3613337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ICG/NEAMTWS 20th Session, 03-05 December 2025, Paris</a:t>
            </a:r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Activities </a:t>
            </a:r>
            <a:endParaRPr sz="23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0"/>
          <p:cNvPicPr preferRelativeResize="0"/>
          <p:nvPr/>
        </p:nvPicPr>
        <p:blipFill rotWithShape="1">
          <a:blip r:embed="rId3">
            <a:alphaModFix/>
          </a:blip>
          <a:srcRect l="25331" t="13141" r="8631"/>
          <a:stretch/>
        </p:blipFill>
        <p:spPr>
          <a:xfrm>
            <a:off x="5406475" y="836000"/>
            <a:ext cx="3526674" cy="394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/>
          <p:nvPr/>
        </p:nvSpPr>
        <p:spPr>
          <a:xfrm>
            <a:off x="711724" y="747300"/>
            <a:ext cx="3658345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Participating in the UNESCO Expert Meeting on Seismic and Non-seismic tsunamis in the NEAM Region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to 20 March 2025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0"/>
          <p:cNvPicPr preferRelativeResize="0"/>
          <p:nvPr/>
        </p:nvPicPr>
        <p:blipFill rotWithShape="1">
          <a:blip r:embed="rId3">
            <a:alphaModFix/>
          </a:blip>
          <a:srcRect t="1293" r="77533" b="91779"/>
          <a:stretch/>
        </p:blipFill>
        <p:spPr>
          <a:xfrm>
            <a:off x="8027075" y="836000"/>
            <a:ext cx="906073" cy="23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725" y="2251126"/>
            <a:ext cx="4471823" cy="253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/>
        </p:nvSpPr>
        <p:spPr>
          <a:xfrm>
            <a:off x="5593159" y="4859861"/>
            <a:ext cx="3613337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ICG/NEAMTWS 20th Session, 03-05 December 2025, Paris</a:t>
            </a:r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/>
        </p:nvSpPr>
        <p:spPr>
          <a:xfrm>
            <a:off x="245950" y="208500"/>
            <a:ext cx="307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Activities </a:t>
            </a:r>
            <a:endParaRPr sz="23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533225" y="1115475"/>
            <a:ext cx="704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NEAM-COMMITTMENT project (funded by EU-DGECHO): since February 2025</a:t>
            </a:r>
            <a:endParaRPr sz="1200" b="0" i="0" u="none" strike="noStrike" cap="non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Hi-Res Inundation mapping on Stromboli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planning considering also the possible effect of volcanic activity (e.g. pyroclastic flows, ash, ballistics)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533225" y="2773850"/>
            <a:ext cx="61947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Italian project about Stromboli (funded by Civil Protection): starting probably since 2nd half of 2025 </a:t>
            </a:r>
            <a:endParaRPr sz="1200" b="0" i="0" u="none" strike="noStrike" cap="none" dirty="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Towards the integration of the local system in the Italian TSP at national and NEAM level </a:t>
            </a:r>
            <a:endParaRPr sz="1200" b="0" i="0" u="none" strike="noStrike" cap="none" dirty="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1"/>
          <p:cNvSpPr txBox="1"/>
          <p:nvPr/>
        </p:nvSpPr>
        <p:spPr>
          <a:xfrm>
            <a:off x="5593159" y="4859861"/>
            <a:ext cx="3613337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ICG/NEAMTWS 20th Session, 03-05 December 2025, Paris</a:t>
            </a:r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/>
        </p:nvSpPr>
        <p:spPr>
          <a:xfrm>
            <a:off x="1229750" y="1491675"/>
            <a:ext cx="684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2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2"/>
          <p:cNvSpPr txBox="1"/>
          <p:nvPr/>
        </p:nvSpPr>
        <p:spPr>
          <a:xfrm>
            <a:off x="4572000" y="4840125"/>
            <a:ext cx="453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ICG/NEAMTWS Steering Committee and Information Session, 13 May 2024</a:t>
            </a:r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2"/>
          <p:cNvSpPr txBox="1"/>
          <p:nvPr/>
        </p:nvSpPr>
        <p:spPr>
          <a:xfrm>
            <a:off x="3164225" y="2550350"/>
            <a:ext cx="313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Fabrizio Romano (INGV)</a:t>
            </a:r>
            <a:r>
              <a:rPr lang="en" sz="1000" b="0" i="1" u="none" strike="noStrike" cap="none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b="0" i="0" u="none" strike="noStrike" cap="none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fabrizio.romano@ingv.it</a:t>
            </a:r>
            <a:endParaRPr sz="1000" b="0" i="0" u="none" strike="noStrike" cap="none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1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Rachid Omira (IPMA) </a:t>
            </a:r>
            <a:r>
              <a:rPr lang="en" sz="1000" b="0" i="0" u="none" strike="noStrike" cap="none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rachid.omira@ipma.pt</a:t>
            </a:r>
            <a:endParaRPr sz="10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517</Words>
  <Application>Microsoft Office PowerPoint</Application>
  <PresentationFormat>On-screen Show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Simple Light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Chang Seng, Denis</dc:creator>
  <cp:lastModifiedBy>Chang Seng, Denis</cp:lastModifiedBy>
  <cp:revision>3</cp:revision>
  <dcterms:modified xsi:type="dcterms:W3CDTF">2025-12-02T20:21:55Z</dcterms:modified>
</cp:coreProperties>
</file>