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312" r:id="rId2"/>
    <p:sldId id="311" r:id="rId3"/>
    <p:sldId id="342" r:id="rId4"/>
    <p:sldId id="424" r:id="rId5"/>
    <p:sldId id="366" r:id="rId6"/>
    <p:sldId id="365" r:id="rId7"/>
    <p:sldId id="368" r:id="rId8"/>
    <p:sldId id="273" r:id="rId9"/>
    <p:sldId id="293" r:id="rId10"/>
    <p:sldId id="340" r:id="rId11"/>
    <p:sldId id="300" r:id="rId12"/>
    <p:sldId id="292" r:id="rId13"/>
    <p:sldId id="370" r:id="rId14"/>
    <p:sldId id="275" r:id="rId15"/>
    <p:sldId id="323" r:id="rId16"/>
    <p:sldId id="331" r:id="rId17"/>
    <p:sldId id="423" r:id="rId18"/>
    <p:sldId id="328" r:id="rId19"/>
    <p:sldId id="309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0" userDrawn="1">
          <p15:clr>
            <a:srgbClr val="A4A3A4"/>
          </p15:clr>
        </p15:guide>
        <p15:guide id="2" pos="284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F0F0"/>
    <a:srgbClr val="ECD4F5"/>
    <a:srgbClr val="BC00D0"/>
    <a:srgbClr val="20C4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31"/>
    <p:restoredTop sz="94513" autoAdjust="0"/>
  </p:normalViewPr>
  <p:slideViewPr>
    <p:cSldViewPr snapToGrid="0" snapToObjects="1">
      <p:cViewPr varScale="1">
        <p:scale>
          <a:sx n="88" d="100"/>
          <a:sy n="88" d="100"/>
        </p:scale>
        <p:origin x="1234" y="77"/>
      </p:cViewPr>
      <p:guideLst>
        <p:guide orient="horz" pos="2150"/>
        <p:guide pos="2845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67" d="100"/>
          <a:sy n="67" d="100"/>
        </p:scale>
        <p:origin x="3043" y="6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185E33-8F8A-4491-8CC2-39A3C6DB223C}" type="datetimeFigureOut">
              <a:rPr lang="pt-PT" smtClean="0"/>
              <a:t>02-12-2025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70A126-0583-41FB-BFDB-E03533DABFBA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57C617-4B58-8645-BAF1-0B30B7E5327A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60AD37-2ADF-9D42-BC63-CFACA02556F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0AD37-2ADF-9D42-BC63-CFACA02556F2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3675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2"/>
          <p:cNvSpPr>
            <a:spLocks noGrp="1" noChangeArrowheads="1"/>
          </p:cNvSpPr>
          <p:nvPr>
            <p:ph type="sldNum"/>
          </p:nvPr>
        </p:nvSpPr>
        <p:spPr/>
        <p:txBody>
          <a:bodyPr/>
          <a:lstStyle/>
          <a:p>
            <a:fld id="{2FDB918D-87B8-4159-9658-BD9743605D01}" type="slidenum">
              <a:rPr lang="en-GB" altLang="pt-PT"/>
              <a:t>12</a:t>
            </a:fld>
            <a:endParaRPr lang="en-GB" altLang="pt-PT"/>
          </a:p>
        </p:txBody>
      </p:sp>
      <p:sp>
        <p:nvSpPr>
          <p:cNvPr id="62465" name="Text Box 1"/>
          <p:cNvSpPr txBox="1">
            <a:spLocks noChangeArrowheads="1"/>
          </p:cNvSpPr>
          <p:nvPr/>
        </p:nvSpPr>
        <p:spPr bwMode="auto">
          <a:xfrm>
            <a:off x="3116263" y="509588"/>
            <a:ext cx="3681412" cy="2547937"/>
          </a:xfrm>
          <a:prstGeom prst="rect">
            <a:avLst/>
          </a:prstGeom>
          <a:solidFill>
            <a:srgbClr val="FFFFFF"/>
          </a:solidFill>
          <a:ln w="9360" cap="flat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PT"/>
          </a:p>
        </p:txBody>
      </p:sp>
      <p:sp>
        <p:nvSpPr>
          <p:cNvPr id="62466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323975" y="3228975"/>
            <a:ext cx="7253288" cy="304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PT" altLang="pt-P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2"/>
          <p:cNvSpPr>
            <a:spLocks noGrp="1" noChangeArrowheads="1"/>
          </p:cNvSpPr>
          <p:nvPr>
            <p:ph type="sldNum"/>
          </p:nvPr>
        </p:nvSpPr>
        <p:spPr/>
        <p:txBody>
          <a:bodyPr/>
          <a:lstStyle/>
          <a:p>
            <a:fld id="{2FDB918D-87B8-4159-9658-BD9743605D01}" type="slidenum">
              <a:rPr lang="en-GB" altLang="pt-PT"/>
              <a:t>13</a:t>
            </a:fld>
            <a:endParaRPr lang="en-GB" altLang="pt-PT"/>
          </a:p>
        </p:txBody>
      </p:sp>
      <p:sp>
        <p:nvSpPr>
          <p:cNvPr id="62465" name="Text Box 1"/>
          <p:cNvSpPr txBox="1">
            <a:spLocks noChangeArrowheads="1"/>
          </p:cNvSpPr>
          <p:nvPr/>
        </p:nvSpPr>
        <p:spPr bwMode="auto">
          <a:xfrm>
            <a:off x="3116263" y="509588"/>
            <a:ext cx="3681412" cy="2547937"/>
          </a:xfrm>
          <a:prstGeom prst="rect">
            <a:avLst/>
          </a:prstGeom>
          <a:solidFill>
            <a:srgbClr val="FFFFFF"/>
          </a:solidFill>
          <a:ln w="9360" cap="flat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PT"/>
          </a:p>
        </p:txBody>
      </p:sp>
      <p:sp>
        <p:nvSpPr>
          <p:cNvPr id="62466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323975" y="3228975"/>
            <a:ext cx="7253288" cy="304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1306037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2"/>
          <p:cNvSpPr>
            <a:spLocks noGrp="1" noChangeArrowheads="1"/>
          </p:cNvSpPr>
          <p:nvPr>
            <p:ph type="sldNum"/>
          </p:nvPr>
        </p:nvSpPr>
        <p:spPr/>
        <p:txBody>
          <a:bodyPr/>
          <a:lstStyle/>
          <a:p>
            <a:fld id="{2FDB918D-87B8-4159-9658-BD9743605D01}" type="slidenum">
              <a:rPr lang="en-GB" altLang="pt-PT"/>
              <a:t>14</a:t>
            </a:fld>
            <a:endParaRPr lang="en-GB" altLang="pt-PT"/>
          </a:p>
        </p:txBody>
      </p:sp>
      <p:sp>
        <p:nvSpPr>
          <p:cNvPr id="62465" name="Text Box 1"/>
          <p:cNvSpPr txBox="1">
            <a:spLocks noChangeArrowheads="1"/>
          </p:cNvSpPr>
          <p:nvPr/>
        </p:nvSpPr>
        <p:spPr bwMode="auto">
          <a:xfrm>
            <a:off x="3116263" y="509588"/>
            <a:ext cx="3681412" cy="2547937"/>
          </a:xfrm>
          <a:prstGeom prst="rect">
            <a:avLst/>
          </a:prstGeom>
          <a:solidFill>
            <a:srgbClr val="FFFFFF"/>
          </a:solidFill>
          <a:ln w="9360" cap="flat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PT"/>
          </a:p>
        </p:txBody>
      </p:sp>
      <p:sp>
        <p:nvSpPr>
          <p:cNvPr id="62466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323975" y="3228975"/>
            <a:ext cx="7253288" cy="304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PT" altLang="pt-PT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0AD37-2ADF-9D42-BC63-CFACA02556F2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0AD37-2ADF-9D42-BC63-CFACA02556F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0364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0AD37-2ADF-9D42-BC63-CFACA02556F2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4713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0AD37-2ADF-9D42-BC63-CFACA02556F2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0AD37-2ADF-9D42-BC63-CFACA02556F2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85ADF5-968D-490B-52AB-13331F77EF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C4BF89F-D82C-6DA9-067E-F599090970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DD221FA-96C3-56E4-C086-7E98C2F73D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40A758-66A8-726B-37AB-87F7E52E3BC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0AD37-2ADF-9D42-BC63-CFACA02556F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9045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2"/>
          <p:cNvSpPr>
            <a:spLocks noGrp="1" noChangeArrowheads="1"/>
          </p:cNvSpPr>
          <p:nvPr>
            <p:ph type="sldNum"/>
          </p:nvPr>
        </p:nvSpPr>
        <p:spPr/>
        <p:txBody>
          <a:bodyPr/>
          <a:lstStyle/>
          <a:p>
            <a:fld id="{2FDB918D-87B8-4159-9658-BD9743605D01}" type="slidenum">
              <a:rPr lang="en-GB" altLang="pt-PT"/>
              <a:t>5</a:t>
            </a:fld>
            <a:endParaRPr lang="en-GB" altLang="pt-PT"/>
          </a:p>
        </p:txBody>
      </p:sp>
      <p:sp>
        <p:nvSpPr>
          <p:cNvPr id="62465" name="Text Box 1"/>
          <p:cNvSpPr txBox="1">
            <a:spLocks noChangeArrowheads="1"/>
          </p:cNvSpPr>
          <p:nvPr/>
        </p:nvSpPr>
        <p:spPr bwMode="auto">
          <a:xfrm>
            <a:off x="3116263" y="509588"/>
            <a:ext cx="3681412" cy="2547937"/>
          </a:xfrm>
          <a:prstGeom prst="rect">
            <a:avLst/>
          </a:prstGeom>
          <a:solidFill>
            <a:srgbClr val="FFFFFF"/>
          </a:solidFill>
          <a:ln w="9360" cap="flat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PT"/>
          </a:p>
        </p:txBody>
      </p:sp>
      <p:sp>
        <p:nvSpPr>
          <p:cNvPr id="62466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323975" y="3228975"/>
            <a:ext cx="7253288" cy="304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PT" altLang="pt-P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2"/>
          <p:cNvSpPr>
            <a:spLocks noGrp="1" noChangeArrowheads="1"/>
          </p:cNvSpPr>
          <p:nvPr>
            <p:ph type="sldNum"/>
          </p:nvPr>
        </p:nvSpPr>
        <p:spPr/>
        <p:txBody>
          <a:bodyPr/>
          <a:lstStyle/>
          <a:p>
            <a:fld id="{2FDB918D-87B8-4159-9658-BD9743605D01}" type="slidenum">
              <a:rPr lang="en-GB" altLang="pt-PT"/>
              <a:t>6</a:t>
            </a:fld>
            <a:endParaRPr lang="en-GB" altLang="pt-PT"/>
          </a:p>
        </p:txBody>
      </p:sp>
      <p:sp>
        <p:nvSpPr>
          <p:cNvPr id="62465" name="Text Box 1"/>
          <p:cNvSpPr txBox="1">
            <a:spLocks noChangeArrowheads="1"/>
          </p:cNvSpPr>
          <p:nvPr/>
        </p:nvSpPr>
        <p:spPr bwMode="auto">
          <a:xfrm>
            <a:off x="3116263" y="509588"/>
            <a:ext cx="3681412" cy="2547937"/>
          </a:xfrm>
          <a:prstGeom prst="rect">
            <a:avLst/>
          </a:prstGeom>
          <a:solidFill>
            <a:srgbClr val="FFFFFF"/>
          </a:solidFill>
          <a:ln w="9360" cap="flat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PT"/>
          </a:p>
        </p:txBody>
      </p:sp>
      <p:sp>
        <p:nvSpPr>
          <p:cNvPr id="62466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323975" y="3228975"/>
            <a:ext cx="7253288" cy="304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PT" altLang="pt-P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2"/>
          <p:cNvSpPr>
            <a:spLocks noGrp="1" noChangeArrowheads="1"/>
          </p:cNvSpPr>
          <p:nvPr>
            <p:ph type="sldNum"/>
          </p:nvPr>
        </p:nvSpPr>
        <p:spPr/>
        <p:txBody>
          <a:bodyPr/>
          <a:lstStyle/>
          <a:p>
            <a:fld id="{2FDB918D-87B8-4159-9658-BD9743605D01}" type="slidenum">
              <a:rPr lang="en-GB" altLang="pt-PT"/>
              <a:t>7</a:t>
            </a:fld>
            <a:endParaRPr lang="en-GB" altLang="pt-PT"/>
          </a:p>
        </p:txBody>
      </p:sp>
      <p:sp>
        <p:nvSpPr>
          <p:cNvPr id="62465" name="Text Box 1"/>
          <p:cNvSpPr txBox="1">
            <a:spLocks noChangeArrowheads="1"/>
          </p:cNvSpPr>
          <p:nvPr/>
        </p:nvSpPr>
        <p:spPr bwMode="auto">
          <a:xfrm>
            <a:off x="3116263" y="509588"/>
            <a:ext cx="3681412" cy="2547937"/>
          </a:xfrm>
          <a:prstGeom prst="rect">
            <a:avLst/>
          </a:prstGeom>
          <a:solidFill>
            <a:srgbClr val="FFFFFF"/>
          </a:solidFill>
          <a:ln w="9360" cap="flat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PT"/>
          </a:p>
        </p:txBody>
      </p:sp>
      <p:sp>
        <p:nvSpPr>
          <p:cNvPr id="62466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323975" y="3228975"/>
            <a:ext cx="7253288" cy="304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PT" altLang="pt-P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2"/>
          <p:cNvSpPr>
            <a:spLocks noGrp="1" noChangeArrowheads="1"/>
          </p:cNvSpPr>
          <p:nvPr>
            <p:ph type="sldNum"/>
          </p:nvPr>
        </p:nvSpPr>
        <p:spPr/>
        <p:txBody>
          <a:bodyPr/>
          <a:lstStyle/>
          <a:p>
            <a:fld id="{1A608AA9-297E-44E7-A9C6-E86CF1F904CC}" type="slidenum">
              <a:rPr lang="en-GB" altLang="pt-PT"/>
              <a:t>8</a:t>
            </a:fld>
            <a:endParaRPr lang="en-GB" altLang="pt-PT"/>
          </a:p>
        </p:txBody>
      </p:sp>
      <p:sp>
        <p:nvSpPr>
          <p:cNvPr id="61441" name="Text Box 1"/>
          <p:cNvSpPr txBox="1">
            <a:spLocks noChangeArrowheads="1"/>
          </p:cNvSpPr>
          <p:nvPr/>
        </p:nvSpPr>
        <p:spPr bwMode="auto">
          <a:xfrm>
            <a:off x="3116263" y="509588"/>
            <a:ext cx="3681412" cy="2547937"/>
          </a:xfrm>
          <a:prstGeom prst="rect">
            <a:avLst/>
          </a:prstGeom>
          <a:solidFill>
            <a:srgbClr val="FFFFFF"/>
          </a:solidFill>
          <a:ln w="9360" cap="flat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PT"/>
          </a:p>
        </p:txBody>
      </p:sp>
      <p:sp>
        <p:nvSpPr>
          <p:cNvPr id="61442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323975" y="3228975"/>
            <a:ext cx="7253288" cy="304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PT" altLang="pt-P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2"/>
          <p:cNvSpPr>
            <a:spLocks noGrp="1" noChangeArrowheads="1"/>
          </p:cNvSpPr>
          <p:nvPr>
            <p:ph type="sldNum"/>
          </p:nvPr>
        </p:nvSpPr>
        <p:spPr/>
        <p:txBody>
          <a:bodyPr/>
          <a:lstStyle/>
          <a:p>
            <a:fld id="{1A608AA9-297E-44E7-A9C6-E86CF1F904CC}" type="slidenum">
              <a:rPr lang="en-GB" altLang="pt-PT"/>
              <a:t>9</a:t>
            </a:fld>
            <a:endParaRPr lang="en-GB" altLang="pt-PT"/>
          </a:p>
        </p:txBody>
      </p:sp>
      <p:sp>
        <p:nvSpPr>
          <p:cNvPr id="61441" name="Text Box 1"/>
          <p:cNvSpPr txBox="1">
            <a:spLocks noChangeArrowheads="1"/>
          </p:cNvSpPr>
          <p:nvPr/>
        </p:nvSpPr>
        <p:spPr bwMode="auto">
          <a:xfrm>
            <a:off x="3116263" y="509588"/>
            <a:ext cx="3681412" cy="2547937"/>
          </a:xfrm>
          <a:prstGeom prst="rect">
            <a:avLst/>
          </a:prstGeom>
          <a:solidFill>
            <a:srgbClr val="FFFFFF"/>
          </a:solidFill>
          <a:ln w="9360" cap="flat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PT"/>
          </a:p>
        </p:txBody>
      </p:sp>
      <p:sp>
        <p:nvSpPr>
          <p:cNvPr id="61442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323975" y="3228975"/>
            <a:ext cx="7253288" cy="304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PT" altLang="pt-P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2"/>
          <p:cNvSpPr>
            <a:spLocks noGrp="1" noChangeArrowheads="1"/>
          </p:cNvSpPr>
          <p:nvPr>
            <p:ph type="sldNum"/>
          </p:nvPr>
        </p:nvSpPr>
        <p:spPr/>
        <p:txBody>
          <a:bodyPr/>
          <a:lstStyle/>
          <a:p>
            <a:fld id="{1A608AA9-297E-44E7-A9C6-E86CF1F904CC}" type="slidenum">
              <a:rPr lang="en-GB" altLang="pt-PT"/>
              <a:t>10</a:t>
            </a:fld>
            <a:endParaRPr lang="en-GB" altLang="pt-PT"/>
          </a:p>
        </p:txBody>
      </p:sp>
      <p:sp>
        <p:nvSpPr>
          <p:cNvPr id="61441" name="Text Box 1"/>
          <p:cNvSpPr txBox="1">
            <a:spLocks noChangeArrowheads="1"/>
          </p:cNvSpPr>
          <p:nvPr/>
        </p:nvSpPr>
        <p:spPr bwMode="auto">
          <a:xfrm>
            <a:off x="3116263" y="509588"/>
            <a:ext cx="3681412" cy="2547937"/>
          </a:xfrm>
          <a:prstGeom prst="rect">
            <a:avLst/>
          </a:prstGeom>
          <a:solidFill>
            <a:srgbClr val="FFFFFF"/>
          </a:solidFill>
          <a:ln w="9360" cap="flat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PT"/>
          </a:p>
        </p:txBody>
      </p:sp>
      <p:sp>
        <p:nvSpPr>
          <p:cNvPr id="61442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323975" y="3228975"/>
            <a:ext cx="7253288" cy="304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PT" altLang="pt-P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05600" y="6356349"/>
            <a:ext cx="2133600" cy="365125"/>
          </a:xfrm>
          <a:prstGeom prst="rect">
            <a:avLst/>
          </a:prstGeom>
        </p:spPr>
        <p:txBody>
          <a:bodyPr/>
          <a:lstStyle/>
          <a:p>
            <a:fld id="{721F03CA-F3BD-F14C-B62A-2E40035D22C6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9F8FFC9-51D8-2F44-B39C-27C978557B34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9F8FFC9-51D8-2F44-B39C-27C978557B34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21F03CA-F3BD-F14C-B62A-2E40035D22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9F8FFC9-51D8-2F44-B39C-27C978557B34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21F03CA-F3BD-F14C-B62A-2E40035D22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PT" dirty="0" err="1"/>
              <a:t>Click</a:t>
            </a:r>
            <a:r>
              <a:rPr lang="pt-PT" dirty="0"/>
              <a:t> to </a:t>
            </a:r>
            <a:r>
              <a:rPr lang="pt-PT" dirty="0" err="1"/>
              <a:t>edit</a:t>
            </a:r>
            <a:r>
              <a:rPr lang="pt-PT" dirty="0"/>
              <a:t> Master </a:t>
            </a:r>
            <a:r>
              <a:rPr lang="pt-PT" dirty="0" err="1"/>
              <a:t>title</a:t>
            </a:r>
            <a:r>
              <a:rPr lang="pt-PT" dirty="0"/>
              <a:t> </a:t>
            </a:r>
            <a:r>
              <a:rPr lang="pt-PT" dirty="0" err="1"/>
              <a:t>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9F8FFC9-51D8-2F44-B39C-27C978557B34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21F03CA-F3BD-F14C-B62A-2E40035D22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9F8FFC9-51D8-2F44-B39C-27C978557B34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21F03CA-F3BD-F14C-B62A-2E40035D22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9F8FFC9-51D8-2F44-B39C-27C978557B34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21F03CA-F3BD-F14C-B62A-2E40035D22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9F8FFC9-51D8-2F44-B39C-27C978557B34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21F03CA-F3BD-F14C-B62A-2E40035D22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9F8FFC9-51D8-2F44-B39C-27C978557B34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21F03CA-F3BD-F14C-B62A-2E40035D22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9F8FFC9-51D8-2F44-B39C-27C978557B34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21F03CA-F3BD-F14C-B62A-2E40035D22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9F8FFC9-51D8-2F44-B39C-27C978557B34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21F03CA-F3BD-F14C-B62A-2E40035D22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9F8FFC9-51D8-2F44-B39C-27C978557B34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21F03CA-F3BD-F14C-B62A-2E40035D22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 panose="020B0604020202020204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 panose="020B0604020202020204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 panose="020B0604020202020204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 panose="020B0604020202020204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44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image" Target="../media/image5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/>
          <p:nvPr/>
        </p:nvSpPr>
        <p:spPr>
          <a:xfrm>
            <a:off x="1556656" y="2102910"/>
            <a:ext cx="6248399" cy="13260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3200" b="1" dirty="0">
                <a:solidFill>
                  <a:schemeClr val="tx2"/>
                </a:solidFill>
              </a:rPr>
              <a:t>IPMA </a:t>
            </a:r>
            <a:r>
              <a:rPr lang="pt-PT" sz="3200" b="1" dirty="0" err="1">
                <a:solidFill>
                  <a:schemeClr val="tx2"/>
                </a:solidFill>
              </a:rPr>
              <a:t>National</a:t>
            </a:r>
            <a:r>
              <a:rPr lang="pt-PT" sz="3200" b="1" dirty="0">
                <a:solidFill>
                  <a:schemeClr val="tx2"/>
                </a:solidFill>
              </a:rPr>
              <a:t> Tsunami </a:t>
            </a:r>
            <a:r>
              <a:rPr lang="pt-PT" sz="3200" b="1" dirty="0" err="1">
                <a:solidFill>
                  <a:schemeClr val="tx2"/>
                </a:solidFill>
              </a:rPr>
              <a:t>Warning</a:t>
            </a:r>
            <a:r>
              <a:rPr lang="pt-PT" sz="3200" b="1" dirty="0">
                <a:solidFill>
                  <a:schemeClr val="tx2"/>
                </a:solidFill>
              </a:rPr>
              <a:t> </a:t>
            </a:r>
            <a:r>
              <a:rPr lang="pt-PT" sz="3200" b="1" dirty="0" err="1">
                <a:solidFill>
                  <a:schemeClr val="tx2"/>
                </a:solidFill>
              </a:rPr>
              <a:t>Center</a:t>
            </a:r>
            <a:r>
              <a:rPr lang="pt-PT" sz="3200" b="1" dirty="0">
                <a:solidFill>
                  <a:schemeClr val="tx2"/>
                </a:solidFill>
              </a:rPr>
              <a:t> </a:t>
            </a:r>
            <a:r>
              <a:rPr lang="pt-PT" sz="3200" b="1" dirty="0" err="1">
                <a:solidFill>
                  <a:schemeClr val="tx2"/>
                </a:solidFill>
              </a:rPr>
              <a:t>and</a:t>
            </a:r>
            <a:r>
              <a:rPr lang="pt-PT" sz="3200" b="1" dirty="0">
                <a:solidFill>
                  <a:schemeClr val="tx2"/>
                </a:solidFill>
              </a:rPr>
              <a:t> TSP - Status</a:t>
            </a:r>
            <a:endParaRPr lang="en-US" sz="3200" dirty="0"/>
          </a:p>
        </p:txBody>
      </p:sp>
      <p:sp>
        <p:nvSpPr>
          <p:cNvPr id="5" name="CaixaDeTexto 2"/>
          <p:cNvSpPr txBox="1"/>
          <p:nvPr/>
        </p:nvSpPr>
        <p:spPr>
          <a:xfrm>
            <a:off x="1654628" y="4437325"/>
            <a:ext cx="6052457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/>
              <a:t>Fernando Carrilho</a:t>
            </a:r>
          </a:p>
          <a:p>
            <a:pPr algn="ctr"/>
            <a:endParaRPr lang="pt-PT" sz="1600" dirty="0"/>
          </a:p>
          <a:p>
            <a:pPr algn="ctr"/>
            <a:r>
              <a:rPr lang="pt-PT" altLang="pt-PT" sz="1600" dirty="0"/>
              <a:t>ICG/NEAMTWS, Paris</a:t>
            </a:r>
            <a:endParaRPr lang="pt-PT" sz="1600" dirty="0"/>
          </a:p>
          <a:p>
            <a:pPr algn="ctr"/>
            <a:r>
              <a:rPr lang="pt-PT" sz="1600" dirty="0"/>
              <a:t>03-05 </a:t>
            </a:r>
            <a:r>
              <a:rPr lang="pt-PT" sz="1600" dirty="0" err="1"/>
              <a:t>December</a:t>
            </a:r>
            <a:r>
              <a:rPr lang="pt-PT" sz="1600" dirty="0"/>
              <a:t> 2025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/>
          <p:nvPr/>
        </p:nvSpPr>
        <p:spPr>
          <a:xfrm>
            <a:off x="287866" y="232480"/>
            <a:ext cx="8458200" cy="1357159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altLang="pt-PT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Tide-gauge data acquisition</a:t>
            </a:r>
          </a:p>
          <a:p>
            <a:pPr algn="r"/>
            <a:r>
              <a:rPr lang="en-GB" altLang="pt-PT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and management</a:t>
            </a:r>
            <a:endParaRPr lang="en-US" sz="2000" b="1" dirty="0">
              <a:solidFill>
                <a:srgbClr val="20C4F4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5858" y="2854151"/>
            <a:ext cx="1617977" cy="1464815"/>
          </a:xfrm>
          <a:prstGeom prst="rect">
            <a:avLst/>
          </a:prstGeom>
        </p:spPr>
      </p:pic>
      <p:sp>
        <p:nvSpPr>
          <p:cNvPr id="7" name="Cloud 6"/>
          <p:cNvSpPr/>
          <p:nvPr/>
        </p:nvSpPr>
        <p:spPr>
          <a:xfrm>
            <a:off x="300637" y="2101605"/>
            <a:ext cx="1366620" cy="672353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/>
              <a:t>IOC </a:t>
            </a:r>
            <a:r>
              <a:rPr lang="pt-PT" sz="1200" dirty="0" err="1"/>
              <a:t>dataservice</a:t>
            </a:r>
            <a:endParaRPr lang="pt-PT" sz="1200" dirty="0"/>
          </a:p>
        </p:txBody>
      </p:sp>
      <p:sp>
        <p:nvSpPr>
          <p:cNvPr id="68" name="Cloud 67"/>
          <p:cNvSpPr/>
          <p:nvPr/>
        </p:nvSpPr>
        <p:spPr>
          <a:xfrm>
            <a:off x="1174198" y="1173269"/>
            <a:ext cx="1443317" cy="672353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/>
              <a:t>JRC</a:t>
            </a:r>
          </a:p>
          <a:p>
            <a:pPr algn="ctr"/>
            <a:r>
              <a:rPr lang="pt-PT" sz="1200" dirty="0" err="1"/>
              <a:t>dataservice</a:t>
            </a:r>
            <a:endParaRPr lang="pt-PT" sz="1200" dirty="0"/>
          </a:p>
        </p:txBody>
      </p:sp>
      <p:sp>
        <p:nvSpPr>
          <p:cNvPr id="69" name="Cloud 68"/>
          <p:cNvSpPr/>
          <p:nvPr/>
        </p:nvSpPr>
        <p:spPr>
          <a:xfrm>
            <a:off x="2659434" y="988373"/>
            <a:ext cx="1242108" cy="672353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/>
              <a:t>DGT</a:t>
            </a:r>
          </a:p>
          <a:p>
            <a:pPr algn="ctr"/>
            <a:r>
              <a:rPr lang="pt-PT" sz="1200" dirty="0"/>
              <a:t>sites</a:t>
            </a:r>
          </a:p>
        </p:txBody>
      </p:sp>
      <p:sp>
        <p:nvSpPr>
          <p:cNvPr id="71" name="Cloud 70"/>
          <p:cNvSpPr/>
          <p:nvPr/>
        </p:nvSpPr>
        <p:spPr>
          <a:xfrm>
            <a:off x="3943461" y="1116943"/>
            <a:ext cx="1443317" cy="672353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/>
              <a:t>IH</a:t>
            </a:r>
          </a:p>
          <a:p>
            <a:pPr algn="ctr"/>
            <a:r>
              <a:rPr lang="pt-PT" sz="1200" dirty="0" err="1"/>
              <a:t>dataservice</a:t>
            </a:r>
            <a:endParaRPr lang="pt-PT" sz="1200" dirty="0"/>
          </a:p>
        </p:txBody>
      </p:sp>
      <p:sp>
        <p:nvSpPr>
          <p:cNvPr id="74" name="Cloud 73"/>
          <p:cNvSpPr/>
          <p:nvPr/>
        </p:nvSpPr>
        <p:spPr>
          <a:xfrm>
            <a:off x="7016834" y="3761166"/>
            <a:ext cx="1443317" cy="672353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/>
              <a:t>IGN</a:t>
            </a:r>
          </a:p>
          <a:p>
            <a:pPr algn="ctr"/>
            <a:r>
              <a:rPr lang="pt-PT" sz="1200" dirty="0" err="1"/>
              <a:t>seiscomp</a:t>
            </a:r>
            <a:endParaRPr lang="pt-PT" sz="1200" dirty="0"/>
          </a:p>
        </p:txBody>
      </p:sp>
      <p:sp>
        <p:nvSpPr>
          <p:cNvPr id="75" name="Cloud 74"/>
          <p:cNvSpPr/>
          <p:nvPr/>
        </p:nvSpPr>
        <p:spPr>
          <a:xfrm>
            <a:off x="5271134" y="1285778"/>
            <a:ext cx="1283194" cy="1330815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/>
              <a:t>EMSO-PT/UBI/IPMA</a:t>
            </a:r>
          </a:p>
          <a:p>
            <a:pPr algn="ctr"/>
            <a:r>
              <a:rPr lang="pt-PT" sz="1200" dirty="0" err="1"/>
              <a:t>ftp</a:t>
            </a:r>
            <a:endParaRPr lang="pt-PT" sz="1200" dirty="0"/>
          </a:p>
        </p:txBody>
      </p:sp>
      <p:sp>
        <p:nvSpPr>
          <p:cNvPr id="76" name="Cloud 75"/>
          <p:cNvSpPr/>
          <p:nvPr/>
        </p:nvSpPr>
        <p:spPr>
          <a:xfrm>
            <a:off x="5832669" y="3014015"/>
            <a:ext cx="1443317" cy="672353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/>
              <a:t>CENALT</a:t>
            </a:r>
          </a:p>
          <a:p>
            <a:pPr algn="ctr"/>
            <a:r>
              <a:rPr lang="pt-PT" sz="1200" dirty="0" err="1"/>
              <a:t>seiscomp</a:t>
            </a:r>
            <a:endParaRPr lang="pt-PT" sz="1200" dirty="0"/>
          </a:p>
        </p:txBody>
      </p:sp>
      <p:sp>
        <p:nvSpPr>
          <p:cNvPr id="13" name="Flowchart: Magnetic Disk 12"/>
          <p:cNvSpPr/>
          <p:nvPr/>
        </p:nvSpPr>
        <p:spPr>
          <a:xfrm>
            <a:off x="3489395" y="5220528"/>
            <a:ext cx="1863839" cy="900622"/>
          </a:xfrm>
          <a:prstGeom prst="flowChartMagneticDisk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/>
              <a:t>TREMOR01</a:t>
            </a:r>
          </a:p>
          <a:p>
            <a:pPr algn="ctr"/>
            <a:r>
              <a:rPr lang="pt-PT" sz="1400" dirty="0" err="1"/>
              <a:t>Seiscomp</a:t>
            </a:r>
            <a:endParaRPr lang="pt-PT" sz="1400" dirty="0"/>
          </a:p>
        </p:txBody>
      </p:sp>
      <p:sp>
        <p:nvSpPr>
          <p:cNvPr id="36" name="TextBox 35"/>
          <p:cNvSpPr txBox="1"/>
          <p:nvPr/>
        </p:nvSpPr>
        <p:spPr>
          <a:xfrm>
            <a:off x="2391145" y="4248853"/>
            <a:ext cx="1687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err="1"/>
              <a:t>MareFromWeb</a:t>
            </a:r>
            <a:endParaRPr lang="pt-PT" dirty="0"/>
          </a:p>
        </p:txBody>
      </p:sp>
      <p:cxnSp>
        <p:nvCxnSpPr>
          <p:cNvPr id="78" name="Straight Arrow Connector 77"/>
          <p:cNvCxnSpPr/>
          <p:nvPr/>
        </p:nvCxnSpPr>
        <p:spPr>
          <a:xfrm>
            <a:off x="1290918" y="2854151"/>
            <a:ext cx="1000367" cy="17579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>
            <a:off x="2137610" y="1948707"/>
            <a:ext cx="479905" cy="82525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 flipH="1">
            <a:off x="3234776" y="1755045"/>
            <a:ext cx="36890" cy="101891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/>
          <p:nvPr/>
        </p:nvCxnSpPr>
        <p:spPr>
          <a:xfrm flipH="1">
            <a:off x="3665453" y="1848230"/>
            <a:ext cx="851513" cy="89765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/>
          <p:nvPr/>
        </p:nvCxnSpPr>
        <p:spPr>
          <a:xfrm flipH="1">
            <a:off x="4078408" y="2405322"/>
            <a:ext cx="1015027" cy="53672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Elbow Connector 92"/>
          <p:cNvCxnSpPr/>
          <p:nvPr/>
        </p:nvCxnSpPr>
        <p:spPr>
          <a:xfrm rot="5400000">
            <a:off x="6009451" y="3954285"/>
            <a:ext cx="1162522" cy="2270587"/>
          </a:xfrm>
          <a:prstGeom prst="bentConnector2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Elbow Connector 94"/>
          <p:cNvCxnSpPr/>
          <p:nvPr/>
        </p:nvCxnSpPr>
        <p:spPr>
          <a:xfrm rot="16200000" flipH="1">
            <a:off x="3113947" y="4669021"/>
            <a:ext cx="559517" cy="543499"/>
          </a:xfrm>
          <a:prstGeom prst="bent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" name="Elbow Connector 92"/>
          <p:cNvCxnSpPr/>
          <p:nvPr/>
        </p:nvCxnSpPr>
        <p:spPr>
          <a:xfrm rot="5400000">
            <a:off x="5109646" y="3778227"/>
            <a:ext cx="1482823" cy="1401780"/>
          </a:xfrm>
          <a:prstGeom prst="bent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/>
          <p:nvPr/>
        </p:nvSpPr>
        <p:spPr>
          <a:xfrm>
            <a:off x="287866" y="259976"/>
            <a:ext cx="8458200" cy="1357159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altLang="pt-PT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Decision Matrix</a:t>
            </a:r>
            <a:endParaRPr lang="en-US" sz="2000" b="1" dirty="0">
              <a:solidFill>
                <a:srgbClr val="20C4F4"/>
              </a:solidFill>
            </a:endParaRPr>
          </a:p>
        </p:txBody>
      </p:sp>
      <p:pic>
        <p:nvPicPr>
          <p:cNvPr id="2" name="Picture 8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346" y="1366982"/>
            <a:ext cx="6403980" cy="45997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Box 1"/>
          <p:cNvSpPr txBox="1">
            <a:spLocks noChangeArrowheads="1"/>
          </p:cNvSpPr>
          <p:nvPr/>
        </p:nvSpPr>
        <p:spPr bwMode="auto">
          <a:xfrm>
            <a:off x="1220934" y="111901"/>
            <a:ext cx="7549917" cy="1016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580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580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580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580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algn="r">
              <a:lnSpc>
                <a:spcPct val="50000"/>
              </a:lnSpc>
              <a:buClrTx/>
              <a:buFontTx/>
              <a:buNone/>
            </a:pPr>
            <a:r>
              <a:rPr lang="en-GB" altLang="pt-PT" sz="203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Forecast coastal segments (national)</a:t>
            </a:r>
          </a:p>
          <a:p>
            <a:pPr algn="r">
              <a:lnSpc>
                <a:spcPct val="50000"/>
              </a:lnSpc>
              <a:buClrTx/>
              <a:buFontTx/>
              <a:buNone/>
            </a:pPr>
            <a:endParaRPr lang="en-GB" altLang="pt-PT" sz="2030" b="1" dirty="0"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</a:endParaRPr>
          </a:p>
          <a:p>
            <a:pPr algn="r">
              <a:lnSpc>
                <a:spcPct val="50000"/>
              </a:lnSpc>
              <a:buClrTx/>
              <a:buFontTx/>
              <a:buNone/>
            </a:pPr>
            <a:r>
              <a:rPr lang="en-GB" altLang="pt-PT" sz="203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Forecast points (regional)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99" y="1128716"/>
            <a:ext cx="2782970" cy="15149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4695" y="1577298"/>
            <a:ext cx="2009360" cy="308464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940" y="4832512"/>
            <a:ext cx="309577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/>
            <a:r>
              <a:rPr lang="pt-PT" sz="1400" dirty="0">
                <a:solidFill>
                  <a:prstClr val="black"/>
                </a:solidFill>
                <a:latin typeface="Arial" panose="020B0604020202020204" pitchFamily="34" charset="0"/>
              </a:rPr>
              <a:t>5. Estuário Tejo</a:t>
            </a:r>
            <a:endParaRPr lang="pt-PT" sz="1400" dirty="0">
              <a:solidFill>
                <a:prstClr val="black"/>
              </a:solidFill>
              <a:latin typeface="Mangal"/>
            </a:endParaRPr>
          </a:p>
          <a:p>
            <a:pPr marR="0"/>
            <a:r>
              <a:rPr lang="pt-PT" sz="1400" dirty="0">
                <a:solidFill>
                  <a:prstClr val="black"/>
                </a:solidFill>
                <a:latin typeface="Arial" panose="020B0604020202020204" pitchFamily="34" charset="0"/>
              </a:rPr>
              <a:t>6. Setúbal</a:t>
            </a:r>
            <a:endParaRPr lang="pt-PT" sz="1400" dirty="0">
              <a:solidFill>
                <a:prstClr val="black"/>
              </a:solidFill>
              <a:latin typeface="Mangal"/>
            </a:endParaRPr>
          </a:p>
          <a:p>
            <a:pPr marR="0"/>
            <a:r>
              <a:rPr lang="pt-PT" sz="1400" dirty="0">
                <a:solidFill>
                  <a:prstClr val="black"/>
                </a:solidFill>
                <a:latin typeface="Arial" panose="020B0604020202020204" pitchFamily="34" charset="0"/>
              </a:rPr>
              <a:t>7. Beja</a:t>
            </a:r>
            <a:endParaRPr lang="pt-PT" sz="1400" dirty="0">
              <a:solidFill>
                <a:prstClr val="black"/>
              </a:solidFill>
              <a:latin typeface="Mangal"/>
            </a:endParaRPr>
          </a:p>
          <a:p>
            <a:pPr marR="0"/>
            <a:r>
              <a:rPr lang="pt-PT" sz="1400" dirty="0">
                <a:solidFill>
                  <a:prstClr val="black"/>
                </a:solidFill>
                <a:latin typeface="Arial" panose="020B0604020202020204" pitchFamily="34" charset="0"/>
              </a:rPr>
              <a:t>8. Faro Barlavento</a:t>
            </a:r>
            <a:endParaRPr lang="pt-PT" sz="1400" dirty="0">
              <a:solidFill>
                <a:prstClr val="black"/>
              </a:solidFill>
              <a:latin typeface="Mangal"/>
            </a:endParaRPr>
          </a:p>
          <a:p>
            <a:pPr marR="0"/>
            <a:r>
              <a:rPr lang="pt-PT" sz="1400" dirty="0">
                <a:solidFill>
                  <a:prstClr val="black"/>
                </a:solidFill>
                <a:latin typeface="Arial" panose="020B0604020202020204" pitchFamily="34" charset="0"/>
              </a:rPr>
              <a:t>9. Faro Sotavento</a:t>
            </a:r>
            <a:endParaRPr lang="pt-PT" sz="1400" dirty="0">
              <a:solidFill>
                <a:prstClr val="black"/>
              </a:solidFill>
              <a:latin typeface="Mang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72533" y="1128716"/>
            <a:ext cx="479394" cy="967666"/>
          </a:xfrm>
          <a:prstGeom prst="rect">
            <a:avLst/>
          </a:prstGeom>
          <a:solidFill>
            <a:schemeClr val="accent1">
              <a:lumMod val="60000"/>
              <a:lumOff val="40000"/>
              <a:alpha val="42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12" name="Straight Connector 11"/>
          <p:cNvCxnSpPr>
            <a:cxnSpLocks/>
          </p:cNvCxnSpPr>
          <p:nvPr/>
        </p:nvCxnSpPr>
        <p:spPr>
          <a:xfrm>
            <a:off x="2862869" y="1141870"/>
            <a:ext cx="381826" cy="435428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cxnSpLocks/>
          </p:cNvCxnSpPr>
          <p:nvPr/>
        </p:nvCxnSpPr>
        <p:spPr>
          <a:xfrm>
            <a:off x="2735786" y="2084168"/>
            <a:ext cx="508909" cy="2577773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0" y="2735065"/>
            <a:ext cx="29301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/>
            <a:r>
              <a:rPr lang="pt-PT" sz="1400" u="sng" dirty="0" err="1">
                <a:solidFill>
                  <a:prstClr val="black"/>
                </a:solidFill>
                <a:latin typeface="Arial" panose="020B0604020202020204" pitchFamily="34" charset="0"/>
              </a:rPr>
              <a:t>Islands</a:t>
            </a:r>
            <a:endParaRPr lang="pt-PT" sz="1400" dirty="0">
              <a:solidFill>
                <a:prstClr val="black"/>
              </a:solidFill>
              <a:latin typeface="Mangal"/>
            </a:endParaRPr>
          </a:p>
          <a:p>
            <a:pPr marR="0"/>
            <a:r>
              <a:rPr lang="pt-PT" sz="1400" dirty="0">
                <a:solidFill>
                  <a:prstClr val="black"/>
                </a:solidFill>
                <a:latin typeface="Arial" panose="020B0604020202020204" pitchFamily="34" charset="0"/>
              </a:rPr>
              <a:t>10-11. Madeira &amp; Porto Santo</a:t>
            </a:r>
            <a:endParaRPr lang="pt-PT" sz="1400" dirty="0">
              <a:solidFill>
                <a:prstClr val="black"/>
              </a:solidFill>
              <a:latin typeface="Mangal"/>
            </a:endParaRPr>
          </a:p>
          <a:p>
            <a:pPr marR="0"/>
            <a:r>
              <a:rPr lang="pt-PT" sz="1400" dirty="0">
                <a:solidFill>
                  <a:prstClr val="black"/>
                </a:solidFill>
                <a:latin typeface="Arial" panose="020B0604020202020204" pitchFamily="34" charset="0"/>
              </a:rPr>
              <a:t>12-20. </a:t>
            </a:r>
            <a:r>
              <a:rPr lang="pt-PT" sz="1400" dirty="0" err="1">
                <a:solidFill>
                  <a:prstClr val="black"/>
                </a:solidFill>
                <a:latin typeface="Arial" panose="020B0604020202020204" pitchFamily="34" charset="0"/>
              </a:rPr>
              <a:t>Azores</a:t>
            </a:r>
            <a:r>
              <a:rPr lang="pt-PT" sz="1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pt-PT" sz="1400" dirty="0" err="1">
                <a:solidFill>
                  <a:prstClr val="black"/>
                </a:solidFill>
                <a:latin typeface="Arial" panose="020B0604020202020204" pitchFamily="34" charset="0"/>
              </a:rPr>
              <a:t>islands</a:t>
            </a:r>
            <a:endParaRPr lang="pt-PT" sz="1400" dirty="0">
              <a:solidFill>
                <a:prstClr val="black"/>
              </a:solidFill>
              <a:latin typeface="Mangal"/>
            </a:endParaRPr>
          </a:p>
          <a:p>
            <a:endParaRPr lang="pt-PT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93B4C44-05EE-379F-9D51-53435D086185}"/>
              </a:ext>
            </a:extLst>
          </p:cNvPr>
          <p:cNvSpPr/>
          <p:nvPr/>
        </p:nvSpPr>
        <p:spPr>
          <a:xfrm>
            <a:off x="61501" y="3750728"/>
            <a:ext cx="30957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/>
            <a:r>
              <a:rPr lang="pt-PT" sz="1400" u="sng" dirty="0" err="1">
                <a:solidFill>
                  <a:prstClr val="black"/>
                </a:solidFill>
                <a:latin typeface="Arial" panose="020B0604020202020204" pitchFamily="34" charset="0"/>
              </a:rPr>
              <a:t>Mainland</a:t>
            </a:r>
            <a:endParaRPr lang="pt-PT" sz="1400" dirty="0">
              <a:solidFill>
                <a:prstClr val="black"/>
              </a:solidFill>
              <a:latin typeface="Mangal"/>
            </a:endParaRPr>
          </a:p>
          <a:p>
            <a:pPr marR="0"/>
            <a:r>
              <a:rPr lang="pt-PT" sz="1400" dirty="0">
                <a:solidFill>
                  <a:prstClr val="black"/>
                </a:solidFill>
                <a:latin typeface="Arial" panose="020B0604020202020204" pitchFamily="34" charset="0"/>
              </a:rPr>
              <a:t>1. Viana-Braga-Porto</a:t>
            </a:r>
            <a:endParaRPr lang="pt-PT" sz="1400" dirty="0">
              <a:solidFill>
                <a:prstClr val="black"/>
              </a:solidFill>
              <a:latin typeface="Mangal"/>
            </a:endParaRPr>
          </a:p>
          <a:p>
            <a:pPr marR="0"/>
            <a:r>
              <a:rPr lang="pt-PT" sz="1400" dirty="0">
                <a:solidFill>
                  <a:prstClr val="black"/>
                </a:solidFill>
                <a:latin typeface="Arial" panose="020B0604020202020204" pitchFamily="34" charset="0"/>
              </a:rPr>
              <a:t>2. Aveiro-Coimbra</a:t>
            </a:r>
            <a:endParaRPr lang="pt-PT" sz="1400" dirty="0">
              <a:solidFill>
                <a:prstClr val="black"/>
              </a:solidFill>
              <a:latin typeface="Mangal"/>
            </a:endParaRPr>
          </a:p>
          <a:p>
            <a:pPr marR="0"/>
            <a:r>
              <a:rPr lang="pt-PT" sz="1400" dirty="0">
                <a:solidFill>
                  <a:prstClr val="black"/>
                </a:solidFill>
                <a:latin typeface="Arial" panose="020B0604020202020204" pitchFamily="34" charset="0"/>
              </a:rPr>
              <a:t>3. Leiria</a:t>
            </a:r>
            <a:endParaRPr lang="pt-PT" sz="1400" dirty="0">
              <a:solidFill>
                <a:prstClr val="black"/>
              </a:solidFill>
              <a:latin typeface="Mangal"/>
            </a:endParaRPr>
          </a:p>
          <a:p>
            <a:pPr marR="0"/>
            <a:r>
              <a:rPr lang="pt-PT" sz="1400" dirty="0">
                <a:solidFill>
                  <a:prstClr val="black"/>
                </a:solidFill>
                <a:latin typeface="Arial" panose="020B0604020202020204" pitchFamily="34" charset="0"/>
              </a:rPr>
              <a:t>4. Lisboa Atlântico</a:t>
            </a:r>
            <a:endParaRPr lang="pt-PT" sz="1400" dirty="0">
              <a:solidFill>
                <a:prstClr val="black"/>
              </a:solidFill>
              <a:latin typeface="Mangal"/>
            </a:endParaRPr>
          </a:p>
          <a:p>
            <a:pPr marR="0"/>
            <a:endParaRPr lang="pt-PT" sz="1400" dirty="0">
              <a:solidFill>
                <a:prstClr val="black"/>
              </a:solidFill>
              <a:latin typeface="Mangal"/>
            </a:endParaRPr>
          </a:p>
        </p:txBody>
      </p:sp>
      <p:pic>
        <p:nvPicPr>
          <p:cNvPr id="18" name="Picture 1">
            <a:extLst>
              <a:ext uri="{FF2B5EF4-FFF2-40B4-BE49-F238E27FC236}">
                <a16:creationId xmlns:a16="http://schemas.microsoft.com/office/drawing/2014/main" id="{C3ED827B-70D7-99CE-D130-4AAF2B81EF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9691" y="2191448"/>
            <a:ext cx="3278050" cy="3619235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5CD84E8-61AB-AD4C-E04A-DB81EB52BC71}"/>
              </a:ext>
            </a:extLst>
          </p:cNvPr>
          <p:cNvCxnSpPr/>
          <p:nvPr/>
        </p:nvCxnSpPr>
        <p:spPr>
          <a:xfrm>
            <a:off x="5436179" y="1004341"/>
            <a:ext cx="0" cy="5231567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133A1DF5-262B-D9A0-8D70-E81D8A999614}"/>
              </a:ext>
            </a:extLst>
          </p:cNvPr>
          <p:cNvSpPr txBox="1"/>
          <p:nvPr/>
        </p:nvSpPr>
        <p:spPr>
          <a:xfrm>
            <a:off x="6243815" y="1759103"/>
            <a:ext cx="2166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b="1" dirty="0">
                <a:solidFill>
                  <a:srgbClr val="0070C0"/>
                </a:solidFill>
              </a:rPr>
              <a:t>Regional NEAM </a:t>
            </a:r>
            <a:r>
              <a:rPr lang="pt-PT" b="1" dirty="0" err="1">
                <a:solidFill>
                  <a:srgbClr val="0070C0"/>
                </a:solidFill>
              </a:rPr>
              <a:t>level</a:t>
            </a:r>
            <a:endParaRPr lang="pt-PT" b="1" dirty="0">
              <a:solidFill>
                <a:srgbClr val="0070C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2E9F132-F8AF-275B-22F8-F6D03B0EA526}"/>
              </a:ext>
            </a:extLst>
          </p:cNvPr>
          <p:cNvSpPr txBox="1"/>
          <p:nvPr/>
        </p:nvSpPr>
        <p:spPr>
          <a:xfrm>
            <a:off x="2238560" y="4832512"/>
            <a:ext cx="1503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b="1" dirty="0" err="1">
                <a:solidFill>
                  <a:srgbClr val="0070C0"/>
                </a:solidFill>
              </a:rPr>
              <a:t>National</a:t>
            </a:r>
            <a:r>
              <a:rPr lang="pt-PT" b="1" dirty="0">
                <a:solidFill>
                  <a:srgbClr val="0070C0"/>
                </a:solidFill>
              </a:rPr>
              <a:t> </a:t>
            </a:r>
            <a:r>
              <a:rPr lang="pt-PT" b="1" dirty="0" err="1">
                <a:solidFill>
                  <a:srgbClr val="0070C0"/>
                </a:solidFill>
              </a:rPr>
              <a:t>level</a:t>
            </a:r>
            <a:endParaRPr lang="pt-PT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Box 1"/>
          <p:cNvSpPr txBox="1">
            <a:spLocks noChangeArrowheads="1"/>
          </p:cNvSpPr>
          <p:nvPr/>
        </p:nvSpPr>
        <p:spPr bwMode="auto">
          <a:xfrm>
            <a:off x="1232514" y="111901"/>
            <a:ext cx="7549917" cy="1016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580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580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580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580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algn="r">
              <a:lnSpc>
                <a:spcPct val="70000"/>
              </a:lnSpc>
              <a:buClrTx/>
              <a:buFontTx/>
              <a:buNone/>
            </a:pPr>
            <a:r>
              <a:rPr lang="en-GB" altLang="pt-PT" sz="203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TAAR – Tsunami Analysis And Report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217" y="1303659"/>
            <a:ext cx="5185249" cy="320898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719481" y="1739153"/>
            <a:ext cx="28328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b="1" dirty="0" err="1">
                <a:solidFill>
                  <a:srgbClr val="92D050"/>
                </a:solidFill>
              </a:rPr>
              <a:t>Testing</a:t>
            </a:r>
            <a:r>
              <a:rPr lang="pt-PT" sz="1600" b="1" dirty="0">
                <a:solidFill>
                  <a:srgbClr val="92D050"/>
                </a:solidFill>
              </a:rPr>
              <a:t> </a:t>
            </a:r>
            <a:r>
              <a:rPr lang="pt-PT" sz="1600" b="1" dirty="0" err="1">
                <a:solidFill>
                  <a:srgbClr val="92D050"/>
                </a:solidFill>
              </a:rPr>
              <a:t>purposes</a:t>
            </a:r>
            <a:endParaRPr lang="pt-PT" sz="1600" b="1" dirty="0">
              <a:solidFill>
                <a:srgbClr val="92D050"/>
              </a:solidFill>
            </a:endParaRPr>
          </a:p>
          <a:p>
            <a:r>
              <a:rPr lang="pt-PT" sz="1600" b="1" dirty="0">
                <a:solidFill>
                  <a:srgbClr val="92D050"/>
                </a:solidFill>
              </a:rPr>
              <a:t>(</a:t>
            </a:r>
            <a:r>
              <a:rPr lang="pt-PT" sz="1600" b="1" dirty="0" err="1">
                <a:solidFill>
                  <a:srgbClr val="92D050"/>
                </a:solidFill>
              </a:rPr>
              <a:t>include</a:t>
            </a:r>
            <a:r>
              <a:rPr lang="pt-PT" sz="1600" b="1" dirty="0">
                <a:solidFill>
                  <a:srgbClr val="92D050"/>
                </a:solidFill>
              </a:rPr>
              <a:t> </a:t>
            </a:r>
            <a:r>
              <a:rPr lang="pt-PT" sz="1600" b="1" dirty="0" err="1">
                <a:solidFill>
                  <a:srgbClr val="92D050"/>
                </a:solidFill>
              </a:rPr>
              <a:t>random</a:t>
            </a:r>
            <a:r>
              <a:rPr lang="pt-PT" sz="1600" b="1" dirty="0">
                <a:solidFill>
                  <a:srgbClr val="92D050"/>
                </a:solidFill>
              </a:rPr>
              <a:t> </a:t>
            </a:r>
            <a:r>
              <a:rPr lang="pt-PT" sz="1600" b="1" dirty="0" err="1">
                <a:solidFill>
                  <a:srgbClr val="92D050"/>
                </a:solidFill>
              </a:rPr>
              <a:t>full</a:t>
            </a:r>
            <a:r>
              <a:rPr lang="pt-PT" sz="1600" b="1" dirty="0">
                <a:solidFill>
                  <a:srgbClr val="92D050"/>
                </a:solidFill>
              </a:rPr>
              <a:t> </a:t>
            </a:r>
            <a:r>
              <a:rPr lang="pt-PT" sz="1600" b="1" dirty="0" err="1">
                <a:solidFill>
                  <a:srgbClr val="92D050"/>
                </a:solidFill>
              </a:rPr>
              <a:t>scenarios</a:t>
            </a:r>
            <a:r>
              <a:rPr lang="pt-PT" sz="1600" b="1" dirty="0">
                <a:solidFill>
                  <a:srgbClr val="92D050"/>
                </a:solidFill>
              </a:rPr>
              <a:t>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757735" y="2972177"/>
            <a:ext cx="28328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b="1" dirty="0" err="1">
                <a:solidFill>
                  <a:srgbClr val="FFC000"/>
                </a:solidFill>
              </a:rPr>
              <a:t>Exercise</a:t>
            </a:r>
            <a:r>
              <a:rPr lang="pt-PT" sz="1600" b="1" dirty="0">
                <a:solidFill>
                  <a:srgbClr val="FFC000"/>
                </a:solidFill>
              </a:rPr>
              <a:t> </a:t>
            </a:r>
            <a:r>
              <a:rPr lang="pt-PT" sz="1600" b="1" dirty="0" err="1">
                <a:solidFill>
                  <a:srgbClr val="FFC000"/>
                </a:solidFill>
              </a:rPr>
              <a:t>Mode</a:t>
            </a:r>
            <a:endParaRPr lang="pt-PT" sz="1600" b="1" dirty="0">
              <a:solidFill>
                <a:srgbClr val="FFC000"/>
              </a:solidFill>
            </a:endParaRPr>
          </a:p>
          <a:p>
            <a:r>
              <a:rPr lang="pt-PT" sz="1600" b="1" dirty="0">
                <a:solidFill>
                  <a:srgbClr val="FFC000"/>
                </a:solidFill>
              </a:rPr>
              <a:t>(Neamwave21, </a:t>
            </a:r>
            <a:r>
              <a:rPr lang="pt-PT" sz="1600" b="1" dirty="0" err="1">
                <a:solidFill>
                  <a:srgbClr val="FFC000"/>
                </a:solidFill>
              </a:rPr>
              <a:t>others</a:t>
            </a:r>
            <a:r>
              <a:rPr lang="pt-PT" sz="1600" b="1" dirty="0">
                <a:solidFill>
                  <a:srgbClr val="FFC000"/>
                </a:solidFill>
              </a:rPr>
              <a:t>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681227" y="3610071"/>
            <a:ext cx="28328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b="1" dirty="0">
                <a:solidFill>
                  <a:srgbClr val="FF0000"/>
                </a:solidFill>
              </a:rPr>
              <a:t>Real </a:t>
            </a:r>
            <a:r>
              <a:rPr lang="pt-PT" sz="1600" b="1" dirty="0" err="1">
                <a:solidFill>
                  <a:srgbClr val="FF0000"/>
                </a:solidFill>
              </a:rPr>
              <a:t>events</a:t>
            </a:r>
            <a:r>
              <a:rPr lang="pt-PT" sz="1600" b="1" dirty="0">
                <a:solidFill>
                  <a:srgbClr val="FF0000"/>
                </a:solidFill>
              </a:rPr>
              <a:t> </a:t>
            </a:r>
            <a:r>
              <a:rPr lang="pt-PT" sz="1600" b="1" dirty="0" err="1">
                <a:solidFill>
                  <a:srgbClr val="FF0000"/>
                </a:solidFill>
              </a:rPr>
              <a:t>and</a:t>
            </a:r>
            <a:endParaRPr lang="pt-PT" sz="1600" b="1" dirty="0">
              <a:solidFill>
                <a:srgbClr val="FF0000"/>
              </a:solidFill>
            </a:endParaRPr>
          </a:p>
          <a:p>
            <a:r>
              <a:rPr lang="pt-PT" sz="1600" b="1" dirty="0" err="1">
                <a:solidFill>
                  <a:srgbClr val="FF0000"/>
                </a:solidFill>
              </a:rPr>
              <a:t>Communication</a:t>
            </a:r>
            <a:r>
              <a:rPr lang="pt-PT" sz="1600" b="1" dirty="0">
                <a:solidFill>
                  <a:srgbClr val="FF0000"/>
                </a:solidFill>
              </a:rPr>
              <a:t> </a:t>
            </a:r>
            <a:r>
              <a:rPr lang="pt-PT" sz="1600" b="1" dirty="0" err="1">
                <a:solidFill>
                  <a:srgbClr val="FF0000"/>
                </a:solidFill>
              </a:rPr>
              <a:t>tests</a:t>
            </a:r>
            <a:endParaRPr lang="pt-PT" sz="1600" b="1" dirty="0">
              <a:solidFill>
                <a:srgbClr val="FF0000"/>
              </a:solidFill>
            </a:endParaRPr>
          </a:p>
        </p:txBody>
      </p:sp>
      <p:cxnSp>
        <p:nvCxnSpPr>
          <p:cNvPr id="22" name="Straight Arrow Connector 21"/>
          <p:cNvCxnSpPr>
            <a:stCxn id="12" idx="1"/>
          </p:cNvCxnSpPr>
          <p:nvPr/>
        </p:nvCxnSpPr>
        <p:spPr>
          <a:xfrm flipH="1">
            <a:off x="4794359" y="2031541"/>
            <a:ext cx="925122" cy="146883"/>
          </a:xfrm>
          <a:prstGeom prst="straightConnector1">
            <a:avLst/>
          </a:prstGeom>
          <a:ln w="66675">
            <a:solidFill>
              <a:srgbClr val="92D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20" idx="1"/>
          </p:cNvCxnSpPr>
          <p:nvPr/>
        </p:nvCxnSpPr>
        <p:spPr>
          <a:xfrm flipH="1" flipV="1">
            <a:off x="4794359" y="3240838"/>
            <a:ext cx="963376" cy="23727"/>
          </a:xfrm>
          <a:prstGeom prst="straightConnector1">
            <a:avLst/>
          </a:prstGeom>
          <a:ln w="66675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21" idx="1"/>
          </p:cNvCxnSpPr>
          <p:nvPr/>
        </p:nvCxnSpPr>
        <p:spPr>
          <a:xfrm flipH="1" flipV="1">
            <a:off x="4756105" y="3719487"/>
            <a:ext cx="925122" cy="182972"/>
          </a:xfrm>
          <a:prstGeom prst="straightConnector1">
            <a:avLst/>
          </a:prstGeom>
          <a:ln w="666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439B9696-DAE2-D549-CAD9-787F7B437E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330" y="1643701"/>
            <a:ext cx="3808522" cy="25288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B2D6CF7-7002-0751-448B-588316265BC3}"/>
              </a:ext>
            </a:extLst>
          </p:cNvPr>
          <p:cNvSpPr txBox="1"/>
          <p:nvPr/>
        </p:nvSpPr>
        <p:spPr>
          <a:xfrm>
            <a:off x="5719480" y="2535299"/>
            <a:ext cx="28328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b="1" dirty="0" err="1">
                <a:solidFill>
                  <a:srgbClr val="00B050"/>
                </a:solidFill>
              </a:rPr>
              <a:t>Internal</a:t>
            </a:r>
            <a:r>
              <a:rPr lang="pt-PT" sz="1600" b="1" dirty="0">
                <a:solidFill>
                  <a:srgbClr val="00B050"/>
                </a:solidFill>
              </a:rPr>
              <a:t> </a:t>
            </a:r>
            <a:r>
              <a:rPr lang="pt-PT" sz="1600" b="1" dirty="0" err="1">
                <a:solidFill>
                  <a:srgbClr val="00B050"/>
                </a:solidFill>
              </a:rPr>
              <a:t>Exercise</a:t>
            </a:r>
            <a:r>
              <a:rPr lang="pt-PT" sz="1600" b="1" dirty="0">
                <a:solidFill>
                  <a:srgbClr val="00B050"/>
                </a:solidFill>
              </a:rPr>
              <a:t> </a:t>
            </a:r>
            <a:r>
              <a:rPr lang="pt-PT" sz="1600" b="1" dirty="0" err="1">
                <a:solidFill>
                  <a:srgbClr val="00B050"/>
                </a:solidFill>
              </a:rPr>
              <a:t>Mode</a:t>
            </a:r>
            <a:endParaRPr lang="pt-PT" sz="1600" b="1" dirty="0">
              <a:solidFill>
                <a:srgbClr val="00B050"/>
              </a:solidFill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CD3B27A-09B7-45EE-6095-15D1F78F8D65}"/>
              </a:ext>
            </a:extLst>
          </p:cNvPr>
          <p:cNvCxnSpPr>
            <a:cxnSpLocks/>
            <a:stCxn id="4" idx="1"/>
          </p:cNvCxnSpPr>
          <p:nvPr/>
        </p:nvCxnSpPr>
        <p:spPr>
          <a:xfrm flipH="1">
            <a:off x="4794358" y="2704576"/>
            <a:ext cx="925122" cy="155614"/>
          </a:xfrm>
          <a:prstGeom prst="straightConnector1">
            <a:avLst/>
          </a:prstGeom>
          <a:ln w="66675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7419699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Box 1"/>
          <p:cNvSpPr txBox="1">
            <a:spLocks noChangeArrowheads="1"/>
          </p:cNvSpPr>
          <p:nvPr/>
        </p:nvSpPr>
        <p:spPr bwMode="auto">
          <a:xfrm>
            <a:off x="1142202" y="111901"/>
            <a:ext cx="7549917" cy="1016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580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580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580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580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algn="r">
              <a:lnSpc>
                <a:spcPct val="70000"/>
              </a:lnSpc>
              <a:buClrTx/>
              <a:buFontTx/>
              <a:buNone/>
            </a:pPr>
            <a:r>
              <a:rPr lang="en-GB" altLang="pt-PT" sz="203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TAAR – Tsunami Analysis And Report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560" y="1029810"/>
            <a:ext cx="4688403" cy="40304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7741" y="1684096"/>
            <a:ext cx="5130707" cy="4362364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744188" y="1187107"/>
            <a:ext cx="1037205" cy="372862"/>
          </a:xfrm>
          <a:prstGeom prst="ellipse">
            <a:avLst/>
          </a:prstGeom>
          <a:solidFill>
            <a:schemeClr val="accent1">
              <a:lumMod val="60000"/>
              <a:lumOff val="40000"/>
              <a:alpha val="42000"/>
            </a:schemeClr>
          </a:solidFill>
          <a:ln>
            <a:solidFill>
              <a:srgbClr val="FF000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Oval 10"/>
          <p:cNvSpPr/>
          <p:nvPr/>
        </p:nvSpPr>
        <p:spPr>
          <a:xfrm>
            <a:off x="4735381" y="1963446"/>
            <a:ext cx="1037205" cy="372862"/>
          </a:xfrm>
          <a:prstGeom prst="ellipse">
            <a:avLst/>
          </a:prstGeom>
          <a:solidFill>
            <a:schemeClr val="accent1">
              <a:lumMod val="60000"/>
              <a:lumOff val="40000"/>
              <a:alpha val="42000"/>
            </a:schemeClr>
          </a:solidFill>
          <a:ln>
            <a:solidFill>
              <a:srgbClr val="FF000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" name="TextBox 4"/>
          <p:cNvSpPr txBox="1"/>
          <p:nvPr/>
        </p:nvSpPr>
        <p:spPr>
          <a:xfrm>
            <a:off x="243969" y="4088550"/>
            <a:ext cx="6125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>
                <a:solidFill>
                  <a:srgbClr val="FF0000"/>
                </a:solidFill>
              </a:rPr>
              <a:t>SMS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11308" y="2102439"/>
            <a:ext cx="7146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>
                <a:solidFill>
                  <a:srgbClr val="FF0000"/>
                </a:solidFill>
              </a:rPr>
              <a:t>EMAIL</a:t>
            </a:r>
          </a:p>
          <a:p>
            <a:r>
              <a:rPr lang="pt-PT" sz="1600" dirty="0">
                <a:solidFill>
                  <a:srgbClr val="FF0000"/>
                </a:solidFill>
              </a:rPr>
              <a:t>FAX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441128" y="5146472"/>
            <a:ext cx="6125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>
                <a:solidFill>
                  <a:srgbClr val="FF0000"/>
                </a:solidFill>
              </a:rPr>
              <a:t>SMS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400736" y="2687214"/>
            <a:ext cx="714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>
                <a:solidFill>
                  <a:srgbClr val="FF0000"/>
                </a:solidFill>
              </a:rPr>
              <a:t>GTS</a:t>
            </a:r>
          </a:p>
          <a:p>
            <a:r>
              <a:rPr lang="pt-PT" sz="1600" dirty="0">
                <a:solidFill>
                  <a:srgbClr val="FF0000"/>
                </a:solidFill>
              </a:rPr>
              <a:t>EMAIL</a:t>
            </a:r>
          </a:p>
          <a:p>
            <a:r>
              <a:rPr lang="pt-PT" sz="1600" dirty="0">
                <a:solidFill>
                  <a:srgbClr val="FF0000"/>
                </a:solidFill>
              </a:rPr>
              <a:t>FAX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7866" y="259976"/>
            <a:ext cx="8458200" cy="1357159"/>
          </a:xfrm>
        </p:spPr>
        <p:txBody>
          <a:bodyPr>
            <a:normAutofit/>
          </a:bodyPr>
          <a:lstStyle/>
          <a:p>
            <a:pPr algn="r"/>
            <a:r>
              <a:rPr lang="en-GB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Regional level – TSP for NE Atlantic</a:t>
            </a:r>
            <a:endParaRPr lang="en-US" sz="2000" b="1" dirty="0">
              <a:solidFill>
                <a:srgbClr val="20C4F4"/>
              </a:solidFill>
            </a:endParaRPr>
          </a:p>
        </p:txBody>
      </p:sp>
      <p:sp>
        <p:nvSpPr>
          <p:cNvPr id="22" name="TextBox 7"/>
          <p:cNvSpPr txBox="1"/>
          <p:nvPr/>
        </p:nvSpPr>
        <p:spPr>
          <a:xfrm>
            <a:off x="397934" y="1008619"/>
            <a:ext cx="37421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/>
              <a:t>50 Tsunami </a:t>
            </a:r>
            <a:r>
              <a:rPr lang="pt-PT" sz="1600" dirty="0" err="1"/>
              <a:t>messages</a:t>
            </a:r>
            <a:r>
              <a:rPr lang="pt-PT" sz="1600" dirty="0"/>
              <a:t> </a:t>
            </a:r>
            <a:r>
              <a:rPr lang="pt-PT" sz="1600" dirty="0" err="1"/>
              <a:t>issued</a:t>
            </a:r>
            <a:r>
              <a:rPr lang="pt-PT" sz="1600" dirty="0"/>
              <a:t>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5E0521-21F3-B397-005F-8EB4965827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253" y="1347173"/>
            <a:ext cx="2913577" cy="276327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6E9EF6D7-38C5-BE8E-BD4B-8D70A4AFAC95}"/>
              </a:ext>
            </a:extLst>
          </p:cNvPr>
          <p:cNvGrpSpPr/>
          <p:nvPr/>
        </p:nvGrpSpPr>
        <p:grpSpPr>
          <a:xfrm>
            <a:off x="575253" y="4163537"/>
            <a:ext cx="3852250" cy="2068212"/>
            <a:chOff x="369358" y="1516681"/>
            <a:chExt cx="7229475" cy="50582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0888E8E-2FF0-373E-F4A2-7A9773E262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7934" y="1793374"/>
              <a:ext cx="7172325" cy="478155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CB98987-1D52-1334-C47C-6F075E08E1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9358" y="1516681"/>
              <a:ext cx="7229475" cy="266700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440A2B3A-6B45-1092-54CB-8E69E37E77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7271" y="1008619"/>
            <a:ext cx="3229758" cy="4894855"/>
          </a:xfrm>
          <a:prstGeom prst="rect">
            <a:avLst/>
          </a:prstGeom>
        </p:spPr>
      </p:pic>
      <p:sp>
        <p:nvSpPr>
          <p:cNvPr id="3" name="CaixaDeTexto 6"/>
          <p:cNvSpPr txBox="1"/>
          <p:nvPr/>
        </p:nvSpPr>
        <p:spPr>
          <a:xfrm>
            <a:off x="6007115" y="5758551"/>
            <a:ext cx="1945758" cy="52322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pt-PT" sz="2800" dirty="0">
                <a:solidFill>
                  <a:schemeClr val="bg1"/>
                </a:solidFill>
              </a:rPr>
              <a:t>50 </a:t>
            </a:r>
            <a:r>
              <a:rPr lang="pt-PT" sz="2800" dirty="0" err="1">
                <a:solidFill>
                  <a:schemeClr val="bg1"/>
                </a:solidFill>
              </a:rPr>
              <a:t>events</a:t>
            </a:r>
            <a:endParaRPr lang="pt-PT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/>
          <p:nvPr/>
        </p:nvSpPr>
        <p:spPr>
          <a:xfrm>
            <a:off x="287866" y="259976"/>
            <a:ext cx="8458200" cy="1357159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altLang="pt-PT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Atlantic SMART CAM</a:t>
            </a:r>
            <a:endParaRPr lang="en-US" sz="2000" b="1" dirty="0">
              <a:solidFill>
                <a:srgbClr val="20C4F4"/>
              </a:solidFill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904" y="5697484"/>
            <a:ext cx="3366377" cy="521947"/>
          </a:xfrm>
          <a:prstGeom prst="rect">
            <a:avLst/>
          </a:prstGeom>
        </p:spPr>
      </p:pic>
      <p:pic>
        <p:nvPicPr>
          <p:cNvPr id="10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7028" y="5711532"/>
            <a:ext cx="1067991" cy="384477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9875" y="1734270"/>
            <a:ext cx="6557543" cy="3837330"/>
          </a:xfrm>
          <a:prstGeom prst="rect">
            <a:avLst/>
          </a:prstGeom>
        </p:spPr>
      </p:pic>
      <p:sp>
        <p:nvSpPr>
          <p:cNvPr id="3" name="CaixaDeTexto 11">
            <a:extLst>
              <a:ext uri="{FF2B5EF4-FFF2-40B4-BE49-F238E27FC236}">
                <a16:creationId xmlns:a16="http://schemas.microsoft.com/office/drawing/2014/main" id="{1131E85A-F84A-50D1-1D0F-AC0D5D144228}"/>
              </a:ext>
            </a:extLst>
          </p:cNvPr>
          <p:cNvSpPr txBox="1"/>
          <p:nvPr/>
        </p:nvSpPr>
        <p:spPr>
          <a:xfrm>
            <a:off x="1157597" y="934910"/>
            <a:ext cx="7355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0070C0"/>
                </a:solidFill>
              </a:rPr>
              <a:t>New </a:t>
            </a:r>
            <a:r>
              <a:rPr lang="pt-PT" b="1" dirty="0" err="1">
                <a:solidFill>
                  <a:srgbClr val="0070C0"/>
                </a:solidFill>
              </a:rPr>
              <a:t>Submarine</a:t>
            </a:r>
            <a:r>
              <a:rPr lang="pt-PT" b="1" dirty="0">
                <a:solidFill>
                  <a:srgbClr val="0070C0"/>
                </a:solidFill>
              </a:rPr>
              <a:t> Cable Ring </a:t>
            </a:r>
            <a:r>
              <a:rPr lang="pt-PT" b="1" dirty="0" err="1">
                <a:solidFill>
                  <a:srgbClr val="0070C0"/>
                </a:solidFill>
              </a:rPr>
              <a:t>connecting</a:t>
            </a:r>
            <a:r>
              <a:rPr lang="pt-PT" b="1" dirty="0">
                <a:solidFill>
                  <a:srgbClr val="0070C0"/>
                </a:solidFill>
              </a:rPr>
              <a:t> PT </a:t>
            </a:r>
            <a:r>
              <a:rPr lang="pt-PT" b="1" dirty="0" err="1">
                <a:solidFill>
                  <a:srgbClr val="0070C0"/>
                </a:solidFill>
              </a:rPr>
              <a:t>Mainland</a:t>
            </a:r>
            <a:r>
              <a:rPr lang="pt-PT" b="1" dirty="0">
                <a:solidFill>
                  <a:srgbClr val="0070C0"/>
                </a:solidFill>
              </a:rPr>
              <a:t>-</a:t>
            </a:r>
            <a:r>
              <a:rPr lang="pt-PT" b="1" dirty="0" err="1">
                <a:solidFill>
                  <a:srgbClr val="0070C0"/>
                </a:solidFill>
              </a:rPr>
              <a:t>Azores</a:t>
            </a:r>
            <a:r>
              <a:rPr lang="pt-PT" b="1" dirty="0">
                <a:solidFill>
                  <a:srgbClr val="0070C0"/>
                </a:solidFill>
              </a:rPr>
              <a:t>-Madeira</a:t>
            </a:r>
            <a:r>
              <a:rPr lang="pt-PT" dirty="0">
                <a:solidFill>
                  <a:srgbClr val="0070C0"/>
                </a:solidFill>
              </a:rPr>
              <a:t> – </a:t>
            </a:r>
          </a:p>
          <a:p>
            <a:r>
              <a:rPr lang="pt-PT" b="1" dirty="0">
                <a:solidFill>
                  <a:srgbClr val="0070C0"/>
                </a:solidFill>
              </a:rPr>
              <a:t>SMART </a:t>
            </a:r>
            <a:r>
              <a:rPr lang="en-US" b="1" dirty="0">
                <a:solidFill>
                  <a:srgbClr val="0070C0"/>
                </a:solidFill>
              </a:rPr>
              <a:t>- </a:t>
            </a:r>
            <a:r>
              <a:rPr lang="en-US" b="1" i="1" dirty="0">
                <a:solidFill>
                  <a:srgbClr val="0070C0"/>
                </a:solidFill>
              </a:rPr>
              <a:t>Science Monitoring And Reliable Telecommunications</a:t>
            </a:r>
            <a:r>
              <a:rPr lang="en-US" b="1" dirty="0">
                <a:solidFill>
                  <a:srgbClr val="0070C0"/>
                </a:solidFill>
              </a:rPr>
              <a:t>  - SYSTEM</a:t>
            </a:r>
            <a:endParaRPr lang="pt-PT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le 1">
            <a:extLst>
              <a:ext uri="{FF2B5EF4-FFF2-40B4-BE49-F238E27FC236}">
                <a16:creationId xmlns:a16="http://schemas.microsoft.com/office/drawing/2014/main" id="{5A95E9D2-789F-0836-5B47-F151B18776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7866" y="259976"/>
            <a:ext cx="8458200" cy="1357159"/>
          </a:xfrm>
        </p:spPr>
        <p:txBody>
          <a:bodyPr>
            <a:normAutofit/>
          </a:bodyPr>
          <a:lstStyle/>
          <a:p>
            <a:pPr algn="r"/>
            <a:r>
              <a:rPr lang="en-US" sz="2000" b="1" dirty="0"/>
              <a:t>SMART CAM – Physical Layout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B041CD8-491F-C6C6-B41A-A2E7A7B9D8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2926" y="4197606"/>
            <a:ext cx="6751490" cy="2015794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3E92B984-2843-7B22-FEFF-B73097B77E61}"/>
              </a:ext>
            </a:extLst>
          </p:cNvPr>
          <p:cNvGrpSpPr/>
          <p:nvPr/>
        </p:nvGrpSpPr>
        <p:grpSpPr>
          <a:xfrm>
            <a:off x="3529186" y="1130787"/>
            <a:ext cx="5468899" cy="3202382"/>
            <a:chOff x="3529186" y="1315619"/>
            <a:chExt cx="5468899" cy="3202382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F1A5C976-C416-23FB-3C6B-F3DEF96042E6}"/>
                </a:ext>
              </a:extLst>
            </p:cNvPr>
            <p:cNvGrpSpPr/>
            <p:nvPr/>
          </p:nvGrpSpPr>
          <p:grpSpPr>
            <a:xfrm>
              <a:off x="3560323" y="1315619"/>
              <a:ext cx="5437762" cy="2565832"/>
              <a:chOff x="3560323" y="1140861"/>
              <a:chExt cx="5437762" cy="2565832"/>
            </a:xfrm>
          </p:grpSpPr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D3B05A61-3C5C-C283-C274-5893CF2BA644}"/>
                  </a:ext>
                </a:extLst>
              </p:cNvPr>
              <p:cNvGrpSpPr/>
              <p:nvPr/>
            </p:nvGrpSpPr>
            <p:grpSpPr>
              <a:xfrm>
                <a:off x="3560323" y="1140861"/>
                <a:ext cx="5437762" cy="2565832"/>
                <a:chOff x="3443591" y="1194054"/>
                <a:chExt cx="5437762" cy="2565832"/>
              </a:xfrm>
            </p:grpSpPr>
            <p:pic>
              <p:nvPicPr>
                <p:cNvPr id="46" name="Picture 45">
                  <a:extLst>
                    <a:ext uri="{FF2B5EF4-FFF2-40B4-BE49-F238E27FC236}">
                      <a16:creationId xmlns:a16="http://schemas.microsoft.com/office/drawing/2014/main" id="{87C77DB5-2399-85AA-FDE3-219371B6384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443591" y="1194054"/>
                  <a:ext cx="5437762" cy="2565832"/>
                </a:xfrm>
                <a:prstGeom prst="rect">
                  <a:avLst/>
                </a:prstGeom>
              </p:spPr>
            </p:pic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57A75FDF-17B3-273E-9E59-24DFCC7E46F0}"/>
                    </a:ext>
                  </a:extLst>
                </p:cNvPr>
                <p:cNvSpPr txBox="1"/>
                <p:nvPr/>
              </p:nvSpPr>
              <p:spPr>
                <a:xfrm>
                  <a:off x="5554494" y="1374344"/>
                  <a:ext cx="1741251" cy="52322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pt-PT" sz="1400" b="0" i="0" u="none" strike="noStrike" baseline="0" dirty="0">
                      <a:solidFill>
                        <a:srgbClr val="FFFFFF"/>
                      </a:solidFill>
                      <a:latin typeface="Roboto Condensed" panose="02000000000000000000" pitchFamily="2" charset="0"/>
                    </a:rPr>
                    <a:t>Carcavelos-Terceira </a:t>
                  </a:r>
                </a:p>
                <a:p>
                  <a:r>
                    <a:rPr lang="pt-PT" sz="1400" b="0" i="0" u="none" strike="noStrike" baseline="0" dirty="0">
                      <a:solidFill>
                        <a:srgbClr val="FFFFFF"/>
                      </a:solidFill>
                      <a:latin typeface="Roboto Condensed" panose="02000000000000000000" pitchFamily="2" charset="0"/>
                    </a:rPr>
                    <a:t>1 650 km </a:t>
                  </a:r>
                  <a:endParaRPr lang="pt-PT" sz="1400" dirty="0"/>
                </a:p>
              </p:txBody>
            </p:sp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D43CDBF1-6139-ECC0-A26D-385BF9B17746}"/>
                    </a:ext>
                  </a:extLst>
                </p:cNvPr>
                <p:cNvSpPr txBox="1"/>
                <p:nvPr/>
              </p:nvSpPr>
              <p:spPr>
                <a:xfrm>
                  <a:off x="5184843" y="2343951"/>
                  <a:ext cx="2198451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pt-PT" sz="1400" b="1" i="0" u="none" strike="noStrike" baseline="0" dirty="0">
                      <a:solidFill>
                        <a:srgbClr val="FFFFFF"/>
                      </a:solidFill>
                      <a:latin typeface="Roboto Condensed" panose="02000000000000000000" pitchFamily="2" charset="0"/>
                    </a:rPr>
                    <a:t>Total </a:t>
                  </a:r>
                  <a:r>
                    <a:rPr lang="pt-PT" sz="1400" b="1" i="0" u="none" strike="noStrike" baseline="0" dirty="0" err="1">
                      <a:solidFill>
                        <a:srgbClr val="FFFFFF"/>
                      </a:solidFill>
                      <a:latin typeface="Roboto Condensed" panose="02000000000000000000" pitchFamily="2" charset="0"/>
                    </a:rPr>
                    <a:t>Extention</a:t>
                  </a:r>
                  <a:r>
                    <a:rPr lang="pt-PT" sz="1400" b="1" i="0" u="none" strike="noStrike" baseline="0" dirty="0">
                      <a:solidFill>
                        <a:srgbClr val="FFFFFF"/>
                      </a:solidFill>
                      <a:latin typeface="Roboto Condensed" panose="02000000000000000000" pitchFamily="2" charset="0"/>
                    </a:rPr>
                    <a:t> 3,950 km </a:t>
                  </a:r>
                  <a:endParaRPr lang="pt-PT" sz="1400" dirty="0"/>
                </a:p>
              </p:txBody>
            </p:sp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22974F46-8811-B954-8BC1-1DAE3F6FDB6D}"/>
                    </a:ext>
                  </a:extLst>
                </p:cNvPr>
                <p:cNvSpPr txBox="1"/>
                <p:nvPr/>
              </p:nvSpPr>
              <p:spPr>
                <a:xfrm rot="18861003">
                  <a:off x="7068879" y="2589164"/>
                  <a:ext cx="1447075" cy="52322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pt-PT" sz="1400" b="0" i="0" u="none" strike="noStrike" baseline="0" dirty="0">
                      <a:solidFill>
                        <a:srgbClr val="FFFFFF"/>
                      </a:solidFill>
                      <a:latin typeface="Roboto Condensed" panose="02000000000000000000" pitchFamily="2" charset="0"/>
                    </a:rPr>
                    <a:t>Sines-Funchal </a:t>
                  </a:r>
                </a:p>
                <a:p>
                  <a:r>
                    <a:rPr lang="pt-PT" sz="1400" b="0" i="0" u="none" strike="noStrike" baseline="0" dirty="0">
                      <a:solidFill>
                        <a:srgbClr val="FFFFFF"/>
                      </a:solidFill>
                      <a:latin typeface="Roboto Condensed" panose="02000000000000000000" pitchFamily="2" charset="0"/>
                    </a:rPr>
                    <a:t>990 km </a:t>
                  </a:r>
                  <a:endParaRPr lang="pt-PT" sz="1400" dirty="0"/>
                </a:p>
              </p:txBody>
            </p:sp>
          </p:grpSp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BD14A004-610E-FDC5-56D1-121C09E779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642786" y="1214810"/>
                <a:ext cx="1196198" cy="335217"/>
              </a:xfrm>
              <a:prstGeom prst="rect">
                <a:avLst/>
              </a:prstGeom>
            </p:spPr>
          </p:pic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C12EF0FE-3698-299A-1292-E3FC1EB04CDC}"/>
                </a:ext>
              </a:extLst>
            </p:cNvPr>
            <p:cNvGrpSpPr/>
            <p:nvPr/>
          </p:nvGrpSpPr>
          <p:grpSpPr>
            <a:xfrm>
              <a:off x="3529186" y="1834431"/>
              <a:ext cx="2904059" cy="2683570"/>
              <a:chOff x="3529186" y="1834431"/>
              <a:chExt cx="2904059" cy="2683570"/>
            </a:xfrm>
          </p:grpSpPr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9FE8C96B-6F5B-84E8-FE7F-F9445E125980}"/>
                  </a:ext>
                </a:extLst>
              </p:cNvPr>
              <p:cNvSpPr txBox="1"/>
              <p:nvPr/>
            </p:nvSpPr>
            <p:spPr>
              <a:xfrm rot="5400000">
                <a:off x="2449011" y="2914606"/>
                <a:ext cx="268357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pt-PT" sz="1400" b="0" i="0" u="none" strike="noStrike" baseline="0" dirty="0">
                    <a:solidFill>
                      <a:srgbClr val="FFFFFF"/>
                    </a:solidFill>
                    <a:latin typeface="Roboto Condensed" panose="02000000000000000000" pitchFamily="2" charset="0"/>
                  </a:rPr>
                  <a:t>Terceira-São Miguel </a:t>
                </a:r>
              </a:p>
              <a:p>
                <a:r>
                  <a:rPr lang="pt-PT" sz="1400" b="0" i="0" u="none" strike="noStrike" baseline="0" dirty="0">
                    <a:solidFill>
                      <a:srgbClr val="FFFFFF"/>
                    </a:solidFill>
                    <a:latin typeface="Roboto Condensed" panose="02000000000000000000" pitchFamily="2" charset="0"/>
                  </a:rPr>
                  <a:t>210 km </a:t>
                </a:r>
                <a:endParaRPr lang="pt-PT" sz="1400" dirty="0"/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D399D5FF-C151-F731-8567-F0E11ADF6357}"/>
                  </a:ext>
                </a:extLst>
              </p:cNvPr>
              <p:cNvSpPr txBox="1"/>
              <p:nvPr/>
            </p:nvSpPr>
            <p:spPr>
              <a:xfrm rot="1133002">
                <a:off x="4584990" y="3282892"/>
                <a:ext cx="1848255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pt-PT" sz="1400" b="0" i="0" u="none" strike="noStrike" baseline="0" dirty="0">
                    <a:solidFill>
                      <a:srgbClr val="FFFFFF"/>
                    </a:solidFill>
                    <a:latin typeface="Roboto Condensed" panose="02000000000000000000" pitchFamily="2" charset="0"/>
                  </a:rPr>
                  <a:t>São Miguel-Funchal 1,100 km </a:t>
                </a:r>
                <a:endParaRPr lang="pt-PT" sz="1400" dirty="0"/>
              </a:p>
            </p:txBody>
          </p:sp>
        </p:grp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62859E54-0EEC-4DBA-2950-83D4AF6B4294}"/>
              </a:ext>
            </a:extLst>
          </p:cNvPr>
          <p:cNvSpPr txBox="1"/>
          <p:nvPr/>
        </p:nvSpPr>
        <p:spPr>
          <a:xfrm>
            <a:off x="5848996" y="1867491"/>
            <a:ext cx="138570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1600" dirty="0">
                <a:solidFill>
                  <a:srgbClr val="FFFF00"/>
                </a:solidFill>
                <a:latin typeface="Roboto Condensed" panose="02000000000000000000" pitchFamily="2" charset="0"/>
              </a:rPr>
              <a:t>8 CC nodes</a:t>
            </a:r>
            <a:endParaRPr lang="pt-PT" sz="1600" dirty="0">
              <a:solidFill>
                <a:srgbClr val="FFFF00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3F26712-02D7-B495-07AA-4F80A4AB0665}"/>
              </a:ext>
            </a:extLst>
          </p:cNvPr>
          <p:cNvSpPr txBox="1"/>
          <p:nvPr/>
        </p:nvSpPr>
        <p:spPr>
          <a:xfrm rot="18683770">
            <a:off x="6671579" y="2485554"/>
            <a:ext cx="12522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1600" b="0" i="0" u="none" strike="noStrike" baseline="0" dirty="0">
                <a:solidFill>
                  <a:srgbClr val="FFFF00"/>
                </a:solidFill>
                <a:latin typeface="Roboto Condensed" panose="02000000000000000000" pitchFamily="2" charset="0"/>
              </a:rPr>
              <a:t>8 CC nodes</a:t>
            </a:r>
            <a:endParaRPr lang="pt-PT" sz="1600" dirty="0">
              <a:solidFill>
                <a:srgbClr val="FFFF00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41ADC59-FA16-8E51-F802-06ACF03F0D25}"/>
              </a:ext>
            </a:extLst>
          </p:cNvPr>
          <p:cNvSpPr txBox="1"/>
          <p:nvPr/>
        </p:nvSpPr>
        <p:spPr>
          <a:xfrm rot="1084007">
            <a:off x="4856698" y="2674357"/>
            <a:ext cx="12522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dirty="0">
                <a:solidFill>
                  <a:srgbClr val="FFFF00"/>
                </a:solidFill>
                <a:latin typeface="Roboto Condensed" panose="02000000000000000000" pitchFamily="2" charset="0"/>
              </a:rPr>
              <a:t>4</a:t>
            </a:r>
            <a:r>
              <a:rPr lang="pt-PT" b="0" i="0" u="none" strike="noStrike" baseline="0" dirty="0">
                <a:solidFill>
                  <a:srgbClr val="FFFF00"/>
                </a:solidFill>
                <a:latin typeface="Roboto Condensed" panose="02000000000000000000" pitchFamily="2" charset="0"/>
              </a:rPr>
              <a:t> CC nodes</a:t>
            </a:r>
            <a:endParaRPr lang="pt-PT" dirty="0">
              <a:solidFill>
                <a:srgbClr val="FFFF00"/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097732F-2CCC-8EA6-B846-86F94B5437F4}"/>
              </a:ext>
            </a:extLst>
          </p:cNvPr>
          <p:cNvSpPr txBox="1"/>
          <p:nvPr/>
        </p:nvSpPr>
        <p:spPr>
          <a:xfrm>
            <a:off x="7277178" y="5788995"/>
            <a:ext cx="167502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100" dirty="0" err="1"/>
              <a:t>addapted</a:t>
            </a:r>
            <a:r>
              <a:rPr lang="pt-PT" sz="1100" dirty="0"/>
              <a:t> </a:t>
            </a:r>
            <a:r>
              <a:rPr lang="pt-PT" sz="1100" dirty="0" err="1"/>
              <a:t>from</a:t>
            </a:r>
            <a:r>
              <a:rPr lang="pt-PT" sz="1100" dirty="0"/>
              <a:t> ASN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597D5F4-5550-E9FD-567A-03F732A31D4B}"/>
              </a:ext>
            </a:extLst>
          </p:cNvPr>
          <p:cNvSpPr txBox="1"/>
          <p:nvPr/>
        </p:nvSpPr>
        <p:spPr>
          <a:xfrm>
            <a:off x="4018652" y="3633826"/>
            <a:ext cx="4951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FF0000"/>
                </a:solidFill>
              </a:rPr>
              <a:t>to </a:t>
            </a:r>
            <a:r>
              <a:rPr lang="pt-PT" b="1" dirty="0" err="1">
                <a:solidFill>
                  <a:srgbClr val="FF0000"/>
                </a:solidFill>
              </a:rPr>
              <a:t>be</a:t>
            </a:r>
            <a:r>
              <a:rPr lang="pt-PT" b="1" dirty="0">
                <a:solidFill>
                  <a:srgbClr val="FF0000"/>
                </a:solidFill>
              </a:rPr>
              <a:t> </a:t>
            </a:r>
            <a:r>
              <a:rPr lang="pt-PT" b="1" dirty="0" err="1">
                <a:solidFill>
                  <a:srgbClr val="FF0000"/>
                </a:solidFill>
              </a:rPr>
              <a:t>operational</a:t>
            </a:r>
            <a:r>
              <a:rPr lang="pt-PT" b="1" dirty="0">
                <a:solidFill>
                  <a:srgbClr val="FF0000"/>
                </a:solidFill>
              </a:rPr>
              <a:t> </a:t>
            </a:r>
            <a:r>
              <a:rPr lang="pt-PT" b="1" dirty="0" err="1">
                <a:solidFill>
                  <a:srgbClr val="FF0000"/>
                </a:solidFill>
              </a:rPr>
              <a:t>on</a:t>
            </a:r>
            <a:r>
              <a:rPr lang="pt-PT" b="1" dirty="0">
                <a:solidFill>
                  <a:srgbClr val="FF0000"/>
                </a:solidFill>
              </a:rPr>
              <a:t> </a:t>
            </a:r>
            <a:r>
              <a:rPr lang="pt-PT" b="1" dirty="0" err="1">
                <a:solidFill>
                  <a:srgbClr val="FF0000"/>
                </a:solidFill>
              </a:rPr>
              <a:t>the</a:t>
            </a:r>
            <a:r>
              <a:rPr lang="pt-PT" b="1" dirty="0">
                <a:solidFill>
                  <a:srgbClr val="FF0000"/>
                </a:solidFill>
              </a:rPr>
              <a:t> </a:t>
            </a:r>
            <a:r>
              <a:rPr lang="pt-PT" b="1" dirty="0" err="1">
                <a:solidFill>
                  <a:srgbClr val="FF0000"/>
                </a:solidFill>
              </a:rPr>
              <a:t>second</a:t>
            </a:r>
            <a:r>
              <a:rPr lang="pt-PT" b="1" dirty="0">
                <a:solidFill>
                  <a:srgbClr val="FF0000"/>
                </a:solidFill>
              </a:rPr>
              <a:t> </a:t>
            </a:r>
            <a:r>
              <a:rPr lang="pt-PT" b="1" dirty="0" err="1">
                <a:solidFill>
                  <a:srgbClr val="FF0000"/>
                </a:solidFill>
              </a:rPr>
              <a:t>half</a:t>
            </a:r>
            <a:r>
              <a:rPr lang="pt-PT" b="1" dirty="0">
                <a:solidFill>
                  <a:srgbClr val="FF0000"/>
                </a:solidFill>
              </a:rPr>
              <a:t> </a:t>
            </a:r>
            <a:r>
              <a:rPr lang="pt-PT" b="1" dirty="0" err="1">
                <a:solidFill>
                  <a:srgbClr val="FF0000"/>
                </a:solidFill>
              </a:rPr>
              <a:t>of</a:t>
            </a:r>
            <a:r>
              <a:rPr lang="pt-PT" b="1" dirty="0">
                <a:solidFill>
                  <a:srgbClr val="FF0000"/>
                </a:solidFill>
              </a:rPr>
              <a:t> 2027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131B385-59EE-B4FC-D7CB-94E004A88942}"/>
              </a:ext>
            </a:extLst>
          </p:cNvPr>
          <p:cNvSpPr txBox="1"/>
          <p:nvPr/>
        </p:nvSpPr>
        <p:spPr>
          <a:xfrm>
            <a:off x="173756" y="942022"/>
            <a:ext cx="3130316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600" b="0" i="0" u="none" strike="noStrike" baseline="0" dirty="0">
              <a:solidFill>
                <a:srgbClr val="252525"/>
              </a:solidFill>
              <a:latin typeface="+mj-lt"/>
            </a:endParaRP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1600" b="0" i="0" u="none" strike="noStrike" baseline="0" dirty="0">
                <a:solidFill>
                  <a:srgbClr val="252525"/>
                </a:solidFill>
                <a:latin typeface="+mj-lt"/>
              </a:rPr>
              <a:t>One of the </a:t>
            </a:r>
            <a:r>
              <a:rPr lang="en-US" sz="1600" b="1" i="0" u="none" strike="noStrike" baseline="0" dirty="0">
                <a:solidFill>
                  <a:srgbClr val="252525"/>
                </a:solidFill>
                <a:latin typeface="+mj-lt"/>
              </a:rPr>
              <a:t>world’s first “SMART”</a:t>
            </a:r>
            <a:r>
              <a:rPr lang="en-US" sz="1600" b="0" i="0" u="none" strike="noStrike" baseline="0" dirty="0">
                <a:solidFill>
                  <a:srgbClr val="252525"/>
                </a:solidFill>
                <a:latin typeface="+mj-lt"/>
              </a:rPr>
              <a:t> cables, capable of carrying internet data, but also monitoring the ocean above and the earth below </a:t>
            </a:r>
          </a:p>
          <a:p>
            <a:endParaRPr lang="en-US" sz="1600" b="0" i="0" u="none" strike="noStrike" baseline="0" dirty="0">
              <a:solidFill>
                <a:srgbClr val="252525"/>
              </a:solidFill>
              <a:latin typeface="+mj-lt"/>
            </a:endParaRP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1600" b="0" i="0" u="none" strike="noStrike" baseline="0" dirty="0">
                <a:solidFill>
                  <a:srgbClr val="252525"/>
                </a:solidFill>
                <a:latin typeface="+mj-lt"/>
              </a:rPr>
              <a:t>For an average of </a:t>
            </a:r>
            <a:r>
              <a:rPr lang="en-US" sz="1600" b="1" i="0" u="none" strike="noStrike" baseline="0" dirty="0">
                <a:solidFill>
                  <a:srgbClr val="252525"/>
                </a:solidFill>
                <a:latin typeface="+mj-lt"/>
              </a:rPr>
              <a:t>15% increase in cost</a:t>
            </a:r>
            <a:r>
              <a:rPr lang="en-US" sz="1600" b="0" i="0" u="none" strike="noStrike" baseline="0" dirty="0">
                <a:solidFill>
                  <a:srgbClr val="252525"/>
                </a:solidFill>
                <a:latin typeface="+mj-lt"/>
              </a:rPr>
              <a:t>, four sensors – accelerometer, seismometer, water pressure, and temperature – into the CC Node</a:t>
            </a:r>
            <a:endParaRPr lang="pt-PT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61805501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7866" y="259976"/>
            <a:ext cx="8458200" cy="1357159"/>
          </a:xfrm>
        </p:spPr>
        <p:txBody>
          <a:bodyPr>
            <a:normAutofit/>
          </a:bodyPr>
          <a:lstStyle/>
          <a:p>
            <a:pPr algn="r"/>
            <a:r>
              <a:rPr lang="en-GB" altLang="pt-PT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“Tsunami Ready” Initiatives</a:t>
            </a:r>
            <a:endParaRPr lang="en-US" sz="2000" b="1" dirty="0">
              <a:solidFill>
                <a:srgbClr val="20C4F4"/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4761" y="1999063"/>
            <a:ext cx="1901557" cy="1127507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8349" y="1031943"/>
            <a:ext cx="1901557" cy="101856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8646" y="1051535"/>
            <a:ext cx="3577740" cy="4338363"/>
          </a:xfrm>
          <a:prstGeom prst="rect">
            <a:avLst/>
          </a:prstGeom>
        </p:spPr>
      </p:pic>
      <p:cxnSp>
        <p:nvCxnSpPr>
          <p:cNvPr id="13" name="Conexão reta unidirecional 12"/>
          <p:cNvCxnSpPr>
            <a:cxnSpLocks/>
          </p:cNvCxnSpPr>
          <p:nvPr/>
        </p:nvCxnSpPr>
        <p:spPr>
          <a:xfrm>
            <a:off x="4389784" y="2235169"/>
            <a:ext cx="844237" cy="4866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exão reta unidirecional 14"/>
          <p:cNvCxnSpPr>
            <a:cxnSpLocks/>
            <a:stCxn id="25" idx="0"/>
          </p:cNvCxnSpPr>
          <p:nvPr/>
        </p:nvCxnSpPr>
        <p:spPr>
          <a:xfrm flipV="1">
            <a:off x="4396226" y="3021659"/>
            <a:ext cx="1115348" cy="86100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exão reta unidirecional 17"/>
          <p:cNvCxnSpPr>
            <a:cxnSpLocks/>
          </p:cNvCxnSpPr>
          <p:nvPr/>
        </p:nvCxnSpPr>
        <p:spPr>
          <a:xfrm flipV="1">
            <a:off x="5018892" y="4849049"/>
            <a:ext cx="747009" cy="38323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exão reta unidirecional 20"/>
          <p:cNvCxnSpPr>
            <a:cxnSpLocks/>
            <a:stCxn id="27" idx="0"/>
          </p:cNvCxnSpPr>
          <p:nvPr/>
        </p:nvCxnSpPr>
        <p:spPr>
          <a:xfrm flipV="1">
            <a:off x="5790428" y="4896101"/>
            <a:ext cx="186597" cy="20930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CaixaDeTexto 21"/>
          <p:cNvSpPr txBox="1"/>
          <p:nvPr/>
        </p:nvSpPr>
        <p:spPr>
          <a:xfrm flipH="1">
            <a:off x="3845590" y="2790206"/>
            <a:ext cx="958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solidFill>
                  <a:schemeClr val="bg1"/>
                </a:solidFill>
              </a:rPr>
              <a:t>Cascais</a:t>
            </a:r>
          </a:p>
        </p:txBody>
      </p:sp>
      <p:sp>
        <p:nvSpPr>
          <p:cNvPr id="24" name="CaixaDeTexto 23"/>
          <p:cNvSpPr txBox="1"/>
          <p:nvPr/>
        </p:nvSpPr>
        <p:spPr>
          <a:xfrm flipH="1">
            <a:off x="3910718" y="1865837"/>
            <a:ext cx="958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err="1">
                <a:solidFill>
                  <a:schemeClr val="bg1"/>
                </a:solidFill>
              </a:rPr>
              <a:t>Lisbon</a:t>
            </a:r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25" name="CaixaDeTexto 24"/>
          <p:cNvSpPr txBox="1"/>
          <p:nvPr/>
        </p:nvSpPr>
        <p:spPr>
          <a:xfrm flipH="1">
            <a:off x="3917160" y="3882660"/>
            <a:ext cx="958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solidFill>
                  <a:schemeClr val="bg1"/>
                </a:solidFill>
              </a:rPr>
              <a:t>Setúbal</a:t>
            </a:r>
          </a:p>
        </p:txBody>
      </p:sp>
      <p:sp>
        <p:nvSpPr>
          <p:cNvPr id="26" name="CaixaDeTexto 25"/>
          <p:cNvSpPr txBox="1"/>
          <p:nvPr/>
        </p:nvSpPr>
        <p:spPr>
          <a:xfrm flipH="1">
            <a:off x="4333828" y="5083726"/>
            <a:ext cx="958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solidFill>
                  <a:schemeClr val="bg1"/>
                </a:solidFill>
              </a:rPr>
              <a:t>Lagos</a:t>
            </a:r>
          </a:p>
        </p:txBody>
      </p:sp>
      <p:sp>
        <p:nvSpPr>
          <p:cNvPr id="27" name="CaixaDeTexto 26"/>
          <p:cNvSpPr txBox="1"/>
          <p:nvPr/>
        </p:nvSpPr>
        <p:spPr>
          <a:xfrm flipH="1">
            <a:off x="5234021" y="5105402"/>
            <a:ext cx="1112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solidFill>
                  <a:schemeClr val="bg1"/>
                </a:solidFill>
              </a:rPr>
              <a:t>Portimão</a:t>
            </a:r>
          </a:p>
        </p:txBody>
      </p:sp>
      <p:pic>
        <p:nvPicPr>
          <p:cNvPr id="32" name="Imagem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3956" y="3508498"/>
            <a:ext cx="931898" cy="1241503"/>
          </a:xfrm>
          <a:prstGeom prst="rect">
            <a:avLst/>
          </a:prstGeom>
        </p:spPr>
      </p:pic>
      <p:pic>
        <p:nvPicPr>
          <p:cNvPr id="33" name="Imagem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65768" y="3360279"/>
            <a:ext cx="1627022" cy="1355852"/>
          </a:xfrm>
          <a:prstGeom prst="rect">
            <a:avLst/>
          </a:prstGeom>
        </p:spPr>
      </p:pic>
      <p:pic>
        <p:nvPicPr>
          <p:cNvPr id="34" name="Imagem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3060" y="3091101"/>
            <a:ext cx="835752" cy="1116193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94048" y="4920945"/>
            <a:ext cx="873208" cy="1364386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06497" y="4949840"/>
            <a:ext cx="964416" cy="1418107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74698" y="5906070"/>
            <a:ext cx="1247491" cy="291795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57983" y="5436685"/>
            <a:ext cx="1119065" cy="575380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1950" y="968387"/>
            <a:ext cx="1616399" cy="946652"/>
          </a:xfrm>
          <a:prstGeom prst="rect">
            <a:avLst/>
          </a:prstGeom>
        </p:spPr>
      </p:pic>
      <p:cxnSp>
        <p:nvCxnSpPr>
          <p:cNvPr id="14" name="Conexão reta unidirecional 20">
            <a:extLst>
              <a:ext uri="{FF2B5EF4-FFF2-40B4-BE49-F238E27FC236}">
                <a16:creationId xmlns:a16="http://schemas.microsoft.com/office/drawing/2014/main" id="{A480EC1C-BB95-FD65-A018-DD7988D0345F}"/>
              </a:ext>
            </a:extLst>
          </p:cNvPr>
          <p:cNvCxnSpPr>
            <a:cxnSpLocks/>
          </p:cNvCxnSpPr>
          <p:nvPr/>
        </p:nvCxnSpPr>
        <p:spPr>
          <a:xfrm flipH="1" flipV="1">
            <a:off x="6236750" y="4907431"/>
            <a:ext cx="427263" cy="32485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CaixaDeTexto 26">
            <a:extLst>
              <a:ext uri="{FF2B5EF4-FFF2-40B4-BE49-F238E27FC236}">
                <a16:creationId xmlns:a16="http://schemas.microsoft.com/office/drawing/2014/main" id="{B11070B2-E9FF-2EF3-C77B-719F309D88B3}"/>
              </a:ext>
            </a:extLst>
          </p:cNvPr>
          <p:cNvSpPr txBox="1"/>
          <p:nvPr/>
        </p:nvSpPr>
        <p:spPr>
          <a:xfrm flipH="1">
            <a:off x="6416940" y="5105402"/>
            <a:ext cx="1112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solidFill>
                  <a:schemeClr val="bg1"/>
                </a:solidFill>
              </a:rPr>
              <a:t>Loulé</a:t>
            </a:r>
          </a:p>
        </p:txBody>
      </p:sp>
      <p:sp>
        <p:nvSpPr>
          <p:cNvPr id="39" name="CaixaDeTexto 23">
            <a:extLst>
              <a:ext uri="{FF2B5EF4-FFF2-40B4-BE49-F238E27FC236}">
                <a16:creationId xmlns:a16="http://schemas.microsoft.com/office/drawing/2014/main" id="{1FD41AD0-6F9E-45AC-567B-3E4B90B0AE56}"/>
              </a:ext>
            </a:extLst>
          </p:cNvPr>
          <p:cNvSpPr txBox="1"/>
          <p:nvPr/>
        </p:nvSpPr>
        <p:spPr>
          <a:xfrm flipH="1">
            <a:off x="4025220" y="1452753"/>
            <a:ext cx="13974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>
                <a:solidFill>
                  <a:schemeClr val="bg2">
                    <a:lumMod val="90000"/>
                  </a:schemeClr>
                </a:solidFill>
              </a:rPr>
              <a:t>(Lourinhã)</a:t>
            </a:r>
          </a:p>
        </p:txBody>
      </p:sp>
      <p:cxnSp>
        <p:nvCxnSpPr>
          <p:cNvPr id="40" name="Conexão reta unidirecional 12">
            <a:extLst>
              <a:ext uri="{FF2B5EF4-FFF2-40B4-BE49-F238E27FC236}">
                <a16:creationId xmlns:a16="http://schemas.microsoft.com/office/drawing/2014/main" id="{175A900B-CCA6-AB6F-AAAE-162F2C936078}"/>
              </a:ext>
            </a:extLst>
          </p:cNvPr>
          <p:cNvCxnSpPr>
            <a:cxnSpLocks/>
          </p:cNvCxnSpPr>
          <p:nvPr/>
        </p:nvCxnSpPr>
        <p:spPr>
          <a:xfrm>
            <a:off x="4655434" y="1744599"/>
            <a:ext cx="296473" cy="421290"/>
          </a:xfrm>
          <a:prstGeom prst="straightConnector1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CaixaDeTexto 23">
            <a:extLst>
              <a:ext uri="{FF2B5EF4-FFF2-40B4-BE49-F238E27FC236}">
                <a16:creationId xmlns:a16="http://schemas.microsoft.com/office/drawing/2014/main" id="{F787A737-E0E4-0D20-8A0F-71E3526A5612}"/>
              </a:ext>
            </a:extLst>
          </p:cNvPr>
          <p:cNvSpPr txBox="1"/>
          <p:nvPr/>
        </p:nvSpPr>
        <p:spPr>
          <a:xfrm flipH="1">
            <a:off x="3875528" y="3234660"/>
            <a:ext cx="13974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>
                <a:solidFill>
                  <a:schemeClr val="bg2">
                    <a:lumMod val="90000"/>
                  </a:schemeClr>
                </a:solidFill>
              </a:rPr>
              <a:t>(Sesimbra)</a:t>
            </a:r>
          </a:p>
        </p:txBody>
      </p:sp>
      <p:cxnSp>
        <p:nvCxnSpPr>
          <p:cNvPr id="46" name="Conexão reta unidirecional 20">
            <a:extLst>
              <a:ext uri="{FF2B5EF4-FFF2-40B4-BE49-F238E27FC236}">
                <a16:creationId xmlns:a16="http://schemas.microsoft.com/office/drawing/2014/main" id="{75B46943-9990-B455-63B2-5FBF8EBA1069}"/>
              </a:ext>
            </a:extLst>
          </p:cNvPr>
          <p:cNvCxnSpPr>
            <a:cxnSpLocks/>
          </p:cNvCxnSpPr>
          <p:nvPr/>
        </p:nvCxnSpPr>
        <p:spPr>
          <a:xfrm flipV="1">
            <a:off x="4700182" y="2810508"/>
            <a:ext cx="251725" cy="19024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Conexão reta unidirecional 12">
            <a:extLst>
              <a:ext uri="{FF2B5EF4-FFF2-40B4-BE49-F238E27FC236}">
                <a16:creationId xmlns:a16="http://schemas.microsoft.com/office/drawing/2014/main" id="{016F10C3-A73B-EA96-8C90-1ADA2C9E4BA0}"/>
              </a:ext>
            </a:extLst>
          </p:cNvPr>
          <p:cNvCxnSpPr>
            <a:cxnSpLocks/>
          </p:cNvCxnSpPr>
          <p:nvPr/>
        </p:nvCxnSpPr>
        <p:spPr>
          <a:xfrm flipV="1">
            <a:off x="4813329" y="3045973"/>
            <a:ext cx="471181" cy="277680"/>
          </a:xfrm>
          <a:prstGeom prst="straightConnector1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FA4C4B50-9CE4-C016-376A-E54FEB285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247" y="5436685"/>
            <a:ext cx="1431561" cy="559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28A30CFA-D894-8D98-3ED2-EF20707D78B9}"/>
              </a:ext>
            </a:extLst>
          </p:cNvPr>
          <p:cNvSpPr/>
          <p:nvPr/>
        </p:nvSpPr>
        <p:spPr>
          <a:xfrm>
            <a:off x="3716051" y="2900920"/>
            <a:ext cx="1179309" cy="232627"/>
          </a:xfrm>
          <a:prstGeom prst="ellipse">
            <a:avLst/>
          </a:prstGeom>
          <a:noFill/>
          <a:ln w="31750">
            <a:solidFill>
              <a:srgbClr val="FF0000">
                <a:alpha val="98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BB6574F-6C09-A3B1-CFE0-6300D69779B0}"/>
              </a:ext>
            </a:extLst>
          </p:cNvPr>
          <p:cNvSpPr/>
          <p:nvPr/>
        </p:nvSpPr>
        <p:spPr>
          <a:xfrm>
            <a:off x="6236751" y="5178947"/>
            <a:ext cx="958134" cy="232627"/>
          </a:xfrm>
          <a:prstGeom prst="ellipse">
            <a:avLst/>
          </a:prstGeom>
          <a:noFill/>
          <a:ln w="31750">
            <a:solidFill>
              <a:srgbClr val="FF0000">
                <a:alpha val="98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9163D0F-46F3-BA74-3BDF-0C3AACDB30D0}"/>
              </a:ext>
            </a:extLst>
          </p:cNvPr>
          <p:cNvCxnSpPr>
            <a:cxnSpLocks/>
          </p:cNvCxnSpPr>
          <p:nvPr/>
        </p:nvCxnSpPr>
        <p:spPr>
          <a:xfrm>
            <a:off x="4912778" y="3000749"/>
            <a:ext cx="2676664" cy="3840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FFBBF28-9CE1-C440-16F1-C1F48619C335}"/>
              </a:ext>
            </a:extLst>
          </p:cNvPr>
          <p:cNvCxnSpPr>
            <a:cxnSpLocks/>
            <a:stCxn id="12" idx="7"/>
          </p:cNvCxnSpPr>
          <p:nvPr/>
        </p:nvCxnSpPr>
        <p:spPr>
          <a:xfrm flipV="1">
            <a:off x="7054570" y="3323653"/>
            <a:ext cx="611165" cy="188936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38D4433E-757D-B281-C58D-99DEFCC2D09E}"/>
              </a:ext>
            </a:extLst>
          </p:cNvPr>
          <p:cNvSpPr txBox="1"/>
          <p:nvPr/>
        </p:nvSpPr>
        <p:spPr>
          <a:xfrm>
            <a:off x="7506386" y="2539084"/>
            <a:ext cx="1584986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600" dirty="0"/>
              <a:t>to </a:t>
            </a:r>
            <a:r>
              <a:rPr lang="pt-PT" sz="1600" dirty="0" err="1"/>
              <a:t>become</a:t>
            </a:r>
            <a:endParaRPr lang="pt-PT" sz="1600" dirty="0"/>
          </a:p>
          <a:p>
            <a:r>
              <a:rPr lang="pt-PT" sz="1600" dirty="0"/>
              <a:t>TSUNAMI READY</a:t>
            </a:r>
          </a:p>
          <a:p>
            <a:r>
              <a:rPr lang="pt-PT" sz="1200" dirty="0" err="1"/>
              <a:t>coastwave</a:t>
            </a:r>
            <a:r>
              <a:rPr lang="pt-PT" sz="1200" dirty="0"/>
              <a:t> 2.0</a:t>
            </a:r>
          </a:p>
          <a:p>
            <a:r>
              <a:rPr lang="pt-PT" sz="1200" dirty="0"/>
              <a:t>(</a:t>
            </a:r>
            <a:r>
              <a:rPr lang="pt-PT" sz="1200" dirty="0" err="1"/>
              <a:t>National</a:t>
            </a:r>
            <a:r>
              <a:rPr lang="pt-PT" sz="1200" dirty="0"/>
              <a:t> Tsunami </a:t>
            </a:r>
          </a:p>
          <a:p>
            <a:r>
              <a:rPr lang="pt-PT" sz="1200" dirty="0" err="1"/>
              <a:t>Ready</a:t>
            </a:r>
            <a:r>
              <a:rPr lang="pt-PT" sz="1200" dirty="0"/>
              <a:t> </a:t>
            </a:r>
            <a:r>
              <a:rPr lang="pt-PT" sz="1200" dirty="0" err="1"/>
              <a:t>Board</a:t>
            </a:r>
            <a:r>
              <a:rPr lang="pt-PT" sz="1200" dirty="0"/>
              <a:t> </a:t>
            </a:r>
            <a:r>
              <a:rPr lang="pt-PT" sz="1200" dirty="0" err="1"/>
              <a:t>Pending</a:t>
            </a:r>
            <a:r>
              <a:rPr lang="pt-PT" sz="12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640516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2" grpId="0"/>
      <p:bldP spid="11" grpId="0" animBg="1"/>
      <p:bldP spid="12" grpId="0" animBg="1"/>
      <p:bldP spid="3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7866" y="259976"/>
            <a:ext cx="8458200" cy="1357159"/>
          </a:xfrm>
        </p:spPr>
        <p:txBody>
          <a:bodyPr>
            <a:normAutofit/>
          </a:bodyPr>
          <a:lstStyle/>
          <a:p>
            <a:pPr algn="r"/>
            <a:endParaRPr lang="en-US" sz="2000" b="1" dirty="0">
              <a:solidFill>
                <a:srgbClr val="20C4F4"/>
              </a:solidFill>
            </a:endParaRPr>
          </a:p>
        </p:txBody>
      </p:sp>
      <p:sp>
        <p:nvSpPr>
          <p:cNvPr id="5" name="Title 1"/>
          <p:cNvSpPr txBox="1"/>
          <p:nvPr/>
        </p:nvSpPr>
        <p:spPr>
          <a:xfrm>
            <a:off x="287866" y="3167173"/>
            <a:ext cx="8458200" cy="60430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20C4F4"/>
                </a:solidFill>
              </a:rPr>
              <a:t>Thank you for your attention</a:t>
            </a:r>
          </a:p>
        </p:txBody>
      </p:sp>
    </p:spTree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7866" y="259976"/>
            <a:ext cx="8458200" cy="1357159"/>
          </a:xfrm>
        </p:spPr>
        <p:txBody>
          <a:bodyPr>
            <a:normAutofit/>
          </a:bodyPr>
          <a:lstStyle/>
          <a:p>
            <a:pPr algn="r"/>
            <a:r>
              <a:rPr lang="en-GB" altLang="pt-PT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PT.NTWC</a:t>
            </a:r>
            <a:endParaRPr lang="en-US" sz="2000" b="1" dirty="0">
              <a:solidFill>
                <a:srgbClr val="20C4F4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368" y="963021"/>
            <a:ext cx="2252439" cy="14307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1001" y="977888"/>
            <a:ext cx="2320838" cy="14405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2ED89A-94CD-CA78-D1B8-DA4243C149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573" y="2888788"/>
            <a:ext cx="4521266" cy="2872334"/>
          </a:xfrm>
          <a:prstGeom prst="rect">
            <a:avLst/>
          </a:prstGeom>
        </p:spPr>
      </p:pic>
      <p:pic>
        <p:nvPicPr>
          <p:cNvPr id="7" name="Imagem 3">
            <a:extLst>
              <a:ext uri="{FF2B5EF4-FFF2-40B4-BE49-F238E27FC236}">
                <a16:creationId xmlns:a16="http://schemas.microsoft.com/office/drawing/2014/main" id="{9B954815-4D48-6EDC-1A55-600B0D131D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2491" y="2806719"/>
            <a:ext cx="3250957" cy="1971390"/>
          </a:xfrm>
          <a:prstGeom prst="rect">
            <a:avLst/>
          </a:prstGeom>
        </p:spPr>
      </p:pic>
      <p:sp>
        <p:nvSpPr>
          <p:cNvPr id="6" name="TextBox 7">
            <a:extLst>
              <a:ext uri="{FF2B5EF4-FFF2-40B4-BE49-F238E27FC236}">
                <a16:creationId xmlns:a16="http://schemas.microsoft.com/office/drawing/2014/main" id="{4ECB66A6-076D-91D2-BFBA-D3421420F45B}"/>
              </a:ext>
            </a:extLst>
          </p:cNvPr>
          <p:cNvSpPr txBox="1"/>
          <p:nvPr/>
        </p:nvSpPr>
        <p:spPr>
          <a:xfrm>
            <a:off x="5432492" y="2859918"/>
            <a:ext cx="2870478" cy="384721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>
              <a:spcAft>
                <a:spcPts val="600"/>
              </a:spcAft>
            </a:pPr>
            <a:r>
              <a:rPr lang="pt-PT" sz="1400" b="1" dirty="0" err="1"/>
              <a:t>Subscribers</a:t>
            </a:r>
            <a:r>
              <a:rPr lang="pt-PT" sz="1400" b="1" dirty="0"/>
              <a:t>:</a:t>
            </a:r>
            <a:endParaRPr lang="pt-PT" sz="1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E956DF-9F83-41F8-26E3-CEB83647A818}"/>
              </a:ext>
            </a:extLst>
          </p:cNvPr>
          <p:cNvSpPr txBox="1"/>
          <p:nvPr/>
        </p:nvSpPr>
        <p:spPr>
          <a:xfrm>
            <a:off x="5432491" y="1224170"/>
            <a:ext cx="35215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2095" indent="-285750">
              <a:buFont typeface="Arial" panose="020B0604020202020204" pitchFamily="34" charset="0"/>
              <a:buChar char="•"/>
            </a:pPr>
            <a:r>
              <a:rPr lang="pt-PT" sz="1600" b="1" dirty="0">
                <a:solidFill>
                  <a:schemeClr val="tx2"/>
                </a:solidFill>
              </a:rPr>
              <a:t>NTWC</a:t>
            </a:r>
            <a:r>
              <a:rPr lang="pt-PT" sz="1600" dirty="0">
                <a:solidFill>
                  <a:schemeClr val="tx2"/>
                </a:solidFill>
              </a:rPr>
              <a:t> – </a:t>
            </a:r>
            <a:r>
              <a:rPr lang="pt-PT" sz="1600" dirty="0" err="1">
                <a:solidFill>
                  <a:schemeClr val="tx2"/>
                </a:solidFill>
              </a:rPr>
              <a:t>November</a:t>
            </a:r>
            <a:r>
              <a:rPr lang="pt-PT" sz="1600" dirty="0">
                <a:solidFill>
                  <a:schemeClr val="tx2"/>
                </a:solidFill>
              </a:rPr>
              <a:t> 2017</a:t>
            </a:r>
          </a:p>
          <a:p>
            <a:pPr marL="252095" indent="-285750">
              <a:buFont typeface="Arial" panose="020B0604020202020204" pitchFamily="34" charset="0"/>
              <a:buChar char="•"/>
            </a:pPr>
            <a:r>
              <a:rPr lang="pt-PT" sz="1600" b="1" dirty="0">
                <a:solidFill>
                  <a:schemeClr val="tx2"/>
                </a:solidFill>
              </a:rPr>
              <a:t>CTSP</a:t>
            </a:r>
            <a:r>
              <a:rPr lang="pt-PT" sz="1600" dirty="0">
                <a:solidFill>
                  <a:schemeClr val="tx2"/>
                </a:solidFill>
              </a:rPr>
              <a:t> - </a:t>
            </a:r>
            <a:r>
              <a:rPr lang="pt-PT" sz="1600" dirty="0" err="1">
                <a:solidFill>
                  <a:schemeClr val="tx2"/>
                </a:solidFill>
              </a:rPr>
              <a:t>January</a:t>
            </a:r>
            <a:r>
              <a:rPr lang="pt-PT" sz="1600" dirty="0">
                <a:solidFill>
                  <a:schemeClr val="tx2"/>
                </a:solidFill>
              </a:rPr>
              <a:t> 2018</a:t>
            </a:r>
          </a:p>
          <a:p>
            <a:pPr marL="252095" indent="-285750">
              <a:buFont typeface="Arial" panose="020B0604020202020204" pitchFamily="34" charset="0"/>
              <a:buChar char="•"/>
            </a:pPr>
            <a:r>
              <a:rPr lang="pt-PT" sz="1600" b="1" dirty="0" err="1">
                <a:solidFill>
                  <a:schemeClr val="tx2"/>
                </a:solidFill>
              </a:rPr>
              <a:t>Accreditation</a:t>
            </a:r>
            <a:r>
              <a:rPr lang="pt-PT" sz="1600" b="1" dirty="0">
                <a:solidFill>
                  <a:schemeClr val="tx2"/>
                </a:solidFill>
              </a:rPr>
              <a:t> as TSP </a:t>
            </a:r>
            <a:r>
              <a:rPr lang="pt-PT" sz="1600" b="1" dirty="0" err="1">
                <a:solidFill>
                  <a:schemeClr val="tx2"/>
                </a:solidFill>
              </a:rPr>
              <a:t>on</a:t>
            </a:r>
            <a:r>
              <a:rPr lang="pt-PT" sz="1600" b="1" dirty="0">
                <a:solidFill>
                  <a:schemeClr val="tx2"/>
                </a:solidFill>
              </a:rPr>
              <a:t> 2019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7752366-9F4D-6FBF-FDA7-872049DB722D}"/>
              </a:ext>
            </a:extLst>
          </p:cNvPr>
          <p:cNvCxnSpPr/>
          <p:nvPr/>
        </p:nvCxnSpPr>
        <p:spPr>
          <a:xfrm>
            <a:off x="397934" y="2612571"/>
            <a:ext cx="847447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592F8DD-78AF-8C61-9A92-F2D00675D112}"/>
              </a:ext>
            </a:extLst>
          </p:cNvPr>
          <p:cNvCxnSpPr/>
          <p:nvPr/>
        </p:nvCxnSpPr>
        <p:spPr>
          <a:xfrm>
            <a:off x="5085806" y="2612571"/>
            <a:ext cx="0" cy="362276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2A177F5-60BE-8080-AC57-E3ADF883C0AE}"/>
              </a:ext>
            </a:extLst>
          </p:cNvPr>
          <p:cNvSpPr txBox="1"/>
          <p:nvPr/>
        </p:nvSpPr>
        <p:spPr>
          <a:xfrm>
            <a:off x="5353629" y="4866847"/>
            <a:ext cx="33924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>
                <a:solidFill>
                  <a:srgbClr val="C00000"/>
                </a:solidFill>
              </a:rPr>
              <a:t>Portugal, </a:t>
            </a:r>
            <a:r>
              <a:rPr lang="pt-PT" sz="1400" dirty="0" err="1">
                <a:solidFill>
                  <a:srgbClr val="C00000"/>
                </a:solidFill>
              </a:rPr>
              <a:t>Spain</a:t>
            </a:r>
            <a:r>
              <a:rPr lang="pt-PT" sz="1400" dirty="0">
                <a:solidFill>
                  <a:srgbClr val="C00000"/>
                </a:solidFill>
              </a:rPr>
              <a:t>, France, </a:t>
            </a:r>
            <a:r>
              <a:rPr lang="pt-PT" sz="1400" dirty="0" err="1">
                <a:solidFill>
                  <a:srgbClr val="C00000"/>
                </a:solidFill>
              </a:rPr>
              <a:t>Morocco</a:t>
            </a:r>
            <a:r>
              <a:rPr lang="pt-PT" sz="1400" dirty="0">
                <a:solidFill>
                  <a:srgbClr val="C00000"/>
                </a:solidFill>
              </a:rPr>
              <a:t>, </a:t>
            </a:r>
            <a:r>
              <a:rPr lang="pt-PT" sz="1400" dirty="0" err="1">
                <a:solidFill>
                  <a:srgbClr val="C00000"/>
                </a:solidFill>
              </a:rPr>
              <a:t>Germany</a:t>
            </a:r>
            <a:r>
              <a:rPr lang="pt-PT" sz="1400" dirty="0">
                <a:solidFill>
                  <a:srgbClr val="C00000"/>
                </a:solidFill>
              </a:rPr>
              <a:t>, UK, </a:t>
            </a:r>
            <a:r>
              <a:rPr lang="pt-PT" sz="1400" dirty="0" err="1">
                <a:solidFill>
                  <a:srgbClr val="C00000"/>
                </a:solidFill>
              </a:rPr>
              <a:t>Denmark</a:t>
            </a:r>
            <a:r>
              <a:rPr lang="pt-PT" sz="1400" dirty="0">
                <a:solidFill>
                  <a:srgbClr val="C00000"/>
                </a:solidFill>
              </a:rPr>
              <a:t>, </a:t>
            </a:r>
            <a:r>
              <a:rPr lang="pt-PT" sz="1400" dirty="0" err="1">
                <a:solidFill>
                  <a:srgbClr val="C00000"/>
                </a:solidFill>
              </a:rPr>
              <a:t>Turkey</a:t>
            </a:r>
            <a:r>
              <a:rPr lang="pt-PT" sz="1400" dirty="0">
                <a:solidFill>
                  <a:srgbClr val="C00000"/>
                </a:solidFill>
              </a:rPr>
              <a:t>, </a:t>
            </a:r>
            <a:r>
              <a:rPr lang="pt-PT" sz="1400" dirty="0" err="1">
                <a:solidFill>
                  <a:srgbClr val="C00000"/>
                </a:solidFill>
              </a:rPr>
              <a:t>Italy</a:t>
            </a:r>
            <a:r>
              <a:rPr lang="pt-PT" sz="1400" dirty="0">
                <a:solidFill>
                  <a:srgbClr val="C00000"/>
                </a:solidFill>
              </a:rPr>
              <a:t> </a:t>
            </a:r>
            <a:r>
              <a:rPr lang="pt-PT" sz="1400" dirty="0" err="1">
                <a:solidFill>
                  <a:srgbClr val="C00000"/>
                </a:solidFill>
              </a:rPr>
              <a:t>and</a:t>
            </a:r>
            <a:r>
              <a:rPr lang="pt-PT" sz="1400" dirty="0">
                <a:solidFill>
                  <a:srgbClr val="C00000"/>
                </a:solidFill>
              </a:rPr>
              <a:t> </a:t>
            </a:r>
            <a:r>
              <a:rPr lang="pt-PT" sz="1400" dirty="0" err="1">
                <a:solidFill>
                  <a:srgbClr val="C00000"/>
                </a:solidFill>
              </a:rPr>
              <a:t>Greece</a:t>
            </a:r>
            <a:endParaRPr lang="pt-PT" sz="1400" dirty="0">
              <a:solidFill>
                <a:srgbClr val="C00000"/>
              </a:solidFill>
            </a:endParaRPr>
          </a:p>
          <a:p>
            <a:endParaRPr lang="pt-PT" sz="1400" dirty="0">
              <a:solidFill>
                <a:srgbClr val="C00000"/>
              </a:solidFill>
            </a:endParaRPr>
          </a:p>
          <a:p>
            <a:r>
              <a:rPr lang="pt-PT" sz="1400" dirty="0">
                <a:solidFill>
                  <a:srgbClr val="C00000"/>
                </a:solidFill>
              </a:rPr>
              <a:t>JRC, IOC, ERCC</a:t>
            </a:r>
          </a:p>
        </p:txBody>
      </p:sp>
    </p:spTree>
    <p:extLst>
      <p:ext uri="{BB962C8B-B14F-4D97-AF65-F5344CB8AC3E}">
        <p14:creationId xmlns:p14="http://schemas.microsoft.com/office/powerpoint/2010/main" val="3360081339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961" y="3615460"/>
            <a:ext cx="4156329" cy="2513223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934" y="1001820"/>
            <a:ext cx="3805523" cy="2513223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7866" y="259976"/>
            <a:ext cx="8458200" cy="1357159"/>
          </a:xfrm>
        </p:spPr>
        <p:txBody>
          <a:bodyPr>
            <a:normAutofit/>
          </a:bodyPr>
          <a:lstStyle/>
          <a:p>
            <a:pPr algn="r"/>
            <a:r>
              <a:rPr lang="en-GB" altLang="pt-PT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Seismic Network</a:t>
            </a:r>
            <a:endParaRPr lang="en-US" sz="2000" b="1" dirty="0">
              <a:solidFill>
                <a:srgbClr val="20C4F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6194" y="1040496"/>
            <a:ext cx="580748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>
              <a:lnSpc>
                <a:spcPts val="700"/>
              </a:lnSpc>
            </a:pPr>
            <a:r>
              <a:rPr lang="pt-PT" sz="800" b="1" dirty="0"/>
              <a:t>VSAT</a:t>
            </a:r>
          </a:p>
          <a:p>
            <a:pPr>
              <a:lnSpc>
                <a:spcPts val="700"/>
              </a:lnSpc>
            </a:pPr>
            <a:r>
              <a:rPr lang="pt-PT" sz="800" b="1" dirty="0"/>
              <a:t>Internet</a:t>
            </a:r>
          </a:p>
          <a:p>
            <a:pPr>
              <a:lnSpc>
                <a:spcPts val="700"/>
              </a:lnSpc>
            </a:pPr>
            <a:r>
              <a:rPr lang="pt-PT" sz="800" b="1" dirty="0"/>
              <a:t>MPLS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88762" y="5856180"/>
            <a:ext cx="580748" cy="27655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>
              <a:lnSpc>
                <a:spcPts val="700"/>
              </a:lnSpc>
            </a:pPr>
            <a:r>
              <a:rPr lang="pt-PT" sz="800" b="1" dirty="0"/>
              <a:t>VSAT</a:t>
            </a:r>
          </a:p>
          <a:p>
            <a:pPr>
              <a:lnSpc>
                <a:spcPts val="700"/>
              </a:lnSpc>
            </a:pPr>
            <a:r>
              <a:rPr lang="pt-PT" sz="800" b="1" dirty="0"/>
              <a:t>Internet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202113" y="2037428"/>
            <a:ext cx="3683269" cy="33393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Tx/>
              <a:buChar char="-"/>
            </a:pPr>
            <a:r>
              <a:rPr lang="en-US" sz="14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IPMA </a:t>
            </a:r>
            <a:r>
              <a:rPr lang="en-US" sz="14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broadband network</a:t>
            </a:r>
            <a:r>
              <a:rPr lang="en-US" sz="14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(+ SM sensors co-located)</a:t>
            </a:r>
          </a:p>
          <a:p>
            <a:pPr marL="342900" indent="-342900">
              <a:spcBef>
                <a:spcPts val="600"/>
              </a:spcBef>
              <a:buFontTx/>
              <a:buChar char="-"/>
            </a:pPr>
            <a:r>
              <a:rPr lang="en-US" sz="14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IPMA </a:t>
            </a:r>
            <a:r>
              <a:rPr lang="en-US" sz="14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short-period network</a:t>
            </a:r>
            <a:r>
              <a:rPr lang="en-US" sz="14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(+ SM sensors co-located)</a:t>
            </a:r>
          </a:p>
          <a:p>
            <a:pPr marL="342900" indent="-342900">
              <a:spcBef>
                <a:spcPts val="600"/>
              </a:spcBef>
              <a:buFontTx/>
              <a:buChar char="-"/>
            </a:pPr>
            <a:r>
              <a:rPr lang="pt-PT" sz="14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IPMA/IST </a:t>
            </a:r>
            <a:r>
              <a:rPr lang="pt-PT" sz="14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strong-motion</a:t>
            </a:r>
            <a:r>
              <a:rPr lang="pt-PT" sz="14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network</a:t>
            </a:r>
          </a:p>
          <a:p>
            <a:pPr marL="342900" indent="-342900">
              <a:spcBef>
                <a:spcPts val="600"/>
              </a:spcBef>
              <a:buFontTx/>
              <a:buChar char="-"/>
            </a:pPr>
            <a:r>
              <a:rPr lang="pt-PT" sz="14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Real-time</a:t>
            </a:r>
            <a:r>
              <a:rPr lang="pt-PT" sz="14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PT" sz="14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Internet</a:t>
            </a:r>
            <a:r>
              <a:rPr lang="pt-PT" sz="14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(mobile, </a:t>
            </a:r>
            <a:r>
              <a:rPr lang="pt-PT" sz="14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mini-link</a:t>
            </a:r>
            <a:r>
              <a:rPr lang="pt-PT" sz="14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PT" sz="14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fiber</a:t>
            </a:r>
            <a:r>
              <a:rPr lang="pt-PT" sz="14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4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optic</a:t>
            </a:r>
            <a:r>
              <a:rPr lang="pt-PT" sz="14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&amp; </a:t>
            </a:r>
            <a:r>
              <a:rPr lang="pt-PT" sz="14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VSAT </a:t>
            </a:r>
            <a:r>
              <a:rPr lang="pt-PT" sz="14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connection</a:t>
            </a:r>
            <a:endParaRPr lang="pt-PT" sz="14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600"/>
              </a:spcBef>
              <a:buFontTx/>
              <a:buChar char="-"/>
            </a:pPr>
            <a:r>
              <a:rPr lang="en-US" sz="14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Complemented</a:t>
            </a:r>
            <a:r>
              <a:rPr lang="en-US" sz="14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with stations from other agencies: Portugal, Spain, Morocco, France and 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CTBTO </a:t>
            </a:r>
            <a:r>
              <a:rPr lang="en-US" sz="14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(Internet, VPN and MPLS);</a:t>
            </a:r>
          </a:p>
          <a:p>
            <a:pPr marL="342900" indent="-342900">
              <a:spcBef>
                <a:spcPts val="600"/>
              </a:spcBef>
              <a:buFontTx/>
              <a:buChar char="-"/>
            </a:pPr>
            <a:r>
              <a:rPr lang="en-US" sz="16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83 Broadband</a:t>
            </a:r>
            <a:r>
              <a:rPr lang="en-US" sz="16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 short-period</a:t>
            </a:r>
            <a:r>
              <a:rPr lang="en-US" sz="16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16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97 accelerometers</a:t>
            </a:r>
            <a:r>
              <a:rPr lang="en-US" sz="16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(real-time</a:t>
            </a:r>
            <a:r>
              <a:rPr lang="en-US" sz="14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73178" y="3203315"/>
            <a:ext cx="22767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 err="1"/>
              <a:t>Broadband</a:t>
            </a:r>
            <a:r>
              <a:rPr lang="pt-PT" sz="1400" dirty="0"/>
              <a:t> / Short-</a:t>
            </a:r>
            <a:r>
              <a:rPr lang="pt-PT" sz="1400" dirty="0" err="1"/>
              <a:t>period</a:t>
            </a:r>
            <a:endParaRPr lang="pt-PT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3863354" y="5856180"/>
            <a:ext cx="1307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 err="1"/>
              <a:t>Strong-motion</a:t>
            </a:r>
            <a:endParaRPr lang="pt-PT" sz="14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24813F-5E83-57F8-F984-06A93EA036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411DB-B03D-4111-77AB-B5A292DE42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7866" y="259976"/>
            <a:ext cx="8458200" cy="1357159"/>
          </a:xfrm>
        </p:spPr>
        <p:txBody>
          <a:bodyPr>
            <a:normAutofit/>
          </a:bodyPr>
          <a:lstStyle/>
          <a:p>
            <a:pPr algn="r"/>
            <a:r>
              <a:rPr lang="en-GB" altLang="pt-PT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Seismic Network – NEW real time DAS</a:t>
            </a:r>
            <a:endParaRPr lang="en-US" sz="2000" b="1" dirty="0">
              <a:solidFill>
                <a:srgbClr val="20C4F4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16DF01F-A256-728E-B348-46D7CA8D48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866" y="1133957"/>
            <a:ext cx="5816843" cy="372874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C2F2DD0-E9C8-FEF7-AF82-50341D12C1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6259" y="3759444"/>
            <a:ext cx="3018257" cy="248194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BA6879D-5FDC-C493-D569-3B32E81CF092}"/>
              </a:ext>
            </a:extLst>
          </p:cNvPr>
          <p:cNvSpPr txBox="1"/>
          <p:nvPr/>
        </p:nvSpPr>
        <p:spPr>
          <a:xfrm>
            <a:off x="6522720" y="3236224"/>
            <a:ext cx="21201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400" dirty="0" err="1"/>
              <a:t>Example</a:t>
            </a:r>
            <a:r>
              <a:rPr lang="pt-PT" sz="1400" dirty="0"/>
              <a:t> </a:t>
            </a:r>
            <a:r>
              <a:rPr lang="pt-PT" sz="1400" dirty="0" err="1"/>
              <a:t>of</a:t>
            </a:r>
            <a:r>
              <a:rPr lang="pt-PT" sz="1400" dirty="0"/>
              <a:t> a 1.8ML</a:t>
            </a:r>
          </a:p>
          <a:p>
            <a:r>
              <a:rPr lang="pt-PT" sz="1400" dirty="0"/>
              <a:t>60 to 90Km </a:t>
            </a:r>
            <a:r>
              <a:rPr lang="pt-PT" sz="1400" dirty="0" err="1"/>
              <a:t>from</a:t>
            </a:r>
            <a:r>
              <a:rPr lang="pt-PT" sz="1400" dirty="0"/>
              <a:t> </a:t>
            </a:r>
            <a:r>
              <a:rPr lang="pt-PT" sz="1400" dirty="0" err="1"/>
              <a:t>the</a:t>
            </a:r>
            <a:r>
              <a:rPr lang="pt-PT" sz="1400" dirty="0"/>
              <a:t> cable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FC9DE05-379A-A2B3-EBE0-65086C713925}"/>
              </a:ext>
            </a:extLst>
          </p:cNvPr>
          <p:cNvSpPr txBox="1"/>
          <p:nvPr/>
        </p:nvSpPr>
        <p:spPr>
          <a:xfrm>
            <a:off x="6104709" y="1133957"/>
            <a:ext cx="26505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/>
              <a:t>- 57Km DAS </a:t>
            </a:r>
          </a:p>
          <a:p>
            <a:r>
              <a:rPr lang="pt-PT" dirty="0"/>
              <a:t>- virtual stations </a:t>
            </a:r>
            <a:r>
              <a:rPr lang="pt-PT" dirty="0" err="1"/>
              <a:t>each</a:t>
            </a:r>
            <a:r>
              <a:rPr lang="pt-PT" dirty="0"/>
              <a:t> 2km</a:t>
            </a:r>
          </a:p>
          <a:p>
            <a:r>
              <a:rPr lang="pt-PT" dirty="0"/>
              <a:t>- </a:t>
            </a:r>
            <a:r>
              <a:rPr lang="pt-PT" dirty="0" err="1"/>
              <a:t>downsampled</a:t>
            </a:r>
            <a:r>
              <a:rPr lang="pt-PT" dirty="0"/>
              <a:t> to 125Hz</a:t>
            </a:r>
          </a:p>
        </p:txBody>
      </p:sp>
    </p:spTree>
    <p:extLst>
      <p:ext uri="{BB962C8B-B14F-4D97-AF65-F5344CB8AC3E}">
        <p14:creationId xmlns:p14="http://schemas.microsoft.com/office/powerpoint/2010/main" val="29165226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948" y="1177991"/>
            <a:ext cx="4987636" cy="3082078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18433" name="Text Box 1"/>
          <p:cNvSpPr txBox="1">
            <a:spLocks noChangeArrowheads="1"/>
          </p:cNvSpPr>
          <p:nvPr/>
        </p:nvSpPr>
        <p:spPr bwMode="auto">
          <a:xfrm>
            <a:off x="1498849" y="111901"/>
            <a:ext cx="7549917" cy="1016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580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580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580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580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algn="r">
              <a:lnSpc>
                <a:spcPct val="70000"/>
              </a:lnSpc>
              <a:buClrTx/>
              <a:buFontTx/>
              <a:buNone/>
            </a:pPr>
            <a:r>
              <a:rPr lang="en-GB" altLang="pt-PT" sz="203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SeiscomP</a:t>
            </a:r>
            <a:r>
              <a:rPr lang="en-GB" altLang="pt-PT" sz="203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 – Global Seismic Monitoring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586366" y="5850655"/>
            <a:ext cx="3234906" cy="76944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PT" sz="2000" b="1" dirty="0" err="1">
                <a:solidFill>
                  <a:schemeClr val="tx2"/>
                </a:solidFill>
              </a:rPr>
              <a:t>Fast</a:t>
            </a:r>
            <a:r>
              <a:rPr lang="pt-PT" sz="2000" b="1" dirty="0">
                <a:solidFill>
                  <a:schemeClr val="tx2"/>
                </a:solidFill>
              </a:rPr>
              <a:t> </a:t>
            </a:r>
            <a:r>
              <a:rPr lang="pt-PT" sz="2000" b="1" dirty="0" err="1">
                <a:solidFill>
                  <a:schemeClr val="tx2"/>
                </a:solidFill>
              </a:rPr>
              <a:t>locations</a:t>
            </a:r>
            <a:endParaRPr lang="pt-PT" sz="2000" b="1" dirty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PT" sz="2400" b="1" dirty="0" err="1">
                <a:solidFill>
                  <a:schemeClr val="tx2"/>
                </a:solidFill>
              </a:rPr>
              <a:t>Fast</a:t>
            </a:r>
            <a:r>
              <a:rPr lang="pt-PT" sz="2400" b="1" dirty="0">
                <a:solidFill>
                  <a:schemeClr val="tx2"/>
                </a:solidFill>
              </a:rPr>
              <a:t> MW </a:t>
            </a:r>
            <a:r>
              <a:rPr lang="pt-PT" sz="2400" b="1" dirty="0" err="1">
                <a:solidFill>
                  <a:schemeClr val="tx2"/>
                </a:solidFill>
              </a:rPr>
              <a:t>evaluations</a:t>
            </a:r>
            <a:endParaRPr lang="pt-PT" sz="2400" b="1" dirty="0">
              <a:solidFill>
                <a:schemeClr val="tx2"/>
              </a:solidFill>
            </a:endParaRPr>
          </a:p>
        </p:txBody>
      </p:sp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990" y="1282922"/>
            <a:ext cx="5444497" cy="3287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1484" y="2550041"/>
            <a:ext cx="5377282" cy="3177313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769954" y="1390878"/>
            <a:ext cx="1636924" cy="2318327"/>
          </a:xfrm>
          <a:prstGeom prst="ellipse">
            <a:avLst/>
          </a:prstGeom>
          <a:solidFill>
            <a:schemeClr val="tx2">
              <a:lumMod val="20000"/>
              <a:lumOff val="80000"/>
              <a:alpha val="50000"/>
            </a:schemeClr>
          </a:solidFill>
          <a:ln>
            <a:solidFill>
              <a:schemeClr val="accent1">
                <a:shade val="95000"/>
                <a:satMod val="10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Box 1"/>
          <p:cNvSpPr txBox="1">
            <a:spLocks noChangeArrowheads="1"/>
          </p:cNvSpPr>
          <p:nvPr/>
        </p:nvSpPr>
        <p:spPr bwMode="auto">
          <a:xfrm>
            <a:off x="1498850" y="111901"/>
            <a:ext cx="7266460" cy="1016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580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580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580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580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algn="r">
              <a:lnSpc>
                <a:spcPct val="70000"/>
              </a:lnSpc>
              <a:buClrTx/>
              <a:buFontTx/>
              <a:buNone/>
            </a:pPr>
            <a:r>
              <a:rPr lang="en-GB" altLang="pt-PT" sz="203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Seismic Monitoring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35913" y="1292522"/>
            <a:ext cx="26184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/>
              <a:t>IPMA </a:t>
            </a:r>
            <a:r>
              <a:rPr lang="pt-PT" dirty="0" err="1"/>
              <a:t>Automatic</a:t>
            </a:r>
            <a:r>
              <a:rPr lang="pt-PT" dirty="0"/>
              <a:t> </a:t>
            </a:r>
            <a:r>
              <a:rPr lang="pt-PT" dirty="0" err="1"/>
              <a:t>solutions</a:t>
            </a:r>
            <a:endParaRPr lang="pt-PT" dirty="0"/>
          </a:p>
          <a:p>
            <a:r>
              <a:rPr lang="pt-PT" dirty="0" err="1"/>
              <a:t>Other</a:t>
            </a:r>
            <a:r>
              <a:rPr lang="pt-PT" dirty="0"/>
              <a:t> agencies </a:t>
            </a:r>
            <a:r>
              <a:rPr lang="pt-PT" dirty="0" err="1"/>
              <a:t>solutions</a:t>
            </a:r>
            <a:endParaRPr lang="pt-PT" dirty="0"/>
          </a:p>
          <a:p>
            <a:r>
              <a:rPr lang="pt-PT" dirty="0"/>
              <a:t>(</a:t>
            </a:r>
            <a:r>
              <a:rPr lang="pt-PT" dirty="0" err="1"/>
              <a:t>hypocenters</a:t>
            </a:r>
            <a:r>
              <a:rPr lang="pt-PT" dirty="0"/>
              <a:t>/</a:t>
            </a:r>
            <a:r>
              <a:rPr lang="pt-PT" dirty="0" err="1"/>
              <a:t>Mags</a:t>
            </a:r>
            <a:r>
              <a:rPr lang="pt-PT" dirty="0"/>
              <a:t>/MT)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8473" y="2293927"/>
            <a:ext cx="5812345" cy="38907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982" y="1300492"/>
            <a:ext cx="5828146" cy="3890713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Box 1"/>
          <p:cNvSpPr txBox="1">
            <a:spLocks noChangeArrowheads="1"/>
          </p:cNvSpPr>
          <p:nvPr/>
        </p:nvSpPr>
        <p:spPr bwMode="auto">
          <a:xfrm>
            <a:off x="1498850" y="111901"/>
            <a:ext cx="7266460" cy="1016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580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580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580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580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algn="r">
              <a:lnSpc>
                <a:spcPct val="70000"/>
              </a:lnSpc>
              <a:buClrTx/>
              <a:buFontTx/>
              <a:buNone/>
            </a:pPr>
            <a:r>
              <a:rPr lang="en-GB" altLang="pt-PT" sz="203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Seismic Monitoring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824890" y="1690555"/>
            <a:ext cx="3168881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/>
              <a:t>IPMA </a:t>
            </a:r>
            <a:r>
              <a:rPr lang="pt-PT" dirty="0" err="1"/>
              <a:t>Automatic</a:t>
            </a:r>
            <a:r>
              <a:rPr lang="pt-PT" dirty="0"/>
              <a:t> </a:t>
            </a:r>
            <a:r>
              <a:rPr lang="pt-PT" dirty="0" err="1"/>
              <a:t>Mw</a:t>
            </a:r>
            <a:r>
              <a:rPr lang="pt-PT" dirty="0"/>
              <a:t> &amp; CMT</a:t>
            </a:r>
          </a:p>
          <a:p>
            <a:r>
              <a:rPr lang="pt-PT" b="1" dirty="0"/>
              <a:t>W-</a:t>
            </a:r>
            <a:r>
              <a:rPr lang="pt-PT" b="1" dirty="0" err="1"/>
              <a:t>Phase</a:t>
            </a:r>
            <a:r>
              <a:rPr lang="pt-PT" b="1" dirty="0"/>
              <a:t> </a:t>
            </a:r>
            <a:r>
              <a:rPr lang="pt-PT" b="1" dirty="0" err="1"/>
              <a:t>method</a:t>
            </a:r>
            <a:endParaRPr lang="pt-PT" b="1" dirty="0"/>
          </a:p>
          <a:p>
            <a:endParaRPr lang="pt-PT" dirty="0"/>
          </a:p>
          <a:p>
            <a:r>
              <a:rPr lang="pt-PT" dirty="0" err="1"/>
              <a:t>Implemented</a:t>
            </a:r>
            <a:r>
              <a:rPr lang="pt-PT" dirty="0"/>
              <a:t> </a:t>
            </a:r>
            <a:r>
              <a:rPr lang="pt-PT" dirty="0" err="1"/>
              <a:t>on</a:t>
            </a:r>
            <a:r>
              <a:rPr lang="pt-PT" dirty="0"/>
              <a:t> </a:t>
            </a:r>
            <a:r>
              <a:rPr lang="pt-PT" dirty="0" err="1"/>
              <a:t>Seiscomp</a:t>
            </a:r>
            <a:endParaRPr lang="pt-PT" dirty="0"/>
          </a:p>
          <a:p>
            <a:r>
              <a:rPr lang="pt-PT" dirty="0"/>
              <a:t>in late </a:t>
            </a:r>
            <a:r>
              <a:rPr lang="pt-PT" dirty="0" err="1"/>
              <a:t>Feb</a:t>
            </a:r>
            <a:r>
              <a:rPr lang="pt-PT" dirty="0"/>
              <a:t> 2023</a:t>
            </a:r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r>
              <a:rPr lang="pt-PT" dirty="0" err="1"/>
              <a:t>Contribution</a:t>
            </a:r>
            <a:r>
              <a:rPr lang="pt-PT" dirty="0"/>
              <a:t>:</a:t>
            </a:r>
          </a:p>
          <a:p>
            <a:r>
              <a:rPr lang="pt-PT" dirty="0"/>
              <a:t>(</a:t>
            </a:r>
            <a:r>
              <a:rPr lang="pt-PT" dirty="0" err="1"/>
              <a:t>Luis</a:t>
            </a:r>
            <a:r>
              <a:rPr lang="pt-PT" dirty="0"/>
              <a:t> Rivera &amp; Anthony </a:t>
            </a:r>
            <a:r>
              <a:rPr lang="pt-PT" dirty="0" err="1"/>
              <a:t>Jamelot</a:t>
            </a:r>
            <a:r>
              <a:rPr lang="pt-PT" dirty="0"/>
              <a:t>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421" y="1011218"/>
            <a:ext cx="2407690" cy="27778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B04364-99D0-7F8A-2884-C814FB7098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1906" y="2868923"/>
            <a:ext cx="2660802" cy="3068949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746" y="2236692"/>
            <a:ext cx="2730500" cy="2280688"/>
          </a:xfrm>
          <a:prstGeom prst="rect">
            <a:avLst/>
          </a:prstGeom>
        </p:spPr>
      </p:pic>
      <p:sp>
        <p:nvSpPr>
          <p:cNvPr id="9" name="Title 1"/>
          <p:cNvSpPr txBox="1"/>
          <p:nvPr/>
        </p:nvSpPr>
        <p:spPr>
          <a:xfrm>
            <a:off x="318012" y="204471"/>
            <a:ext cx="8458200" cy="1357159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altLang="pt-PT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Tide-gauge network</a:t>
            </a:r>
            <a:endParaRPr lang="en-US" sz="2000" b="1" dirty="0">
              <a:solidFill>
                <a:srgbClr val="20C4F4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9062" y="1590501"/>
            <a:ext cx="580748" cy="27655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>
              <a:lnSpc>
                <a:spcPts val="700"/>
              </a:lnSpc>
            </a:pPr>
            <a:r>
              <a:rPr lang="pt-PT" sz="800" b="1" dirty="0"/>
              <a:t>Internet</a:t>
            </a:r>
          </a:p>
          <a:p>
            <a:pPr>
              <a:lnSpc>
                <a:spcPts val="700"/>
              </a:lnSpc>
            </a:pPr>
            <a:r>
              <a:rPr lang="pt-PT" sz="800" b="1" dirty="0"/>
              <a:t>MPLS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771846" y="1785947"/>
            <a:ext cx="580748" cy="27655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>
              <a:lnSpc>
                <a:spcPts val="700"/>
              </a:lnSpc>
            </a:pPr>
            <a:r>
              <a:rPr lang="pt-PT" sz="800" b="1" dirty="0"/>
              <a:t>Internet</a:t>
            </a:r>
          </a:p>
          <a:p>
            <a:pPr>
              <a:lnSpc>
                <a:spcPts val="700"/>
              </a:lnSpc>
            </a:pPr>
            <a:r>
              <a:rPr lang="pt-PT" sz="800" b="1" dirty="0"/>
              <a:t>MPLS</a:t>
            </a:r>
          </a:p>
        </p:txBody>
      </p:sp>
      <p:grpSp>
        <p:nvGrpSpPr>
          <p:cNvPr id="53" name="Group 52"/>
          <p:cNvGrpSpPr/>
          <p:nvPr/>
        </p:nvGrpSpPr>
        <p:grpSpPr>
          <a:xfrm>
            <a:off x="3677923" y="5040910"/>
            <a:ext cx="5027331" cy="659588"/>
            <a:chOff x="3311371" y="5016054"/>
            <a:chExt cx="5177362" cy="659588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3311371" y="5140171"/>
              <a:ext cx="353642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3710072" y="5016054"/>
              <a:ext cx="191924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000" dirty="0">
                  <a:solidFill>
                    <a:schemeClr val="bg1">
                      <a:lumMod val="50000"/>
                    </a:schemeClr>
                  </a:solidFill>
                </a:rPr>
                <a:t>Instituto Hidrográfico</a:t>
              </a:r>
            </a:p>
          </p:txBody>
        </p:sp>
        <p:cxnSp>
          <p:nvCxnSpPr>
            <p:cNvPr id="55" name="Straight Connector 54"/>
            <p:cNvCxnSpPr/>
            <p:nvPr/>
          </p:nvCxnSpPr>
          <p:spPr>
            <a:xfrm>
              <a:off x="3311371" y="5325073"/>
              <a:ext cx="353642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/>
            <p:cNvSpPr txBox="1"/>
            <p:nvPr/>
          </p:nvSpPr>
          <p:spPr>
            <a:xfrm>
              <a:off x="3707137" y="5209834"/>
              <a:ext cx="191924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000" dirty="0">
                  <a:solidFill>
                    <a:schemeClr val="bg1">
                      <a:lumMod val="50000"/>
                    </a:schemeClr>
                  </a:solidFill>
                </a:rPr>
                <a:t>Direção Geral do Território</a:t>
              </a:r>
            </a:p>
          </p:txBody>
        </p:sp>
        <p:cxnSp>
          <p:nvCxnSpPr>
            <p:cNvPr id="60" name="Straight Connector 59"/>
            <p:cNvCxnSpPr/>
            <p:nvPr/>
          </p:nvCxnSpPr>
          <p:spPr>
            <a:xfrm>
              <a:off x="3311371" y="5521861"/>
              <a:ext cx="353642" cy="0"/>
            </a:xfrm>
            <a:prstGeom prst="line">
              <a:avLst/>
            </a:prstGeom>
            <a:ln>
              <a:solidFill>
                <a:srgbClr val="92D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/>
            <p:cNvSpPr txBox="1"/>
            <p:nvPr/>
          </p:nvSpPr>
          <p:spPr>
            <a:xfrm>
              <a:off x="3708618" y="5406621"/>
              <a:ext cx="1919248" cy="24622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pt-PT" sz="1000" dirty="0">
                  <a:solidFill>
                    <a:schemeClr val="bg1">
                      <a:lumMod val="50000"/>
                    </a:schemeClr>
                  </a:solidFill>
                </a:rPr>
                <a:t>JRC </a:t>
              </a:r>
              <a:r>
                <a:rPr lang="pt-PT" sz="800" dirty="0">
                  <a:solidFill>
                    <a:schemeClr val="bg1">
                      <a:lumMod val="50000"/>
                    </a:schemeClr>
                  </a:solidFill>
                </a:rPr>
                <a:t>(</a:t>
              </a:r>
              <a:r>
                <a:rPr lang="pt-PT" sz="800" dirty="0" err="1">
                  <a:solidFill>
                    <a:schemeClr val="bg1">
                      <a:lumMod val="50000"/>
                    </a:schemeClr>
                  </a:solidFill>
                </a:rPr>
                <a:t>ipma</a:t>
              </a:r>
              <a:r>
                <a:rPr lang="pt-PT" sz="800" dirty="0">
                  <a:solidFill>
                    <a:schemeClr val="bg1">
                      <a:lumMod val="50000"/>
                    </a:schemeClr>
                  </a:solidFill>
                </a:rPr>
                <a:t> &amp; </a:t>
              </a:r>
              <a:r>
                <a:rPr lang="pt-PT" sz="800" dirty="0" err="1">
                  <a:solidFill>
                    <a:schemeClr val="bg1">
                      <a:lumMod val="50000"/>
                    </a:schemeClr>
                  </a:solidFill>
                </a:rPr>
                <a:t>ign</a:t>
              </a:r>
              <a:r>
                <a:rPr lang="pt-PT" sz="800" dirty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pt-PT" sz="800" dirty="0" err="1">
                  <a:solidFill>
                    <a:schemeClr val="bg1">
                      <a:lumMod val="50000"/>
                    </a:schemeClr>
                  </a:solidFill>
                </a:rPr>
                <a:t>support</a:t>
              </a:r>
              <a:r>
                <a:rPr lang="pt-PT" sz="800" dirty="0">
                  <a:solidFill>
                    <a:schemeClr val="bg1">
                      <a:lumMod val="50000"/>
                    </a:schemeClr>
                  </a:solidFill>
                </a:rPr>
                <a:t>)</a:t>
              </a:r>
            </a:p>
          </p:txBody>
        </p:sp>
        <p:cxnSp>
          <p:nvCxnSpPr>
            <p:cNvPr id="62" name="Straight Connector 61"/>
            <p:cNvCxnSpPr/>
            <p:nvPr/>
          </p:nvCxnSpPr>
          <p:spPr>
            <a:xfrm>
              <a:off x="5706271" y="5140171"/>
              <a:ext cx="353642" cy="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/>
            <p:cNvSpPr txBox="1"/>
            <p:nvPr/>
          </p:nvSpPr>
          <p:spPr>
            <a:xfrm>
              <a:off x="6102037" y="5016054"/>
              <a:ext cx="237289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000" dirty="0" err="1">
                  <a:solidFill>
                    <a:schemeClr val="bg1">
                      <a:lumMod val="50000"/>
                    </a:schemeClr>
                  </a:solidFill>
                </a:rPr>
                <a:t>Puertos</a:t>
              </a:r>
              <a:r>
                <a:rPr lang="pt-PT" sz="1000" dirty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pt-PT" sz="1000" dirty="0" err="1">
                  <a:solidFill>
                    <a:schemeClr val="bg1">
                      <a:lumMod val="50000"/>
                    </a:schemeClr>
                  </a:solidFill>
                </a:rPr>
                <a:t>Del</a:t>
              </a:r>
              <a:r>
                <a:rPr lang="pt-PT" sz="1000" dirty="0">
                  <a:solidFill>
                    <a:schemeClr val="bg1">
                      <a:lumMod val="50000"/>
                    </a:schemeClr>
                  </a:solidFill>
                </a:rPr>
                <a:t> Estado (via IOC &amp; IGN)</a:t>
              </a:r>
            </a:p>
          </p:txBody>
        </p:sp>
        <p:cxnSp>
          <p:nvCxnSpPr>
            <p:cNvPr id="64" name="Straight Connector 63"/>
            <p:cNvCxnSpPr/>
            <p:nvPr/>
          </p:nvCxnSpPr>
          <p:spPr>
            <a:xfrm>
              <a:off x="5706271" y="5342829"/>
              <a:ext cx="353642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/>
            <p:cNvSpPr txBox="1"/>
            <p:nvPr/>
          </p:nvSpPr>
          <p:spPr>
            <a:xfrm>
              <a:off x="6102037" y="5223606"/>
              <a:ext cx="237289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000" dirty="0">
                  <a:solidFill>
                    <a:schemeClr val="bg1">
                      <a:lumMod val="50000"/>
                    </a:schemeClr>
                  </a:solidFill>
                </a:rPr>
                <a:t>CNRST (via CNRST &amp; JRC)</a:t>
              </a:r>
            </a:p>
          </p:txBody>
        </p:sp>
        <p:cxnSp>
          <p:nvCxnSpPr>
            <p:cNvPr id="66" name="Straight Connector 65"/>
            <p:cNvCxnSpPr/>
            <p:nvPr/>
          </p:nvCxnSpPr>
          <p:spPr>
            <a:xfrm>
              <a:off x="5711199" y="5548644"/>
              <a:ext cx="353642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66"/>
            <p:cNvSpPr txBox="1"/>
            <p:nvPr/>
          </p:nvSpPr>
          <p:spPr>
            <a:xfrm>
              <a:off x="6115843" y="5429421"/>
              <a:ext cx="237289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000" dirty="0">
                  <a:solidFill>
                    <a:schemeClr val="bg1">
                      <a:lumMod val="50000"/>
                    </a:schemeClr>
                  </a:solidFill>
                </a:rPr>
                <a:t>IOC</a:t>
              </a: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318012" y="4426613"/>
            <a:ext cx="1825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71 stations</a:t>
            </a:r>
          </a:p>
        </p:txBody>
      </p:sp>
      <p:sp>
        <p:nvSpPr>
          <p:cNvPr id="57" name="Rectangle 56"/>
          <p:cNvSpPr/>
          <p:nvPr/>
        </p:nvSpPr>
        <p:spPr>
          <a:xfrm>
            <a:off x="1441611" y="3155568"/>
            <a:ext cx="1144571" cy="651488"/>
          </a:xfrm>
          <a:prstGeom prst="rect">
            <a:avLst/>
          </a:prstGeom>
          <a:solidFill>
            <a:schemeClr val="accent1">
              <a:lumMod val="60000"/>
              <a:lumOff val="40000"/>
              <a:alpha val="27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59" name="Straight Connector 58"/>
          <p:cNvCxnSpPr/>
          <p:nvPr/>
        </p:nvCxnSpPr>
        <p:spPr>
          <a:xfrm flipV="1">
            <a:off x="2401455" y="1728776"/>
            <a:ext cx="1254480" cy="1426792"/>
          </a:xfrm>
          <a:prstGeom prst="line">
            <a:avLst/>
          </a:prstGeom>
          <a:ln w="127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2484582" y="3805382"/>
            <a:ext cx="1171353" cy="824448"/>
          </a:xfrm>
          <a:prstGeom prst="line">
            <a:avLst/>
          </a:prstGeom>
          <a:ln w="127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350396" y="4854866"/>
            <a:ext cx="31429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00" dirty="0" err="1"/>
              <a:t>Sources</a:t>
            </a:r>
            <a:r>
              <a:rPr lang="pt-PT" sz="1000" dirty="0"/>
              <a:t>:</a:t>
            </a:r>
          </a:p>
          <a:p>
            <a:pPr marL="171450" indent="-171450">
              <a:buFontTx/>
              <a:buChar char="-"/>
            </a:pPr>
            <a:r>
              <a:rPr lang="pt-PT" sz="1000" dirty="0"/>
              <a:t>CENALT, </a:t>
            </a:r>
            <a:r>
              <a:rPr lang="pt-PT" sz="1000" dirty="0" err="1"/>
              <a:t>seiscomp</a:t>
            </a:r>
            <a:r>
              <a:rPr lang="pt-PT" sz="1000" dirty="0"/>
              <a:t>/MPLS  (SHAUM stations)</a:t>
            </a:r>
          </a:p>
          <a:p>
            <a:pPr marL="171450" indent="-171450">
              <a:buFontTx/>
              <a:buChar char="-"/>
            </a:pPr>
            <a:r>
              <a:rPr lang="pt-PT" sz="1000" dirty="0"/>
              <a:t>IH, </a:t>
            </a:r>
            <a:r>
              <a:rPr lang="pt-PT" sz="1000" dirty="0" err="1"/>
              <a:t>webservice</a:t>
            </a:r>
            <a:r>
              <a:rPr lang="pt-PT" sz="1000" dirty="0"/>
              <a:t>/Internet (Instituto Hidrográfico)</a:t>
            </a:r>
          </a:p>
          <a:p>
            <a:pPr marL="171450" indent="-171450">
              <a:buFontTx/>
              <a:buChar char="-"/>
            </a:pPr>
            <a:r>
              <a:rPr lang="pt-PT" sz="1000" dirty="0"/>
              <a:t>JRC, </a:t>
            </a:r>
            <a:r>
              <a:rPr lang="pt-PT" sz="1000" dirty="0" err="1"/>
              <a:t>webservice</a:t>
            </a:r>
            <a:r>
              <a:rPr lang="pt-PT" sz="1000" dirty="0"/>
              <a:t>/Internet</a:t>
            </a:r>
          </a:p>
          <a:p>
            <a:pPr marL="171450" indent="-171450">
              <a:buFontTx/>
              <a:buChar char="-"/>
            </a:pPr>
            <a:r>
              <a:rPr lang="pt-PT" sz="1000" dirty="0"/>
              <a:t>EMSO-PT/UBI/IPMA, </a:t>
            </a:r>
            <a:r>
              <a:rPr lang="pt-PT" sz="1000" dirty="0" err="1"/>
              <a:t>webservice</a:t>
            </a:r>
            <a:r>
              <a:rPr lang="pt-PT" sz="1000" dirty="0"/>
              <a:t>/Internet</a:t>
            </a:r>
          </a:p>
          <a:p>
            <a:pPr marL="171450" indent="-171450">
              <a:buFontTx/>
              <a:buChar char="-"/>
            </a:pPr>
            <a:r>
              <a:rPr lang="pt-PT" sz="1000" dirty="0"/>
              <a:t>DGT sites, </a:t>
            </a:r>
            <a:r>
              <a:rPr lang="pt-PT" sz="1000" dirty="0" err="1"/>
              <a:t>webservice</a:t>
            </a:r>
            <a:r>
              <a:rPr lang="pt-PT" sz="1000" dirty="0"/>
              <a:t>/Internet  (Direção geral do Território)</a:t>
            </a:r>
          </a:p>
          <a:p>
            <a:pPr marL="171450" indent="-171450">
              <a:buFontTx/>
              <a:buChar char="-"/>
            </a:pPr>
            <a:r>
              <a:rPr lang="pt-PT" sz="1000" dirty="0"/>
              <a:t>IGN </a:t>
            </a:r>
            <a:r>
              <a:rPr lang="pt-PT" sz="1000" dirty="0" err="1"/>
              <a:t>seiscomp</a:t>
            </a:r>
            <a:r>
              <a:rPr lang="pt-PT" sz="1000" dirty="0"/>
              <a:t>/Internet (</a:t>
            </a:r>
            <a:r>
              <a:rPr lang="pt-PT" sz="1000" dirty="0" err="1"/>
              <a:t>Puertos</a:t>
            </a:r>
            <a:r>
              <a:rPr lang="pt-PT" sz="1000" dirty="0"/>
              <a:t> </a:t>
            </a:r>
            <a:r>
              <a:rPr lang="pt-PT" sz="1000" dirty="0" err="1"/>
              <a:t>del</a:t>
            </a:r>
            <a:r>
              <a:rPr lang="pt-PT" sz="1000" dirty="0"/>
              <a:t> Estado stations)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A21DC05-76C6-4574-F4C8-4978FB1415C4}"/>
              </a:ext>
            </a:extLst>
          </p:cNvPr>
          <p:cNvGrpSpPr/>
          <p:nvPr/>
        </p:nvGrpSpPr>
        <p:grpSpPr>
          <a:xfrm>
            <a:off x="3655935" y="1728776"/>
            <a:ext cx="5038370" cy="2946511"/>
            <a:chOff x="3655935" y="1728776"/>
            <a:chExt cx="5038370" cy="2946511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55935" y="1728776"/>
              <a:ext cx="5038370" cy="2946511"/>
            </a:xfrm>
            <a:prstGeom prst="rect">
              <a:avLst/>
            </a:prstGeom>
          </p:spPr>
        </p:pic>
        <p:sp>
          <p:nvSpPr>
            <p:cNvPr id="2" name="Isosceles Triangle 1">
              <a:extLst>
                <a:ext uri="{FF2B5EF4-FFF2-40B4-BE49-F238E27FC236}">
                  <a16:creationId xmlns:a16="http://schemas.microsoft.com/office/drawing/2014/main" id="{1E7BBF34-6F82-D4B8-3EC0-516505A5F931}"/>
                </a:ext>
              </a:extLst>
            </p:cNvPr>
            <p:cNvSpPr/>
            <p:nvPr/>
          </p:nvSpPr>
          <p:spPr>
            <a:xfrm>
              <a:off x="7954759" y="4283737"/>
              <a:ext cx="129367" cy="142876"/>
            </a:xfrm>
            <a:prstGeom prst="triangl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F3471691-FA55-8068-9241-45728BB1885B}"/>
              </a:ext>
            </a:extLst>
          </p:cNvPr>
          <p:cNvSpPr txBox="1"/>
          <p:nvPr/>
        </p:nvSpPr>
        <p:spPr>
          <a:xfrm>
            <a:off x="7609604" y="4516317"/>
            <a:ext cx="819676" cy="307777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pt-PT" sz="1400" dirty="0"/>
              <a:t>El </a:t>
            </a:r>
            <a:r>
              <a:rPr lang="pt-PT" sz="1400" dirty="0" err="1"/>
              <a:t>Jadida</a:t>
            </a:r>
            <a:endParaRPr lang="pt-PT" sz="14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/>
          <p:nvPr/>
        </p:nvSpPr>
        <p:spPr>
          <a:xfrm>
            <a:off x="287866" y="232480"/>
            <a:ext cx="8458200" cy="1357159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altLang="pt-PT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EMSO-PT </a:t>
            </a:r>
          </a:p>
          <a:p>
            <a:pPr algn="r"/>
            <a:r>
              <a:rPr lang="en-GB" altLang="pt-PT" sz="2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MultiParameter</a:t>
            </a:r>
            <a:r>
              <a:rPr lang="en-GB" altLang="pt-PT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 Stations</a:t>
            </a:r>
            <a:endParaRPr lang="en-US" sz="2000" b="1" dirty="0">
              <a:solidFill>
                <a:srgbClr val="20C4F4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743386" y="1006881"/>
            <a:ext cx="1352051" cy="1745421"/>
            <a:chOff x="1043710" y="1002416"/>
            <a:chExt cx="1352051" cy="174542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18239" y="1002416"/>
              <a:ext cx="1277522" cy="174542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043710" y="1002416"/>
              <a:ext cx="12182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dirty="0"/>
                <a:t>Porto Covo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79411" y="2835313"/>
            <a:ext cx="1251449" cy="1616364"/>
            <a:chOff x="1105136" y="2863022"/>
            <a:chExt cx="1251449" cy="1616364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44312" y="2863022"/>
              <a:ext cx="1212273" cy="1616364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1105136" y="2863022"/>
              <a:ext cx="9400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dirty="0"/>
                <a:t>Arrifana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705665" y="4451677"/>
            <a:ext cx="1309066" cy="1797023"/>
            <a:chOff x="3705665" y="4451677"/>
            <a:chExt cx="1309066" cy="1797023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05665" y="4451677"/>
              <a:ext cx="1309066" cy="174542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3705665" y="5879368"/>
              <a:ext cx="12827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dirty="0"/>
                <a:t>Porto Santo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5548874" y="1015688"/>
            <a:ext cx="1317638" cy="2004291"/>
            <a:chOff x="5577583" y="1210331"/>
            <a:chExt cx="1317638" cy="2004291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90344" y="1210331"/>
              <a:ext cx="1304877" cy="2004291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5577583" y="1220424"/>
              <a:ext cx="10333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dirty="0"/>
                <a:t>Albufeira</a:t>
              </a:r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80630" y="1136549"/>
            <a:ext cx="2869095" cy="2923137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5494405" y="3133434"/>
            <a:ext cx="1376297" cy="1816632"/>
            <a:chOff x="5494405" y="3133434"/>
            <a:chExt cx="1376297" cy="1816632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561636" y="3204645"/>
              <a:ext cx="1309066" cy="1745421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5494405" y="3133434"/>
              <a:ext cx="10472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dirty="0"/>
                <a:t>Portimão</a:t>
              </a: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7098202" y="1376213"/>
            <a:ext cx="1884218" cy="230832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GNSS</a:t>
            </a:r>
          </a:p>
          <a:p>
            <a:r>
              <a:rPr lang="pt-PT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Tide-</a:t>
            </a:r>
            <a:r>
              <a:rPr lang="pt-PT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Gauge</a:t>
            </a:r>
            <a:endParaRPr lang="pt-PT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pt-PT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Meteo</a:t>
            </a:r>
            <a:endParaRPr lang="pt-PT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Atmospheric</a:t>
            </a:r>
            <a:r>
              <a:rPr lang="pt-PT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pt-PT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Pressure</a:t>
            </a:r>
            <a:endParaRPr lang="pt-PT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Temperature</a:t>
            </a:r>
            <a:endParaRPr lang="pt-PT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Humidity</a:t>
            </a:r>
            <a:endParaRPr lang="pt-PT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Wind</a:t>
            </a:r>
            <a:endParaRPr lang="pt-PT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833673" y="5617758"/>
            <a:ext cx="31391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400" b="1" dirty="0" err="1"/>
              <a:t>University</a:t>
            </a:r>
            <a:r>
              <a:rPr lang="pt-PT" sz="1400" b="1" dirty="0"/>
              <a:t> </a:t>
            </a:r>
            <a:r>
              <a:rPr lang="pt-PT" sz="1400" b="1" dirty="0" err="1"/>
              <a:t>of</a:t>
            </a:r>
            <a:r>
              <a:rPr lang="pt-PT" sz="1400" b="1" dirty="0"/>
              <a:t> Beira Interior</a:t>
            </a:r>
          </a:p>
          <a:p>
            <a:r>
              <a:rPr lang="pt-PT" sz="1400" b="1" dirty="0"/>
              <a:t>Instituto Português do Mar e Atmosfera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2161309" y="2017833"/>
            <a:ext cx="2521527" cy="429803"/>
          </a:xfrm>
          <a:prstGeom prst="line">
            <a:avLst/>
          </a:prstGeom>
          <a:ln w="31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1758704" y="2609761"/>
            <a:ext cx="2924132" cy="991979"/>
          </a:xfrm>
          <a:prstGeom prst="line">
            <a:avLst/>
          </a:prstGeom>
          <a:ln w="31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3220770" y="3870586"/>
            <a:ext cx="1125301" cy="529489"/>
          </a:xfrm>
          <a:prstGeom prst="line">
            <a:avLst/>
          </a:prstGeom>
          <a:ln w="31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stCxn id="58" idx="0"/>
          </p:cNvCxnSpPr>
          <p:nvPr/>
        </p:nvCxnSpPr>
        <p:spPr>
          <a:xfrm flipV="1">
            <a:off x="2757419" y="3891403"/>
            <a:ext cx="171226" cy="590311"/>
          </a:xfrm>
          <a:prstGeom prst="line">
            <a:avLst/>
          </a:prstGeom>
          <a:ln w="31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V="1">
            <a:off x="4988388" y="2300009"/>
            <a:ext cx="521207" cy="335386"/>
          </a:xfrm>
          <a:prstGeom prst="line">
            <a:avLst/>
          </a:prstGeom>
          <a:ln w="31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H="1" flipV="1">
            <a:off x="4881405" y="2752302"/>
            <a:ext cx="667469" cy="1118284"/>
          </a:xfrm>
          <a:prstGeom prst="line">
            <a:avLst/>
          </a:prstGeom>
          <a:ln w="31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1" name="Group 60"/>
          <p:cNvGrpSpPr/>
          <p:nvPr/>
        </p:nvGrpSpPr>
        <p:grpSpPr>
          <a:xfrm>
            <a:off x="2035922" y="4481714"/>
            <a:ext cx="1442994" cy="1761564"/>
            <a:chOff x="2035922" y="4481714"/>
            <a:chExt cx="1442994" cy="1761564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126064" y="4481714"/>
              <a:ext cx="1262710" cy="1683613"/>
            </a:xfrm>
            <a:prstGeom prst="rect">
              <a:avLst/>
            </a:prstGeom>
          </p:spPr>
        </p:pic>
        <p:sp>
          <p:nvSpPr>
            <p:cNvPr id="60" name="TextBox 59"/>
            <p:cNvSpPr txBox="1"/>
            <p:nvPr/>
          </p:nvSpPr>
          <p:spPr>
            <a:xfrm>
              <a:off x="2035922" y="5873946"/>
              <a:ext cx="14429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dirty="0"/>
                <a:t>Porto Moniz</a:t>
              </a:r>
            </a:p>
          </p:txBody>
        </p:sp>
      </p:grpSp>
      <p:sp>
        <p:nvSpPr>
          <p:cNvPr id="62" name="TextBox 61"/>
          <p:cNvSpPr txBox="1"/>
          <p:nvPr/>
        </p:nvSpPr>
        <p:spPr>
          <a:xfrm>
            <a:off x="7063368" y="4237363"/>
            <a:ext cx="20457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>
                <a:solidFill>
                  <a:srgbClr val="00B0F0"/>
                </a:solidFill>
              </a:rPr>
              <a:t>Solar </a:t>
            </a:r>
            <a:r>
              <a:rPr lang="pt-PT" dirty="0" err="1">
                <a:solidFill>
                  <a:srgbClr val="00B0F0"/>
                </a:solidFill>
              </a:rPr>
              <a:t>Power</a:t>
            </a:r>
            <a:endParaRPr lang="pt-PT" dirty="0">
              <a:solidFill>
                <a:srgbClr val="00B0F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>
                <a:solidFill>
                  <a:srgbClr val="00B0F0"/>
                </a:solidFill>
              </a:rPr>
              <a:t>Mobile Internet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>
                <a:solidFill>
                  <a:srgbClr val="00B0F0"/>
                </a:solidFill>
              </a:rPr>
              <a:t>Local buffer</a:t>
            </a:r>
          </a:p>
          <a:p>
            <a:endParaRPr lang="pt-PT" dirty="0"/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550</TotalTime>
  <Words>664</Words>
  <Application>Microsoft Office PowerPoint</Application>
  <PresentationFormat>On-screen Show (4:3)</PresentationFormat>
  <Paragraphs>204</Paragraphs>
  <Slides>19</Slides>
  <Notes>16</Notes>
  <HiddenSlides>5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Mangal</vt:lpstr>
      <vt:lpstr>Roboto Condensed</vt:lpstr>
      <vt:lpstr>Verdana</vt:lpstr>
      <vt:lpstr>Custom Design</vt:lpstr>
      <vt:lpstr>PowerPoint Presentation</vt:lpstr>
      <vt:lpstr>PT.NTWC</vt:lpstr>
      <vt:lpstr>Seismic Network</vt:lpstr>
      <vt:lpstr>Seismic Network – NEW real time DAS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Regional level – TSP for NE Atlantic</vt:lpstr>
      <vt:lpstr>PowerPoint Presentation</vt:lpstr>
      <vt:lpstr>SMART CAM – Physical Layout</vt:lpstr>
      <vt:lpstr>“Tsunami Ready” Initiatives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Hnxgmnbmbmb gm mgm gf</dc:title>
  <dc:creator>Catarina w</dc:creator>
  <cp:lastModifiedBy>Fernando Carrilho</cp:lastModifiedBy>
  <cp:revision>167</cp:revision>
  <dcterms:created xsi:type="dcterms:W3CDTF">2017-03-20T16:08:00Z</dcterms:created>
  <dcterms:modified xsi:type="dcterms:W3CDTF">2025-12-02T20:31:06Z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95356CDF826141058DEDC432C61DF3A3</vt:lpwstr>
  </property>
  <property fmtid="{D5CDD505-2E9C-101B-9397-08002B2CF9AE}" pid="3" name="KSOProductBuildVer">
    <vt:lpwstr>2057-12.2.0.13266</vt:lpwstr>
  </property>
</Properties>
</file>