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5.jpg" ContentType="image/jpeg"/>
  <Override PartName="/ppt/media/image26.JPG" ContentType="image/jpeg"/>
  <Override PartName="/ppt/notesSlides/notesSlide3.xml" ContentType="application/vnd.openxmlformats-officedocument.presentationml.notesSlide+xml"/>
  <Override PartName="/ppt/media/image36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49.jpg" ContentType="image/jpeg"/>
  <Override PartName="/ppt/media/image51.jpg" ContentType="image/jpeg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4" r:id="rId6"/>
    <p:sldId id="267" r:id="rId7"/>
    <p:sldId id="289" r:id="rId8"/>
    <p:sldId id="261" r:id="rId9"/>
    <p:sldId id="292" r:id="rId10"/>
    <p:sldId id="280" r:id="rId11"/>
    <p:sldId id="269" r:id="rId12"/>
    <p:sldId id="294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A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2" d="100"/>
          <a:sy n="52" d="100"/>
        </p:scale>
        <p:origin x="12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8C6B1-0494-468E-A222-050104D6EB9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454C6-3613-4FAB-9955-ECBE9CD9B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8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454C6-3613-4FAB-9955-ECBE9CD9BE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08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454C6-3613-4FAB-9955-ECBE9CD9BE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2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F474E853-689E-0F27-B0CD-61515DB93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5:notes">
            <a:extLst>
              <a:ext uri="{FF2B5EF4-FFF2-40B4-BE49-F238E27FC236}">
                <a16:creationId xmlns:a16="http://schemas.microsoft.com/office/drawing/2014/main" id="{60C0E371-3A09-9BA1-0D2D-5DEEB0EF67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5:notes">
            <a:extLst>
              <a:ext uri="{FF2B5EF4-FFF2-40B4-BE49-F238E27FC236}">
                <a16:creationId xmlns:a16="http://schemas.microsoft.com/office/drawing/2014/main" id="{D2E53E39-49E8-AF6B-4446-9E1490541F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0810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33847614960_0_1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4" name="Google Shape;774;g33847614960_0_19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g33847614960_0_19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3847a449c6_0_8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g33847a449c6_0_8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9681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63CAB91D-4D0D-433D-04A3-3FC197252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3847a449c6_0_828:notes">
            <a:extLst>
              <a:ext uri="{FF2B5EF4-FFF2-40B4-BE49-F238E27FC236}">
                <a16:creationId xmlns:a16="http://schemas.microsoft.com/office/drawing/2014/main" id="{BF5D782A-EC75-4C97-97DC-3DF84EAE27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g33847a449c6_0_828:notes">
            <a:extLst>
              <a:ext uri="{FF2B5EF4-FFF2-40B4-BE49-F238E27FC236}">
                <a16:creationId xmlns:a16="http://schemas.microsoft.com/office/drawing/2014/main" id="{208B7E8E-BAA0-B41F-3EE9-58C71BEA28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115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40C9-E90C-990F-83C3-E27391A57C7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03B884-EFAE-266E-AF73-72FC05A3F60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C89F7-5E98-C2F1-3F6C-302FF0F208C1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8059F5F-2534-499C-9948-F00A46685064}" type="datetime1">
              <a:rPr lang="en-US"/>
              <a:pPr lvl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9A4C7-FF72-A757-DB14-009AE87711C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6E8E3-E6DA-0563-F2F1-F35AC34E00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F839D5C-E610-4C38-B22A-A0382B6F081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602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D632E-21BA-982D-8AD2-BCD303DCD75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09BD2-57E4-A838-725C-6639C21EB83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684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59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33847614960_0_1529"/>
          <p:cNvSpPr txBox="1">
            <a:spLocks noGrp="1"/>
          </p:cNvSpPr>
          <p:nvPr>
            <p:ph type="title"/>
          </p:nvPr>
        </p:nvSpPr>
        <p:spPr>
          <a:xfrm>
            <a:off x="338231" y="0"/>
            <a:ext cx="11499900" cy="6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g33847614960_0_1529"/>
          <p:cNvSpPr txBox="1">
            <a:spLocks noGrp="1"/>
          </p:cNvSpPr>
          <p:nvPr>
            <p:ph type="body" idx="1"/>
          </p:nvPr>
        </p:nvSpPr>
        <p:spPr>
          <a:xfrm>
            <a:off x="338231" y="818043"/>
            <a:ext cx="11499900" cy="54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0" bIns="60925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86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F4B3FA-E92C-200E-9EF4-D3799BD975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82925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5C5B-25DC-145D-079F-FF38E91649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2389912"/>
            <a:ext cx="10515600" cy="37870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AC134AD-66EC-ABA0-51BD-034AC398D18F}"/>
              </a:ext>
            </a:extLst>
          </p:cNvPr>
          <p:cNvSpPr/>
          <p:nvPr/>
        </p:nvSpPr>
        <p:spPr>
          <a:xfrm>
            <a:off x="0" y="0"/>
            <a:ext cx="12191996" cy="829251"/>
          </a:xfrm>
          <a:prstGeom prst="rect">
            <a:avLst/>
          </a:prstGeom>
          <a:solidFill>
            <a:srgbClr val="00999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88F842ED-26ED-883D-37ED-0446C7CB5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357" y="6060496"/>
            <a:ext cx="1255690" cy="5855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D9A1436F-D7C9-4ACF-81EA-837ABC1FDF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7646" y="140781"/>
            <a:ext cx="2299789" cy="5022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7ADE8059-9EA6-6EAF-F3A7-57E3AF763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746" y="6028748"/>
            <a:ext cx="3273689" cy="685086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1.jp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19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19.png"/><Relationship Id="rId10" Type="http://schemas.openxmlformats.org/officeDocument/2006/relationships/image" Target="../media/image47.png"/><Relationship Id="rId4" Type="http://schemas.openxmlformats.org/officeDocument/2006/relationships/image" Target="../media/image5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49.jp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53.png"/><Relationship Id="rId5" Type="http://schemas.openxmlformats.org/officeDocument/2006/relationships/image" Target="../media/image19.png"/><Relationship Id="rId10" Type="http://schemas.openxmlformats.org/officeDocument/2006/relationships/image" Target="../media/image52.png"/><Relationship Id="rId4" Type="http://schemas.openxmlformats.org/officeDocument/2006/relationships/image" Target="../media/image5.png"/><Relationship Id="rId9" Type="http://schemas.openxmlformats.org/officeDocument/2006/relationships/image" Target="../media/image5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1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19.png"/><Relationship Id="rId2" Type="http://schemas.openxmlformats.org/officeDocument/2006/relationships/image" Target="../media/image6.jpeg"/><Relationship Id="rId16" Type="http://schemas.openxmlformats.org/officeDocument/2006/relationships/image" Target="../media/image5.png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4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5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19.png"/><Relationship Id="rId5" Type="http://schemas.openxmlformats.org/officeDocument/2006/relationships/image" Target="../media/image32.png"/><Relationship Id="rId10" Type="http://schemas.openxmlformats.org/officeDocument/2006/relationships/image" Target="../media/image5.png"/><Relationship Id="rId4" Type="http://schemas.openxmlformats.org/officeDocument/2006/relationships/image" Target="../media/image31.png"/><Relationship Id="rId9" Type="http://schemas.openxmlformats.org/officeDocument/2006/relationships/image" Target="../media/image4.png"/><Relationship Id="rId1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microsoft.com/office/2007/relationships/hdphoto" Target="../media/hdphoto1.wdp"/><Relationship Id="rId12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41.png"/><Relationship Id="rId5" Type="http://schemas.openxmlformats.org/officeDocument/2006/relationships/image" Target="../media/image5.pn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7;g33847a449c6_0_828">
            <a:extLst>
              <a:ext uri="{FF2B5EF4-FFF2-40B4-BE49-F238E27FC236}">
                <a16:creationId xmlns:a16="http://schemas.microsoft.com/office/drawing/2014/main" id="{A03B3EE9-6F4E-C7FE-0FF5-720E839A65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97" y="81630"/>
            <a:ext cx="752428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8;g33847a449c6_0_828">
            <a:extLst>
              <a:ext uri="{FF2B5EF4-FFF2-40B4-BE49-F238E27FC236}">
                <a16:creationId xmlns:a16="http://schemas.microsoft.com/office/drawing/2014/main" id="{EF1FD9E6-D4C2-8470-1109-B2A30FADBA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78" y="72240"/>
            <a:ext cx="689653" cy="6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9;g33847a449c6_0_828">
            <a:extLst>
              <a:ext uri="{FF2B5EF4-FFF2-40B4-BE49-F238E27FC236}">
                <a16:creationId xmlns:a16="http://schemas.microsoft.com/office/drawing/2014/main" id="{EAA1C3D9-7E96-2905-4754-F66D65F357E9}"/>
              </a:ext>
            </a:extLst>
          </p:cNvPr>
          <p:cNvSpPr txBox="1"/>
          <p:nvPr/>
        </p:nvSpPr>
        <p:spPr>
          <a:xfrm>
            <a:off x="378644" y="2820463"/>
            <a:ext cx="11434712" cy="68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47500" lnSpcReduction="2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Supporting Improved Tsunami Risk Management and Planning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North-Eastern Atlantic and Mediterranean Region, through the NEAM-COMMITMENT EU Project</a:t>
            </a:r>
          </a:p>
        </p:txBody>
      </p:sp>
      <p:sp>
        <p:nvSpPr>
          <p:cNvPr id="10" name="Google Shape;51;g33847a449c6_0_828">
            <a:extLst>
              <a:ext uri="{FF2B5EF4-FFF2-40B4-BE49-F238E27FC236}">
                <a16:creationId xmlns:a16="http://schemas.microsoft.com/office/drawing/2014/main" id="{6B874943-3D6D-346F-6CFF-E2844FE3EA06}"/>
              </a:ext>
            </a:extLst>
          </p:cNvPr>
          <p:cNvSpPr/>
          <p:nvPr/>
        </p:nvSpPr>
        <p:spPr>
          <a:xfrm>
            <a:off x="3214235" y="3496504"/>
            <a:ext cx="6279618" cy="45719"/>
          </a:xfrm>
          <a:custGeom>
            <a:avLst/>
            <a:gdLst/>
            <a:ahLst/>
            <a:cxnLst/>
            <a:rect l="l" t="t" r="r" b="b"/>
            <a:pathLst>
              <a:path w="3888104" h="120000" extrusionOk="0">
                <a:moveTo>
                  <a:pt x="0" y="0"/>
                </a:moveTo>
                <a:lnTo>
                  <a:pt x="3888051" y="0"/>
                </a:lnTo>
              </a:path>
            </a:pathLst>
          </a:custGeom>
          <a:noFill/>
          <a:ln w="9525" cap="flat" cmpd="sng">
            <a:solidFill>
              <a:srgbClr val="EB80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61C4EA17-E0F6-5B5D-3C2A-98DC08BDA9EB}"/>
              </a:ext>
            </a:extLst>
          </p:cNvPr>
          <p:cNvGrpSpPr>
            <a:grpSpLocks/>
          </p:cNvGrpSpPr>
          <p:nvPr/>
        </p:nvGrpSpPr>
        <p:grpSpPr bwMode="auto">
          <a:xfrm>
            <a:off x="2511370" y="5739873"/>
            <a:ext cx="5802312" cy="1012825"/>
            <a:chOff x="0" y="0"/>
            <a:chExt cx="58019" cy="10134"/>
          </a:xfrm>
        </p:grpSpPr>
        <p:grpSp>
          <p:nvGrpSpPr>
            <p:cNvPr id="13" name="Group 10">
              <a:extLst>
                <a:ext uri="{FF2B5EF4-FFF2-40B4-BE49-F238E27FC236}">
                  <a16:creationId xmlns:a16="http://schemas.microsoft.com/office/drawing/2014/main" id="{8193C375-EC1C-4651-3F4F-D04CBDE906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8019" cy="4889"/>
              <a:chOff x="0" y="0"/>
              <a:chExt cx="58024" cy="4891"/>
            </a:xfrm>
          </p:grpSpPr>
          <p:pic>
            <p:nvPicPr>
              <p:cNvPr id="22" name="Picture 1">
                <a:extLst>
                  <a:ext uri="{FF2B5EF4-FFF2-40B4-BE49-F238E27FC236}">
                    <a16:creationId xmlns:a16="http://schemas.microsoft.com/office/drawing/2014/main" id="{356DB03D-EC44-81CA-EC10-E2F0158E25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679" cy="46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3" descr="A picture containing ball, circle, colorfulness, screenshot&#10;&#10;Description automatically generated">
                <a:extLst>
                  <a:ext uri="{FF2B5EF4-FFF2-40B4-BE49-F238E27FC236}">
                    <a16:creationId xmlns:a16="http://schemas.microsoft.com/office/drawing/2014/main" id="{6886BA01-F154-A86D-C5F7-328EA31108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3" y="26"/>
                <a:ext cx="5829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A picture containing text, font, graphics, white&#10;&#10;Description automatically generated">
                <a:extLst>
                  <a:ext uri="{FF2B5EF4-FFF2-40B4-BE49-F238E27FC236}">
                    <a16:creationId xmlns:a16="http://schemas.microsoft.com/office/drawing/2014/main" id="{5A1BE9C1-4C2F-F821-6055-7A96F324A1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6" y="0"/>
                <a:ext cx="10840" cy="46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14">
                <a:extLst>
                  <a:ext uri="{FF2B5EF4-FFF2-40B4-BE49-F238E27FC236}">
                    <a16:creationId xmlns:a16="http://schemas.microsoft.com/office/drawing/2014/main" id="{BB531B63-BFE2-E06B-6C54-BC138F1466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9" t="25208" r="6581" b="27371"/>
              <a:stretch>
                <a:fillRect/>
              </a:stretch>
            </p:blipFill>
            <p:spPr bwMode="auto">
              <a:xfrm>
                <a:off x="23917" y="52"/>
                <a:ext cx="10515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0">
                <a:extLst>
                  <a:ext uri="{FF2B5EF4-FFF2-40B4-BE49-F238E27FC236}">
                    <a16:creationId xmlns:a16="http://schemas.microsoft.com/office/drawing/2014/main" id="{E30EB39B-47F9-4EAF-8D97-C9AC8A0CC6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63" t="14857" r="3987" b="15218"/>
              <a:stretch>
                <a:fillRect/>
              </a:stretch>
            </p:blipFill>
            <p:spPr bwMode="auto">
              <a:xfrm>
                <a:off x="35307" y="211"/>
                <a:ext cx="11284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18">
                <a:extLst>
                  <a:ext uri="{FF2B5EF4-FFF2-40B4-BE49-F238E27FC236}">
                    <a16:creationId xmlns:a16="http://schemas.microsoft.com/office/drawing/2014/main" id="{18A5530E-377F-9B89-99B3-744F3A3519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569" b="17732"/>
              <a:stretch>
                <a:fillRect/>
              </a:stretch>
            </p:blipFill>
            <p:spPr bwMode="auto">
              <a:xfrm>
                <a:off x="47622" y="211"/>
                <a:ext cx="10402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13D39AB0-A0C9-116B-0355-FC6DB50C39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" y="4953"/>
              <a:ext cx="57448" cy="5181"/>
              <a:chOff x="0" y="0"/>
              <a:chExt cx="57451" cy="5182"/>
            </a:xfrm>
          </p:grpSpPr>
          <p:pic>
            <p:nvPicPr>
              <p:cNvPr id="15" name="Picture 12">
                <a:extLst>
                  <a:ext uri="{FF2B5EF4-FFF2-40B4-BE49-F238E27FC236}">
                    <a16:creationId xmlns:a16="http://schemas.microsoft.com/office/drawing/2014/main" id="{1141D27A-FC9F-B22E-B93A-51795D1D4A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44" t="6882" r="6905" b="14499"/>
              <a:stretch>
                <a:fillRect/>
              </a:stretch>
            </p:blipFill>
            <p:spPr bwMode="auto">
              <a:xfrm>
                <a:off x="5629" y="475"/>
                <a:ext cx="5080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0">
                <a:extLst>
                  <a:ext uri="{FF2B5EF4-FFF2-40B4-BE49-F238E27FC236}">
                    <a16:creationId xmlns:a16="http://schemas.microsoft.com/office/drawing/2014/main" id="{3D087353-798C-DFC9-A2D7-5EF6B8AD3E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36" y="475"/>
                <a:ext cx="4598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2">
                <a:extLst>
                  <a:ext uri="{FF2B5EF4-FFF2-40B4-BE49-F238E27FC236}">
                    <a16:creationId xmlns:a16="http://schemas.microsoft.com/office/drawing/2014/main" id="{E15B73C0-CBA2-6148-4A36-B4BC710879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75"/>
                <a:ext cx="2692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DBA97ACD-DF87-CA4A-ECDC-1B397440A8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68" y="422"/>
                <a:ext cx="5150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8">
                <a:extLst>
                  <a:ext uri="{FF2B5EF4-FFF2-40B4-BE49-F238E27FC236}">
                    <a16:creationId xmlns:a16="http://schemas.microsoft.com/office/drawing/2014/main" id="{CEDF4437-8E01-C33E-DC0A-68BBAD89A4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70" t="13747" r="5457" b="15051"/>
              <a:stretch>
                <a:fillRect/>
              </a:stretch>
            </p:blipFill>
            <p:spPr bwMode="auto">
              <a:xfrm>
                <a:off x="29255" y="502"/>
                <a:ext cx="5798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6">
                <a:extLst>
                  <a:ext uri="{FF2B5EF4-FFF2-40B4-BE49-F238E27FC236}">
                    <a16:creationId xmlns:a16="http://schemas.microsoft.com/office/drawing/2014/main" id="{470319FA-4600-3E91-682A-500478865A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03" y="0"/>
                <a:ext cx="3232" cy="46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A64F35DD-49DB-F5F1-54CC-7C452EB773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514" t="15247" r="2786" b="16331"/>
              <a:stretch>
                <a:fillRect/>
              </a:stretch>
            </p:blipFill>
            <p:spPr bwMode="auto">
              <a:xfrm>
                <a:off x="44160" y="475"/>
                <a:ext cx="13291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8" name="Google Shape;50;g33847a449c6_0_828">
            <a:extLst>
              <a:ext uri="{FF2B5EF4-FFF2-40B4-BE49-F238E27FC236}">
                <a16:creationId xmlns:a16="http://schemas.microsoft.com/office/drawing/2014/main" id="{C1CB8427-BE1A-4251-1D6F-BE7BA769344A}"/>
              </a:ext>
            </a:extLst>
          </p:cNvPr>
          <p:cNvSpPr txBox="1"/>
          <p:nvPr/>
        </p:nvSpPr>
        <p:spPr>
          <a:xfrm>
            <a:off x="3397416" y="4413402"/>
            <a:ext cx="4743433" cy="551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25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600" b="0" i="1" u="none" strike="noStrike" cap="small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*Institute of Geodynamics, National Observatory of Athens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600" b="0" i="1" u="none" strike="noStrike" cap="small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Hellenic National Tsunami Warning Center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604326-6474-7460-A3C0-5CEC90036DE7}"/>
              </a:ext>
            </a:extLst>
          </p:cNvPr>
          <p:cNvSpPr txBox="1"/>
          <p:nvPr/>
        </p:nvSpPr>
        <p:spPr>
          <a:xfrm>
            <a:off x="24278" y="3534448"/>
            <a:ext cx="12167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18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Marinos Charalampakis*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Nikos Kalligeris, Laura Graziani, Ignacio Aguirre Ayerbe, Pio Di Manna, Vitor Silva, Jorge Macias, Domenico Russo, Costas E.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Synolakis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Andreas Antonakos, Sylvana Pilidou, Luigi D'Angelo, Carlos González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González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the NEAM-COMMITMENT project team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E6E3F6-86CA-B45F-7950-89246B32C407}"/>
              </a:ext>
            </a:extLst>
          </p:cNvPr>
          <p:cNvSpPr txBox="1"/>
          <p:nvPr/>
        </p:nvSpPr>
        <p:spPr>
          <a:xfrm>
            <a:off x="0" y="501267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NEAM-COMMITMENT project team</a:t>
            </a:r>
            <a:r>
              <a:rPr lang="en-US" sz="1200" dirty="0"/>
              <a:t>: 1: Elena Daskalaki, Marina Athanasopoulou; 2: Andrea Bevilacqua, Mauro </a:t>
            </a:r>
            <a:r>
              <a:rPr lang="en-US" sz="1200" dirty="0" err="1"/>
              <a:t>Coltelli</a:t>
            </a:r>
            <a:r>
              <a:rPr lang="en-US" sz="1200" dirty="0"/>
              <a:t>, Umberto Fracassi, Stefano Lorito, Alessandro Tadini; 3: María Merino; 4: Federica Ferrigno, Daniele </a:t>
            </a:r>
            <a:r>
              <a:rPr lang="en-US" sz="1200" dirty="0" err="1"/>
              <a:t>Spizzichino</a:t>
            </a:r>
            <a:r>
              <a:rPr lang="en-US" sz="1200" dirty="0"/>
              <a:t>; 5: Marco Baiguera, Helen Crowley; 6: Carlos Sánchez; 7: Cristina Roccella; 8: Georgios-Marios Karagiannis, Nikolaos </a:t>
            </a:r>
            <a:r>
              <a:rPr lang="en-US" sz="1200" dirty="0" err="1"/>
              <a:t>Protonotarios</a:t>
            </a:r>
            <a:r>
              <a:rPr lang="en-US" sz="1200" dirty="0"/>
              <a:t>, Vassilios </a:t>
            </a:r>
            <a:r>
              <a:rPr lang="en-US" sz="1200" dirty="0" err="1"/>
              <a:t>Skanavis</a:t>
            </a:r>
            <a:r>
              <a:rPr lang="en-US" sz="1200" dirty="0"/>
              <a:t>; 9: Evangelos </a:t>
            </a:r>
            <a:r>
              <a:rPr lang="en-US" sz="1200" dirty="0" err="1"/>
              <a:t>Aggelopoulos</a:t>
            </a:r>
            <a:r>
              <a:rPr lang="en-US" sz="1200" dirty="0"/>
              <a:t>, Natalia </a:t>
            </a:r>
            <a:r>
              <a:rPr lang="en-US" sz="1200" dirty="0" err="1"/>
              <a:t>Patsioti</a:t>
            </a:r>
            <a:r>
              <a:rPr lang="en-US" sz="1200" dirty="0"/>
              <a:t>; 10: </a:t>
            </a:r>
            <a:r>
              <a:rPr lang="en-US" sz="1200" dirty="0" err="1"/>
              <a:t>Iordanis</a:t>
            </a:r>
            <a:r>
              <a:rPr lang="en-US" sz="1200" dirty="0"/>
              <a:t> Dimitriadis, Nikolas Papadimitriou; 11: Domenico Mangione, Antonella Scalzo; 12: Beatriz </a:t>
            </a:r>
            <a:r>
              <a:rPr lang="en-US" sz="1200" dirty="0" err="1"/>
              <a:t>Gaite</a:t>
            </a:r>
            <a:r>
              <a:rPr lang="en-US" sz="1200" dirty="0"/>
              <a:t> Castrillo</a:t>
            </a: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637ADFB5-2E88-017D-0DB9-609B3B86BFA7}"/>
              </a:ext>
            </a:extLst>
          </p:cNvPr>
          <p:cNvSpPr/>
          <p:nvPr/>
        </p:nvSpPr>
        <p:spPr>
          <a:xfrm>
            <a:off x="8576440" y="26027"/>
            <a:ext cx="1180450" cy="787549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 l="-70794" r="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Google Shape;62;g33847a449c6_0_816">
            <a:extLst>
              <a:ext uri="{FF2B5EF4-FFF2-40B4-BE49-F238E27FC236}">
                <a16:creationId xmlns:a16="http://schemas.microsoft.com/office/drawing/2014/main" id="{D623BA1C-6C85-8B0D-1FCD-4C24360DA32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652441" y="907613"/>
            <a:ext cx="2956100" cy="191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ject 23">
            <a:extLst>
              <a:ext uri="{FF2B5EF4-FFF2-40B4-BE49-F238E27FC236}">
                <a16:creationId xmlns:a16="http://schemas.microsoft.com/office/drawing/2014/main" id="{3A0CCA01-3702-8556-79F5-31B2DFD0EA59}"/>
              </a:ext>
            </a:extLst>
          </p:cNvPr>
          <p:cNvSpPr/>
          <p:nvPr/>
        </p:nvSpPr>
        <p:spPr>
          <a:xfrm>
            <a:off x="1588116" y="55761"/>
            <a:ext cx="1688973" cy="72085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73DA8769-A132-F25D-F382-C425EAE14304}"/>
              </a:ext>
            </a:extLst>
          </p:cNvPr>
          <p:cNvSpPr txBox="1">
            <a:spLocks/>
          </p:cNvSpPr>
          <p:nvPr/>
        </p:nvSpPr>
        <p:spPr>
          <a:xfrm>
            <a:off x="3281803" y="150327"/>
            <a:ext cx="2557102" cy="5643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i="1" dirty="0">
                <a:latin typeface="Play" panose="00000500000000000000" pitchFamily="2" charset="0"/>
              </a:rPr>
              <a:t>ICG/NEAMTWS-XX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b="1" i="1" dirty="0">
                <a:latin typeface="Play" panose="00000500000000000000" pitchFamily="2" charset="0"/>
              </a:rPr>
              <a:t>Paris, 3-5 December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2402570-8A77-4FCE-72C0-B965CF6F077B}"/>
              </a:ext>
            </a:extLst>
          </p:cNvPr>
          <p:cNvGrpSpPr/>
          <p:nvPr/>
        </p:nvGrpSpPr>
        <p:grpSpPr>
          <a:xfrm>
            <a:off x="64840" y="1303283"/>
            <a:ext cx="7870470" cy="4193624"/>
            <a:chOff x="952964" y="910383"/>
            <a:chExt cx="10354765" cy="4808079"/>
          </a:xfrm>
        </p:grpSpPr>
        <p:sp>
          <p:nvSpPr>
            <p:cNvPr id="779" name="Google Shape;779;g33847614960_0_1990"/>
            <p:cNvSpPr/>
            <p:nvPr/>
          </p:nvSpPr>
          <p:spPr>
            <a:xfrm rot="2700000">
              <a:off x="3206658" y="581546"/>
              <a:ext cx="748950" cy="4053594"/>
            </a:xfrm>
            <a:prstGeom prst="roundRect">
              <a:avLst>
                <a:gd name="adj" fmla="val 50000"/>
              </a:avLst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780" name="Google Shape;780;g33847614960_0_1990"/>
            <p:cNvSpPr/>
            <p:nvPr/>
          </p:nvSpPr>
          <p:spPr>
            <a:xfrm>
              <a:off x="2172520" y="3506778"/>
              <a:ext cx="498787" cy="4987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b="1">
                  <a:solidFill>
                    <a:srgbClr val="0942A1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700" b="1">
                <a:solidFill>
                  <a:srgbClr val="0942A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81" name="Google Shape;781;g33847614960_0_1990"/>
            <p:cNvSpPr txBox="1"/>
            <p:nvPr/>
          </p:nvSpPr>
          <p:spPr>
            <a:xfrm rot="18900000">
              <a:off x="2160051" y="2221423"/>
              <a:ext cx="3110056" cy="524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Earthquake and Tsunami Hazard</a:t>
              </a:r>
              <a:endParaRPr sz="12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82" name="Google Shape;782;g33847614960_0_1990"/>
            <p:cNvSpPr txBox="1"/>
            <p:nvPr/>
          </p:nvSpPr>
          <p:spPr>
            <a:xfrm>
              <a:off x="952964" y="4199306"/>
              <a:ext cx="3164252" cy="11796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268288" lvl="0" indent="-268288" algn="l" rtl="0">
                <a:spcBef>
                  <a:spcPts val="0"/>
                </a:spcBef>
                <a:spcAft>
                  <a:spcPts val="0"/>
                </a:spcAft>
                <a:buSzPts val="1500"/>
                <a:buFont typeface="Century Gothic"/>
                <a:buChar char="●"/>
              </a:pPr>
              <a:r>
                <a:rPr lang="en-US" sz="1500" dirty="0">
                  <a:latin typeface="Candara" panose="020E0502030303020204" pitchFamily="34" charset="0"/>
                  <a:ea typeface="Century Gothic"/>
                  <a:cs typeface="Century Gothic"/>
                  <a:sym typeface="Century Gothic"/>
                </a:rPr>
                <a:t>Same earthquake scenarios used both  for tsunami and seismic impact assessment</a:t>
              </a:r>
              <a:endParaRPr sz="1500" dirty="0">
                <a:latin typeface="Candara" panose="020E0502030303020204" pitchFamily="34" charset="0"/>
                <a:ea typeface="Century Gothic"/>
                <a:cs typeface="Century Gothic"/>
                <a:sym typeface="Century Gothic"/>
              </a:endParaRPr>
            </a:p>
            <a:p>
              <a:pPr marL="268288" lvl="0" indent="-268288" algn="l" rtl="0">
                <a:spcBef>
                  <a:spcPts val="0"/>
                </a:spcBef>
                <a:spcAft>
                  <a:spcPts val="0"/>
                </a:spcAft>
                <a:buSzPts val="1500"/>
                <a:buFont typeface="Century Gothic"/>
                <a:buChar char="●"/>
              </a:pPr>
              <a:r>
                <a:rPr lang="en-US" sz="1500" dirty="0">
                  <a:latin typeface="Candara" panose="020E0502030303020204" pitchFamily="34" charset="0"/>
                  <a:ea typeface="Century Gothic"/>
                  <a:cs typeface="Century Gothic"/>
                  <a:sym typeface="Century Gothic"/>
                </a:rPr>
                <a:t>Tsunami inundation zone, by numerical simulations</a:t>
              </a:r>
              <a:endParaRPr sz="1500" dirty="0">
                <a:latin typeface="Candara" panose="020E0502030303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783" name="Google Shape;783;g33847614960_0_1990"/>
            <p:cNvGrpSpPr/>
            <p:nvPr/>
          </p:nvGrpSpPr>
          <p:grpSpPr>
            <a:xfrm>
              <a:off x="3701825" y="910383"/>
              <a:ext cx="4326153" cy="4808079"/>
              <a:chOff x="2506263" y="1258050"/>
              <a:chExt cx="3244696" cy="3606149"/>
            </a:xfrm>
          </p:grpSpPr>
          <p:sp>
            <p:nvSpPr>
              <p:cNvPr id="784" name="Google Shape;784;g33847614960_0_1990"/>
              <p:cNvSpPr/>
              <p:nvPr/>
            </p:nvSpPr>
            <p:spPr>
              <a:xfrm rot="2700000">
                <a:off x="4196595" y="1011412"/>
                <a:ext cx="561726" cy="3040276"/>
              </a:xfrm>
              <a:prstGeom prst="roundRect">
                <a:avLst>
                  <a:gd name="adj" fmla="val 50000"/>
                </a:avLst>
              </a:pr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785" name="Google Shape;785;g33847614960_0_1990"/>
              <p:cNvSpPr/>
              <p:nvPr/>
            </p:nvSpPr>
            <p:spPr>
              <a:xfrm>
                <a:off x="3420974" y="3205393"/>
                <a:ext cx="374100" cy="37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228600" dist="50800" dir="5400000" algn="tl" rotWithShape="0">
                  <a:srgbClr val="000000">
                    <a:alpha val="549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 b="1">
                    <a:solidFill>
                      <a:srgbClr val="0D5CDF"/>
                    </a:solidFill>
                    <a:latin typeface="Roboto"/>
                    <a:ea typeface="Roboto"/>
                    <a:cs typeface="Roboto"/>
                    <a:sym typeface="Roboto"/>
                  </a:rPr>
                  <a:t>2</a:t>
                </a:r>
                <a:endParaRPr sz="1700" b="1">
                  <a:solidFill>
                    <a:srgbClr val="0D5CD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786" name="Google Shape;786;g33847614960_0_1990"/>
              <p:cNvSpPr txBox="1"/>
              <p:nvPr/>
            </p:nvSpPr>
            <p:spPr>
              <a:xfrm rot="-2700000">
                <a:off x="3410687" y="2240903"/>
                <a:ext cx="2333877" cy="3932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 b="1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Exposure and Vulnerability </a:t>
                </a:r>
                <a:endParaRPr sz="12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787" name="Google Shape;787;g33847614960_0_1990"/>
              <p:cNvSpPr txBox="1"/>
              <p:nvPr/>
            </p:nvSpPr>
            <p:spPr>
              <a:xfrm>
                <a:off x="2506263" y="3724799"/>
                <a:ext cx="2325000" cy="113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>
                  <a:defRPr lang="en-US"/>
                </a:defPPr>
                <a:lvl1pPr marL="457200" lvl="0" indent="-323850">
                  <a:spcBef>
                    <a:spcPts val="0"/>
                  </a:spcBef>
                  <a:spcAft>
                    <a:spcPts val="0"/>
                  </a:spcAft>
                  <a:buSzPts val="1500"/>
                  <a:buFont typeface="Century Gothic"/>
                  <a:buChar char="●"/>
                  <a:defRPr sz="1500">
                    <a:latin typeface="Candara" panose="020E0502030303020204" pitchFamily="34" charset="0"/>
                    <a:ea typeface="Century Gothic"/>
                    <a:cs typeface="Century Gothic"/>
                  </a:defRPr>
                </a:lvl1pPr>
              </a:lstStyle>
              <a:p>
                <a:r>
                  <a:rPr lang="en-US" dirty="0">
                    <a:sym typeface="Century Gothic"/>
                  </a:rPr>
                  <a:t>Building by building exposure model</a:t>
                </a:r>
                <a:endParaRPr dirty="0">
                  <a:sym typeface="Century Gothic"/>
                </a:endParaRPr>
              </a:p>
              <a:p>
                <a:r>
                  <a:rPr lang="en-US" dirty="0">
                    <a:sym typeface="Century Gothic"/>
                  </a:rPr>
                  <a:t>Critical infrastructure (road and hospitals)</a:t>
                </a:r>
                <a:endParaRPr dirty="0">
                  <a:sym typeface="Century Gothic"/>
                </a:endParaRPr>
              </a:p>
              <a:p>
                <a:r>
                  <a:rPr lang="en-US" dirty="0">
                    <a:sym typeface="Century Gothic"/>
                  </a:rPr>
                  <a:t>Tsunami fragility functions</a:t>
                </a:r>
              </a:p>
              <a:p>
                <a:pPr marL="133350" indent="0">
                  <a:buNone/>
                  <a:tabLst>
                    <a:tab pos="446088" algn="l"/>
                  </a:tabLst>
                </a:pPr>
                <a:r>
                  <a:rPr lang="en-US" dirty="0">
                    <a:sym typeface="Century Gothic"/>
                  </a:rPr>
                  <a:t>	(e.g. EPOS-ETRIS)</a:t>
                </a:r>
                <a:endParaRPr dirty="0">
                  <a:sym typeface="Century Gothic"/>
                </a:endParaRPr>
              </a:p>
            </p:txBody>
          </p:sp>
        </p:grpSp>
        <p:grpSp>
          <p:nvGrpSpPr>
            <p:cNvPr id="788" name="Google Shape;788;g33847614960_0_1990"/>
            <p:cNvGrpSpPr/>
            <p:nvPr/>
          </p:nvGrpSpPr>
          <p:grpSpPr>
            <a:xfrm>
              <a:off x="6652755" y="2154517"/>
              <a:ext cx="4654974" cy="3036239"/>
              <a:chOff x="3783829" y="2191174"/>
              <a:chExt cx="3491320" cy="2277236"/>
            </a:xfrm>
          </p:grpSpPr>
          <p:sp>
            <p:nvSpPr>
              <p:cNvPr id="789" name="Google Shape;789;g33847614960_0_1990"/>
              <p:cNvSpPr/>
              <p:nvPr/>
            </p:nvSpPr>
            <p:spPr>
              <a:xfrm rot="2700000">
                <a:off x="5474148" y="1011412"/>
                <a:ext cx="561726" cy="3040276"/>
              </a:xfrm>
              <a:prstGeom prst="roundRect">
                <a:avLst>
                  <a:gd name="adj" fmla="val 50000"/>
                </a:avLst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790" name="Google Shape;790;g33847614960_0_1990"/>
              <p:cNvSpPr/>
              <p:nvPr/>
            </p:nvSpPr>
            <p:spPr>
              <a:xfrm>
                <a:off x="4698528" y="3205393"/>
                <a:ext cx="374100" cy="37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228600" dist="50800" dir="5400000" algn="tl" rotWithShape="0">
                  <a:srgbClr val="000000">
                    <a:alpha val="549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 b="1">
                    <a:solidFill>
                      <a:srgbClr val="307AF3"/>
                    </a:solidFill>
                    <a:latin typeface="Roboto"/>
                    <a:ea typeface="Roboto"/>
                    <a:cs typeface="Roboto"/>
                    <a:sym typeface="Roboto"/>
                  </a:rPr>
                  <a:t>3</a:t>
                </a:r>
                <a:endParaRPr sz="1700" b="1">
                  <a:solidFill>
                    <a:srgbClr val="307AF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791" name="Google Shape;791;g33847614960_0_1990"/>
              <p:cNvSpPr txBox="1"/>
              <p:nvPr/>
            </p:nvSpPr>
            <p:spPr>
              <a:xfrm rot="18900000">
                <a:off x="4662366" y="2191174"/>
                <a:ext cx="2472204" cy="3932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Impact on Evacuation Routes </a:t>
                </a:r>
                <a:endParaRPr sz="12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792" name="Google Shape;792;g33847614960_0_1990"/>
              <p:cNvSpPr txBox="1"/>
              <p:nvPr/>
            </p:nvSpPr>
            <p:spPr>
              <a:xfrm>
                <a:off x="3783829" y="3724805"/>
                <a:ext cx="2586550" cy="7436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>
                  <a:defRPr lang="en-US"/>
                </a:defPPr>
                <a:lvl1pPr marL="457200" lvl="0" indent="-323850">
                  <a:spcBef>
                    <a:spcPts val="0"/>
                  </a:spcBef>
                  <a:spcAft>
                    <a:spcPts val="0"/>
                  </a:spcAft>
                  <a:buSzPts val="1500"/>
                  <a:buFont typeface="Century Gothic"/>
                  <a:buChar char="●"/>
                  <a:defRPr sz="1500">
                    <a:latin typeface="Candara" panose="020E0502030303020204" pitchFamily="34" charset="0"/>
                    <a:ea typeface="Century Gothic"/>
                    <a:cs typeface="Century Gothic"/>
                  </a:defRPr>
                </a:lvl1pPr>
              </a:lstStyle>
              <a:p>
                <a:r>
                  <a:rPr lang="en-US" dirty="0">
                    <a:sym typeface="Century Gothic"/>
                  </a:rPr>
                  <a:t>Impact on critical infrastructure</a:t>
                </a:r>
                <a:endParaRPr dirty="0">
                  <a:sym typeface="Century Gothic"/>
                </a:endParaRPr>
              </a:p>
              <a:p>
                <a:r>
                  <a:rPr lang="en-US" dirty="0">
                    <a:sym typeface="Century Gothic"/>
                  </a:rPr>
                  <a:t>Horizontal evacuation</a:t>
                </a:r>
                <a:endParaRPr dirty="0">
                  <a:sym typeface="Century Gothic"/>
                </a:endParaRPr>
              </a:p>
              <a:p>
                <a:r>
                  <a:rPr lang="en-US" dirty="0">
                    <a:sym typeface="Century Gothic"/>
                  </a:rPr>
                  <a:t>Vertical evacuation (?)</a:t>
                </a:r>
                <a:endParaRPr dirty="0">
                  <a:sym typeface="Century Gothic"/>
                </a:endParaRPr>
              </a:p>
              <a:p>
                <a:endParaRPr dirty="0">
                  <a:sym typeface="Roboto"/>
                </a:endParaRPr>
              </a:p>
            </p:txBody>
          </p:sp>
        </p:grpSp>
      </p:grpSp>
      <p:pic>
        <p:nvPicPr>
          <p:cNvPr id="19" name="Google Shape;47;g33847a449c6_0_828">
            <a:extLst>
              <a:ext uri="{FF2B5EF4-FFF2-40B4-BE49-F238E27FC236}">
                <a16:creationId xmlns:a16="http://schemas.microsoft.com/office/drawing/2014/main" id="{6F8E3E38-B4E8-CD24-C0F1-46C56B37EA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97" y="81630"/>
            <a:ext cx="752428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8;g33847a449c6_0_828">
            <a:extLst>
              <a:ext uri="{FF2B5EF4-FFF2-40B4-BE49-F238E27FC236}">
                <a16:creationId xmlns:a16="http://schemas.microsoft.com/office/drawing/2014/main" id="{AD2B9B52-ED7F-E5E1-9B1E-D73F273184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78" y="72240"/>
            <a:ext cx="689653" cy="6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Freeform 9">
            <a:extLst>
              <a:ext uri="{FF2B5EF4-FFF2-40B4-BE49-F238E27FC236}">
                <a16:creationId xmlns:a16="http://schemas.microsoft.com/office/drawing/2014/main" id="{0C6F6903-28DC-E888-5EDE-5A1215B497C5}"/>
              </a:ext>
            </a:extLst>
          </p:cNvPr>
          <p:cNvSpPr/>
          <p:nvPr/>
        </p:nvSpPr>
        <p:spPr>
          <a:xfrm>
            <a:off x="8539655" y="26027"/>
            <a:ext cx="1180450" cy="787549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 l="-70794" r="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Google Shape;777;g33847614960_0_1990">
            <a:extLst>
              <a:ext uri="{FF2B5EF4-FFF2-40B4-BE49-F238E27FC236}">
                <a16:creationId xmlns:a16="http://schemas.microsoft.com/office/drawing/2014/main" id="{B3B70D8A-7EA9-5FE8-26EB-B30031C7C2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231" y="719957"/>
            <a:ext cx="5925935" cy="6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Proposed Methodology for evacuation mapping</a:t>
            </a:r>
            <a:endParaRPr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9" name="Google Shape;745;g33847614960_0_1963">
            <a:extLst>
              <a:ext uri="{FF2B5EF4-FFF2-40B4-BE49-F238E27FC236}">
                <a16:creationId xmlns:a16="http://schemas.microsoft.com/office/drawing/2014/main" id="{14E13DF6-6528-5308-617F-255497D1FE5F}"/>
              </a:ext>
            </a:extLst>
          </p:cNvPr>
          <p:cNvSpPr txBox="1"/>
          <p:nvPr/>
        </p:nvSpPr>
        <p:spPr>
          <a:xfrm>
            <a:off x="9826736" y="5151093"/>
            <a:ext cx="22083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ndara" panose="020E0502030303020204" pitchFamily="34" charset="0"/>
                <a:ea typeface="Titillium Web"/>
                <a:cs typeface="Titillium Web"/>
                <a:sym typeface="Titillium Web"/>
              </a:rPr>
              <a:t>Debris modelling</a:t>
            </a:r>
            <a:endParaRPr sz="1600" dirty="0">
              <a:solidFill>
                <a:schemeClr val="dk1"/>
              </a:solidFill>
              <a:latin typeface="Candara" panose="020E050203030302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0" name="Google Shape;747;g33847614960_0_1963">
            <a:extLst>
              <a:ext uri="{FF2B5EF4-FFF2-40B4-BE49-F238E27FC236}">
                <a16:creationId xmlns:a16="http://schemas.microsoft.com/office/drawing/2014/main" id="{284B6BFD-F668-D94B-CEB7-2A256FB842D7}"/>
              </a:ext>
            </a:extLst>
          </p:cNvPr>
          <p:cNvSpPr txBox="1"/>
          <p:nvPr/>
        </p:nvSpPr>
        <p:spPr>
          <a:xfrm>
            <a:off x="9900711" y="989773"/>
            <a:ext cx="2060349" cy="60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ndara" panose="020E0502030303020204" pitchFamily="34" charset="0"/>
                <a:ea typeface="Titillium Web"/>
                <a:cs typeface="Titillium Web"/>
                <a:sym typeface="Titillium Web"/>
              </a:rPr>
              <a:t>Spatial distribution of building collapses</a:t>
            </a:r>
            <a:endParaRPr sz="1600" dirty="0">
              <a:solidFill>
                <a:schemeClr val="dk1"/>
              </a:solidFill>
              <a:latin typeface="Candara" panose="020E050203030302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" name="Google Shape;748;g33847614960_0_1963">
            <a:extLst>
              <a:ext uri="{FF2B5EF4-FFF2-40B4-BE49-F238E27FC236}">
                <a16:creationId xmlns:a16="http://schemas.microsoft.com/office/drawing/2014/main" id="{08FF4B67-243C-3330-07D4-15417E5A4458}"/>
              </a:ext>
            </a:extLst>
          </p:cNvPr>
          <p:cNvSpPr txBox="1"/>
          <p:nvPr/>
        </p:nvSpPr>
        <p:spPr>
          <a:xfrm>
            <a:off x="7740868" y="5166311"/>
            <a:ext cx="2141084" cy="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ndara" panose="020E0502030303020204" pitchFamily="34" charset="0"/>
                <a:ea typeface="Titillium Web"/>
                <a:cs typeface="Titillium Web"/>
                <a:sym typeface="Titillium Web"/>
              </a:rPr>
              <a:t>multiple-hazard evacuation mapping</a:t>
            </a:r>
            <a:endParaRPr sz="1600" b="1" dirty="0">
              <a:solidFill>
                <a:schemeClr val="dk1"/>
              </a:solidFill>
              <a:latin typeface="Candara" panose="020E0502030303020204" pitchFamily="34" charset="0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5E2D863-3407-E8EA-75F0-3DC79FDF415D}"/>
              </a:ext>
            </a:extLst>
          </p:cNvPr>
          <p:cNvGrpSpPr/>
          <p:nvPr/>
        </p:nvGrpSpPr>
        <p:grpSpPr>
          <a:xfrm>
            <a:off x="7843113" y="1672746"/>
            <a:ext cx="4239032" cy="3450782"/>
            <a:chOff x="7890410" y="2245559"/>
            <a:chExt cx="4239032" cy="3450782"/>
          </a:xfrm>
        </p:grpSpPr>
        <p:pic>
          <p:nvPicPr>
            <p:cNvPr id="25" name="Google Shape;749;g33847614960_0_1963">
              <a:extLst>
                <a:ext uri="{FF2B5EF4-FFF2-40B4-BE49-F238E27FC236}">
                  <a16:creationId xmlns:a16="http://schemas.microsoft.com/office/drawing/2014/main" id="{32123B35-1E20-5512-C9D4-53B58E653C26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890410" y="2245559"/>
              <a:ext cx="1661100" cy="14190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" name="Google Shape;751;g33847614960_0_1963">
              <a:extLst>
                <a:ext uri="{FF2B5EF4-FFF2-40B4-BE49-F238E27FC236}">
                  <a16:creationId xmlns:a16="http://schemas.microsoft.com/office/drawing/2014/main" id="{102A430B-FBD3-3F31-75F3-A60623C79615}"/>
                </a:ext>
              </a:extLst>
            </p:cNvPr>
            <p:cNvCxnSpPr>
              <a:cxnSpLocks/>
            </p:cNvCxnSpPr>
            <p:nvPr/>
          </p:nvCxnSpPr>
          <p:spPr>
            <a:xfrm>
              <a:off x="9647443" y="2952554"/>
              <a:ext cx="273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oval" w="med" len="med"/>
              <a:tailEnd type="stealth" w="med" len="med"/>
            </a:ln>
          </p:spPr>
        </p:cxnSp>
        <p:pic>
          <p:nvPicPr>
            <p:cNvPr id="27" name="Google Shape;752;g33847614960_0_1963">
              <a:extLst>
                <a:ext uri="{FF2B5EF4-FFF2-40B4-BE49-F238E27FC236}">
                  <a16:creationId xmlns:a16="http://schemas.microsoft.com/office/drawing/2014/main" id="{CE20F421-19E1-3B4F-75E4-6AB60CC2F9ED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921043" y="2279720"/>
              <a:ext cx="2208300" cy="1350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744;g33847614960_0_1963">
              <a:extLst>
                <a:ext uri="{FF2B5EF4-FFF2-40B4-BE49-F238E27FC236}">
                  <a16:creationId xmlns:a16="http://schemas.microsoft.com/office/drawing/2014/main" id="{641494ED-3498-4B3C-4275-98C07319BEF0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921043" y="4154541"/>
              <a:ext cx="2208399" cy="14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750;g33847614960_0_1963">
              <a:extLst>
                <a:ext uri="{FF2B5EF4-FFF2-40B4-BE49-F238E27FC236}">
                  <a16:creationId xmlns:a16="http://schemas.microsoft.com/office/drawing/2014/main" id="{66BD03E7-1044-9B2B-155C-608AA486F026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0781" y="4110067"/>
              <a:ext cx="1661100" cy="15862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" name="Google Shape;753;g33847614960_0_1963">
              <a:extLst>
                <a:ext uri="{FF2B5EF4-FFF2-40B4-BE49-F238E27FC236}">
                  <a16:creationId xmlns:a16="http://schemas.microsoft.com/office/drawing/2014/main" id="{4445DE32-2369-9626-25C7-085FE29D202B}"/>
                </a:ext>
              </a:extLst>
            </p:cNvPr>
            <p:cNvCxnSpPr>
              <a:cxnSpLocks/>
            </p:cNvCxnSpPr>
            <p:nvPr/>
          </p:nvCxnSpPr>
          <p:spPr>
            <a:xfrm>
              <a:off x="10722405" y="3680583"/>
              <a:ext cx="0" cy="491305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stealth" w="med" len="med"/>
            </a:ln>
          </p:spPr>
        </p:cxnSp>
        <p:cxnSp>
          <p:nvCxnSpPr>
            <p:cNvPr id="34" name="Google Shape;754;g33847614960_0_1963">
              <a:extLst>
                <a:ext uri="{FF2B5EF4-FFF2-40B4-BE49-F238E27FC236}">
                  <a16:creationId xmlns:a16="http://schemas.microsoft.com/office/drawing/2014/main" id="{34197BB4-D8B9-58D1-7139-692E696B63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7443" y="4877143"/>
              <a:ext cx="201082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oval" w="med" len="med"/>
              <a:tailEnd type="stealth" w="med" len="med"/>
            </a:ln>
          </p:spPr>
        </p:cxnSp>
      </p:grpSp>
      <p:sp>
        <p:nvSpPr>
          <p:cNvPr id="43" name="Google Shape;746;g33847614960_0_1963">
            <a:extLst>
              <a:ext uri="{FF2B5EF4-FFF2-40B4-BE49-F238E27FC236}">
                <a16:creationId xmlns:a16="http://schemas.microsoft.com/office/drawing/2014/main" id="{DA95BD1B-D226-5521-F3A8-EF7B41D4BDA9}"/>
              </a:ext>
            </a:extLst>
          </p:cNvPr>
          <p:cNvSpPr txBox="1"/>
          <p:nvPr/>
        </p:nvSpPr>
        <p:spPr>
          <a:xfrm>
            <a:off x="7788168" y="1082654"/>
            <a:ext cx="1770989" cy="421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ndara" panose="020E0502030303020204" pitchFamily="34" charset="0"/>
                <a:ea typeface="Titillium Web"/>
                <a:cs typeface="Titillium Web"/>
                <a:sym typeface="Titillium Web"/>
              </a:rPr>
              <a:t>Seismic Scenario</a:t>
            </a:r>
            <a:endParaRPr sz="1600" dirty="0">
              <a:solidFill>
                <a:schemeClr val="dk1"/>
              </a:solidFill>
              <a:latin typeface="Candara" panose="020E0502030303020204" pitchFamily="34" charset="0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CB9C5D1-287B-7BD5-0829-EF6269602D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7833" y="5394028"/>
            <a:ext cx="2616334" cy="1143059"/>
          </a:xfrm>
          <a:prstGeom prst="rect">
            <a:avLst/>
          </a:prstGeom>
        </p:spPr>
      </p:pic>
      <p:sp>
        <p:nvSpPr>
          <p:cNvPr id="2" name="Google Shape;178;p12">
            <a:extLst>
              <a:ext uri="{FF2B5EF4-FFF2-40B4-BE49-F238E27FC236}">
                <a16:creationId xmlns:a16="http://schemas.microsoft.com/office/drawing/2014/main" id="{0C6D51E0-F3D3-F486-E5BD-7438F39C4596}"/>
              </a:ext>
            </a:extLst>
          </p:cNvPr>
          <p:cNvSpPr txBox="1"/>
          <p:nvPr/>
        </p:nvSpPr>
        <p:spPr>
          <a:xfrm>
            <a:off x="3326524" y="202852"/>
            <a:ext cx="5213131" cy="37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2400" b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dirty="0">
                <a:sym typeface="Calibri"/>
              </a:rPr>
              <a:t>Expected project outputs</a:t>
            </a:r>
          </a:p>
        </p:txBody>
      </p:sp>
      <p:sp>
        <p:nvSpPr>
          <p:cNvPr id="3" name="object 23">
            <a:extLst>
              <a:ext uri="{FF2B5EF4-FFF2-40B4-BE49-F238E27FC236}">
                <a16:creationId xmlns:a16="http://schemas.microsoft.com/office/drawing/2014/main" id="{20CC8353-93B3-0A03-CF2F-2F6DFF560A90}"/>
              </a:ext>
            </a:extLst>
          </p:cNvPr>
          <p:cNvSpPr/>
          <p:nvPr/>
        </p:nvSpPr>
        <p:spPr>
          <a:xfrm>
            <a:off x="1588116" y="55761"/>
            <a:ext cx="1688973" cy="7208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54340CF-8B48-DD01-57E3-45C216033A90}"/>
              </a:ext>
            </a:extLst>
          </p:cNvPr>
          <p:cNvSpPr txBox="1">
            <a:spLocks/>
          </p:cNvSpPr>
          <p:nvPr/>
        </p:nvSpPr>
        <p:spPr>
          <a:xfrm>
            <a:off x="4586426" y="6510508"/>
            <a:ext cx="3019147" cy="2943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200" i="1" dirty="0">
                <a:latin typeface="Play" panose="00000500000000000000" pitchFamily="2" charset="0"/>
              </a:rPr>
              <a:t>ICG/NEAMTWS-XX, Paris, 3-5 December 2025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7;g33847a449c6_0_828">
            <a:extLst>
              <a:ext uri="{FF2B5EF4-FFF2-40B4-BE49-F238E27FC236}">
                <a16:creationId xmlns:a16="http://schemas.microsoft.com/office/drawing/2014/main" id="{FE0B09C9-AAA8-688F-BA9B-30FC9722AE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97" y="81630"/>
            <a:ext cx="752428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8;g33847a449c6_0_828">
            <a:extLst>
              <a:ext uri="{FF2B5EF4-FFF2-40B4-BE49-F238E27FC236}">
                <a16:creationId xmlns:a16="http://schemas.microsoft.com/office/drawing/2014/main" id="{03B54686-0D9A-5CE0-A485-7CA73EA0CF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78" y="72240"/>
            <a:ext cx="689653" cy="6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reeform 9">
            <a:extLst>
              <a:ext uri="{FF2B5EF4-FFF2-40B4-BE49-F238E27FC236}">
                <a16:creationId xmlns:a16="http://schemas.microsoft.com/office/drawing/2014/main" id="{10D36A1E-0855-9A79-CCC1-D306B7E1D70D}"/>
              </a:ext>
            </a:extLst>
          </p:cNvPr>
          <p:cNvSpPr/>
          <p:nvPr/>
        </p:nvSpPr>
        <p:spPr>
          <a:xfrm>
            <a:off x="8539655" y="26027"/>
            <a:ext cx="1180450" cy="787549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 l="-70794" r="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Google Shape;178;p12">
            <a:extLst>
              <a:ext uri="{FF2B5EF4-FFF2-40B4-BE49-F238E27FC236}">
                <a16:creationId xmlns:a16="http://schemas.microsoft.com/office/drawing/2014/main" id="{6A0D8AE2-24EC-1D8D-7AE8-7FE29D8AFED4}"/>
              </a:ext>
            </a:extLst>
          </p:cNvPr>
          <p:cNvSpPr txBox="1"/>
          <p:nvPr/>
        </p:nvSpPr>
        <p:spPr>
          <a:xfrm>
            <a:off x="3367480" y="202852"/>
            <a:ext cx="5214217" cy="37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2400" b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dirty="0">
                <a:sym typeface="Calibri"/>
              </a:rPr>
              <a:t>Expected project outputs</a:t>
            </a:r>
          </a:p>
        </p:txBody>
      </p:sp>
      <p:sp>
        <p:nvSpPr>
          <p:cNvPr id="27" name="Google Shape;79;g33847614960_0_809">
            <a:extLst>
              <a:ext uri="{FF2B5EF4-FFF2-40B4-BE49-F238E27FC236}">
                <a16:creationId xmlns:a16="http://schemas.microsoft.com/office/drawing/2014/main" id="{88F694E2-E3D8-603D-0816-E919C4004805}"/>
              </a:ext>
            </a:extLst>
          </p:cNvPr>
          <p:cNvSpPr txBox="1"/>
          <p:nvPr/>
        </p:nvSpPr>
        <p:spPr>
          <a:xfrm>
            <a:off x="181859" y="753123"/>
            <a:ext cx="11440160" cy="75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6000" rIns="72000" bIns="36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000" b="1">
                <a:solidFill>
                  <a:schemeClr val="bg1"/>
                </a:solidFill>
                <a:latin typeface="Barlow" panose="00000500000000000000" pitchFamily="2" charset="0"/>
                <a:ea typeface="Calibri" panose="020F0502020204030204" pitchFamily="34" charset="0"/>
              </a:defRPr>
            </a:lvl1pPr>
          </a:lstStyle>
          <a:p>
            <a:r>
              <a:rPr lang="en-GB" sz="2400" dirty="0">
                <a:solidFill>
                  <a:srgbClr val="333F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Roboto"/>
              </a:rPr>
              <a:t>Assessment of multiple hazards (volcanic activity and tsunami) in Stromboli</a:t>
            </a:r>
            <a:endParaRPr lang="en-US" sz="2400" dirty="0">
              <a:solidFill>
                <a:srgbClr val="333F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sym typeface="Roboto"/>
            </a:endParaRPr>
          </a:p>
        </p:txBody>
      </p:sp>
      <p:grpSp>
        <p:nvGrpSpPr>
          <p:cNvPr id="28" name="Google Shape;145;p3">
            <a:extLst>
              <a:ext uri="{FF2B5EF4-FFF2-40B4-BE49-F238E27FC236}">
                <a16:creationId xmlns:a16="http://schemas.microsoft.com/office/drawing/2014/main" id="{15E3C440-1334-B295-469B-3AB4220EAB94}"/>
              </a:ext>
            </a:extLst>
          </p:cNvPr>
          <p:cNvGrpSpPr/>
          <p:nvPr/>
        </p:nvGrpSpPr>
        <p:grpSpPr>
          <a:xfrm>
            <a:off x="60353" y="1381271"/>
            <a:ext cx="2874743" cy="2403135"/>
            <a:chOff x="178511" y="884107"/>
            <a:chExt cx="5849062" cy="3999472"/>
          </a:xfrm>
        </p:grpSpPr>
        <p:grpSp>
          <p:nvGrpSpPr>
            <p:cNvPr id="29" name="Google Shape;146;p3">
              <a:extLst>
                <a:ext uri="{FF2B5EF4-FFF2-40B4-BE49-F238E27FC236}">
                  <a16:creationId xmlns:a16="http://schemas.microsoft.com/office/drawing/2014/main" id="{A5670714-593E-A9F6-ABC9-71DCF323FB78}"/>
                </a:ext>
              </a:extLst>
            </p:cNvPr>
            <p:cNvGrpSpPr/>
            <p:nvPr/>
          </p:nvGrpSpPr>
          <p:grpSpPr>
            <a:xfrm>
              <a:off x="178511" y="884107"/>
              <a:ext cx="5702290" cy="3973031"/>
              <a:chOff x="4304130" y="1098634"/>
              <a:chExt cx="4271040" cy="2808000"/>
            </a:xfrm>
          </p:grpSpPr>
          <p:pic>
            <p:nvPicPr>
              <p:cNvPr id="35" name="Google Shape;147;p3">
                <a:extLst>
                  <a:ext uri="{FF2B5EF4-FFF2-40B4-BE49-F238E27FC236}">
                    <a16:creationId xmlns:a16="http://schemas.microsoft.com/office/drawing/2014/main" id="{001EEF47-2DC8-2D2F-4F59-F48271A892D0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304130" y="1098634"/>
                <a:ext cx="4271040" cy="2808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" name="Google Shape;148;p3">
                <a:extLst>
                  <a:ext uri="{FF2B5EF4-FFF2-40B4-BE49-F238E27FC236}">
                    <a16:creationId xmlns:a16="http://schemas.microsoft.com/office/drawing/2014/main" id="{B415128D-3E8B-9470-5B6D-7F1160E0CD83}"/>
                  </a:ext>
                </a:extLst>
              </p:cNvPr>
              <p:cNvSpPr/>
              <p:nvPr/>
            </p:nvSpPr>
            <p:spPr>
              <a:xfrm rot="-2868986">
                <a:off x="5458131" y="2289585"/>
                <a:ext cx="1716986" cy="33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0000" tIns="45000" rIns="90000" bIns="450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600" b="0" strike="noStrik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Sciara del Fuoco</a:t>
                </a:r>
                <a:endParaRPr sz="1600" b="0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" name="Google Shape;149;p3">
              <a:extLst>
                <a:ext uri="{FF2B5EF4-FFF2-40B4-BE49-F238E27FC236}">
                  <a16:creationId xmlns:a16="http://schemas.microsoft.com/office/drawing/2014/main" id="{F7F34CEB-D326-1AC0-57F7-27D8EFC540DD}"/>
                </a:ext>
              </a:extLst>
            </p:cNvPr>
            <p:cNvSpPr/>
            <p:nvPr/>
          </p:nvSpPr>
          <p:spPr>
            <a:xfrm>
              <a:off x="4008695" y="4629876"/>
              <a:ext cx="1952262" cy="25370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50;p3">
              <a:extLst>
                <a:ext uri="{FF2B5EF4-FFF2-40B4-BE49-F238E27FC236}">
                  <a16:creationId xmlns:a16="http://schemas.microsoft.com/office/drawing/2014/main" id="{2F94BDE1-24CA-170F-4E8E-DF14D53E011C}"/>
                </a:ext>
              </a:extLst>
            </p:cNvPr>
            <p:cNvSpPr/>
            <p:nvPr/>
          </p:nvSpPr>
          <p:spPr>
            <a:xfrm>
              <a:off x="4782271" y="4498342"/>
              <a:ext cx="1245302" cy="25370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51;p3">
              <a:extLst>
                <a:ext uri="{FF2B5EF4-FFF2-40B4-BE49-F238E27FC236}">
                  <a16:creationId xmlns:a16="http://schemas.microsoft.com/office/drawing/2014/main" id="{8C819EC9-622F-AA2C-E630-A0653D4A2AE4}"/>
                </a:ext>
              </a:extLst>
            </p:cNvPr>
            <p:cNvSpPr/>
            <p:nvPr/>
          </p:nvSpPr>
          <p:spPr>
            <a:xfrm>
              <a:off x="4493104" y="1415170"/>
              <a:ext cx="1245303" cy="6324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52;p3">
              <a:extLst>
                <a:ext uri="{FF2B5EF4-FFF2-40B4-BE49-F238E27FC236}">
                  <a16:creationId xmlns:a16="http://schemas.microsoft.com/office/drawing/2014/main" id="{C8B680BC-B0F1-80BB-79DD-A7DC33685155}"/>
                </a:ext>
              </a:extLst>
            </p:cNvPr>
            <p:cNvSpPr/>
            <p:nvPr/>
          </p:nvSpPr>
          <p:spPr>
            <a:xfrm>
              <a:off x="5115758" y="1579294"/>
              <a:ext cx="480254" cy="6324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53;p3">
              <a:extLst>
                <a:ext uri="{FF2B5EF4-FFF2-40B4-BE49-F238E27FC236}">
                  <a16:creationId xmlns:a16="http://schemas.microsoft.com/office/drawing/2014/main" id="{1BC3B421-AC88-091B-0104-4DABF07D6051}"/>
                </a:ext>
              </a:extLst>
            </p:cNvPr>
            <p:cNvSpPr/>
            <p:nvPr/>
          </p:nvSpPr>
          <p:spPr>
            <a:xfrm>
              <a:off x="5244123" y="1828800"/>
              <a:ext cx="621324" cy="769816"/>
            </a:xfrm>
            <a:custGeom>
              <a:avLst/>
              <a:gdLst/>
              <a:ahLst/>
              <a:cxnLst/>
              <a:rect l="l" t="t" r="r" b="b"/>
              <a:pathLst>
                <a:path w="621323" h="769815" extrusionOk="0">
                  <a:moveTo>
                    <a:pt x="39077" y="453292"/>
                  </a:moveTo>
                  <a:lnTo>
                    <a:pt x="39077" y="453292"/>
                  </a:lnTo>
                  <a:lnTo>
                    <a:pt x="85969" y="484554"/>
                  </a:lnTo>
                  <a:lnTo>
                    <a:pt x="289169" y="672123"/>
                  </a:lnTo>
                  <a:lnTo>
                    <a:pt x="621323" y="769815"/>
                  </a:lnTo>
                  <a:lnTo>
                    <a:pt x="582246" y="379046"/>
                  </a:lnTo>
                  <a:lnTo>
                    <a:pt x="109415" y="0"/>
                  </a:lnTo>
                  <a:lnTo>
                    <a:pt x="0" y="273538"/>
                  </a:lnTo>
                  <a:lnTo>
                    <a:pt x="39077" y="4532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35;p9">
            <a:extLst>
              <a:ext uri="{FF2B5EF4-FFF2-40B4-BE49-F238E27FC236}">
                <a16:creationId xmlns:a16="http://schemas.microsoft.com/office/drawing/2014/main" id="{C08E0F8B-88A2-F62E-81D6-180A61E6E7EA}"/>
              </a:ext>
            </a:extLst>
          </p:cNvPr>
          <p:cNvGrpSpPr/>
          <p:nvPr/>
        </p:nvGrpSpPr>
        <p:grpSpPr>
          <a:xfrm>
            <a:off x="1511101" y="3207812"/>
            <a:ext cx="2775853" cy="2189699"/>
            <a:chOff x="513144" y="3342603"/>
            <a:chExt cx="2933489" cy="2257661"/>
          </a:xfrm>
        </p:grpSpPr>
        <p:pic>
          <p:nvPicPr>
            <p:cNvPr id="24" name="Google Shape;336;p9">
              <a:extLst>
                <a:ext uri="{FF2B5EF4-FFF2-40B4-BE49-F238E27FC236}">
                  <a16:creationId xmlns:a16="http://schemas.microsoft.com/office/drawing/2014/main" id="{62C23D73-62FC-A0DA-D41B-59E61FE70B6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9852" t="5199" r="20716" b="8437"/>
            <a:stretch/>
          </p:blipFill>
          <p:spPr>
            <a:xfrm>
              <a:off x="1210130" y="3342603"/>
              <a:ext cx="2236503" cy="2007119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5" name="Google Shape;337;p9">
              <a:extLst>
                <a:ext uri="{FF2B5EF4-FFF2-40B4-BE49-F238E27FC236}">
                  <a16:creationId xmlns:a16="http://schemas.microsoft.com/office/drawing/2014/main" id="{08B6FA31-C641-02F7-8FD6-285BB59BE14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9852" t="5199" r="20716" b="8437"/>
            <a:stretch/>
          </p:blipFill>
          <p:spPr>
            <a:xfrm>
              <a:off x="903419" y="3464715"/>
              <a:ext cx="2236503" cy="2007119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6" name="Google Shape;338;p9">
              <a:extLst>
                <a:ext uri="{FF2B5EF4-FFF2-40B4-BE49-F238E27FC236}">
                  <a16:creationId xmlns:a16="http://schemas.microsoft.com/office/drawing/2014/main" id="{553BFD0B-24E8-5179-7BE2-A5FBCF355BC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9852" t="5199" r="20716" b="8437"/>
            <a:stretch/>
          </p:blipFill>
          <p:spPr>
            <a:xfrm>
              <a:off x="513144" y="3593145"/>
              <a:ext cx="2236503" cy="2007119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37" name="Google Shape;414;p13" descr="C:\Users\Precision 3460\Documents\emmi1.png">
            <a:extLst>
              <a:ext uri="{FF2B5EF4-FFF2-40B4-BE49-F238E27FC236}">
                <a16:creationId xmlns:a16="http://schemas.microsoft.com/office/drawing/2014/main" id="{C8F418A9-7480-25B2-72E0-0D430343189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75209" y="2759526"/>
            <a:ext cx="3853394" cy="2125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A5C806D-B4FB-E4BB-226A-F4CE4A115A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4745" y="4080744"/>
            <a:ext cx="2842444" cy="263353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74997A9-9995-EBEE-9375-67604DF13B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3627" y="1426101"/>
            <a:ext cx="2376624" cy="2203050"/>
          </a:xfrm>
          <a:prstGeom prst="rect">
            <a:avLst/>
          </a:prstGeom>
        </p:spPr>
      </p:pic>
      <p:cxnSp>
        <p:nvCxnSpPr>
          <p:cNvPr id="4" name="Google Shape;753;g33847614960_0_1963">
            <a:extLst>
              <a:ext uri="{FF2B5EF4-FFF2-40B4-BE49-F238E27FC236}">
                <a16:creationId xmlns:a16="http://schemas.microsoft.com/office/drawing/2014/main" id="{FC72491F-235A-51A4-C589-BEF24CDD0763}"/>
              </a:ext>
            </a:extLst>
          </p:cNvPr>
          <p:cNvCxnSpPr>
            <a:cxnSpLocks/>
          </p:cNvCxnSpPr>
          <p:nvPr/>
        </p:nvCxnSpPr>
        <p:spPr>
          <a:xfrm>
            <a:off x="7210097" y="2506717"/>
            <a:ext cx="614855" cy="1277689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stealth" w="med" len="med"/>
          </a:ln>
        </p:spPr>
      </p:cxnSp>
      <p:cxnSp>
        <p:nvCxnSpPr>
          <p:cNvPr id="8" name="Google Shape;753;g33847614960_0_1963">
            <a:extLst>
              <a:ext uri="{FF2B5EF4-FFF2-40B4-BE49-F238E27FC236}">
                <a16:creationId xmlns:a16="http://schemas.microsoft.com/office/drawing/2014/main" id="{5B3D2695-7B0F-BCD5-B931-14348DBB0D49}"/>
              </a:ext>
            </a:extLst>
          </p:cNvPr>
          <p:cNvCxnSpPr>
            <a:cxnSpLocks/>
          </p:cNvCxnSpPr>
          <p:nvPr/>
        </p:nvCxnSpPr>
        <p:spPr>
          <a:xfrm>
            <a:off x="4514193" y="3900021"/>
            <a:ext cx="3358055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stealth" w="med" len="med"/>
          </a:ln>
        </p:spPr>
      </p:cxnSp>
      <p:cxnSp>
        <p:nvCxnSpPr>
          <p:cNvPr id="9" name="Google Shape;753;g33847614960_0_1963">
            <a:extLst>
              <a:ext uri="{FF2B5EF4-FFF2-40B4-BE49-F238E27FC236}">
                <a16:creationId xmlns:a16="http://schemas.microsoft.com/office/drawing/2014/main" id="{194CA30F-C079-E4D5-923C-CE896263CCF9}"/>
              </a:ext>
            </a:extLst>
          </p:cNvPr>
          <p:cNvCxnSpPr>
            <a:cxnSpLocks/>
          </p:cNvCxnSpPr>
          <p:nvPr/>
        </p:nvCxnSpPr>
        <p:spPr>
          <a:xfrm flipV="1">
            <a:off x="7446579" y="4020207"/>
            <a:ext cx="378373" cy="1377304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stealth" w="med" len="med"/>
          </a:ln>
        </p:spPr>
      </p:cxnSp>
      <p:sp>
        <p:nvSpPr>
          <p:cNvPr id="17" name="Google Shape;748;g33847614960_0_1963">
            <a:extLst>
              <a:ext uri="{FF2B5EF4-FFF2-40B4-BE49-F238E27FC236}">
                <a16:creationId xmlns:a16="http://schemas.microsoft.com/office/drawing/2014/main" id="{70D29221-38BD-5750-29EC-4E6D14F5B656}"/>
              </a:ext>
            </a:extLst>
          </p:cNvPr>
          <p:cNvSpPr txBox="1"/>
          <p:nvPr/>
        </p:nvSpPr>
        <p:spPr>
          <a:xfrm>
            <a:off x="716416" y="5360827"/>
            <a:ext cx="2489238" cy="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ndara" panose="020E0502030303020204" pitchFamily="34" charset="0"/>
                <a:ea typeface="Titillium Web"/>
                <a:cs typeface="Titillium Web"/>
                <a:sym typeface="Titillium Web"/>
              </a:rPr>
              <a:t>Landslide and earthquake generated inundation</a:t>
            </a:r>
            <a:endParaRPr sz="1600" dirty="0">
              <a:solidFill>
                <a:schemeClr val="dk1"/>
              </a:solidFill>
              <a:latin typeface="Candara" panose="020E050203030302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8" name="Google Shape;748;g33847614960_0_1963">
            <a:extLst>
              <a:ext uri="{FF2B5EF4-FFF2-40B4-BE49-F238E27FC236}">
                <a16:creationId xmlns:a16="http://schemas.microsoft.com/office/drawing/2014/main" id="{CACCF98E-5804-4748-CF12-8F700C07738A}"/>
              </a:ext>
            </a:extLst>
          </p:cNvPr>
          <p:cNvSpPr txBox="1"/>
          <p:nvPr/>
        </p:nvSpPr>
        <p:spPr>
          <a:xfrm>
            <a:off x="8068542" y="2131314"/>
            <a:ext cx="3036690" cy="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ndara" panose="020E0502030303020204" pitchFamily="34" charset="0"/>
                <a:ea typeface="Titillium Web"/>
                <a:cs typeface="Titillium Web"/>
                <a:sym typeface="Titillium Web"/>
              </a:rPr>
              <a:t>multiple-hazard evacuation mapping</a:t>
            </a:r>
            <a:endParaRPr sz="1600" b="1" dirty="0">
              <a:solidFill>
                <a:schemeClr val="dk1"/>
              </a:solidFill>
              <a:latin typeface="Candara" panose="020E050203030302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9" name="Google Shape;748;g33847614960_0_1963">
            <a:extLst>
              <a:ext uri="{FF2B5EF4-FFF2-40B4-BE49-F238E27FC236}">
                <a16:creationId xmlns:a16="http://schemas.microsoft.com/office/drawing/2014/main" id="{15322018-10AC-430E-8E45-F911E84908BB}"/>
              </a:ext>
            </a:extLst>
          </p:cNvPr>
          <p:cNvSpPr txBox="1"/>
          <p:nvPr/>
        </p:nvSpPr>
        <p:spPr>
          <a:xfrm>
            <a:off x="3036305" y="1319972"/>
            <a:ext cx="1747834" cy="41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ndara" panose="020E0502030303020204" pitchFamily="34" charset="0"/>
                <a:ea typeface="Titillium Web"/>
                <a:cs typeface="Titillium Web"/>
                <a:sym typeface="Titillium Web"/>
              </a:rPr>
              <a:t>Pyroclastic flows</a:t>
            </a:r>
            <a:endParaRPr sz="1600" dirty="0">
              <a:solidFill>
                <a:schemeClr val="dk1"/>
              </a:solidFill>
              <a:latin typeface="Candara" panose="020E050203030302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0" name="Google Shape;748;g33847614960_0_1963">
            <a:extLst>
              <a:ext uri="{FF2B5EF4-FFF2-40B4-BE49-F238E27FC236}">
                <a16:creationId xmlns:a16="http://schemas.microsoft.com/office/drawing/2014/main" id="{E7F5EC7E-DE37-541F-2AF8-5E1356FEF270}"/>
              </a:ext>
            </a:extLst>
          </p:cNvPr>
          <p:cNvSpPr txBox="1"/>
          <p:nvPr/>
        </p:nvSpPr>
        <p:spPr>
          <a:xfrm>
            <a:off x="3463156" y="6275082"/>
            <a:ext cx="1177159" cy="41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ndara" panose="020E0502030303020204" pitchFamily="34" charset="0"/>
                <a:ea typeface="Titillium Web"/>
                <a:cs typeface="Titillium Web"/>
                <a:sym typeface="Titillium Web"/>
              </a:rPr>
              <a:t>Ballistics</a:t>
            </a:r>
            <a:endParaRPr sz="1600" dirty="0">
              <a:solidFill>
                <a:schemeClr val="dk1"/>
              </a:solidFill>
              <a:latin typeface="Candara" panose="020E050203030302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" name="object 23">
            <a:extLst>
              <a:ext uri="{FF2B5EF4-FFF2-40B4-BE49-F238E27FC236}">
                <a16:creationId xmlns:a16="http://schemas.microsoft.com/office/drawing/2014/main" id="{B6546F24-787A-3554-2A14-769FFADF8181}"/>
              </a:ext>
            </a:extLst>
          </p:cNvPr>
          <p:cNvSpPr/>
          <p:nvPr/>
        </p:nvSpPr>
        <p:spPr>
          <a:xfrm>
            <a:off x="1588116" y="55761"/>
            <a:ext cx="1688973" cy="7208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292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2C4BDA4D-83C0-6B75-9C76-9694E2C41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7;g33847a449c6_0_828">
            <a:extLst>
              <a:ext uri="{FF2B5EF4-FFF2-40B4-BE49-F238E27FC236}">
                <a16:creationId xmlns:a16="http://schemas.microsoft.com/office/drawing/2014/main" id="{923CF4EE-D2FA-9177-02C7-3A204A14B5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97" y="81630"/>
            <a:ext cx="752428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8;g33847a449c6_0_828">
            <a:extLst>
              <a:ext uri="{FF2B5EF4-FFF2-40B4-BE49-F238E27FC236}">
                <a16:creationId xmlns:a16="http://schemas.microsoft.com/office/drawing/2014/main" id="{33D915CE-0C6F-5239-432C-6B96E9BFA3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78" y="72240"/>
            <a:ext cx="689653" cy="6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reeform 9">
            <a:extLst>
              <a:ext uri="{FF2B5EF4-FFF2-40B4-BE49-F238E27FC236}">
                <a16:creationId xmlns:a16="http://schemas.microsoft.com/office/drawing/2014/main" id="{37077968-B4EE-04F1-D225-5F2EB38F8B80}"/>
              </a:ext>
            </a:extLst>
          </p:cNvPr>
          <p:cNvSpPr/>
          <p:nvPr/>
        </p:nvSpPr>
        <p:spPr>
          <a:xfrm>
            <a:off x="8539655" y="26027"/>
            <a:ext cx="1180450" cy="787549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 l="-70794" r="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DBB28-3539-925C-1020-616F42FCD9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r="4231"/>
          <a:stretch>
            <a:fillRect/>
          </a:stretch>
        </p:blipFill>
        <p:spPr>
          <a:xfrm>
            <a:off x="7178565" y="1900674"/>
            <a:ext cx="5002925" cy="3560326"/>
          </a:xfrm>
          <a:prstGeom prst="rect">
            <a:avLst/>
          </a:prstGeom>
        </p:spPr>
      </p:pic>
      <p:sp>
        <p:nvSpPr>
          <p:cNvPr id="5" name="Google Shape;178;p12">
            <a:extLst>
              <a:ext uri="{FF2B5EF4-FFF2-40B4-BE49-F238E27FC236}">
                <a16:creationId xmlns:a16="http://schemas.microsoft.com/office/drawing/2014/main" id="{0456B821-1DBD-4988-2CEC-F8590DC510D6}"/>
              </a:ext>
            </a:extLst>
          </p:cNvPr>
          <p:cNvSpPr txBox="1"/>
          <p:nvPr/>
        </p:nvSpPr>
        <p:spPr>
          <a:xfrm>
            <a:off x="3367480" y="245826"/>
            <a:ext cx="5172175" cy="37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2400" b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Key Approach to Achieving Project Goals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25CD3-6B9F-9D6D-1CC5-17E4EA232351}"/>
              </a:ext>
            </a:extLst>
          </p:cNvPr>
          <p:cNvSpPr txBox="1"/>
          <p:nvPr/>
        </p:nvSpPr>
        <p:spPr>
          <a:xfrm>
            <a:off x="152400" y="1411838"/>
            <a:ext cx="714703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11" marR="47416" indent="-228611" algn="just">
              <a:buFont typeface="Wingdings" panose="05000000000000000000" pitchFamily="2" charset="2"/>
              <a:buChar char="ü"/>
            </a:pPr>
            <a:r>
              <a:rPr lang="en-US" sz="1600" dirty="0">
                <a:latin typeface="Candara" panose="020E0502030303020204" pitchFamily="34" charset="0"/>
              </a:rPr>
              <a:t>The project will accomplish its goals through a science-informed, participatory decision-making approach.</a:t>
            </a:r>
          </a:p>
          <a:p>
            <a:pPr marL="228611" marR="47416" indent="-228611" algn="just">
              <a:buFont typeface="Wingdings" panose="05000000000000000000" pitchFamily="2" charset="2"/>
              <a:buChar char="ü"/>
            </a:pPr>
            <a:endParaRPr lang="en-US" sz="1600" dirty="0">
              <a:latin typeface="Candara" panose="020E0502030303020204" pitchFamily="34" charset="0"/>
            </a:endParaRPr>
          </a:p>
          <a:p>
            <a:pPr marL="228611" marR="47416" indent="-228611" algn="just">
              <a:buFont typeface="Wingdings" panose="05000000000000000000" pitchFamily="2" charset="2"/>
              <a:buChar char="ü"/>
            </a:pPr>
            <a:r>
              <a:rPr lang="en-US" sz="1600" dirty="0">
                <a:latin typeface="Candara" panose="020E0502030303020204" pitchFamily="34" charset="0"/>
              </a:rPr>
              <a:t>Decision-makers take ownership of the products and maximizes implementation effectiveness.</a:t>
            </a:r>
          </a:p>
          <a:p>
            <a:pPr marL="228611" marR="47416" indent="-228611" algn="just">
              <a:buFont typeface="Wingdings" panose="05000000000000000000" pitchFamily="2" charset="2"/>
              <a:buChar char="ü"/>
            </a:pPr>
            <a:endParaRPr lang="en-US" sz="1600" dirty="0">
              <a:latin typeface="Candara" panose="020E0502030303020204" pitchFamily="34" charset="0"/>
            </a:endParaRPr>
          </a:p>
          <a:p>
            <a:pPr marL="228611" marR="47416" indent="-228611" algn="just">
              <a:buFont typeface="Wingdings" panose="05000000000000000000" pitchFamily="2" charset="2"/>
              <a:buChar char="ü"/>
            </a:pPr>
            <a:r>
              <a:rPr lang="en-US" sz="1600" dirty="0">
                <a:latin typeface="Candara" panose="020E0502030303020204" pitchFamily="34" charset="0"/>
              </a:rPr>
              <a:t>The project aims to contribute to improved tsunami risk management and</a:t>
            </a:r>
          </a:p>
          <a:p>
            <a:pPr marR="47416" algn="just" defTabSz="237079"/>
            <a:r>
              <a:rPr lang="en-US" sz="1600" dirty="0">
                <a:latin typeface="Candara" panose="020E0502030303020204" pitchFamily="34" charset="0"/>
              </a:rPr>
              <a:t>	planning in NEAM countries and beyond by creating open-access guidelines</a:t>
            </a:r>
          </a:p>
          <a:p>
            <a:pPr marR="47416" algn="just" defTabSz="237079"/>
            <a:r>
              <a:rPr lang="en-US" sz="1600" dirty="0">
                <a:latin typeface="Candara" panose="020E0502030303020204" pitchFamily="34" charset="0"/>
              </a:rPr>
              <a:t>	and tools that document the methodologies used.</a:t>
            </a:r>
          </a:p>
          <a:p>
            <a:pPr marL="228611" marR="47416" indent="-228611" algn="just">
              <a:buFont typeface="Wingdings" panose="05000000000000000000" pitchFamily="2" charset="2"/>
              <a:buChar char="ü"/>
            </a:pPr>
            <a:endParaRPr lang="en-US" sz="1600" dirty="0">
              <a:latin typeface="Candara" panose="020E0502030303020204" pitchFamily="34" charset="0"/>
            </a:endParaRPr>
          </a:p>
          <a:p>
            <a:pPr marL="268288" marR="47416" indent="-268288" algn="just" defTabSz="237079">
              <a:buFont typeface="Wingdings" panose="05000000000000000000" pitchFamily="2" charset="2"/>
              <a:buChar char="ü"/>
            </a:pPr>
            <a:r>
              <a:rPr lang="en-US" sz="1600" dirty="0">
                <a:latin typeface="Candara" panose="020E0502030303020204" pitchFamily="34" charset="0"/>
              </a:rPr>
              <a:t>Guidelines will be developed to outline mapping methodologies that enhance</a:t>
            </a:r>
          </a:p>
          <a:p>
            <a:pPr marL="268288" marR="47416" indent="-268288" algn="just" defTabSz="237079"/>
            <a:r>
              <a:rPr lang="en-US" sz="1600" dirty="0">
                <a:latin typeface="Candara" panose="020E0502030303020204" pitchFamily="34" charset="0"/>
              </a:rPr>
              <a:t>	tsunami risk management. Building on previous initiatives, the project promotes 	cross-border collaboration, supports the implementation of the SFDRR  	2015-2030 objectives, and strengthens preparedness within the NEAM Tsunami Warning System.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EFEED8-26D9-49C9-C192-2249995495FA}"/>
              </a:ext>
            </a:extLst>
          </p:cNvPr>
          <p:cNvSpPr txBox="1"/>
          <p:nvPr/>
        </p:nvSpPr>
        <p:spPr>
          <a:xfrm>
            <a:off x="819807" y="5492530"/>
            <a:ext cx="7509641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dirty="0"/>
              <a:t>“</a:t>
            </a:r>
            <a:r>
              <a:rPr lang="en-US" b="1" dirty="0"/>
              <a:t>Preparation through education is less costly, than learning through tragedy”</a:t>
            </a:r>
          </a:p>
          <a:p>
            <a:pPr algn="ctr"/>
            <a:r>
              <a:rPr lang="en-US" dirty="0"/>
              <a:t>Max Mayfield (meteorologist )</a:t>
            </a:r>
          </a:p>
        </p:txBody>
      </p:sp>
      <p:sp>
        <p:nvSpPr>
          <p:cNvPr id="8" name="object 23">
            <a:extLst>
              <a:ext uri="{FF2B5EF4-FFF2-40B4-BE49-F238E27FC236}">
                <a16:creationId xmlns:a16="http://schemas.microsoft.com/office/drawing/2014/main" id="{1AC950B6-5025-F6A3-6670-36B969156642}"/>
              </a:ext>
            </a:extLst>
          </p:cNvPr>
          <p:cNvSpPr/>
          <p:nvPr/>
        </p:nvSpPr>
        <p:spPr>
          <a:xfrm>
            <a:off x="1588116" y="55761"/>
            <a:ext cx="1688973" cy="7208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A01E755-F677-9BB9-2176-202B306C0006}"/>
              </a:ext>
            </a:extLst>
          </p:cNvPr>
          <p:cNvSpPr txBox="1">
            <a:spLocks/>
          </p:cNvSpPr>
          <p:nvPr/>
        </p:nvSpPr>
        <p:spPr>
          <a:xfrm>
            <a:off x="4586426" y="6510508"/>
            <a:ext cx="3019147" cy="2943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200" i="1" dirty="0">
                <a:latin typeface="Play" panose="00000500000000000000" pitchFamily="2" charset="0"/>
              </a:rPr>
              <a:t>ICG/NEAMTWS-XX, Paris, 3-5 December 2025</a:t>
            </a:r>
          </a:p>
        </p:txBody>
      </p:sp>
    </p:spTree>
    <p:extLst>
      <p:ext uri="{BB962C8B-B14F-4D97-AF65-F5344CB8AC3E}">
        <p14:creationId xmlns:p14="http://schemas.microsoft.com/office/powerpoint/2010/main" val="3629658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112985B-FBC6-C524-1FF6-F0571E68794F}"/>
              </a:ext>
            </a:extLst>
          </p:cNvPr>
          <p:cNvGrpSpPr>
            <a:grpSpLocks/>
          </p:cNvGrpSpPr>
          <p:nvPr/>
        </p:nvGrpSpPr>
        <p:grpSpPr bwMode="auto">
          <a:xfrm>
            <a:off x="838203" y="3882082"/>
            <a:ext cx="9809477" cy="1642218"/>
            <a:chOff x="0" y="0"/>
            <a:chExt cx="58019" cy="10134"/>
          </a:xfrm>
        </p:grpSpPr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38B59D03-9FFD-1EAF-F500-4FF7C1486E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8019" cy="4889"/>
              <a:chOff x="0" y="0"/>
              <a:chExt cx="58024" cy="4891"/>
            </a:xfrm>
          </p:grpSpPr>
          <p:pic>
            <p:nvPicPr>
              <p:cNvPr id="14" name="Picture 1">
                <a:extLst>
                  <a:ext uri="{FF2B5EF4-FFF2-40B4-BE49-F238E27FC236}">
                    <a16:creationId xmlns:a16="http://schemas.microsoft.com/office/drawing/2014/main" id="{5B6F9069-C4FC-B7C7-2653-01B1D0B7B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679" cy="46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3" descr="A picture containing ball, circle, colorfulness, screenshot&#10;&#10;Description automatically generated">
                <a:extLst>
                  <a:ext uri="{FF2B5EF4-FFF2-40B4-BE49-F238E27FC236}">
                    <a16:creationId xmlns:a16="http://schemas.microsoft.com/office/drawing/2014/main" id="{2252A978-920D-5AEE-86A7-E5316B3049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3" y="26"/>
                <a:ext cx="5829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A picture containing text, font, graphics, white&#10;&#10;Description automatically generated">
                <a:extLst>
                  <a:ext uri="{FF2B5EF4-FFF2-40B4-BE49-F238E27FC236}">
                    <a16:creationId xmlns:a16="http://schemas.microsoft.com/office/drawing/2014/main" id="{84100402-ABCE-4AAF-9E03-241ED1A421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6" y="0"/>
                <a:ext cx="10840" cy="46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4">
                <a:extLst>
                  <a:ext uri="{FF2B5EF4-FFF2-40B4-BE49-F238E27FC236}">
                    <a16:creationId xmlns:a16="http://schemas.microsoft.com/office/drawing/2014/main" id="{98782226-26EE-2751-3C65-96C1340918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9" t="25208" r="6581" b="27371"/>
              <a:stretch>
                <a:fillRect/>
              </a:stretch>
            </p:blipFill>
            <p:spPr bwMode="auto">
              <a:xfrm>
                <a:off x="23917" y="52"/>
                <a:ext cx="10515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0">
                <a:extLst>
                  <a:ext uri="{FF2B5EF4-FFF2-40B4-BE49-F238E27FC236}">
                    <a16:creationId xmlns:a16="http://schemas.microsoft.com/office/drawing/2014/main" id="{CB4DEFA7-E446-39FA-EFFA-6100A0CC1A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63" t="14857" r="3987" b="15218"/>
              <a:stretch>
                <a:fillRect/>
              </a:stretch>
            </p:blipFill>
            <p:spPr bwMode="auto">
              <a:xfrm>
                <a:off x="35307" y="211"/>
                <a:ext cx="11284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33D96C5-92CB-7F64-3D68-68F3A5748B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569" b="17732"/>
              <a:stretch>
                <a:fillRect/>
              </a:stretch>
            </p:blipFill>
            <p:spPr bwMode="auto">
              <a:xfrm>
                <a:off x="47622" y="211"/>
                <a:ext cx="10402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2A55F844-71C0-732C-D9A1-52F878055B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" y="4953"/>
              <a:ext cx="57448" cy="5181"/>
              <a:chOff x="0" y="0"/>
              <a:chExt cx="57451" cy="5182"/>
            </a:xfrm>
          </p:grpSpPr>
          <p:pic>
            <p:nvPicPr>
              <p:cNvPr id="7" name="Picture 12">
                <a:extLst>
                  <a:ext uri="{FF2B5EF4-FFF2-40B4-BE49-F238E27FC236}">
                    <a16:creationId xmlns:a16="http://schemas.microsoft.com/office/drawing/2014/main" id="{659AE3DF-B9DB-8324-17D7-F8127B508E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44" t="6882" r="6905" b="14499"/>
              <a:stretch>
                <a:fillRect/>
              </a:stretch>
            </p:blipFill>
            <p:spPr bwMode="auto">
              <a:xfrm>
                <a:off x="5629" y="475"/>
                <a:ext cx="5080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0E0C2128-04AB-ED90-7AB2-99F5213E76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36" y="475"/>
                <a:ext cx="4598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2">
                <a:extLst>
                  <a:ext uri="{FF2B5EF4-FFF2-40B4-BE49-F238E27FC236}">
                    <a16:creationId xmlns:a16="http://schemas.microsoft.com/office/drawing/2014/main" id="{BD4DEBBA-B4B2-2C42-BE41-2DCD981FA9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75"/>
                <a:ext cx="2692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BDC03659-B037-1A91-9530-CB30BC764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68" y="422"/>
                <a:ext cx="5150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8">
                <a:extLst>
                  <a:ext uri="{FF2B5EF4-FFF2-40B4-BE49-F238E27FC236}">
                    <a16:creationId xmlns:a16="http://schemas.microsoft.com/office/drawing/2014/main" id="{F1D91F84-1F1A-4E5E-CDCB-9F7B577FC2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70" t="13747" r="5457" b="15051"/>
              <a:stretch>
                <a:fillRect/>
              </a:stretch>
            </p:blipFill>
            <p:spPr bwMode="auto">
              <a:xfrm>
                <a:off x="29255" y="502"/>
                <a:ext cx="5798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6">
                <a:extLst>
                  <a:ext uri="{FF2B5EF4-FFF2-40B4-BE49-F238E27FC236}">
                    <a16:creationId xmlns:a16="http://schemas.microsoft.com/office/drawing/2014/main" id="{9F379A3C-3004-E2BA-6AA0-2E7E099564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03" y="0"/>
                <a:ext cx="3232" cy="46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6">
                <a:extLst>
                  <a:ext uri="{FF2B5EF4-FFF2-40B4-BE49-F238E27FC236}">
                    <a16:creationId xmlns:a16="http://schemas.microsoft.com/office/drawing/2014/main" id="{1BD99A46-9268-B6B2-BFEE-1D77290C96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514" t="15247" r="2786" b="16331"/>
              <a:stretch>
                <a:fillRect/>
              </a:stretch>
            </p:blipFill>
            <p:spPr bwMode="auto">
              <a:xfrm>
                <a:off x="44160" y="475"/>
                <a:ext cx="13291" cy="4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" name="Google Shape;47;g33847a449c6_0_828">
            <a:extLst>
              <a:ext uri="{FF2B5EF4-FFF2-40B4-BE49-F238E27FC236}">
                <a16:creationId xmlns:a16="http://schemas.microsoft.com/office/drawing/2014/main" id="{A0930564-7042-2E2F-33CA-84B111314523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45297" y="81630"/>
            <a:ext cx="752428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8;g33847a449c6_0_828">
            <a:extLst>
              <a:ext uri="{FF2B5EF4-FFF2-40B4-BE49-F238E27FC236}">
                <a16:creationId xmlns:a16="http://schemas.microsoft.com/office/drawing/2014/main" id="{5252C1B9-D765-3B51-B40A-471C81BD1DB7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4278" y="72240"/>
            <a:ext cx="689653" cy="6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Freeform 9">
            <a:extLst>
              <a:ext uri="{FF2B5EF4-FFF2-40B4-BE49-F238E27FC236}">
                <a16:creationId xmlns:a16="http://schemas.microsoft.com/office/drawing/2014/main" id="{6BFA9E4A-0FC5-7458-75CA-7029338FC745}"/>
              </a:ext>
            </a:extLst>
          </p:cNvPr>
          <p:cNvSpPr/>
          <p:nvPr/>
        </p:nvSpPr>
        <p:spPr>
          <a:xfrm>
            <a:off x="8539655" y="26027"/>
            <a:ext cx="1180450" cy="787549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 l="-70794" r="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17BF04-2CF7-D629-0D45-850A6A74EE68}"/>
              </a:ext>
            </a:extLst>
          </p:cNvPr>
          <p:cNvGrpSpPr>
            <a:grpSpLocks noChangeAspect="1"/>
          </p:cNvGrpSpPr>
          <p:nvPr/>
        </p:nvGrpSpPr>
        <p:grpSpPr>
          <a:xfrm>
            <a:off x="4168673" y="1021845"/>
            <a:ext cx="3854654" cy="2501877"/>
            <a:chOff x="8157105" y="76219"/>
            <a:chExt cx="5825130" cy="3780821"/>
          </a:xfrm>
        </p:grpSpPr>
        <p:sp>
          <p:nvSpPr>
            <p:cNvPr id="25" name="AutoShape 5">
              <a:extLst>
                <a:ext uri="{FF2B5EF4-FFF2-40B4-BE49-F238E27FC236}">
                  <a16:creationId xmlns:a16="http://schemas.microsoft.com/office/drawing/2014/main" id="{37FEFA4D-C9A4-2E51-3294-80A6BAC45B29}"/>
                </a:ext>
              </a:extLst>
            </p:cNvPr>
            <p:cNvSpPr/>
            <p:nvPr/>
          </p:nvSpPr>
          <p:spPr>
            <a:xfrm>
              <a:off x="8157105" y="76219"/>
              <a:ext cx="5825130" cy="3780821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6" name="Google Shape;62;g33847a449c6_0_816">
              <a:extLst>
                <a:ext uri="{FF2B5EF4-FFF2-40B4-BE49-F238E27FC236}">
                  <a16:creationId xmlns:a16="http://schemas.microsoft.com/office/drawing/2014/main" id="{303ADF3A-D8D8-947A-FFD0-C3844EE1BCC7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8354616" y="216449"/>
              <a:ext cx="5395485" cy="349134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7257405-87CF-0E73-C3B5-118B2C8743EB}"/>
              </a:ext>
            </a:extLst>
          </p:cNvPr>
          <p:cNvSpPr txBox="1">
            <a:spLocks/>
          </p:cNvSpPr>
          <p:nvPr/>
        </p:nvSpPr>
        <p:spPr>
          <a:xfrm>
            <a:off x="4346533" y="6026712"/>
            <a:ext cx="3018352" cy="5317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Thank you</a:t>
            </a:r>
          </a:p>
        </p:txBody>
      </p:sp>
      <p:sp>
        <p:nvSpPr>
          <p:cNvPr id="2" name="object 23">
            <a:extLst>
              <a:ext uri="{FF2B5EF4-FFF2-40B4-BE49-F238E27FC236}">
                <a16:creationId xmlns:a16="http://schemas.microsoft.com/office/drawing/2014/main" id="{C531CB16-A148-51D1-18B0-313E10C4659B}"/>
              </a:ext>
            </a:extLst>
          </p:cNvPr>
          <p:cNvSpPr/>
          <p:nvPr/>
        </p:nvSpPr>
        <p:spPr>
          <a:xfrm>
            <a:off x="1588116" y="55761"/>
            <a:ext cx="1688973" cy="72085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82A1EAAD-6861-E807-3150-DBA212196F6B}"/>
              </a:ext>
            </a:extLst>
          </p:cNvPr>
          <p:cNvSpPr txBox="1">
            <a:spLocks/>
          </p:cNvSpPr>
          <p:nvPr/>
        </p:nvSpPr>
        <p:spPr>
          <a:xfrm>
            <a:off x="3281803" y="150327"/>
            <a:ext cx="2557102" cy="5643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i="1" dirty="0">
                <a:latin typeface="Play" panose="00000500000000000000" pitchFamily="2" charset="0"/>
              </a:rPr>
              <a:t>ICG/NEAMTWS-XX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b="1" i="1" dirty="0">
                <a:latin typeface="Play" panose="00000500000000000000" pitchFamily="2" charset="0"/>
              </a:rPr>
              <a:t>Paris, 3-5 December 2025</a:t>
            </a:r>
          </a:p>
        </p:txBody>
      </p:sp>
    </p:spTree>
    <p:extLst>
      <p:ext uri="{BB962C8B-B14F-4D97-AF65-F5344CB8AC3E}">
        <p14:creationId xmlns:p14="http://schemas.microsoft.com/office/powerpoint/2010/main" val="2652973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7;g33847a449c6_0_828">
            <a:extLst>
              <a:ext uri="{FF2B5EF4-FFF2-40B4-BE49-F238E27FC236}">
                <a16:creationId xmlns:a16="http://schemas.microsoft.com/office/drawing/2014/main" id="{0F995013-957D-07AD-7C2F-6D0ED24DF9C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5297" y="81630"/>
            <a:ext cx="752428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8;g33847a449c6_0_828">
            <a:extLst>
              <a:ext uri="{FF2B5EF4-FFF2-40B4-BE49-F238E27FC236}">
                <a16:creationId xmlns:a16="http://schemas.microsoft.com/office/drawing/2014/main" id="{44E9AC23-F35D-CFE0-B043-CB07EA2125B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78" y="72240"/>
            <a:ext cx="689653" cy="6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3;g33847a449c6_0_816">
            <a:extLst>
              <a:ext uri="{FF2B5EF4-FFF2-40B4-BE49-F238E27FC236}">
                <a16:creationId xmlns:a16="http://schemas.microsoft.com/office/drawing/2014/main" id="{7CB07D50-7C1E-499C-7504-E8CF008646F3}"/>
              </a:ext>
            </a:extLst>
          </p:cNvPr>
          <p:cNvSpPr txBox="1"/>
          <p:nvPr/>
        </p:nvSpPr>
        <p:spPr>
          <a:xfrm>
            <a:off x="3321269" y="217238"/>
            <a:ext cx="5218385" cy="37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2400" b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dirty="0">
                <a:sym typeface="Calibri"/>
              </a:rPr>
              <a:t>The Consortium</a:t>
            </a:r>
            <a:endParaRPr dirty="0">
              <a:sym typeface="Calibri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803B287-B795-6179-3758-EA6513DFF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636" y="3716095"/>
            <a:ext cx="5654677" cy="22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AFA35A8-EFA8-04E7-E1EF-DEC7B6B69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123645"/>
              </p:ext>
            </p:extLst>
          </p:nvPr>
        </p:nvGraphicFramePr>
        <p:xfrm>
          <a:off x="335901" y="1120574"/>
          <a:ext cx="5462542" cy="2879091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215900">
                  <a:extLst>
                    <a:ext uri="{9D8B030D-6E8A-4147-A177-3AD203B41FA5}">
                      <a16:colId xmlns:a16="http://schemas.microsoft.com/office/drawing/2014/main" val="3166006994"/>
                    </a:ext>
                  </a:extLst>
                </a:gridCol>
                <a:gridCol w="4452892">
                  <a:extLst>
                    <a:ext uri="{9D8B030D-6E8A-4147-A177-3AD203B41FA5}">
                      <a16:colId xmlns:a16="http://schemas.microsoft.com/office/drawing/2014/main" val="490312242"/>
                    </a:ext>
                  </a:extLst>
                </a:gridCol>
                <a:gridCol w="793750">
                  <a:extLst>
                    <a:ext uri="{9D8B030D-6E8A-4147-A177-3AD203B41FA5}">
                      <a16:colId xmlns:a16="http://schemas.microsoft.com/office/drawing/2014/main" val="3792434519"/>
                    </a:ext>
                  </a:extLst>
                </a:gridCol>
              </a:tblGrid>
              <a:tr h="2692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INSTITUTE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Sort Name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7921547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2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National Observatory of Athens, Greece - COO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NOA</a:t>
                      </a:r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120536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2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Istituto Nazionale di Geofisica e Vulcanologia, Italy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INGV</a:t>
                      </a:r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964975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2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Cantabria Environmental Hydraulics Institute Foundation, Spain</a:t>
                      </a:r>
                      <a:endParaRPr lang="en-US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FIHAC</a:t>
                      </a:r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596471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2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Institute for Environmental Protection and Research, Italy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ISPRA</a:t>
                      </a:r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232224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2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Global Earthquake Model Foundation. Italy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GEM</a:t>
                      </a:r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028222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2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University of Malaga. Spain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UMA</a:t>
                      </a:r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031532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2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Municipality of Lipari, Italy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MoL</a:t>
                      </a:r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7287665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2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Academy of Athens. Greece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AoA</a:t>
                      </a:r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468026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12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General Secretariat of Civil Protection, Greece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GSCP</a:t>
                      </a:r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37952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2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Geological Survey Department, Cyprus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GSD</a:t>
                      </a:r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85199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US" sz="12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Civil Protection Department, Italy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DPC</a:t>
                      </a:r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458939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US" sz="12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Directorate General of Civil Protection and Emergency, Spain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DGPCE</a:t>
                      </a:r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1419040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n-US" sz="1200" b="0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National Geographic Institute, Spain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IGN</a:t>
                      </a:r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19829854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36C378BE-9FC0-8A46-6369-09F6C8CD70D0}"/>
              </a:ext>
            </a:extLst>
          </p:cNvPr>
          <p:cNvGrpSpPr/>
          <p:nvPr/>
        </p:nvGrpSpPr>
        <p:grpSpPr>
          <a:xfrm>
            <a:off x="6277636" y="901347"/>
            <a:ext cx="5530850" cy="2962761"/>
            <a:chOff x="6722172" y="3268537"/>
            <a:chExt cx="5172354" cy="3447571"/>
          </a:xfrm>
        </p:grpSpPr>
        <p:pic>
          <p:nvPicPr>
            <p:cNvPr id="10" name="Google Shape;129;p8">
              <a:extLst>
                <a:ext uri="{FF2B5EF4-FFF2-40B4-BE49-F238E27FC236}">
                  <a16:creationId xmlns:a16="http://schemas.microsoft.com/office/drawing/2014/main" id="{CE1B06B9-5F7A-B911-7E1C-9C20E765252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22172" y="3874790"/>
              <a:ext cx="5172354" cy="25335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33;p8">
              <a:extLst>
                <a:ext uri="{FF2B5EF4-FFF2-40B4-BE49-F238E27FC236}">
                  <a16:creationId xmlns:a16="http://schemas.microsoft.com/office/drawing/2014/main" id="{E2CF129A-06C3-4D59-B35F-328C5F954FE2}"/>
                </a:ext>
              </a:extLst>
            </p:cNvPr>
            <p:cNvSpPr txBox="1"/>
            <p:nvPr/>
          </p:nvSpPr>
          <p:spPr>
            <a:xfrm>
              <a:off x="7071887" y="3268537"/>
              <a:ext cx="447292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✔"/>
              </a:pPr>
              <a:r>
                <a:rPr lang="en-US" sz="1600" b="1" i="1" u="none" strike="noStrike" cap="none" dirty="0">
                  <a:solidFill>
                    <a:schemeClr val="dk1"/>
                  </a:solidFill>
                  <a:latin typeface="Candara" panose="020E0502030303020204" pitchFamily="34" charset="0"/>
                  <a:ea typeface="Calibri"/>
                  <a:cs typeface="Calibri"/>
                  <a:sym typeface="Calibri"/>
                </a:rPr>
                <a:t>Project management's organizational structure</a:t>
              </a:r>
              <a:endParaRPr sz="1600" b="0" i="0" u="none" strike="noStrike" cap="none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34;p8">
              <a:extLst>
                <a:ext uri="{FF2B5EF4-FFF2-40B4-BE49-F238E27FC236}">
                  <a16:creationId xmlns:a16="http://schemas.microsoft.com/office/drawing/2014/main" id="{2F78C16F-3A27-7384-9714-418846B8C9C4}"/>
                </a:ext>
              </a:extLst>
            </p:cNvPr>
            <p:cNvSpPr txBox="1"/>
            <p:nvPr/>
          </p:nvSpPr>
          <p:spPr>
            <a:xfrm>
              <a:off x="9090674" y="3567013"/>
              <a:ext cx="583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 dirty="0">
                  <a:solidFill>
                    <a:srgbClr val="000000"/>
                  </a:solidFill>
                  <a:latin typeface="Candara" panose="020E0502030303020204" pitchFamily="34" charset="0"/>
                  <a:sym typeface="Arial"/>
                </a:rPr>
                <a:t>NOA</a:t>
              </a:r>
              <a:endParaRPr dirty="0">
                <a:latin typeface="Candara" panose="020E0502030303020204" pitchFamily="34" charset="0"/>
              </a:endParaRPr>
            </a:p>
          </p:txBody>
        </p:sp>
        <p:sp>
          <p:nvSpPr>
            <p:cNvPr id="13" name="Google Shape;135;p8">
              <a:extLst>
                <a:ext uri="{FF2B5EF4-FFF2-40B4-BE49-F238E27FC236}">
                  <a16:creationId xmlns:a16="http://schemas.microsoft.com/office/drawing/2014/main" id="{B464E985-43D9-2C57-A361-399047A55FD1}"/>
                </a:ext>
              </a:extLst>
            </p:cNvPr>
            <p:cNvSpPr txBox="1"/>
            <p:nvPr/>
          </p:nvSpPr>
          <p:spPr>
            <a:xfrm>
              <a:off x="10898454" y="6363399"/>
              <a:ext cx="583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 dirty="0">
                  <a:solidFill>
                    <a:srgbClr val="000000"/>
                  </a:solidFill>
                  <a:latin typeface="Candara" panose="020E0502030303020204" pitchFamily="34" charset="0"/>
                  <a:sym typeface="Arial"/>
                </a:rPr>
                <a:t>NOA</a:t>
              </a:r>
              <a:endParaRPr dirty="0">
                <a:latin typeface="Candara" panose="020E0502030303020204" pitchFamily="34" charset="0"/>
              </a:endParaRPr>
            </a:p>
          </p:txBody>
        </p:sp>
        <p:sp>
          <p:nvSpPr>
            <p:cNvPr id="14" name="Google Shape;136;p8">
              <a:extLst>
                <a:ext uri="{FF2B5EF4-FFF2-40B4-BE49-F238E27FC236}">
                  <a16:creationId xmlns:a16="http://schemas.microsoft.com/office/drawing/2014/main" id="{D22A3A47-2F3A-3284-9B4D-791540F55B8C}"/>
                </a:ext>
              </a:extLst>
            </p:cNvPr>
            <p:cNvSpPr txBox="1"/>
            <p:nvPr/>
          </p:nvSpPr>
          <p:spPr>
            <a:xfrm>
              <a:off x="7193557" y="6363398"/>
              <a:ext cx="62388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ndara" panose="020E0502030303020204" pitchFamily="34" charset="0"/>
                  <a:sym typeface="Arial"/>
                </a:rPr>
                <a:t>INGV</a:t>
              </a:r>
              <a:endParaRPr>
                <a:latin typeface="Candara" panose="020E0502030303020204" pitchFamily="34" charset="0"/>
              </a:endParaRPr>
            </a:p>
          </p:txBody>
        </p:sp>
        <p:sp>
          <p:nvSpPr>
            <p:cNvPr id="15" name="Google Shape;137;p8">
              <a:extLst>
                <a:ext uri="{FF2B5EF4-FFF2-40B4-BE49-F238E27FC236}">
                  <a16:creationId xmlns:a16="http://schemas.microsoft.com/office/drawing/2014/main" id="{F94F3E4F-FEEE-094D-C7C7-59825BE5D18A}"/>
                </a:ext>
              </a:extLst>
            </p:cNvPr>
            <p:cNvSpPr txBox="1"/>
            <p:nvPr/>
          </p:nvSpPr>
          <p:spPr>
            <a:xfrm>
              <a:off x="9110927" y="6408331"/>
              <a:ext cx="49404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ndara" panose="020E0502030303020204" pitchFamily="34" charset="0"/>
                  <a:sym typeface="Arial"/>
                </a:rPr>
                <a:t>IHC</a:t>
              </a:r>
              <a:endParaRPr>
                <a:latin typeface="Candara" panose="020E0502030303020204" pitchFamily="34" charset="0"/>
              </a:endParaRPr>
            </a:p>
          </p:txBody>
        </p:sp>
      </p:grpSp>
      <p:sp>
        <p:nvSpPr>
          <p:cNvPr id="16" name="Google Shape;80;g19c229ae755_0_7">
            <a:extLst>
              <a:ext uri="{FF2B5EF4-FFF2-40B4-BE49-F238E27FC236}">
                <a16:creationId xmlns:a16="http://schemas.microsoft.com/office/drawing/2014/main" id="{6169B2F1-BB5C-23F8-231B-E2587D158EDA}"/>
              </a:ext>
            </a:extLst>
          </p:cNvPr>
          <p:cNvSpPr txBox="1"/>
          <p:nvPr/>
        </p:nvSpPr>
        <p:spPr>
          <a:xfrm>
            <a:off x="24278" y="4182392"/>
            <a:ext cx="6129531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SzPts val="1600"/>
              <a:buFont typeface="Arial"/>
              <a:buChar char="✔"/>
              <a:defRPr sz="1600" b="1" i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Calibri"/>
              </a:rPr>
              <a:t>13 partners from 4 counties</a:t>
            </a:r>
            <a:r>
              <a:rPr lang="en-US" sz="1800" dirty="0">
                <a:latin typeface="Candara" panose="020E0502030303020204" pitchFamily="34" charset="0"/>
                <a:sym typeface="Calibri"/>
              </a:rPr>
              <a:t>: Cyprus, Greece, Italy and Spain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Calibri"/>
              </a:rPr>
              <a:t>3 national CPAs </a:t>
            </a:r>
            <a:r>
              <a:rPr lang="en-US" sz="1800" dirty="0">
                <a:latin typeface="Candara" panose="020E0502030303020204" pitchFamily="34" charset="0"/>
                <a:sym typeface="Calibri"/>
              </a:rPr>
              <a:t>(GR, IT, ES)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Calibri"/>
              </a:rPr>
              <a:t>1 municipality </a:t>
            </a:r>
            <a:r>
              <a:rPr lang="en-US" sz="1800" dirty="0">
                <a:latin typeface="Candara" panose="020E0502030303020204" pitchFamily="34" charset="0"/>
                <a:sym typeface="Calibri"/>
              </a:rPr>
              <a:t>(Lipari)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Calibri"/>
              </a:rPr>
              <a:t>1 international organization</a:t>
            </a:r>
            <a:r>
              <a:rPr lang="en-US" sz="1800" dirty="0">
                <a:latin typeface="Candara" panose="020E0502030303020204" pitchFamily="34" charset="0"/>
                <a:sym typeface="Calibri"/>
              </a:rPr>
              <a:t> (GEM)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Calibri"/>
              </a:rPr>
              <a:t>4 National Tsunami Warning Centers</a:t>
            </a:r>
            <a:r>
              <a:rPr lang="en-US" sz="1800" dirty="0">
                <a:latin typeface="Candara" panose="020E0502030303020204" pitchFamily="34" charset="0"/>
                <a:sym typeface="Calibri"/>
              </a:rPr>
              <a:t> (GR, IT, CY, ES)</a:t>
            </a: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5C1B6ABE-B76C-CB82-08D5-4AAFA16D33BD}"/>
              </a:ext>
            </a:extLst>
          </p:cNvPr>
          <p:cNvSpPr/>
          <p:nvPr/>
        </p:nvSpPr>
        <p:spPr>
          <a:xfrm>
            <a:off x="8539655" y="26027"/>
            <a:ext cx="1180450" cy="787549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 l="-70794" r="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Google Shape;61;g33847a449c6_0_816">
            <a:extLst>
              <a:ext uri="{FF2B5EF4-FFF2-40B4-BE49-F238E27FC236}">
                <a16:creationId xmlns:a16="http://schemas.microsoft.com/office/drawing/2014/main" id="{FE7FC23E-EDAB-67CE-F486-778E423C7694}"/>
              </a:ext>
            </a:extLst>
          </p:cNvPr>
          <p:cNvSpPr txBox="1"/>
          <p:nvPr/>
        </p:nvSpPr>
        <p:spPr>
          <a:xfrm>
            <a:off x="1439087" y="5685954"/>
            <a:ext cx="6469947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400" b="1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Duration: </a:t>
            </a:r>
            <a:r>
              <a:rPr lang="en-US" sz="1400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24 months, started on 01 February 2025</a:t>
            </a:r>
            <a:endParaRPr lang="en-US" sz="1400" dirty="0">
              <a:latin typeface="Candara" panose="020E0502030303020204" pitchFamily="34" charset="0"/>
            </a:endParaRPr>
          </a:p>
          <a:p>
            <a:pPr marL="357188" marR="0" lvl="0" indent="-357188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Call: </a:t>
            </a:r>
            <a:r>
              <a:rPr lang="en-US" sz="1400" i="0" u="none" strike="noStrike" cap="none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European Union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Civil Protection Mechanism-2024-Knowledge for Action in Prevention &amp; Preparedness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Title: NEAM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C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ollaboration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f</a:t>
            </a:r>
            <a:r>
              <a:rPr lang="en-US" sz="1400" b="1" i="0" u="none" strike="noStrike" cap="none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O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i</a:t>
            </a:r>
            <a:r>
              <a:rPr lang="en-US" sz="1400" b="1" i="0" u="none" strike="noStrike" cap="none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M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proved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tsuna</a:t>
            </a:r>
            <a:r>
              <a:rPr lang="en-US" sz="1400" b="1" i="0" u="none" strike="noStrike" cap="none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M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i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r</a:t>
            </a:r>
            <a:r>
              <a:rPr lang="en-US" sz="1400" b="1" i="0" u="none" strike="noStrike" cap="none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I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sk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mi</a:t>
            </a:r>
            <a:r>
              <a:rPr lang="en-US" sz="1400" b="1" i="0" u="none" strike="noStrike" cap="none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T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igation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 and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manage</a:t>
            </a:r>
            <a:r>
              <a:rPr lang="en-US" sz="1400" b="1" i="0" u="none" strike="noStrike" cap="none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MENT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chemeClr val="dk1"/>
              </a:solidFill>
              <a:latin typeface="Candara" panose="020E0502030303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Estimated Project Cost: 	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€985 629.70</a:t>
            </a:r>
            <a:endParaRPr sz="1400" b="0" i="0" u="none" strike="noStrike" cap="none" dirty="0">
              <a:solidFill>
                <a:schemeClr val="dk1"/>
              </a:solidFill>
              <a:latin typeface="Candara" panose="020E05020303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object 23">
            <a:extLst>
              <a:ext uri="{FF2B5EF4-FFF2-40B4-BE49-F238E27FC236}">
                <a16:creationId xmlns:a16="http://schemas.microsoft.com/office/drawing/2014/main" id="{5F06E457-ADD3-4D5A-4C70-6843F09C4EC1}"/>
              </a:ext>
            </a:extLst>
          </p:cNvPr>
          <p:cNvSpPr/>
          <p:nvPr/>
        </p:nvSpPr>
        <p:spPr>
          <a:xfrm>
            <a:off x="1588116" y="55761"/>
            <a:ext cx="1688973" cy="7208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253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7;g33847a449c6_0_828">
            <a:extLst>
              <a:ext uri="{FF2B5EF4-FFF2-40B4-BE49-F238E27FC236}">
                <a16:creationId xmlns:a16="http://schemas.microsoft.com/office/drawing/2014/main" id="{96D5DE4E-0CBA-5B8E-DD40-4896AF73941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5297" y="81630"/>
            <a:ext cx="752428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8;g33847a449c6_0_828">
            <a:extLst>
              <a:ext uri="{FF2B5EF4-FFF2-40B4-BE49-F238E27FC236}">
                <a16:creationId xmlns:a16="http://schemas.microsoft.com/office/drawing/2014/main" id="{B186DCF7-3CB5-8EB8-9D3D-FA29E0D218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78" y="72240"/>
            <a:ext cx="689653" cy="6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78;p12">
            <a:extLst>
              <a:ext uri="{FF2B5EF4-FFF2-40B4-BE49-F238E27FC236}">
                <a16:creationId xmlns:a16="http://schemas.microsoft.com/office/drawing/2014/main" id="{39EA31BB-F7BF-D3DF-4A1F-487F03657B58}"/>
              </a:ext>
            </a:extLst>
          </p:cNvPr>
          <p:cNvSpPr txBox="1"/>
          <p:nvPr/>
        </p:nvSpPr>
        <p:spPr>
          <a:xfrm>
            <a:off x="3367480" y="253652"/>
            <a:ext cx="5172175" cy="37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2400" b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dirty="0">
                <a:sym typeface="Calibri"/>
              </a:rPr>
              <a:t>Aim - Rationale</a:t>
            </a:r>
            <a:endParaRPr dirty="0"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056B18-129B-A6CA-CD3E-1DEBB91AA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781" y="890644"/>
            <a:ext cx="2648992" cy="2648992"/>
          </a:xfrm>
          <a:prstGeom prst="rect">
            <a:avLst/>
          </a:prstGeom>
        </p:spPr>
      </p:pic>
      <p:sp>
        <p:nvSpPr>
          <p:cNvPr id="3" name="Freeform 9">
            <a:extLst>
              <a:ext uri="{FF2B5EF4-FFF2-40B4-BE49-F238E27FC236}">
                <a16:creationId xmlns:a16="http://schemas.microsoft.com/office/drawing/2014/main" id="{A98D05E9-7CD6-E95A-3229-1305DD10018F}"/>
              </a:ext>
            </a:extLst>
          </p:cNvPr>
          <p:cNvSpPr/>
          <p:nvPr/>
        </p:nvSpPr>
        <p:spPr>
          <a:xfrm>
            <a:off x="8539655" y="26027"/>
            <a:ext cx="1180450" cy="787549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 l="-70794" r="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1E3459-D470-9272-1AA1-209AA2032A03}"/>
              </a:ext>
            </a:extLst>
          </p:cNvPr>
          <p:cNvSpPr txBox="1"/>
          <p:nvPr/>
        </p:nvSpPr>
        <p:spPr>
          <a:xfrm>
            <a:off x="185660" y="942686"/>
            <a:ext cx="9073953" cy="180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SzPts val="1600"/>
              <a:buFont typeface="Arial"/>
              <a:buChar char="✔"/>
              <a:defRPr sz="1600" b="1" i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/>
              <a:buChar char="✔"/>
              <a:tabLst/>
              <a:defRPr/>
            </a:pPr>
            <a:r>
              <a: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/>
                <a:cs typeface="Calibri"/>
              </a:rPr>
              <a:t>Aim: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/>
                <a:cs typeface="Calibri"/>
              </a:rPr>
              <a:t>Improve tsunami preparedness in the NEAM region, at different scales, for effective risk, evacuation and emergency management.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/>
              <a:buChar char="✔"/>
              <a:tabLst/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Calibri"/>
              <a:cs typeface="Calibri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/>
              <a:buChar char="✔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/>
                <a:cs typeface="Calibri"/>
              </a:rPr>
              <a:t>Objectives</a:t>
            </a:r>
            <a:r>
              <a: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/>
                <a:cs typeface="Calibri"/>
              </a:rPr>
              <a:t>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/>
                <a:cs typeface="Calibri"/>
              </a:rPr>
              <a:t>are spanning from the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Calibri"/>
                <a:cs typeface="Calibri"/>
              </a:rPr>
              <a:t>national to local levels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/>
                <a:cs typeface="Calibri"/>
              </a:rPr>
              <a:t>, addressing needs for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Calibri"/>
                <a:cs typeface="Calibri"/>
              </a:rPr>
              <a:t>national tsunami risk planning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/>
                <a:cs typeface="Calibri"/>
              </a:rPr>
              <a:t>and for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anose="020E0502030303020204" pitchFamily="34" charset="0"/>
                <a:ea typeface="Calibri"/>
                <a:cs typeface="Calibri"/>
              </a:rPr>
              <a:t>enhancing multi-hazard preparedness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Calibri"/>
                <a:cs typeface="Calibri"/>
              </a:rPr>
              <a:t>in coastal communities at risk.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FA0BAE-7D63-AB03-3F84-E9CEE6467056}"/>
              </a:ext>
            </a:extLst>
          </p:cNvPr>
          <p:cNvSpPr txBox="1"/>
          <p:nvPr/>
        </p:nvSpPr>
        <p:spPr>
          <a:xfrm>
            <a:off x="185661" y="2654284"/>
            <a:ext cx="1182067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Font typeface="Arial" panose="020B0604020202020204" pitchFamily="34" charset="0"/>
              <a:buChar char="●"/>
            </a:pPr>
            <a:r>
              <a:rPr lang="en-GB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National level:</a:t>
            </a:r>
            <a:endParaRPr lang="en-GB" b="1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 marL="804863" indent="-269082" algn="just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prstClr val="black"/>
                </a:solidFill>
                <a:latin typeface="Candara" panose="020E0502030303020204" pitchFamily="34" charset="0"/>
              </a:rPr>
              <a:t>National-level tsunami inundation maps are crucial for coastal planning and risk</a:t>
            </a:r>
          </a:p>
          <a:p>
            <a:pPr marL="534988" algn="just" defTabSz="803275"/>
            <a:r>
              <a:rPr lang="en-GB" dirty="0">
                <a:solidFill>
                  <a:prstClr val="black"/>
                </a:solidFill>
                <a:latin typeface="Candara" panose="020E0502030303020204" pitchFamily="34" charset="0"/>
              </a:rPr>
              <a:t>	management. </a:t>
            </a:r>
          </a:p>
          <a:p>
            <a:pPr marL="804863" indent="-269082" algn="just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prstClr val="black"/>
                </a:solidFill>
                <a:latin typeface="Candara" panose="020E0502030303020204" pitchFamily="34" charset="0"/>
              </a:rPr>
              <a:t>Support local tsunami hazard assessment and evacuation planning.  </a:t>
            </a:r>
          </a:p>
          <a:p>
            <a:pPr marL="804863" indent="-269082" algn="just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prstClr val="black"/>
                </a:solidFill>
                <a:latin typeface="Candara" panose="020E0502030303020204" pitchFamily="34" charset="0"/>
              </a:rPr>
              <a:t>Contribute to important global tsunami initiatives like IOC-UNESCO’s Tsunami Ready Recognition Programme (TRRP) and Ocean Decade Tsunami Programme (ODTP) by scaling hazard assessment nationally.</a:t>
            </a:r>
          </a:p>
          <a:p>
            <a:pPr marL="514350" indent="-514350" algn="just">
              <a:buFont typeface="Arial" panose="020B0604020202020204" pitchFamily="34" charset="0"/>
              <a:buChar char="●"/>
            </a:pPr>
            <a:r>
              <a:rPr lang="en-GB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Local level:</a:t>
            </a:r>
          </a:p>
          <a:p>
            <a:pPr marL="804863" indent="-269082" algn="just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prstClr val="black"/>
                </a:solidFill>
                <a:latin typeface="Candara" panose="020E0502030303020204" pitchFamily="34" charset="0"/>
              </a:rPr>
              <a:t>Tsunamis from earthquakes and volcanic activity pose significant risks for coastal communities in the NEAM region.</a:t>
            </a:r>
          </a:p>
          <a:p>
            <a:pPr marL="804863" indent="-269082" algn="just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prstClr val="black"/>
                </a:solidFill>
                <a:latin typeface="Candara" panose="020E0502030303020204" pitchFamily="34" charset="0"/>
              </a:rPr>
              <a:t>A multi-hazard approach considering cascading effects is needed for effective tsunami evacuation and emergency management.  </a:t>
            </a:r>
          </a:p>
          <a:p>
            <a:pPr marL="804863" indent="-269082" algn="just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prstClr val="black"/>
                </a:solidFill>
                <a:latin typeface="Candara" panose="020E0502030303020204" pitchFamily="34" charset="0"/>
              </a:rPr>
              <a:t>Emphasis on science-informed participatory and decision-making workshops to improve local planning and implementation effectiveness.</a:t>
            </a:r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id="{025B537C-0732-9CF2-0BCA-A3BD3D9F6875}"/>
              </a:ext>
            </a:extLst>
          </p:cNvPr>
          <p:cNvSpPr/>
          <p:nvPr/>
        </p:nvSpPr>
        <p:spPr>
          <a:xfrm>
            <a:off x="1588116" y="55761"/>
            <a:ext cx="1688973" cy="7208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8F50B1B-1CDB-8EB0-4BCA-F70F87200B7E}"/>
              </a:ext>
            </a:extLst>
          </p:cNvPr>
          <p:cNvSpPr txBox="1">
            <a:spLocks/>
          </p:cNvSpPr>
          <p:nvPr/>
        </p:nvSpPr>
        <p:spPr>
          <a:xfrm>
            <a:off x="4586426" y="6510508"/>
            <a:ext cx="3019147" cy="2943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200" i="1" dirty="0">
                <a:latin typeface="Play" panose="00000500000000000000" pitchFamily="2" charset="0"/>
              </a:rPr>
              <a:t>ICG/NEAMTWS-XX, Paris, 3-5 December 2025</a:t>
            </a:r>
          </a:p>
        </p:txBody>
      </p:sp>
    </p:spTree>
    <p:extLst>
      <p:ext uri="{BB962C8B-B14F-4D97-AF65-F5344CB8AC3E}">
        <p14:creationId xmlns:p14="http://schemas.microsoft.com/office/powerpoint/2010/main" val="4017950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7;g33847a449c6_0_828">
            <a:extLst>
              <a:ext uri="{FF2B5EF4-FFF2-40B4-BE49-F238E27FC236}">
                <a16:creationId xmlns:a16="http://schemas.microsoft.com/office/drawing/2014/main" id="{39BC5563-C94B-63A4-2D3D-FBC15025F3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97" y="81630"/>
            <a:ext cx="752428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8;g33847a449c6_0_828">
            <a:extLst>
              <a:ext uri="{FF2B5EF4-FFF2-40B4-BE49-F238E27FC236}">
                <a16:creationId xmlns:a16="http://schemas.microsoft.com/office/drawing/2014/main" id="{2413F700-65FB-0724-AB3D-3C87C403DE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78" y="72240"/>
            <a:ext cx="689653" cy="6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7;p11">
            <a:extLst>
              <a:ext uri="{FF2B5EF4-FFF2-40B4-BE49-F238E27FC236}">
                <a16:creationId xmlns:a16="http://schemas.microsoft.com/office/drawing/2014/main" id="{474E3501-9885-B963-2FF3-BFD460CC7C04}"/>
              </a:ext>
            </a:extLst>
          </p:cNvPr>
          <p:cNvSpPr txBox="1"/>
          <p:nvPr/>
        </p:nvSpPr>
        <p:spPr>
          <a:xfrm>
            <a:off x="3367481" y="223172"/>
            <a:ext cx="5172174" cy="37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2400" b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dirty="0">
                <a:sym typeface="Calibri"/>
              </a:rPr>
              <a:t>Geographical coverage</a:t>
            </a:r>
            <a:endParaRPr dirty="0">
              <a:sym typeface="Calibri"/>
            </a:endParaRPr>
          </a:p>
        </p:txBody>
      </p:sp>
      <p:pic>
        <p:nvPicPr>
          <p:cNvPr id="10" name="Google Shape;129;p8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FBCC327A-C371-1766-2457-92E84F04EA4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836" t="25901" b="10505"/>
          <a:stretch/>
        </p:blipFill>
        <p:spPr>
          <a:xfrm>
            <a:off x="198475" y="891125"/>
            <a:ext cx="11795050" cy="50871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40;p8">
            <a:extLst>
              <a:ext uri="{FF2B5EF4-FFF2-40B4-BE49-F238E27FC236}">
                <a16:creationId xmlns:a16="http://schemas.microsoft.com/office/drawing/2014/main" id="{5B7DFA6D-EEAF-7AB3-B522-9D509EE1812C}"/>
              </a:ext>
            </a:extLst>
          </p:cNvPr>
          <p:cNvSpPr/>
          <p:nvPr/>
        </p:nvSpPr>
        <p:spPr>
          <a:xfrm>
            <a:off x="7428381" y="2884590"/>
            <a:ext cx="4565144" cy="975409"/>
          </a:xfrm>
          <a:prstGeom prst="roundRect">
            <a:avLst>
              <a:gd name="adj" fmla="val 18669"/>
            </a:avLst>
          </a:prstGeom>
          <a:solidFill>
            <a:srgbClr val="43AFE2">
              <a:alpha val="48240"/>
            </a:srgbClr>
          </a:solidFill>
          <a:ln w="9525" cap="flat" cmpd="sng">
            <a:solidFill>
              <a:srgbClr val="C0C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37;p8">
            <a:extLst>
              <a:ext uri="{FF2B5EF4-FFF2-40B4-BE49-F238E27FC236}">
                <a16:creationId xmlns:a16="http://schemas.microsoft.com/office/drawing/2014/main" id="{F6CAC077-66AF-F422-5F0C-78E8935DD985}"/>
              </a:ext>
            </a:extLst>
          </p:cNvPr>
          <p:cNvSpPr/>
          <p:nvPr/>
        </p:nvSpPr>
        <p:spPr>
          <a:xfrm>
            <a:off x="3987209" y="1820989"/>
            <a:ext cx="4486940" cy="923289"/>
          </a:xfrm>
          <a:prstGeom prst="roundRect">
            <a:avLst>
              <a:gd name="adj" fmla="val 18669"/>
            </a:avLst>
          </a:prstGeom>
          <a:solidFill>
            <a:srgbClr val="B3E5A0">
              <a:alpha val="60390"/>
            </a:srgbClr>
          </a:solidFill>
          <a:ln w="9525" cap="flat" cmpd="sng">
            <a:solidFill>
              <a:srgbClr val="C0C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4;p8">
            <a:extLst>
              <a:ext uri="{FF2B5EF4-FFF2-40B4-BE49-F238E27FC236}">
                <a16:creationId xmlns:a16="http://schemas.microsoft.com/office/drawing/2014/main" id="{FCC943C4-D6DD-D956-6548-681838838C60}"/>
              </a:ext>
            </a:extLst>
          </p:cNvPr>
          <p:cNvSpPr txBox="1"/>
          <p:nvPr/>
        </p:nvSpPr>
        <p:spPr>
          <a:xfrm>
            <a:off x="7428381" y="2907220"/>
            <a:ext cx="456514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Greece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/>
              <a:t>National tsunami inundation mapping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/>
              <a:t>Tsunami evacuation mapping @ </a:t>
            </a:r>
            <a:r>
              <a:rPr lang="en-US" i="1" dirty="0" err="1"/>
              <a:t>Methoni</a:t>
            </a:r>
            <a:endParaRPr lang="en-US" sz="1800" i="1" dirty="0"/>
          </a:p>
        </p:txBody>
      </p:sp>
      <p:sp>
        <p:nvSpPr>
          <p:cNvPr id="14" name="Google Shape;140;p8">
            <a:extLst>
              <a:ext uri="{FF2B5EF4-FFF2-40B4-BE49-F238E27FC236}">
                <a16:creationId xmlns:a16="http://schemas.microsoft.com/office/drawing/2014/main" id="{4D331142-6E40-0369-4585-8BD1B091755F}"/>
              </a:ext>
            </a:extLst>
          </p:cNvPr>
          <p:cNvSpPr/>
          <p:nvPr/>
        </p:nvSpPr>
        <p:spPr>
          <a:xfrm>
            <a:off x="729697" y="2759548"/>
            <a:ext cx="3001476" cy="975408"/>
          </a:xfrm>
          <a:prstGeom prst="roundRect">
            <a:avLst>
              <a:gd name="adj" fmla="val 18669"/>
            </a:avLst>
          </a:prstGeom>
          <a:solidFill>
            <a:srgbClr val="43AFE2">
              <a:alpha val="48240"/>
            </a:srgbClr>
          </a:solidFill>
          <a:ln w="9525" cap="flat" cmpd="sng">
            <a:solidFill>
              <a:srgbClr val="C0C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34;p8">
            <a:extLst>
              <a:ext uri="{FF2B5EF4-FFF2-40B4-BE49-F238E27FC236}">
                <a16:creationId xmlns:a16="http://schemas.microsoft.com/office/drawing/2014/main" id="{08695231-5BFA-1E98-0F62-01F44BE3426E}"/>
              </a:ext>
            </a:extLst>
          </p:cNvPr>
          <p:cNvSpPr txBox="1"/>
          <p:nvPr/>
        </p:nvSpPr>
        <p:spPr>
          <a:xfrm>
            <a:off x="690669" y="2761951"/>
            <a:ext cx="307953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Spain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/>
              <a:t>National tsunami inundation mapping</a:t>
            </a:r>
          </a:p>
        </p:txBody>
      </p:sp>
      <p:sp>
        <p:nvSpPr>
          <p:cNvPr id="16" name="Google Shape;134;p8">
            <a:extLst>
              <a:ext uri="{FF2B5EF4-FFF2-40B4-BE49-F238E27FC236}">
                <a16:creationId xmlns:a16="http://schemas.microsoft.com/office/drawing/2014/main" id="{C6EC2235-340D-35D8-1CF9-C0385E37F577}"/>
              </a:ext>
            </a:extLst>
          </p:cNvPr>
          <p:cNvSpPr txBox="1"/>
          <p:nvPr/>
        </p:nvSpPr>
        <p:spPr>
          <a:xfrm>
            <a:off x="3987209" y="1791499"/>
            <a:ext cx="443860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Italy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/>
              <a:t>Capacity building – knowledge sharing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/>
              <a:t>Tsunami evacuation mapping @ Stromboli</a:t>
            </a:r>
          </a:p>
        </p:txBody>
      </p:sp>
      <p:sp>
        <p:nvSpPr>
          <p:cNvPr id="17" name="Google Shape;140;p8">
            <a:extLst>
              <a:ext uri="{FF2B5EF4-FFF2-40B4-BE49-F238E27FC236}">
                <a16:creationId xmlns:a16="http://schemas.microsoft.com/office/drawing/2014/main" id="{9D1836F2-CD0B-57AA-A772-70DA32B994D5}"/>
              </a:ext>
            </a:extLst>
          </p:cNvPr>
          <p:cNvSpPr/>
          <p:nvPr/>
        </p:nvSpPr>
        <p:spPr>
          <a:xfrm>
            <a:off x="7467409" y="4993943"/>
            <a:ext cx="3001476" cy="975408"/>
          </a:xfrm>
          <a:prstGeom prst="roundRect">
            <a:avLst>
              <a:gd name="adj" fmla="val 18669"/>
            </a:avLst>
          </a:prstGeom>
          <a:solidFill>
            <a:srgbClr val="43AFE2">
              <a:alpha val="48240"/>
            </a:srgbClr>
          </a:solidFill>
          <a:ln w="9525" cap="flat" cmpd="sng">
            <a:solidFill>
              <a:srgbClr val="C0C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34;p8">
            <a:extLst>
              <a:ext uri="{FF2B5EF4-FFF2-40B4-BE49-F238E27FC236}">
                <a16:creationId xmlns:a16="http://schemas.microsoft.com/office/drawing/2014/main" id="{EE8D4415-131B-8514-1B48-17CBCC55A611}"/>
              </a:ext>
            </a:extLst>
          </p:cNvPr>
          <p:cNvSpPr txBox="1"/>
          <p:nvPr/>
        </p:nvSpPr>
        <p:spPr>
          <a:xfrm>
            <a:off x="7428381" y="5036999"/>
            <a:ext cx="307953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Cyprus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/>
              <a:t>National tsunami inundation mapping</a:t>
            </a: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D821CBA9-54DE-79FD-13C9-E55F32B92E28}"/>
              </a:ext>
            </a:extLst>
          </p:cNvPr>
          <p:cNvSpPr/>
          <p:nvPr/>
        </p:nvSpPr>
        <p:spPr>
          <a:xfrm>
            <a:off x="8539655" y="26027"/>
            <a:ext cx="1180450" cy="787549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 l="-70794" r="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E9BF8A6-336C-5A71-A6B0-3C0FF11352BC}"/>
              </a:ext>
            </a:extLst>
          </p:cNvPr>
          <p:cNvSpPr/>
          <p:nvPr/>
        </p:nvSpPr>
        <p:spPr>
          <a:xfrm>
            <a:off x="5975130" y="4027286"/>
            <a:ext cx="168166" cy="17287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D78244C-F437-8FCD-45BE-5420FEF0C866}"/>
              </a:ext>
            </a:extLst>
          </p:cNvPr>
          <p:cNvSpPr/>
          <p:nvPr/>
        </p:nvSpPr>
        <p:spPr>
          <a:xfrm>
            <a:off x="7126016" y="4468721"/>
            <a:ext cx="168166" cy="17287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bject 23">
            <a:extLst>
              <a:ext uri="{FF2B5EF4-FFF2-40B4-BE49-F238E27FC236}">
                <a16:creationId xmlns:a16="http://schemas.microsoft.com/office/drawing/2014/main" id="{E47E5F5B-7604-7B12-202A-C1A2A1A7001A}"/>
              </a:ext>
            </a:extLst>
          </p:cNvPr>
          <p:cNvSpPr/>
          <p:nvPr/>
        </p:nvSpPr>
        <p:spPr>
          <a:xfrm>
            <a:off x="1588116" y="61016"/>
            <a:ext cx="1688973" cy="7208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5257901-CA3C-CC37-97CE-946E80D4F37C}"/>
              </a:ext>
            </a:extLst>
          </p:cNvPr>
          <p:cNvSpPr txBox="1">
            <a:spLocks/>
          </p:cNvSpPr>
          <p:nvPr/>
        </p:nvSpPr>
        <p:spPr>
          <a:xfrm>
            <a:off x="4586426" y="6510508"/>
            <a:ext cx="3019147" cy="2943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200" i="1" dirty="0">
                <a:latin typeface="Play" panose="00000500000000000000" pitchFamily="2" charset="0"/>
              </a:rPr>
              <a:t>ICG/NEAMTWS-XX, Paris, 3-5 December 2025</a:t>
            </a:r>
          </a:p>
        </p:txBody>
      </p:sp>
    </p:spTree>
    <p:extLst>
      <p:ext uri="{BB962C8B-B14F-4D97-AF65-F5344CB8AC3E}">
        <p14:creationId xmlns:p14="http://schemas.microsoft.com/office/powerpoint/2010/main" val="3304198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87480-0E9D-FF38-57AF-257EC42C6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7;g33847a449c6_0_828">
            <a:extLst>
              <a:ext uri="{FF2B5EF4-FFF2-40B4-BE49-F238E27FC236}">
                <a16:creationId xmlns:a16="http://schemas.microsoft.com/office/drawing/2014/main" id="{E9F3EC8F-2E78-2842-C743-A45EF908484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5297" y="81630"/>
            <a:ext cx="752428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8;g33847a449c6_0_828">
            <a:extLst>
              <a:ext uri="{FF2B5EF4-FFF2-40B4-BE49-F238E27FC236}">
                <a16:creationId xmlns:a16="http://schemas.microsoft.com/office/drawing/2014/main" id="{4572A8CF-16CC-5198-8385-A95AEC2B07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78" y="72240"/>
            <a:ext cx="689653" cy="6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8;p12">
            <a:extLst>
              <a:ext uri="{FF2B5EF4-FFF2-40B4-BE49-F238E27FC236}">
                <a16:creationId xmlns:a16="http://schemas.microsoft.com/office/drawing/2014/main" id="{B50998D1-311C-1981-E9AA-203927411A0C}"/>
              </a:ext>
            </a:extLst>
          </p:cNvPr>
          <p:cNvSpPr txBox="1"/>
          <p:nvPr/>
        </p:nvSpPr>
        <p:spPr>
          <a:xfrm>
            <a:off x="3277089" y="202852"/>
            <a:ext cx="5199503" cy="37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2400" b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dirty="0">
                <a:sym typeface="Calibri"/>
              </a:rPr>
              <a:t>Expected project outputs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8235EC-2B20-F562-4721-6D3D61DCD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" b="12258"/>
          <a:stretch/>
        </p:blipFill>
        <p:spPr>
          <a:xfrm>
            <a:off x="0" y="962242"/>
            <a:ext cx="7695243" cy="4933515"/>
          </a:xfrm>
          <a:prstGeom prst="rect">
            <a:avLst/>
          </a:prstGeom>
        </p:spPr>
      </p:pic>
      <p:sp>
        <p:nvSpPr>
          <p:cNvPr id="14" name="Google Shape;80;g19c229ae755_0_7">
            <a:extLst>
              <a:ext uri="{FF2B5EF4-FFF2-40B4-BE49-F238E27FC236}">
                <a16:creationId xmlns:a16="http://schemas.microsoft.com/office/drawing/2014/main" id="{51A594F7-98BD-044E-5154-16015DD072B8}"/>
              </a:ext>
            </a:extLst>
          </p:cNvPr>
          <p:cNvSpPr txBox="1"/>
          <p:nvPr/>
        </p:nvSpPr>
        <p:spPr>
          <a:xfrm>
            <a:off x="7592259" y="1009359"/>
            <a:ext cx="4589231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SzPts val="1600"/>
              <a:buFont typeface="Arial"/>
              <a:buChar char="✔"/>
              <a:defRPr sz="1600" b="1" i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Calibri"/>
              </a:rPr>
              <a:t>National level</a:t>
            </a:r>
          </a:p>
          <a:p>
            <a:pPr indent="-1031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  <a:sym typeface="Calibri"/>
              </a:rPr>
              <a:t>Development of national tsunami Inundation maps (CY, GR, ES)</a:t>
            </a:r>
          </a:p>
          <a:p>
            <a:pPr indent="-1031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  <a:sym typeface="Calibri"/>
              </a:rPr>
              <a:t>Development of guidelines and tools for implementation in other countries/regions</a:t>
            </a:r>
          </a:p>
          <a:p>
            <a:pPr indent="-1031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  <a:sym typeface="Calibri"/>
              </a:rPr>
              <a:t>Dissemination of results across relevant national stakeholders</a:t>
            </a:r>
          </a:p>
          <a:p>
            <a:pPr indent="-1031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  <a:sym typeface="Calibri"/>
              </a:rPr>
              <a:t>Dissemination of methodological approach at international level</a:t>
            </a: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35CE968A-E33F-2625-6FF8-2939465351FF}"/>
              </a:ext>
            </a:extLst>
          </p:cNvPr>
          <p:cNvSpPr/>
          <p:nvPr/>
        </p:nvSpPr>
        <p:spPr>
          <a:xfrm>
            <a:off x="8539655" y="26027"/>
            <a:ext cx="1180450" cy="787549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 l="-70794" r="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object 23">
            <a:extLst>
              <a:ext uri="{FF2B5EF4-FFF2-40B4-BE49-F238E27FC236}">
                <a16:creationId xmlns:a16="http://schemas.microsoft.com/office/drawing/2014/main" id="{F9499262-F0AD-2D69-06E6-F5198F1077DD}"/>
              </a:ext>
            </a:extLst>
          </p:cNvPr>
          <p:cNvSpPr/>
          <p:nvPr/>
        </p:nvSpPr>
        <p:spPr>
          <a:xfrm>
            <a:off x="1588116" y="55761"/>
            <a:ext cx="1688973" cy="7208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A3873B58-0CA1-88AD-3364-FFF5F2AA1959}"/>
              </a:ext>
            </a:extLst>
          </p:cNvPr>
          <p:cNvSpPr txBox="1">
            <a:spLocks/>
          </p:cNvSpPr>
          <p:nvPr/>
        </p:nvSpPr>
        <p:spPr>
          <a:xfrm>
            <a:off x="4586426" y="6510508"/>
            <a:ext cx="3019147" cy="2943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200" i="1" dirty="0">
                <a:latin typeface="Play" panose="00000500000000000000" pitchFamily="2" charset="0"/>
              </a:rPr>
              <a:t>ICG/NEAMTWS-XX, Paris, 3-5 December 2025</a:t>
            </a:r>
          </a:p>
        </p:txBody>
      </p:sp>
    </p:spTree>
    <p:extLst>
      <p:ext uri="{BB962C8B-B14F-4D97-AF65-F5344CB8AC3E}">
        <p14:creationId xmlns:p14="http://schemas.microsoft.com/office/powerpoint/2010/main" val="806764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2D3E1-FBBC-8E9F-59EE-5A0ADFEB4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7;g33847a449c6_0_828">
            <a:extLst>
              <a:ext uri="{FF2B5EF4-FFF2-40B4-BE49-F238E27FC236}">
                <a16:creationId xmlns:a16="http://schemas.microsoft.com/office/drawing/2014/main" id="{4F92A6FB-77BD-37F4-348A-7A931DD6164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5297" y="81630"/>
            <a:ext cx="752428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8;g33847a449c6_0_828">
            <a:extLst>
              <a:ext uri="{FF2B5EF4-FFF2-40B4-BE49-F238E27FC236}">
                <a16:creationId xmlns:a16="http://schemas.microsoft.com/office/drawing/2014/main" id="{7317E05B-3451-15C0-6A29-E32636AC22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78" y="72240"/>
            <a:ext cx="689653" cy="6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8;p12">
            <a:extLst>
              <a:ext uri="{FF2B5EF4-FFF2-40B4-BE49-F238E27FC236}">
                <a16:creationId xmlns:a16="http://schemas.microsoft.com/office/drawing/2014/main" id="{5017D9BD-67A1-CFAC-925E-573739BB7856}"/>
              </a:ext>
            </a:extLst>
          </p:cNvPr>
          <p:cNvSpPr txBox="1"/>
          <p:nvPr/>
        </p:nvSpPr>
        <p:spPr>
          <a:xfrm>
            <a:off x="3277090" y="202852"/>
            <a:ext cx="5262566" cy="37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2400" b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dirty="0">
                <a:sym typeface="Calibri"/>
              </a:rPr>
              <a:t>Expected project outputs</a:t>
            </a: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68DA8996-3725-223B-80B1-CF47117E0445}"/>
              </a:ext>
            </a:extLst>
          </p:cNvPr>
          <p:cNvSpPr/>
          <p:nvPr/>
        </p:nvSpPr>
        <p:spPr>
          <a:xfrm>
            <a:off x="8539655" y="26027"/>
            <a:ext cx="1180450" cy="787549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 l="-70794" r="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86F5B-6228-E016-AE5D-FD4F9850FBB4}"/>
              </a:ext>
            </a:extLst>
          </p:cNvPr>
          <p:cNvSpPr txBox="1"/>
          <p:nvPr/>
        </p:nvSpPr>
        <p:spPr>
          <a:xfrm>
            <a:off x="7194330" y="924001"/>
            <a:ext cx="4855779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36575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	Tsunami Inundation Maps</a:t>
            </a:r>
          </a:p>
          <a:p>
            <a:endParaRPr lang="en-US" sz="1600" dirty="0">
              <a:latin typeface="Candara" panose="020E0502030303020204" pitchFamily="34" charset="0"/>
            </a:endParaRPr>
          </a:p>
          <a:p>
            <a:r>
              <a:rPr lang="en-US" sz="1600" dirty="0">
                <a:latin typeface="Candara" panose="020E0502030303020204" pitchFamily="34" charset="0"/>
              </a:rPr>
              <a:t>Tsunami inundation maps are an important tool for coastal risk assessment: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ndara" panose="020E0502030303020204" pitchFamily="34" charset="0"/>
              </a:rPr>
              <a:t>support the operations of tsunami early warning systems (design of evacuation maps and evacuation plans)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ndara" panose="020E0502030303020204" pitchFamily="34" charset="0"/>
              </a:rPr>
              <a:t>assist in planning and regulating the coastal development</a:t>
            </a:r>
          </a:p>
          <a:p>
            <a:endParaRPr lang="en-US" sz="1600" dirty="0">
              <a:latin typeface="Candara" panose="020E0502030303020204" pitchFamily="34" charset="0"/>
            </a:endParaRPr>
          </a:p>
          <a:p>
            <a:r>
              <a:rPr lang="en-US" sz="1600" dirty="0">
                <a:latin typeface="Candara" panose="020E0502030303020204" pitchFamily="34" charset="0"/>
              </a:rPr>
              <a:t>Tsunami inundation maps workflow: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Candara" panose="020E0502030303020204" pitchFamily="34" charset="0"/>
              </a:rPr>
              <a:t>Quantify hazard levels through a probabilistic tsunami hazard assessment (PTHA) and convert the MIH to inundation distance (</a:t>
            </a:r>
            <a:r>
              <a:rPr lang="en-US" sz="1600" i="1" dirty="0">
                <a:latin typeface="Candara" panose="020E0502030303020204" pitchFamily="34" charset="0"/>
              </a:rPr>
              <a:t>Tonini et al., 2021</a:t>
            </a:r>
            <a:r>
              <a:rPr lang="en-US" sz="1600" dirty="0">
                <a:latin typeface="Candara" panose="020E0502030303020204" pitchFamily="34" charset="0"/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Candara" panose="020E0502030303020204" pitchFamily="34" charset="0"/>
              </a:rPr>
              <a:t>Decision making process on the acceptable level of risk; selection of design rate, probability, return period, safety factors;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Candara" panose="020E0502030303020204" pitchFamily="34" charset="0"/>
              </a:rPr>
              <a:t>Application of methodology; processing of inundation maps, analysis and refinements of maps, validation of results, etc.</a:t>
            </a:r>
          </a:p>
        </p:txBody>
      </p:sp>
      <p:pic>
        <p:nvPicPr>
          <p:cNvPr id="2052" name="Picture 4" descr="Immagine che contiene mappa, testo, schermata, Software multimediale&#10;&#10;Il contenuto generato dall'IA potrebbe non essere corretto.">
            <a:extLst>
              <a:ext uri="{FF2B5EF4-FFF2-40B4-BE49-F238E27FC236}">
                <a16:creationId xmlns:a16="http://schemas.microsoft.com/office/drawing/2014/main" id="{E1035CFE-BD9A-F704-B080-D0547B36D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2" y="914400"/>
            <a:ext cx="7089921" cy="487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CA814E-1044-BC90-3129-469722CA95C1}"/>
              </a:ext>
            </a:extLst>
          </p:cNvPr>
          <p:cNvSpPr txBox="1"/>
          <p:nvPr/>
        </p:nvSpPr>
        <p:spPr>
          <a:xfrm>
            <a:off x="4069756" y="5753852"/>
            <a:ext cx="30510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Candara" panose="020E0502030303020204" pitchFamily="34" charset="0"/>
              </a:rPr>
              <a:t>sgi2.isprambiente.it/</a:t>
            </a:r>
            <a:r>
              <a:rPr lang="en-US" sz="1600" i="1" dirty="0" err="1">
                <a:latin typeface="Candara" panose="020E0502030303020204" pitchFamily="34" charset="0"/>
              </a:rPr>
              <a:t>tsunamimap</a:t>
            </a:r>
            <a:r>
              <a:rPr lang="en-US" sz="1600" i="1" dirty="0">
                <a:latin typeface="Candara" panose="020E0502030303020204" pitchFamily="34" charset="0"/>
              </a:rPr>
              <a:t>/</a:t>
            </a:r>
            <a:endParaRPr lang="en-US" sz="1600" i="1" dirty="0"/>
          </a:p>
        </p:txBody>
      </p:sp>
      <p:pic>
        <p:nvPicPr>
          <p:cNvPr id="16" name="Google Shape;386;p33">
            <a:extLst>
              <a:ext uri="{FF2B5EF4-FFF2-40B4-BE49-F238E27FC236}">
                <a16:creationId xmlns:a16="http://schemas.microsoft.com/office/drawing/2014/main" id="{29200337-FBA2-DF94-E978-62C8AFECED54}"/>
              </a:ext>
            </a:extLst>
          </p:cNvPr>
          <p:cNvPicPr preferRelativeResize="0"/>
          <p:nvPr/>
        </p:nvPicPr>
        <p:blipFill rotWithShape="1">
          <a:blip r:embed="rId7">
            <a:alphaModFix amt="85000"/>
          </a:blip>
          <a:srcRect/>
          <a:stretch/>
        </p:blipFill>
        <p:spPr>
          <a:xfrm>
            <a:off x="10853733" y="821517"/>
            <a:ext cx="1372164" cy="60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EDD631-EFB0-BA49-E0B7-5B4C3C5973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51" y="3414663"/>
            <a:ext cx="3934287" cy="2740803"/>
          </a:xfrm>
          <a:prstGeom prst="rect">
            <a:avLst/>
          </a:prstGeom>
        </p:spPr>
      </p:pic>
      <p:sp>
        <p:nvSpPr>
          <p:cNvPr id="7" name="object 23">
            <a:extLst>
              <a:ext uri="{FF2B5EF4-FFF2-40B4-BE49-F238E27FC236}">
                <a16:creationId xmlns:a16="http://schemas.microsoft.com/office/drawing/2014/main" id="{69FE73CB-094D-EE69-E1F2-E2FCFBE3FD20}"/>
              </a:ext>
            </a:extLst>
          </p:cNvPr>
          <p:cNvSpPr/>
          <p:nvPr/>
        </p:nvSpPr>
        <p:spPr>
          <a:xfrm>
            <a:off x="1588116" y="55761"/>
            <a:ext cx="1688973" cy="7208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44EF90E-BBED-7280-261B-73E7FC3C77B7}"/>
              </a:ext>
            </a:extLst>
          </p:cNvPr>
          <p:cNvSpPr txBox="1">
            <a:spLocks/>
          </p:cNvSpPr>
          <p:nvPr/>
        </p:nvSpPr>
        <p:spPr>
          <a:xfrm>
            <a:off x="4586426" y="6510508"/>
            <a:ext cx="3019147" cy="2943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200" i="1" dirty="0">
                <a:latin typeface="Play" panose="00000500000000000000" pitchFamily="2" charset="0"/>
              </a:rPr>
              <a:t>ICG/NEAMTWS-XX, Paris, 3-5 December 2025</a:t>
            </a:r>
          </a:p>
        </p:txBody>
      </p:sp>
    </p:spTree>
    <p:extLst>
      <p:ext uri="{BB962C8B-B14F-4D97-AF65-F5344CB8AC3E}">
        <p14:creationId xmlns:p14="http://schemas.microsoft.com/office/powerpoint/2010/main" val="3998882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D38622E8-3BB4-1AFB-4B76-1EBEAEDF3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33" title="Screenshot 2025-04-16 alle 14.28.59.png">
            <a:extLst>
              <a:ext uri="{FF2B5EF4-FFF2-40B4-BE49-F238E27FC236}">
                <a16:creationId xmlns:a16="http://schemas.microsoft.com/office/drawing/2014/main" id="{6AFB061A-9F89-5C57-6A20-B8BC952CA8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53" b="1653"/>
          <a:stretch/>
        </p:blipFill>
        <p:spPr>
          <a:xfrm>
            <a:off x="120869" y="891387"/>
            <a:ext cx="8086758" cy="4906207"/>
          </a:xfrm>
          <a:prstGeom prst="rect">
            <a:avLst/>
          </a:prstGeom>
          <a:noFill/>
          <a:ln w="28575" cap="flat" cmpd="sng">
            <a:solidFill>
              <a:srgbClr val="DEECF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0B74E0-A0CC-FBA0-6A69-9A91DA4FD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929" y="1040387"/>
            <a:ext cx="3622804" cy="3303762"/>
          </a:xfrm>
          <a:prstGeom prst="rect">
            <a:avLst/>
          </a:prstGeom>
        </p:spPr>
      </p:pic>
      <p:pic>
        <p:nvPicPr>
          <p:cNvPr id="379" name="Google Shape;379;p33" title="Screenshot 2025-04-16 alle 14.31.56.png">
            <a:extLst>
              <a:ext uri="{FF2B5EF4-FFF2-40B4-BE49-F238E27FC236}">
                <a16:creationId xmlns:a16="http://schemas.microsoft.com/office/drawing/2014/main" id="{9D7C75DD-FB8D-2C21-A488-1B2BE237B6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9541" b="9533"/>
          <a:stretch/>
        </p:blipFill>
        <p:spPr>
          <a:xfrm>
            <a:off x="6133293" y="3945191"/>
            <a:ext cx="3670374" cy="1962458"/>
          </a:xfrm>
          <a:prstGeom prst="rect">
            <a:avLst/>
          </a:prstGeom>
          <a:solidFill>
            <a:srgbClr val="ECECEC"/>
          </a:solidFill>
          <a:ln w="28575" cap="sq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81" name="Google Shape;381;p33">
            <a:extLst>
              <a:ext uri="{FF2B5EF4-FFF2-40B4-BE49-F238E27FC236}">
                <a16:creationId xmlns:a16="http://schemas.microsoft.com/office/drawing/2014/main" id="{EBCA6F47-B39B-FF1A-E7AC-D9CA174392ED}"/>
              </a:ext>
            </a:extLst>
          </p:cNvPr>
          <p:cNvSpPr/>
          <p:nvPr/>
        </p:nvSpPr>
        <p:spPr>
          <a:xfrm>
            <a:off x="10821133" y="2105287"/>
            <a:ext cx="1249998" cy="780483"/>
          </a:xfrm>
          <a:prstGeom prst="rect">
            <a:avLst/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Working in </a:t>
            </a:r>
            <a:r>
              <a:rPr lang="en-GB" sz="1400" dirty="0">
                <a:latin typeface="Candara" panose="020E0502030303020204" pitchFamily="34" charset="0"/>
                <a:sym typeface="Calibri"/>
              </a:rPr>
              <a:t>progress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 to provide the tools as </a:t>
            </a:r>
            <a:r>
              <a:rPr lang="en-GB" sz="1400" dirty="0" err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Jupyter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 Notebook in the EPOS platform</a:t>
            </a:r>
            <a:endParaRPr sz="1600" dirty="0">
              <a:latin typeface="Candara" panose="020E0502030303020204" pitchFamily="34" charset="0"/>
            </a:endParaRPr>
          </a:p>
        </p:txBody>
      </p:sp>
      <p:pic>
        <p:nvPicPr>
          <p:cNvPr id="382" name="Google Shape;382;p33">
            <a:extLst>
              <a:ext uri="{FF2B5EF4-FFF2-40B4-BE49-F238E27FC236}">
                <a16:creationId xmlns:a16="http://schemas.microsoft.com/office/drawing/2014/main" id="{EC858AF7-EFB3-1A0A-2273-9E5BD223E2E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59125" y="4172478"/>
            <a:ext cx="1372164" cy="119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3">
            <a:extLst>
              <a:ext uri="{FF2B5EF4-FFF2-40B4-BE49-F238E27FC236}">
                <a16:creationId xmlns:a16="http://schemas.microsoft.com/office/drawing/2014/main" id="{22511347-63F2-4891-B881-3C44F9E5564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923" y="5523319"/>
            <a:ext cx="1174570" cy="49530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3">
            <a:extLst>
              <a:ext uri="{FF2B5EF4-FFF2-40B4-BE49-F238E27FC236}">
                <a16:creationId xmlns:a16="http://schemas.microsoft.com/office/drawing/2014/main" id="{67D911F5-D2C9-D82B-0A85-09667C2F704B}"/>
              </a:ext>
            </a:extLst>
          </p:cNvPr>
          <p:cNvSpPr txBox="1"/>
          <p:nvPr/>
        </p:nvSpPr>
        <p:spPr>
          <a:xfrm>
            <a:off x="10463938" y="5120908"/>
            <a:ext cx="1562539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000" b="1" i="0" u="none" strike="noStrike" cap="none" dirty="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rPr>
              <a:t>TCS Tsunami</a:t>
            </a:r>
            <a:endParaRPr sz="2000" b="1" i="0" u="none" strike="noStrike" cap="none" dirty="0">
              <a:solidFill>
                <a:schemeClr val="dk1"/>
              </a:solidFill>
              <a:latin typeface="Candara" panose="020E05020303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33">
            <a:extLst>
              <a:ext uri="{FF2B5EF4-FFF2-40B4-BE49-F238E27FC236}">
                <a16:creationId xmlns:a16="http://schemas.microsoft.com/office/drawing/2014/main" id="{3799ADDC-0B83-6574-4B67-E421EE30D3AD}"/>
              </a:ext>
            </a:extLst>
          </p:cNvPr>
          <p:cNvSpPr/>
          <p:nvPr/>
        </p:nvSpPr>
        <p:spPr>
          <a:xfrm>
            <a:off x="1252888" y="5341274"/>
            <a:ext cx="4727407" cy="35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Calibri"/>
              </a:rPr>
              <a:t>“Tsunami inundation” QGIS tools and plugins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sym typeface="Arial"/>
            </a:endParaRPr>
          </a:p>
        </p:txBody>
      </p:sp>
      <p:pic>
        <p:nvPicPr>
          <p:cNvPr id="387" name="Google Shape;387;p33">
            <a:extLst>
              <a:ext uri="{FF2B5EF4-FFF2-40B4-BE49-F238E27FC236}">
                <a16:creationId xmlns:a16="http://schemas.microsoft.com/office/drawing/2014/main" id="{FB32C642-2B18-2A01-F57D-7573267FEDF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95700">
            <a:off x="5412661" y="3431801"/>
            <a:ext cx="1569202" cy="36194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3">
            <a:extLst>
              <a:ext uri="{FF2B5EF4-FFF2-40B4-BE49-F238E27FC236}">
                <a16:creationId xmlns:a16="http://schemas.microsoft.com/office/drawing/2014/main" id="{09AD5587-D61B-FFB0-7D2D-67214EF19C20}"/>
              </a:ext>
            </a:extLst>
          </p:cNvPr>
          <p:cNvSpPr/>
          <p:nvPr/>
        </p:nvSpPr>
        <p:spPr>
          <a:xfrm>
            <a:off x="1633965" y="6063107"/>
            <a:ext cx="6805842" cy="574178"/>
          </a:xfrm>
          <a:prstGeom prst="rect">
            <a:avLst/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ts val="1600"/>
            </a:pPr>
            <a:r>
              <a:rPr lang="en-US" sz="1600" dirty="0"/>
              <a:t>We have created specialized QGIS tools using Python, designed to reduce the complexity of processing inundation maps via the application of empirical rules.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47;g33847a449c6_0_828">
            <a:extLst>
              <a:ext uri="{FF2B5EF4-FFF2-40B4-BE49-F238E27FC236}">
                <a16:creationId xmlns:a16="http://schemas.microsoft.com/office/drawing/2014/main" id="{2F201AAB-832D-BA61-35A5-57A6FBF9DD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5297" y="81630"/>
            <a:ext cx="752428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8;g33847a449c6_0_828">
            <a:extLst>
              <a:ext uri="{FF2B5EF4-FFF2-40B4-BE49-F238E27FC236}">
                <a16:creationId xmlns:a16="http://schemas.microsoft.com/office/drawing/2014/main" id="{AE0ED2F8-03BC-27F3-BFD6-95C8A34C520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278" y="72240"/>
            <a:ext cx="689653" cy="6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78;p12">
            <a:extLst>
              <a:ext uri="{FF2B5EF4-FFF2-40B4-BE49-F238E27FC236}">
                <a16:creationId xmlns:a16="http://schemas.microsoft.com/office/drawing/2014/main" id="{8C5D9A8C-F31F-DFC8-E95C-B95F98BBABB5}"/>
              </a:ext>
            </a:extLst>
          </p:cNvPr>
          <p:cNvSpPr txBox="1"/>
          <p:nvPr/>
        </p:nvSpPr>
        <p:spPr>
          <a:xfrm>
            <a:off x="3367480" y="202852"/>
            <a:ext cx="5172175" cy="37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2400" b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dirty="0">
                <a:sym typeface="Calibri"/>
              </a:rPr>
              <a:t>Expected project outputs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3A79AAC6-4145-A839-A743-F2BF77C2C8A8}"/>
              </a:ext>
            </a:extLst>
          </p:cNvPr>
          <p:cNvSpPr/>
          <p:nvPr/>
        </p:nvSpPr>
        <p:spPr>
          <a:xfrm>
            <a:off x="8539655" y="26027"/>
            <a:ext cx="1180450" cy="787549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 l="-70794" r="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Google Shape;386;p33">
            <a:extLst>
              <a:ext uri="{FF2B5EF4-FFF2-40B4-BE49-F238E27FC236}">
                <a16:creationId xmlns:a16="http://schemas.microsoft.com/office/drawing/2014/main" id="{C0A60A28-628B-41F6-7D94-E23AF35AB4D7}"/>
              </a:ext>
            </a:extLst>
          </p:cNvPr>
          <p:cNvPicPr preferRelativeResize="0"/>
          <p:nvPr/>
        </p:nvPicPr>
        <p:blipFill rotWithShape="1">
          <a:blip r:embed="rId13">
            <a:alphaModFix amt="85000"/>
          </a:blip>
          <a:srcRect/>
          <a:stretch/>
        </p:blipFill>
        <p:spPr>
          <a:xfrm>
            <a:off x="10853733" y="821517"/>
            <a:ext cx="1372164" cy="6095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ject 23">
            <a:extLst>
              <a:ext uri="{FF2B5EF4-FFF2-40B4-BE49-F238E27FC236}">
                <a16:creationId xmlns:a16="http://schemas.microsoft.com/office/drawing/2014/main" id="{4654EED5-FE1A-95F3-DEE1-766C9FF68203}"/>
              </a:ext>
            </a:extLst>
          </p:cNvPr>
          <p:cNvSpPr/>
          <p:nvPr/>
        </p:nvSpPr>
        <p:spPr>
          <a:xfrm>
            <a:off x="1588116" y="55761"/>
            <a:ext cx="1688973" cy="7208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FC9F9B6-CC94-DBF5-B6F9-281AB001C90D}"/>
              </a:ext>
            </a:extLst>
          </p:cNvPr>
          <p:cNvSpPr txBox="1">
            <a:spLocks/>
          </p:cNvSpPr>
          <p:nvPr/>
        </p:nvSpPr>
        <p:spPr>
          <a:xfrm>
            <a:off x="4586426" y="6552548"/>
            <a:ext cx="3019147" cy="2943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200" i="1" dirty="0">
                <a:latin typeface="Play" panose="00000500000000000000" pitchFamily="2" charset="0"/>
              </a:rPr>
              <a:t>ICG/NEAMTWS-XX, Paris, 3-5 December 2025</a:t>
            </a:r>
          </a:p>
        </p:txBody>
      </p:sp>
    </p:spTree>
    <p:extLst>
      <p:ext uri="{BB962C8B-B14F-4D97-AF65-F5344CB8AC3E}">
        <p14:creationId xmlns:p14="http://schemas.microsoft.com/office/powerpoint/2010/main" val="3254946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7;g33847a449c6_0_828">
            <a:extLst>
              <a:ext uri="{FF2B5EF4-FFF2-40B4-BE49-F238E27FC236}">
                <a16:creationId xmlns:a16="http://schemas.microsoft.com/office/drawing/2014/main" id="{3CE2E4FF-8602-BAE8-29E8-30B45D1E40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5297" y="81630"/>
            <a:ext cx="752428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8;g33847a449c6_0_828">
            <a:extLst>
              <a:ext uri="{FF2B5EF4-FFF2-40B4-BE49-F238E27FC236}">
                <a16:creationId xmlns:a16="http://schemas.microsoft.com/office/drawing/2014/main" id="{FB1738BF-565A-226E-369C-1700D7B527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78" y="72240"/>
            <a:ext cx="689653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983177-FC03-6F6A-707B-DAFFB1842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t="2502" r="786" b="15473"/>
          <a:stretch/>
        </p:blipFill>
        <p:spPr>
          <a:xfrm>
            <a:off x="123128" y="895547"/>
            <a:ext cx="7872414" cy="5029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50B872-D607-B3C4-7284-149805C9A245}"/>
              </a:ext>
            </a:extLst>
          </p:cNvPr>
          <p:cNvSpPr txBox="1"/>
          <p:nvPr/>
        </p:nvSpPr>
        <p:spPr>
          <a:xfrm>
            <a:off x="8031758" y="1660322"/>
            <a:ext cx="4037114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SzPts val="1600"/>
              <a:buChar char="✔"/>
              <a:defRPr sz="1600" b="1" i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Local level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dirty="0">
                <a:sym typeface="Calibri"/>
              </a:rPr>
              <a:t> Application @ two pilot sites in Greece and Italy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dirty="0">
                <a:sym typeface="Calibri"/>
              </a:rPr>
              <a:t> Local evacuation mapping through science-informed and  participatory decision-making, considering multi-hazard cascading effects, i.e. earthquakes and volcanic activity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dirty="0">
                <a:sym typeface="Calibri"/>
              </a:rPr>
              <a:t>Development of guidelines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dirty="0">
                <a:sym typeface="Calibri"/>
              </a:rPr>
              <a:t>Awareness raising activities </a:t>
            </a: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486D1EB3-97DA-D6CF-5555-C2442BB7BED3}"/>
              </a:ext>
            </a:extLst>
          </p:cNvPr>
          <p:cNvSpPr/>
          <p:nvPr/>
        </p:nvSpPr>
        <p:spPr>
          <a:xfrm>
            <a:off x="8539655" y="26027"/>
            <a:ext cx="1180450" cy="787549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 l="-70794" r="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Google Shape;178;p12">
            <a:extLst>
              <a:ext uri="{FF2B5EF4-FFF2-40B4-BE49-F238E27FC236}">
                <a16:creationId xmlns:a16="http://schemas.microsoft.com/office/drawing/2014/main" id="{6DC8982F-3B45-52BD-D9CB-F7FCB6BD93FB}"/>
              </a:ext>
            </a:extLst>
          </p:cNvPr>
          <p:cNvSpPr txBox="1"/>
          <p:nvPr/>
        </p:nvSpPr>
        <p:spPr>
          <a:xfrm>
            <a:off x="3277089" y="225784"/>
            <a:ext cx="5315118" cy="37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2400" b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dirty="0">
                <a:sym typeface="Calibri"/>
              </a:rPr>
              <a:t>Expected project outputs</a:t>
            </a:r>
          </a:p>
        </p:txBody>
      </p:sp>
      <p:sp>
        <p:nvSpPr>
          <p:cNvPr id="6" name="object 23">
            <a:extLst>
              <a:ext uri="{FF2B5EF4-FFF2-40B4-BE49-F238E27FC236}">
                <a16:creationId xmlns:a16="http://schemas.microsoft.com/office/drawing/2014/main" id="{2625A4D5-9ED8-34DF-0C4B-EBB7A5852299}"/>
              </a:ext>
            </a:extLst>
          </p:cNvPr>
          <p:cNvSpPr/>
          <p:nvPr/>
        </p:nvSpPr>
        <p:spPr>
          <a:xfrm>
            <a:off x="1588116" y="55761"/>
            <a:ext cx="1688973" cy="7208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01CD5E0-240D-D512-79DA-9D5E4203EBB0}"/>
              </a:ext>
            </a:extLst>
          </p:cNvPr>
          <p:cNvSpPr txBox="1">
            <a:spLocks/>
          </p:cNvSpPr>
          <p:nvPr/>
        </p:nvSpPr>
        <p:spPr>
          <a:xfrm>
            <a:off x="4586426" y="6510508"/>
            <a:ext cx="3019147" cy="2943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200" i="1" dirty="0">
                <a:latin typeface="Play" panose="00000500000000000000" pitchFamily="2" charset="0"/>
              </a:rPr>
              <a:t>ICG/NEAMTWS-XX, Paris, 3-5 December 2025</a:t>
            </a:r>
          </a:p>
        </p:txBody>
      </p:sp>
    </p:spTree>
    <p:extLst>
      <p:ext uri="{BB962C8B-B14F-4D97-AF65-F5344CB8AC3E}">
        <p14:creationId xmlns:p14="http://schemas.microsoft.com/office/powerpoint/2010/main" val="4043918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C6F7E-16E6-07B4-FF50-D67DD1BCF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9;g33847614960_0_809">
            <a:extLst>
              <a:ext uri="{FF2B5EF4-FFF2-40B4-BE49-F238E27FC236}">
                <a16:creationId xmlns:a16="http://schemas.microsoft.com/office/drawing/2014/main" id="{35845F00-933A-9200-A0A8-9385FAA02235}"/>
              </a:ext>
            </a:extLst>
          </p:cNvPr>
          <p:cNvSpPr txBox="1"/>
          <p:nvPr/>
        </p:nvSpPr>
        <p:spPr>
          <a:xfrm>
            <a:off x="181859" y="753123"/>
            <a:ext cx="11440160" cy="75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6000" rIns="72000" bIns="36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000" b="1">
                <a:solidFill>
                  <a:schemeClr val="bg1"/>
                </a:solidFill>
                <a:latin typeface="Barlow" panose="00000500000000000000" pitchFamily="2" charset="0"/>
                <a:ea typeface="Calibri" panose="020F0502020204030204" pitchFamily="34" charset="0"/>
              </a:defRPr>
            </a:lvl1pPr>
          </a:lstStyle>
          <a:p>
            <a:r>
              <a:rPr lang="en-GB" sz="2400" dirty="0">
                <a:solidFill>
                  <a:srgbClr val="333F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Roboto"/>
              </a:rPr>
              <a:t>Assessment of multiple hazards (earthquake and tsunami) in Methoni</a:t>
            </a:r>
            <a:endParaRPr lang="en-US" sz="2400" dirty="0">
              <a:solidFill>
                <a:srgbClr val="333F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sym typeface="Robo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B5F909-AF09-A062-2231-25D1E6CC5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r="6805"/>
          <a:stretch>
            <a:fillRect/>
          </a:stretch>
        </p:blipFill>
        <p:spPr>
          <a:xfrm>
            <a:off x="181859" y="1531382"/>
            <a:ext cx="3182224" cy="273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836090-8C98-C368-0D5C-5AC26E735C4B}"/>
              </a:ext>
            </a:extLst>
          </p:cNvPr>
          <p:cNvSpPr txBox="1"/>
          <p:nvPr/>
        </p:nvSpPr>
        <p:spPr>
          <a:xfrm>
            <a:off x="1066827" y="4004921"/>
            <a:ext cx="1881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10 m elevation contour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CE52B4-C886-1015-290D-B62FCFB8B566}"/>
              </a:ext>
            </a:extLst>
          </p:cNvPr>
          <p:cNvCxnSpPr>
            <a:cxnSpLocks/>
          </p:cNvCxnSpPr>
          <p:nvPr/>
        </p:nvCxnSpPr>
        <p:spPr>
          <a:xfrm>
            <a:off x="544166" y="4160441"/>
            <a:ext cx="522660" cy="0"/>
          </a:xfrm>
          <a:prstGeom prst="line">
            <a:avLst/>
          </a:prstGeom>
          <a:ln w="31750">
            <a:solidFill>
              <a:srgbClr val="C5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304536B-D6BD-0F89-0F49-E69E51076961}"/>
              </a:ext>
            </a:extLst>
          </p:cNvPr>
          <p:cNvSpPr txBox="1"/>
          <p:nvPr/>
        </p:nvSpPr>
        <p:spPr>
          <a:xfrm>
            <a:off x="181859" y="1531382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Barlow" panose="00000500000000000000" pitchFamily="2" charset="0"/>
              </a:rPr>
              <a:t>Methoni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8E0F77-D7CF-F019-42FF-96DCF026E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531" y="3657019"/>
            <a:ext cx="4449971" cy="307596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76167DA-81AF-0701-100F-85847342646C}"/>
              </a:ext>
            </a:extLst>
          </p:cNvPr>
          <p:cNvSpPr/>
          <p:nvPr/>
        </p:nvSpPr>
        <p:spPr>
          <a:xfrm>
            <a:off x="4611419" y="5097373"/>
            <a:ext cx="100012" cy="100012"/>
          </a:xfrm>
          <a:prstGeom prst="ellipse">
            <a:avLst/>
          </a:prstGeom>
          <a:solidFill>
            <a:srgbClr val="8E6C9B"/>
          </a:solidFill>
          <a:ln>
            <a:solidFill>
              <a:srgbClr val="8C1E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B431D5-AB7B-1720-E6F1-D5790FBD4A3C}"/>
              </a:ext>
            </a:extLst>
          </p:cNvPr>
          <p:cNvSpPr txBox="1"/>
          <p:nvPr/>
        </p:nvSpPr>
        <p:spPr>
          <a:xfrm>
            <a:off x="4803125" y="5545275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Barlow" panose="00000500000000000000" pitchFamily="2" charset="0"/>
              </a:rPr>
              <a:t>Methoni</a:t>
            </a:r>
            <a:endParaRPr lang="en-US" b="1" strike="sngStrike" dirty="0">
              <a:solidFill>
                <a:schemeClr val="tx1"/>
              </a:solidFill>
              <a:latin typeface="Barlow" panose="00000500000000000000" pitchFamily="2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0555F3-1395-5672-60D2-3942ACC04C1D}"/>
              </a:ext>
            </a:extLst>
          </p:cNvPr>
          <p:cNvCxnSpPr>
            <a:cxnSpLocks/>
          </p:cNvCxnSpPr>
          <p:nvPr/>
        </p:nvCxnSpPr>
        <p:spPr>
          <a:xfrm flipH="1" flipV="1">
            <a:off x="4149426" y="3352800"/>
            <a:ext cx="485719" cy="1844585"/>
          </a:xfrm>
          <a:prstGeom prst="line">
            <a:avLst/>
          </a:prstGeom>
          <a:ln>
            <a:solidFill>
              <a:srgbClr val="8C1E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B6A5242A-4196-B839-8678-179B41CE285A}"/>
              </a:ext>
            </a:extLst>
          </p:cNvPr>
          <p:cNvSpPr/>
          <p:nvPr/>
        </p:nvSpPr>
        <p:spPr>
          <a:xfrm>
            <a:off x="4817108" y="5816592"/>
            <a:ext cx="69856" cy="69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oogle Shape;47;g33847a449c6_0_828">
            <a:extLst>
              <a:ext uri="{FF2B5EF4-FFF2-40B4-BE49-F238E27FC236}">
                <a16:creationId xmlns:a16="http://schemas.microsoft.com/office/drawing/2014/main" id="{59A7EF96-F7CC-B6D0-188F-2954F6CB45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297" y="81630"/>
            <a:ext cx="752428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8;g33847a449c6_0_828">
            <a:extLst>
              <a:ext uri="{FF2B5EF4-FFF2-40B4-BE49-F238E27FC236}">
                <a16:creationId xmlns:a16="http://schemas.microsoft.com/office/drawing/2014/main" id="{4E81C02C-62E0-D5C4-F16D-E1927D62B0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278" y="72240"/>
            <a:ext cx="689653" cy="6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reeform 9">
            <a:extLst>
              <a:ext uri="{FF2B5EF4-FFF2-40B4-BE49-F238E27FC236}">
                <a16:creationId xmlns:a16="http://schemas.microsoft.com/office/drawing/2014/main" id="{8EB7F0BC-EE58-CA2D-3542-5BB6FBEB3B55}"/>
              </a:ext>
            </a:extLst>
          </p:cNvPr>
          <p:cNvSpPr/>
          <p:nvPr/>
        </p:nvSpPr>
        <p:spPr>
          <a:xfrm>
            <a:off x="8539655" y="26027"/>
            <a:ext cx="1180450" cy="787549"/>
          </a:xfrm>
          <a:custGeom>
            <a:avLst/>
            <a:gdLst/>
            <a:ahLst/>
            <a:cxnLst/>
            <a:rect l="l" t="t" r="r" b="b"/>
            <a:pathLst>
              <a:path w="5227470" h="2041981">
                <a:moveTo>
                  <a:pt x="0" y="0"/>
                </a:moveTo>
                <a:lnTo>
                  <a:pt x="5227470" y="0"/>
                </a:lnTo>
                <a:lnTo>
                  <a:pt x="5227470" y="2041981"/>
                </a:lnTo>
                <a:lnTo>
                  <a:pt x="0" y="20419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 l="-70794" r="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Google Shape;178;p12">
            <a:extLst>
              <a:ext uri="{FF2B5EF4-FFF2-40B4-BE49-F238E27FC236}">
                <a16:creationId xmlns:a16="http://schemas.microsoft.com/office/drawing/2014/main" id="{113DDCB9-A382-DEC3-38DB-5254EF888EA9}"/>
              </a:ext>
            </a:extLst>
          </p:cNvPr>
          <p:cNvSpPr txBox="1"/>
          <p:nvPr/>
        </p:nvSpPr>
        <p:spPr>
          <a:xfrm>
            <a:off x="3277090" y="202852"/>
            <a:ext cx="5262566" cy="37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90000"/>
              </a:lnSpc>
              <a:buClr>
                <a:schemeClr val="dk1"/>
              </a:buClr>
              <a:buSzPts val="6000"/>
              <a:buFont typeface="Calibri"/>
              <a:buNone/>
              <a:defRPr sz="2400" b="1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</a:defRPr>
            </a:lvl1pPr>
          </a:lstStyle>
          <a:p>
            <a:r>
              <a:rPr lang="en-US" dirty="0">
                <a:sym typeface="Calibri"/>
              </a:rPr>
              <a:t>Expected project outputs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FBBE40-A197-DD06-E1DC-17E0986822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6935" y="3125662"/>
            <a:ext cx="4059664" cy="2799769"/>
          </a:xfrm>
          <a:prstGeom prst="rect">
            <a:avLst/>
          </a:prstGeom>
        </p:spPr>
      </p:pic>
      <p:sp>
        <p:nvSpPr>
          <p:cNvPr id="3" name="object 23">
            <a:extLst>
              <a:ext uri="{FF2B5EF4-FFF2-40B4-BE49-F238E27FC236}">
                <a16:creationId xmlns:a16="http://schemas.microsoft.com/office/drawing/2014/main" id="{296DD25D-AF22-60E7-C8FD-48275A2C2CDD}"/>
              </a:ext>
            </a:extLst>
          </p:cNvPr>
          <p:cNvSpPr/>
          <p:nvPr/>
        </p:nvSpPr>
        <p:spPr>
          <a:xfrm>
            <a:off x="1588116" y="55761"/>
            <a:ext cx="1688973" cy="7208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30CBC30-2443-9E0E-FD8E-479A323AF2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932" y="1352153"/>
            <a:ext cx="2708527" cy="3657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8C4920-6980-56DE-8682-14EA4C521D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31" y="1354235"/>
            <a:ext cx="3364407" cy="21243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6BD213-7768-F635-1EF2-7AA2BD15F92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46719" t="33333" r="37090" b="52933"/>
          <a:stretch>
            <a:fillRect/>
          </a:stretch>
        </p:blipFill>
        <p:spPr>
          <a:xfrm>
            <a:off x="3102466" y="2320140"/>
            <a:ext cx="1979543" cy="1158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2CAF97-84AB-9F72-A781-A74678A7D9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913" y="4889837"/>
            <a:ext cx="2041261" cy="159466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88BF5D6-D499-98FC-27E5-448EC1AB26F7}"/>
              </a:ext>
            </a:extLst>
          </p:cNvPr>
          <p:cNvSpPr txBox="1"/>
          <p:nvPr/>
        </p:nvSpPr>
        <p:spPr>
          <a:xfrm>
            <a:off x="10021614" y="4833450"/>
            <a:ext cx="1916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latin typeface="Candara" panose="020E0502030303020204" pitchFamily="34" charset="0"/>
              </a:rPr>
              <a:t>Application of the GIS methodology based on the NEAMTHM18; run-up values every 5m</a:t>
            </a:r>
          </a:p>
        </p:txBody>
      </p:sp>
    </p:spTree>
    <p:extLst>
      <p:ext uri="{BB962C8B-B14F-4D97-AF65-F5344CB8AC3E}">
        <p14:creationId xmlns:p14="http://schemas.microsoft.com/office/powerpoint/2010/main" val="4162733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561</TotalTime>
  <Words>1227</Words>
  <Application>Microsoft Office PowerPoint</Application>
  <PresentationFormat>Widescreen</PresentationFormat>
  <Paragraphs>183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Play</vt:lpstr>
      <vt:lpstr>Aptos</vt:lpstr>
      <vt:lpstr>Arial</vt:lpstr>
      <vt:lpstr>Barlow</vt:lpstr>
      <vt:lpstr>Calibri</vt:lpstr>
      <vt:lpstr>Calibri Light</vt:lpstr>
      <vt:lpstr>Candara</vt:lpstr>
      <vt:lpstr>Century Gothic</vt:lpstr>
      <vt:lpstr>Courier New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Methodology for evacuation mapping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ElenaD .</dc:creator>
  <cp:lastModifiedBy>Chang Seng, Denis</cp:lastModifiedBy>
  <cp:revision>29</cp:revision>
  <dcterms:created xsi:type="dcterms:W3CDTF">2025-03-07T12:09:45Z</dcterms:created>
  <dcterms:modified xsi:type="dcterms:W3CDTF">2025-12-12T16:41:12Z</dcterms:modified>
</cp:coreProperties>
</file>