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66" r:id="rId3"/>
    <p:sldMasterId id="2147483678" r:id="rId4"/>
  </p:sldMasterIdLst>
  <p:notesMasterIdLst>
    <p:notesMasterId r:id="rId30"/>
  </p:notesMasterIdLst>
  <p:sldIdLst>
    <p:sldId id="292" r:id="rId5"/>
    <p:sldId id="314" r:id="rId6"/>
    <p:sldId id="330" r:id="rId7"/>
    <p:sldId id="262" r:id="rId8"/>
    <p:sldId id="329" r:id="rId9"/>
    <p:sldId id="328" r:id="rId10"/>
    <p:sldId id="315" r:id="rId11"/>
    <p:sldId id="300" r:id="rId12"/>
    <p:sldId id="316" r:id="rId13"/>
    <p:sldId id="317" r:id="rId14"/>
    <p:sldId id="320" r:id="rId15"/>
    <p:sldId id="321" r:id="rId16"/>
    <p:sldId id="322" r:id="rId17"/>
    <p:sldId id="294" r:id="rId18"/>
    <p:sldId id="303" r:id="rId19"/>
    <p:sldId id="319" r:id="rId20"/>
    <p:sldId id="306" r:id="rId21"/>
    <p:sldId id="323" r:id="rId22"/>
    <p:sldId id="324" r:id="rId23"/>
    <p:sldId id="325" r:id="rId24"/>
    <p:sldId id="307" r:id="rId25"/>
    <p:sldId id="305" r:id="rId26"/>
    <p:sldId id="295" r:id="rId27"/>
    <p:sldId id="331" r:id="rId28"/>
    <p:sldId id="312"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h3aOpmJOInTnJvEoAqWnqT34/I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29"/>
    <p:restoredTop sz="94694"/>
  </p:normalViewPr>
  <p:slideViewPr>
    <p:cSldViewPr snapToGrid="0">
      <p:cViewPr varScale="1">
        <p:scale>
          <a:sx n="52" d="100"/>
          <a:sy n="52" d="100"/>
        </p:scale>
        <p:origin x="121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52"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5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7374036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3988439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With </a:t>
            </a:r>
            <a:r>
              <a:rPr lang="it-IT" dirty="0" err="1"/>
              <a:t>regard</a:t>
            </a:r>
            <a:r>
              <a:rPr lang="it-IT" dirty="0"/>
              <a:t> to the national </a:t>
            </a:r>
            <a:r>
              <a:rPr lang="it-IT" dirty="0" err="1"/>
              <a:t>Civil</a:t>
            </a:r>
            <a:r>
              <a:rPr lang="it-IT" dirty="0"/>
              <a:t> </a:t>
            </a:r>
            <a:r>
              <a:rPr lang="it-IT" dirty="0" err="1"/>
              <a:t>Protection</a:t>
            </a:r>
            <a:r>
              <a:rPr lang="it-IT" dirty="0"/>
              <a:t> </a:t>
            </a:r>
            <a:r>
              <a:rPr lang="it-IT" dirty="0" err="1"/>
              <a:t>campaign</a:t>
            </a:r>
            <a:r>
              <a:rPr lang="it-IT" dirty="0"/>
              <a:t> Io non rischio maremoto for tsunami risk </a:t>
            </a:r>
            <a:r>
              <a:rPr lang="it-IT" dirty="0" err="1"/>
              <a:t>mitigation</a:t>
            </a:r>
            <a:r>
              <a:rPr lang="it-IT" dirty="0"/>
              <a:t>, 374 </a:t>
            </a:r>
            <a:r>
              <a:rPr lang="it-IT" dirty="0" err="1"/>
              <a:t>squares</a:t>
            </a:r>
            <a:r>
              <a:rPr lang="it-IT" dirty="0"/>
              <a:t> </a:t>
            </a:r>
            <a:r>
              <a:rPr lang="it-IT" dirty="0" err="1"/>
              <a:t>were</a:t>
            </a:r>
            <a:r>
              <a:rPr lang="it-IT" dirty="0"/>
              <a:t> </a:t>
            </a:r>
            <a:r>
              <a:rPr lang="it-IT" dirty="0" err="1"/>
              <a:t>covered</a:t>
            </a:r>
            <a:r>
              <a:rPr lang="it-IT" dirty="0"/>
              <a:t> in 2024, </a:t>
            </a:r>
            <a:r>
              <a:rPr lang="it-IT" dirty="0" err="1"/>
              <a:t>as</a:t>
            </a:r>
            <a:r>
              <a:rPr lang="it-IT" dirty="0"/>
              <a:t> </a:t>
            </a:r>
            <a:r>
              <a:rPr lang="it-IT" dirty="0" err="1"/>
              <a:t>shown</a:t>
            </a:r>
            <a:r>
              <a:rPr lang="it-IT" dirty="0"/>
              <a:t> in the </a:t>
            </a:r>
            <a:r>
              <a:rPr lang="it-IT" dirty="0" err="1"/>
              <a:t>map</a:t>
            </a:r>
            <a:r>
              <a:rPr lang="it-IT" dirty="0"/>
              <a:t>. </a:t>
            </a:r>
          </a:p>
        </p:txBody>
      </p:sp>
      <p:sp>
        <p:nvSpPr>
          <p:cNvPr id="4" name="Segnaposto numero diapositiva 3"/>
          <p:cNvSpPr>
            <a:spLocks noGrp="1"/>
          </p:cNvSpPr>
          <p:nvPr>
            <p:ph type="sldNum" idx="12"/>
          </p:nvPr>
        </p:nvSpPr>
        <p:spPr>
          <a:xfrm>
            <a:off x="3884613" y="8685213"/>
            <a:ext cx="2971800" cy="457200"/>
          </a:xfrm>
          <a:prstGeom prst="rect">
            <a:avLst/>
          </a:prstGeom>
        </p:spPr>
        <p:txBody>
          <a:bodyPr/>
          <a:lstStyle/>
          <a:p>
            <a:pPr algn="r">
              <a:buSzPts val="1200"/>
            </a:pPr>
            <a:fld id="{00000000-1234-1234-1234-123412341234}" type="slidenum">
              <a:rPr lang="it-IT" sz="1200" smtClean="0">
                <a:latin typeface="Calibri"/>
                <a:ea typeface="Calibri"/>
                <a:cs typeface="Calibri"/>
                <a:sym typeface="Calibri"/>
              </a:rPr>
              <a:pPr algn="r">
                <a:buSzPts val="1200"/>
              </a:pPr>
              <a:t>21</a:t>
            </a:fld>
            <a:endParaRPr lang="it-IT" sz="1200">
              <a:latin typeface="Calibri"/>
              <a:ea typeface="Calibri"/>
              <a:cs typeface="Calibri"/>
              <a:sym typeface="Calibri"/>
            </a:endParaRPr>
          </a:p>
        </p:txBody>
      </p:sp>
    </p:spTree>
    <p:extLst>
      <p:ext uri="{BB962C8B-B14F-4D97-AF65-F5344CB8AC3E}">
        <p14:creationId xmlns:p14="http://schemas.microsoft.com/office/powerpoint/2010/main" val="341853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 as well as several videos o produced on tsunami warning, exercises, educational material, and so on. </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an example (particularly well done) is this short 1’ video showing the SAMOS tsunami of October 2020, whish has been viewed 3.7 million times! </a:t>
            </a:r>
            <a:endParaRPr lang="it-IT"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Another tool we are using for increasing people awareness is the Story Maps, through which we can tell stories about past tsunamis, warning procedures, etc.</a:t>
            </a:r>
            <a:endParaRPr lang="it-IT" sz="1200" kern="1200" dirty="0">
              <a:solidFill>
                <a:schemeClr val="tx1"/>
              </a:solidFill>
              <a:effectLst/>
              <a:latin typeface="+mn-lt"/>
              <a:ea typeface="+mn-ea"/>
              <a:cs typeface="+mn-cs"/>
            </a:endParaRPr>
          </a:p>
          <a:p>
            <a:endParaRPr lang="it-IT" dirty="0"/>
          </a:p>
          <a:p>
            <a:endParaRPr lang="it-IT" dirty="0"/>
          </a:p>
        </p:txBody>
      </p:sp>
      <p:sp>
        <p:nvSpPr>
          <p:cNvPr id="4" name="Segnaposto numero diapositiva 3"/>
          <p:cNvSpPr>
            <a:spLocks noGrp="1"/>
          </p:cNvSpPr>
          <p:nvPr>
            <p:ph type="sldNum" sz="quarter" idx="10"/>
          </p:nvPr>
        </p:nvSpPr>
        <p:spPr>
          <a:xfrm>
            <a:off x="3884613" y="8685213"/>
            <a:ext cx="2971800" cy="458787"/>
          </a:xfrm>
          <a:prstGeom prst="rect">
            <a:avLst/>
          </a:prstGeom>
        </p:spPr>
        <p:txBody>
          <a:bodyPr/>
          <a:lstStyle/>
          <a:p>
            <a:fld id="{3D2C26D8-09FE-F447-B229-36592BCCAE52}" type="slidenum">
              <a:rPr lang="it-IT" smtClean="0"/>
              <a:t>22</a:t>
            </a:fld>
            <a:endParaRPr lang="it-IT"/>
          </a:p>
        </p:txBody>
      </p:sp>
    </p:spTree>
    <p:extLst>
      <p:ext uri="{BB962C8B-B14F-4D97-AF65-F5344CB8AC3E}">
        <p14:creationId xmlns:p14="http://schemas.microsoft.com/office/powerpoint/2010/main" val="1865978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Let me conclude mentioning some of the most important projects and initiatives that are going on in our region. Besides the already mentioned </a:t>
            </a:r>
            <a:r>
              <a:rPr lang="en-US" sz="1200" kern="1200" dirty="0" err="1">
                <a:solidFill>
                  <a:schemeClr val="tx1"/>
                </a:solidFill>
                <a:effectLst/>
                <a:latin typeface="+mn-lt"/>
                <a:ea typeface="+mn-ea"/>
                <a:cs typeface="+mn-cs"/>
              </a:rPr>
              <a:t>CoastWAVE</a:t>
            </a:r>
            <a:r>
              <a:rPr lang="en-US" sz="1200" kern="1200" dirty="0">
                <a:solidFill>
                  <a:schemeClr val="tx1"/>
                </a:solidFill>
                <a:effectLst/>
                <a:latin typeface="+mn-lt"/>
                <a:ea typeface="+mn-ea"/>
                <a:cs typeface="+mn-cs"/>
              </a:rPr>
              <a:t> project there are other initiatives funded by the European Community, like the </a:t>
            </a:r>
            <a:r>
              <a:rPr lang="en-US" sz="1200" kern="1200" dirty="0" err="1">
                <a:solidFill>
                  <a:schemeClr val="tx1"/>
                </a:solidFill>
                <a:effectLst/>
                <a:latin typeface="+mn-lt"/>
                <a:ea typeface="+mn-ea"/>
                <a:cs typeface="+mn-cs"/>
              </a:rPr>
              <a:t>Agithar</a:t>
            </a:r>
            <a:r>
              <a:rPr lang="en-US" sz="1200" kern="1200" dirty="0">
                <a:solidFill>
                  <a:schemeClr val="tx1"/>
                </a:solidFill>
                <a:effectLst/>
                <a:latin typeface="+mn-lt"/>
                <a:ea typeface="+mn-ea"/>
                <a:cs typeface="+mn-cs"/>
              </a:rPr>
              <a:t> Cost Action working for the Global Tsunami Model, the EPOS Thematic Core Service recently approved, and other projects. </a:t>
            </a:r>
            <a:endParaRPr lang="it-IT" dirty="0"/>
          </a:p>
        </p:txBody>
      </p:sp>
      <p:sp>
        <p:nvSpPr>
          <p:cNvPr id="4" name="Segnaposto numero diapositiva 3"/>
          <p:cNvSpPr>
            <a:spLocks noGrp="1"/>
          </p:cNvSpPr>
          <p:nvPr>
            <p:ph type="sldNum" sz="quarter" idx="10"/>
          </p:nvPr>
        </p:nvSpPr>
        <p:spPr>
          <a:xfrm>
            <a:off x="3884613" y="8685213"/>
            <a:ext cx="2971800" cy="458787"/>
          </a:xfrm>
          <a:prstGeom prst="rect">
            <a:avLst/>
          </a:prstGeom>
        </p:spPr>
        <p:txBody>
          <a:bodyPr/>
          <a:lstStyle/>
          <a:p>
            <a:fld id="{3D2C26D8-09FE-F447-B229-36592BCCAE52}" type="slidenum">
              <a:rPr lang="it-IT" smtClean="0">
                <a:solidFill>
                  <a:prstClr val="black"/>
                </a:solidFill>
                <a:latin typeface="Calibri" panose="020F0502020204030204"/>
              </a:rPr>
              <a:pPr/>
              <a:t>25</a:t>
            </a:fld>
            <a:endParaRPr lang="it-IT">
              <a:solidFill>
                <a:prstClr val="black"/>
              </a:solidFill>
              <a:latin typeface="Calibri" panose="020F0502020204030204"/>
            </a:endParaRPr>
          </a:p>
        </p:txBody>
      </p:sp>
    </p:spTree>
    <p:extLst>
      <p:ext uri="{BB962C8B-B14F-4D97-AF65-F5344CB8AC3E}">
        <p14:creationId xmlns:p14="http://schemas.microsoft.com/office/powerpoint/2010/main" val="1151225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0A08B-458C-3CB4-71A4-3DA3B8C41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4D31A-6E74-139C-E4EC-29E2A43FF8A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B92F9A0-2398-5C81-E783-B6F6C955CD1C}"/>
              </a:ext>
            </a:extLst>
          </p:cNvPr>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1201395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0e1330b5c_0_3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g2e0e1330b5c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5883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2E362A6B-42EA-C2BF-8592-6070BF618E86}"/>
            </a:ext>
          </a:extLst>
        </p:cNvPr>
        <p:cNvGrpSpPr/>
        <p:nvPr/>
      </p:nvGrpSpPr>
      <p:grpSpPr>
        <a:xfrm>
          <a:off x="0" y="0"/>
          <a:ext cx="0" cy="0"/>
          <a:chOff x="0" y="0"/>
          <a:chExt cx="0" cy="0"/>
        </a:xfrm>
      </p:grpSpPr>
      <p:sp>
        <p:nvSpPr>
          <p:cNvPr id="139" name="Google Shape;139;g2e0e1330b5c_0_311:notes">
            <a:extLst>
              <a:ext uri="{FF2B5EF4-FFF2-40B4-BE49-F238E27FC236}">
                <a16:creationId xmlns:a16="http://schemas.microsoft.com/office/drawing/2014/main" id="{4975F634-121F-AAFF-7637-ED6F412D40C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g2e0e1330b5c_0_311:notes">
            <a:extLst>
              <a:ext uri="{FF2B5EF4-FFF2-40B4-BE49-F238E27FC236}">
                <a16:creationId xmlns:a16="http://schemas.microsoft.com/office/drawing/2014/main" id="{3F0B95AC-47AE-DDD3-8563-085B235671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8534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382CB3E9-BDF5-115D-C6AF-E17A4C1F243B}"/>
            </a:ext>
          </a:extLst>
        </p:cNvPr>
        <p:cNvGrpSpPr/>
        <p:nvPr/>
      </p:nvGrpSpPr>
      <p:grpSpPr>
        <a:xfrm>
          <a:off x="0" y="0"/>
          <a:ext cx="0" cy="0"/>
          <a:chOff x="0" y="0"/>
          <a:chExt cx="0" cy="0"/>
        </a:xfrm>
      </p:grpSpPr>
      <p:sp>
        <p:nvSpPr>
          <p:cNvPr id="139" name="Google Shape;139;g2e0e1330b5c_0_311:notes">
            <a:extLst>
              <a:ext uri="{FF2B5EF4-FFF2-40B4-BE49-F238E27FC236}">
                <a16:creationId xmlns:a16="http://schemas.microsoft.com/office/drawing/2014/main" id="{5E67F3C4-2C0B-1C1B-AFEC-95E2AFABEFE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g2e0e1330b5c_0_311:notes">
            <a:extLst>
              <a:ext uri="{FF2B5EF4-FFF2-40B4-BE49-F238E27FC236}">
                <a16:creationId xmlns:a16="http://schemas.microsoft.com/office/drawing/2014/main" id="{19075CD6-B471-77FE-FBA5-74BCFE13FE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8384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it-IT" sz="1800" b="1" i="0" u="none" strike="noStrike" dirty="0">
                <a:solidFill>
                  <a:srgbClr val="000000"/>
                </a:solidFill>
                <a:effectLst/>
                <a:latin typeface="Arial" panose="020B0604020202020204" pitchFamily="34" charset="0"/>
              </a:rPr>
              <a:t>Educational Video </a:t>
            </a:r>
            <a:r>
              <a:rPr lang="it-IT" sz="1800" b="0" i="0" u="none" strike="noStrike" dirty="0" err="1">
                <a:solidFill>
                  <a:srgbClr val="000000"/>
                </a:solidFill>
                <a:effectLst/>
                <a:latin typeface="Arial" panose="020B0604020202020204" pitchFamily="34" charset="0"/>
              </a:rPr>
              <a:t>directed</a:t>
            </a:r>
            <a:r>
              <a:rPr lang="it-IT" sz="1800" b="0" i="0" u="none" strike="noStrike" dirty="0">
                <a:solidFill>
                  <a:srgbClr val="000000"/>
                </a:solidFill>
                <a:effectLst/>
                <a:latin typeface="Arial" panose="020B0604020202020204" pitchFamily="34" charset="0"/>
              </a:rPr>
              <a:t> by </a:t>
            </a:r>
            <a:r>
              <a:rPr lang="it-IT" sz="1800" b="0" i="0" u="none" strike="noStrike" dirty="0" err="1">
                <a:solidFill>
                  <a:srgbClr val="000000"/>
                </a:solidFill>
                <a:effectLst/>
                <a:latin typeface="Arial" panose="020B0604020202020204" pitchFamily="34" charset="0"/>
              </a:rPr>
              <a:t>Italian</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Civil</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Protection</a:t>
            </a:r>
            <a:r>
              <a:rPr lang="it-IT" sz="1800" b="0" i="0" u="none" strike="noStrike" dirty="0">
                <a:solidFill>
                  <a:srgbClr val="000000"/>
                </a:solidFill>
                <a:effectLst/>
                <a:latin typeface="Arial" panose="020B0604020202020204" pitchFamily="34" charset="0"/>
              </a:rPr>
              <a:t>: “Io non rischio - Maremoto” in </a:t>
            </a:r>
            <a:r>
              <a:rPr lang="it-IT" sz="1800" b="0" i="0" u="none" strike="noStrike" dirty="0" err="1">
                <a:solidFill>
                  <a:srgbClr val="000000"/>
                </a:solidFill>
                <a:effectLst/>
                <a:latin typeface="Arial" panose="020B0604020202020204" pitchFamily="34" charset="0"/>
              </a:rPr>
              <a:t>Italian</a:t>
            </a:r>
            <a:r>
              <a:rPr lang="it-IT" sz="1800" b="0" i="0" u="none" strike="noStrike" dirty="0">
                <a:solidFill>
                  <a:srgbClr val="000000"/>
                </a:solidFill>
                <a:effectLst/>
                <a:latin typeface="Arial" panose="020B0604020202020204" pitchFamily="34" charset="0"/>
              </a:rPr>
              <a:t> and </a:t>
            </a:r>
            <a:r>
              <a:rPr lang="it-IT" sz="1800" b="0" i="0" u="none" strike="noStrike" dirty="0" err="1">
                <a:solidFill>
                  <a:srgbClr val="000000"/>
                </a:solidFill>
                <a:effectLst/>
                <a:latin typeface="Arial" panose="020B0604020202020204" pitchFamily="34" charset="0"/>
              </a:rPr>
              <a:t>subtitled</a:t>
            </a:r>
            <a:r>
              <a:rPr lang="it-IT" sz="1800" b="0" i="0" u="none" strike="noStrike" dirty="0">
                <a:solidFill>
                  <a:srgbClr val="000000"/>
                </a:solidFill>
                <a:effectLst/>
                <a:latin typeface="Arial" panose="020B0604020202020204" pitchFamily="34" charset="0"/>
              </a:rPr>
              <a:t> in English. To </a:t>
            </a:r>
            <a:r>
              <a:rPr lang="it-IT" sz="1800" b="0" i="0" u="none" strike="noStrike" dirty="0" err="1">
                <a:solidFill>
                  <a:srgbClr val="000000"/>
                </a:solidFill>
                <a:effectLst/>
                <a:latin typeface="Arial" panose="020B0604020202020204" pitchFamily="34" charset="0"/>
              </a:rPr>
              <a:t>increase</a:t>
            </a:r>
            <a:r>
              <a:rPr lang="it-IT" sz="1800" b="0" i="0" u="none" strike="noStrike" dirty="0">
                <a:solidFill>
                  <a:srgbClr val="000000"/>
                </a:solidFill>
                <a:effectLst/>
                <a:latin typeface="Arial" panose="020B0604020202020204" pitchFamily="34" charset="0"/>
              </a:rPr>
              <a:t> tsunami risk </a:t>
            </a:r>
            <a:r>
              <a:rPr lang="it-IT" sz="1800" b="0" i="0" u="none" strike="noStrike" dirty="0" err="1">
                <a:solidFill>
                  <a:srgbClr val="000000"/>
                </a:solidFill>
                <a:effectLst/>
                <a:latin typeface="Arial" panose="020B0604020202020204" pitchFamily="34" charset="0"/>
              </a:rPr>
              <a:t>awareness</a:t>
            </a:r>
            <a:r>
              <a:rPr lang="it-IT" sz="1800" b="0" i="0" u="none" strike="noStrike" dirty="0">
                <a:solidFill>
                  <a:srgbClr val="000000"/>
                </a:solidFill>
                <a:effectLst/>
                <a:latin typeface="Arial" panose="020B0604020202020204" pitchFamily="34" charset="0"/>
              </a:rPr>
              <a:t> in </a:t>
            </a:r>
            <a:r>
              <a:rPr lang="it-IT" sz="1800" b="0" i="0" u="none" strike="noStrike" dirty="0" err="1">
                <a:solidFill>
                  <a:srgbClr val="000000"/>
                </a:solidFill>
                <a:effectLst/>
                <a:latin typeface="Arial" panose="020B0604020202020204" pitchFamily="34" charset="0"/>
              </a:rPr>
              <a:t>Italy</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Published</a:t>
            </a:r>
            <a:r>
              <a:rPr lang="it-IT" sz="1800" b="0" i="0" u="none" strike="noStrike" dirty="0">
                <a:solidFill>
                  <a:srgbClr val="000000"/>
                </a:solidFill>
                <a:effectLst/>
                <a:latin typeface="Arial" panose="020B0604020202020204" pitchFamily="34" charset="0"/>
              </a:rPr>
              <a:t> on YouTube and </a:t>
            </a:r>
            <a:r>
              <a:rPr lang="it-IT" sz="1800" b="0" i="0" u="none" strike="noStrike" dirty="0" err="1">
                <a:solidFill>
                  <a:srgbClr val="000000"/>
                </a:solidFill>
                <a:effectLst/>
                <a:latin typeface="Arial" panose="020B0604020202020204" pitchFamily="34" charset="0"/>
              </a:rPr>
              <a:t>other</a:t>
            </a:r>
            <a:r>
              <a:rPr lang="it-IT" sz="1800" b="0" i="0" u="none" strike="noStrike" dirty="0">
                <a:solidFill>
                  <a:srgbClr val="000000"/>
                </a:solidFill>
                <a:effectLst/>
                <a:latin typeface="Arial" panose="020B0604020202020204" pitchFamily="34" charset="0"/>
              </a:rPr>
              <a:t> official social </a:t>
            </a:r>
            <a:r>
              <a:rPr lang="it-IT" sz="1800" b="0" i="0" u="none" strike="noStrike" dirty="0" err="1">
                <a:solidFill>
                  <a:srgbClr val="000000"/>
                </a:solidFill>
                <a:effectLst/>
                <a:latin typeface="Arial" panose="020B0604020202020204" pitchFamily="34" charset="0"/>
              </a:rPr>
              <a:t>platform</a:t>
            </a:r>
            <a:r>
              <a:rPr lang="it-IT" sz="1800" b="0" i="0" u="none" strike="noStrike" dirty="0">
                <a:solidFill>
                  <a:srgbClr val="000000"/>
                </a:solidFill>
                <a:effectLst/>
                <a:latin typeface="Arial" panose="020B0604020202020204" pitchFamily="34" charset="0"/>
              </a:rPr>
              <a:t> </a:t>
            </a:r>
          </a:p>
          <a:p>
            <a:pPr rtl="0" fontAlgn="base">
              <a:spcBef>
                <a:spcPts val="0"/>
              </a:spcBef>
              <a:spcAft>
                <a:spcPts val="0"/>
              </a:spcAft>
              <a:buFont typeface="Arial" panose="020B0604020202020204" pitchFamily="34" charset="0"/>
              <a:buChar char="•"/>
            </a:pPr>
            <a:r>
              <a:rPr lang="it-IT" sz="1800" b="0" i="0" u="none" strike="noStrike" dirty="0">
                <a:solidFill>
                  <a:srgbClr val="000000"/>
                </a:solidFill>
                <a:effectLst/>
                <a:latin typeface="Arial" panose="020B0604020202020204" pitchFamily="34" charset="0"/>
              </a:rPr>
              <a:t>At the </a:t>
            </a:r>
            <a:r>
              <a:rPr lang="it-IT" sz="1800" b="1" i="0" u="none" strike="noStrike" dirty="0">
                <a:solidFill>
                  <a:srgbClr val="000000"/>
                </a:solidFill>
                <a:effectLst/>
                <a:latin typeface="Arial" panose="020B0604020202020204" pitchFamily="34" charset="0"/>
              </a:rPr>
              <a:t>Genoa Science Festival </a:t>
            </a:r>
            <a:r>
              <a:rPr lang="it-IT" sz="1800" b="0" i="0" u="none" strike="noStrike" dirty="0">
                <a:solidFill>
                  <a:srgbClr val="000000"/>
                </a:solidFill>
                <a:effectLst/>
                <a:latin typeface="Arial" panose="020B0604020202020204" pitchFamily="34" charset="0"/>
              </a:rPr>
              <a:t>(21 </a:t>
            </a:r>
            <a:r>
              <a:rPr lang="it-IT" sz="1800" b="0" i="0" u="none" strike="noStrike" dirty="0" err="1">
                <a:solidFill>
                  <a:srgbClr val="000000"/>
                </a:solidFill>
                <a:effectLst/>
                <a:latin typeface="Arial" panose="020B0604020202020204" pitchFamily="34" charset="0"/>
              </a:rPr>
              <a:t>October</a:t>
            </a:r>
            <a:r>
              <a:rPr lang="it-IT" sz="1800" b="0" i="0" u="none" strike="noStrike" dirty="0">
                <a:solidFill>
                  <a:srgbClr val="000000"/>
                </a:solidFill>
                <a:effectLst/>
                <a:latin typeface="Arial" panose="020B0604020202020204" pitchFamily="34" charset="0"/>
              </a:rPr>
              <a:t> to 3 November), a tsunami corner </a:t>
            </a:r>
            <a:r>
              <a:rPr lang="it-IT" sz="1800" b="0" i="0" u="none" strike="noStrike" dirty="0" err="1">
                <a:solidFill>
                  <a:srgbClr val="000000"/>
                </a:solidFill>
                <a:effectLst/>
                <a:latin typeface="Arial" panose="020B0604020202020204" pitchFamily="34" charset="0"/>
              </a:rPr>
              <a:t>was</a:t>
            </a:r>
            <a:r>
              <a:rPr lang="it-IT" sz="1800" b="0" i="0" u="none" strike="noStrike" dirty="0">
                <a:solidFill>
                  <a:srgbClr val="000000"/>
                </a:solidFill>
                <a:effectLst/>
                <a:latin typeface="Arial" panose="020B0604020202020204" pitchFamily="34" charset="0"/>
              </a:rPr>
              <a:t> set up with a </a:t>
            </a:r>
            <a:r>
              <a:rPr lang="it-IT" sz="1800" b="0" i="0" u="none" strike="noStrike" dirty="0" err="1">
                <a:solidFill>
                  <a:srgbClr val="000000"/>
                </a:solidFill>
                <a:effectLst/>
                <a:latin typeface="Arial" panose="020B0604020202020204" pitchFamily="34" charset="0"/>
              </a:rPr>
              <a:t>didactic</a:t>
            </a:r>
            <a:r>
              <a:rPr lang="it-IT" sz="1800" b="0" i="0" u="none" strike="noStrike" dirty="0">
                <a:solidFill>
                  <a:srgbClr val="000000"/>
                </a:solidFill>
                <a:effectLst/>
                <a:latin typeface="Arial" panose="020B0604020202020204" pitchFamily="34" charset="0"/>
              </a:rPr>
              <a:t>/interactive </a:t>
            </a:r>
            <a:r>
              <a:rPr lang="it-IT" sz="1800" b="0" i="0" u="none" strike="noStrike" dirty="0" err="1">
                <a:solidFill>
                  <a:srgbClr val="000000"/>
                </a:solidFill>
                <a:effectLst/>
                <a:latin typeface="Arial" panose="020B0604020202020204" pitchFamily="34" charset="0"/>
              </a:rPr>
              <a:t>path</a:t>
            </a:r>
            <a:r>
              <a:rPr lang="it-IT" sz="1800" b="0" i="0" u="none" strike="noStrike" dirty="0">
                <a:solidFill>
                  <a:srgbClr val="000000"/>
                </a:solidFill>
                <a:effectLst/>
                <a:latin typeface="Arial" panose="020B0604020202020204" pitchFamily="34" charset="0"/>
              </a:rPr>
              <a:t> for </a:t>
            </a:r>
            <a:r>
              <a:rPr lang="it-IT" sz="1800" b="0" i="0" u="none" strike="noStrike" dirty="0" err="1">
                <a:solidFill>
                  <a:srgbClr val="000000"/>
                </a:solidFill>
                <a:effectLst/>
                <a:latin typeface="Arial" panose="020B0604020202020204" pitchFamily="34" charset="0"/>
              </a:rPr>
              <a:t>students</a:t>
            </a:r>
            <a:r>
              <a:rPr lang="it-IT" sz="1800" b="0" i="0" u="none" strike="noStrike" dirty="0">
                <a:solidFill>
                  <a:srgbClr val="000000"/>
                </a:solidFill>
                <a:effectLst/>
                <a:latin typeface="Arial" panose="020B0604020202020204" pitchFamily="34" charset="0"/>
              </a:rPr>
              <a:t> and </a:t>
            </a:r>
            <a:r>
              <a:rPr lang="it-IT" sz="1800" b="0" i="0" u="none" strike="noStrike" dirty="0" err="1">
                <a:solidFill>
                  <a:srgbClr val="000000"/>
                </a:solidFill>
                <a:effectLst/>
                <a:latin typeface="Arial" panose="020B0604020202020204" pitchFamily="34" charset="0"/>
              </a:rPr>
              <a:t>visitors</a:t>
            </a:r>
            <a:r>
              <a:rPr lang="it-IT" sz="1800" b="0" i="0" u="none" strike="noStrike" dirty="0">
                <a:solidFill>
                  <a:srgbClr val="000000"/>
                </a:solidFill>
                <a:effectLst/>
                <a:latin typeface="Arial" panose="020B0604020202020204" pitchFamily="34" charset="0"/>
              </a:rPr>
              <a:t>. A tsunami video </a:t>
            </a:r>
            <a:r>
              <a:rPr lang="it-IT" sz="1800" b="0" i="0" u="none" strike="noStrike" dirty="0" err="1">
                <a:solidFill>
                  <a:srgbClr val="000000"/>
                </a:solidFill>
                <a:effectLst/>
                <a:latin typeface="Arial" panose="020B0604020202020204" pitchFamily="34" charset="0"/>
              </a:rPr>
              <a:t>modelling</a:t>
            </a:r>
            <a:r>
              <a:rPr lang="it-IT" sz="1800" b="0" i="0" u="none" strike="noStrike" dirty="0">
                <a:solidFill>
                  <a:srgbClr val="000000"/>
                </a:solidFill>
                <a:effectLst/>
                <a:latin typeface="Arial" panose="020B0604020202020204" pitchFamily="34" charset="0"/>
              </a:rPr>
              <a:t> in </a:t>
            </a:r>
            <a:r>
              <a:rPr lang="it-IT" sz="1800" b="0" i="0" u="none" strike="noStrike" dirty="0" err="1">
                <a:solidFill>
                  <a:srgbClr val="000000"/>
                </a:solidFill>
                <a:effectLst/>
                <a:latin typeface="Arial" panose="020B0604020202020204" pitchFamily="34" charset="0"/>
              </a:rPr>
              <a:t>which</a:t>
            </a:r>
            <a:r>
              <a:rPr lang="it-IT" sz="1800" b="0" i="0" u="none" strike="noStrike" dirty="0">
                <a:solidFill>
                  <a:srgbClr val="000000"/>
                </a:solidFill>
                <a:effectLst/>
                <a:latin typeface="Arial" panose="020B0604020202020204" pitchFamily="34" charset="0"/>
              </a:rPr>
              <a:t> the public </a:t>
            </a:r>
            <a:r>
              <a:rPr lang="it-IT" sz="1800" b="0" i="0" u="none" strike="noStrike" dirty="0" err="1">
                <a:solidFill>
                  <a:srgbClr val="000000"/>
                </a:solidFill>
                <a:effectLst/>
                <a:latin typeface="Arial" panose="020B0604020202020204" pitchFamily="34" charset="0"/>
              </a:rPr>
              <a:t>could</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modify</a:t>
            </a:r>
            <a:r>
              <a:rPr lang="it-IT" sz="1800" b="0" i="0" u="none" strike="noStrike" dirty="0">
                <a:solidFill>
                  <a:srgbClr val="000000"/>
                </a:solidFill>
                <a:effectLst/>
                <a:latin typeface="Arial" panose="020B0604020202020204" pitchFamily="34" charset="0"/>
              </a:rPr>
              <a:t> the </a:t>
            </a:r>
            <a:r>
              <a:rPr lang="it-IT" sz="1800" b="0" i="0" u="none" strike="noStrike" dirty="0" err="1">
                <a:solidFill>
                  <a:srgbClr val="000000"/>
                </a:solidFill>
                <a:effectLst/>
                <a:latin typeface="Arial" panose="020B0604020202020204" pitchFamily="34" charset="0"/>
              </a:rPr>
              <a:t>physical</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parameters</a:t>
            </a:r>
            <a:r>
              <a:rPr lang="it-IT" sz="1800" b="0" i="0" u="none" strike="noStrike" dirty="0">
                <a:solidFill>
                  <a:srgbClr val="000000"/>
                </a:solidFill>
                <a:effectLst/>
                <a:latin typeface="Arial" panose="020B0604020202020204" pitchFamily="34" charset="0"/>
              </a:rPr>
              <a:t> of </a:t>
            </a:r>
            <a:r>
              <a:rPr lang="it-IT" sz="1800" b="0" i="0" u="none" strike="noStrike" dirty="0" err="1">
                <a:solidFill>
                  <a:srgbClr val="000000"/>
                </a:solidFill>
                <a:effectLst/>
                <a:latin typeface="Arial" panose="020B0604020202020204" pitchFamily="34" charset="0"/>
              </a:rPr>
              <a:t>using</a:t>
            </a:r>
            <a:r>
              <a:rPr lang="it-IT" sz="1800" b="0" i="0" u="none" strike="noStrike" dirty="0">
                <a:solidFill>
                  <a:srgbClr val="000000"/>
                </a:solidFill>
                <a:effectLst/>
                <a:latin typeface="Arial" panose="020B0604020202020204" pitchFamily="34" charset="0"/>
              </a:rPr>
              <a:t> a </a:t>
            </a:r>
            <a:r>
              <a:rPr lang="it-IT" sz="1800" b="0" i="0" u="none" strike="noStrike" dirty="0" err="1">
                <a:solidFill>
                  <a:srgbClr val="000000"/>
                </a:solidFill>
                <a:effectLst/>
                <a:latin typeface="Arial" panose="020B0604020202020204" pitchFamily="34" charset="0"/>
              </a:rPr>
              <a:t>leap-motion</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sensor</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was</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implemented</a:t>
            </a:r>
            <a:r>
              <a:rPr lang="it-IT" sz="1800" b="0" i="0" u="none" strike="noStrike" dirty="0">
                <a:solidFill>
                  <a:srgbClr val="000000"/>
                </a:solidFill>
                <a:effectLst/>
                <a:latin typeface="Arial" panose="020B0604020202020204" pitchFamily="34" charset="0"/>
              </a:rPr>
              <a:t>. In </a:t>
            </a:r>
            <a:r>
              <a:rPr lang="it-IT" sz="1800" b="0" i="0" u="none" strike="noStrike" dirty="0" err="1">
                <a:solidFill>
                  <a:srgbClr val="000000"/>
                </a:solidFill>
                <a:effectLst/>
                <a:latin typeface="Arial" panose="020B0604020202020204" pitchFamily="34" charset="0"/>
              </a:rPr>
              <a:t>this</a:t>
            </a:r>
            <a:r>
              <a:rPr lang="it-IT" sz="1800" b="0" i="0" u="none" strike="noStrike" dirty="0">
                <a:solidFill>
                  <a:srgbClr val="000000"/>
                </a:solidFill>
                <a:effectLst/>
                <a:latin typeface="Arial" panose="020B0604020202020204" pitchFamily="34" charset="0"/>
              </a:rPr>
              <a:t> way, the </a:t>
            </a:r>
            <a:r>
              <a:rPr lang="it-IT" sz="1800" b="0" i="0" u="none" strike="noStrike" dirty="0" err="1">
                <a:solidFill>
                  <a:srgbClr val="000000"/>
                </a:solidFill>
                <a:effectLst/>
                <a:latin typeface="Arial" panose="020B0604020202020204" pitchFamily="34" charset="0"/>
              </a:rPr>
              <a:t>visitors</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could</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change</a:t>
            </a:r>
            <a:r>
              <a:rPr lang="it-IT" sz="1800" b="0" i="0" u="none" strike="noStrike" dirty="0">
                <a:solidFill>
                  <a:srgbClr val="000000"/>
                </a:solidFill>
                <a:effectLst/>
                <a:latin typeface="Arial" panose="020B0604020202020204" pitchFamily="34" charset="0"/>
              </a:rPr>
              <a:t> the </a:t>
            </a:r>
            <a:r>
              <a:rPr lang="it-IT" sz="1800" b="0" i="0" u="none" strike="noStrike" dirty="0" err="1">
                <a:solidFill>
                  <a:srgbClr val="000000"/>
                </a:solidFill>
                <a:effectLst/>
                <a:latin typeface="Arial" panose="020B0604020202020204" pitchFamily="34" charset="0"/>
              </a:rPr>
              <a:t>height</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length</a:t>
            </a:r>
            <a:r>
              <a:rPr lang="it-IT" sz="1800" b="0" i="0" u="none" strike="noStrike" dirty="0">
                <a:solidFill>
                  <a:srgbClr val="000000"/>
                </a:solidFill>
                <a:effectLst/>
                <a:latin typeface="Arial" panose="020B0604020202020204" pitchFamily="34" charset="0"/>
              </a:rPr>
              <a:t> and </a:t>
            </a:r>
            <a:r>
              <a:rPr lang="it-IT" sz="1800" b="0" i="0" u="none" strike="noStrike" dirty="0" err="1">
                <a:solidFill>
                  <a:srgbClr val="000000"/>
                </a:solidFill>
                <a:effectLst/>
                <a:latin typeface="Arial" panose="020B0604020202020204" pitchFamily="34" charset="0"/>
              </a:rPr>
              <a:t>consequent</a:t>
            </a:r>
            <a:r>
              <a:rPr lang="it-IT" sz="1800" b="0" i="0" u="none" strike="noStrike" dirty="0">
                <a:solidFill>
                  <a:srgbClr val="000000"/>
                </a:solidFill>
                <a:effectLst/>
                <a:latin typeface="Arial" panose="020B0604020202020204" pitchFamily="34" charset="0"/>
              </a:rPr>
              <a:t> impact of the tsunami on the </a:t>
            </a:r>
            <a:r>
              <a:rPr lang="it-IT" sz="1800" b="0" i="0" u="none" strike="noStrike" dirty="0" err="1">
                <a:solidFill>
                  <a:srgbClr val="000000"/>
                </a:solidFill>
                <a:effectLst/>
                <a:latin typeface="Arial" panose="020B0604020202020204" pitchFamily="34" charset="0"/>
              </a:rPr>
              <a:t>shore</a:t>
            </a:r>
            <a:r>
              <a:rPr lang="it-IT" sz="1800" b="0" i="0" u="none" strike="noStrike" dirty="0">
                <a:solidFill>
                  <a:srgbClr val="000000"/>
                </a:solidFill>
                <a:effectLst/>
                <a:latin typeface="Arial" panose="020B0604020202020204" pitchFamily="34" charset="0"/>
              </a:rPr>
              <a:t>. (VIDEO PUBBLICO E VASCA)</a:t>
            </a:r>
            <a:endParaRPr lang="it-IT" dirty="0"/>
          </a:p>
        </p:txBody>
      </p:sp>
      <p:sp>
        <p:nvSpPr>
          <p:cNvPr id="4" name="Segnaposto numero diapositiva 3"/>
          <p:cNvSpPr>
            <a:spLocks noGrp="1"/>
          </p:cNvSpPr>
          <p:nvPr>
            <p:ph type="sldNum" idx="12"/>
          </p:nvPr>
        </p:nvSpPr>
        <p:spPr>
          <a:xfrm>
            <a:off x="3884613" y="8685213"/>
            <a:ext cx="2971800" cy="457200"/>
          </a:xfrm>
          <a:prstGeom prst="rect">
            <a:avLst/>
          </a:prstGeom>
        </p:spPr>
        <p:txBody>
          <a:bodyPr/>
          <a:lstStyle/>
          <a:p>
            <a:pPr algn="r">
              <a:buSzPts val="1200"/>
            </a:pPr>
            <a:fld id="{00000000-1234-1234-1234-123412341234}" type="slidenum">
              <a:rPr lang="it-IT" sz="1200" smtClean="0">
                <a:latin typeface="Calibri"/>
                <a:ea typeface="Calibri"/>
                <a:cs typeface="Calibri"/>
                <a:sym typeface="Calibri"/>
              </a:rPr>
              <a:pPr algn="r">
                <a:buSzPts val="1200"/>
              </a:pPr>
              <a:t>17</a:t>
            </a:fld>
            <a:endParaRPr lang="it-IT" sz="1200">
              <a:latin typeface="Calibri"/>
              <a:ea typeface="Calibri"/>
              <a:cs typeface="Calibri"/>
              <a:sym typeface="Calibri"/>
            </a:endParaRPr>
          </a:p>
        </p:txBody>
      </p:sp>
    </p:spTree>
    <p:extLst>
      <p:ext uri="{BB962C8B-B14F-4D97-AF65-F5344CB8AC3E}">
        <p14:creationId xmlns:p14="http://schemas.microsoft.com/office/powerpoint/2010/main" val="110988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8B828-115F-EED8-C074-EB14F637557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8A0C43E-0593-0227-FA35-EC060FD5878D}"/>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6C1C07EC-615D-CDFF-447F-8E2A936EE1EB}"/>
              </a:ext>
            </a:extLst>
          </p:cNvPr>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it-IT" sz="1800" b="1" i="0" u="none" strike="noStrike" dirty="0">
                <a:solidFill>
                  <a:srgbClr val="000000"/>
                </a:solidFill>
                <a:effectLst/>
                <a:latin typeface="Arial" panose="020B0604020202020204" pitchFamily="34" charset="0"/>
              </a:rPr>
              <a:t>Educational Video </a:t>
            </a:r>
            <a:r>
              <a:rPr lang="it-IT" sz="1800" b="0" i="0" u="none" strike="noStrike" dirty="0" err="1">
                <a:solidFill>
                  <a:srgbClr val="000000"/>
                </a:solidFill>
                <a:effectLst/>
                <a:latin typeface="Arial" panose="020B0604020202020204" pitchFamily="34" charset="0"/>
              </a:rPr>
              <a:t>directed</a:t>
            </a:r>
            <a:r>
              <a:rPr lang="it-IT" sz="1800" b="0" i="0" u="none" strike="noStrike" dirty="0">
                <a:solidFill>
                  <a:srgbClr val="000000"/>
                </a:solidFill>
                <a:effectLst/>
                <a:latin typeface="Arial" panose="020B0604020202020204" pitchFamily="34" charset="0"/>
              </a:rPr>
              <a:t> by </a:t>
            </a:r>
            <a:r>
              <a:rPr lang="it-IT" sz="1800" b="0" i="0" u="none" strike="noStrike" dirty="0" err="1">
                <a:solidFill>
                  <a:srgbClr val="000000"/>
                </a:solidFill>
                <a:effectLst/>
                <a:latin typeface="Arial" panose="020B0604020202020204" pitchFamily="34" charset="0"/>
              </a:rPr>
              <a:t>Italian</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Civil</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Protection</a:t>
            </a:r>
            <a:r>
              <a:rPr lang="it-IT" sz="1800" b="0" i="0" u="none" strike="noStrike" dirty="0">
                <a:solidFill>
                  <a:srgbClr val="000000"/>
                </a:solidFill>
                <a:effectLst/>
                <a:latin typeface="Arial" panose="020B0604020202020204" pitchFamily="34" charset="0"/>
              </a:rPr>
              <a:t>: “Io non rischio - Maremoto” in </a:t>
            </a:r>
            <a:r>
              <a:rPr lang="it-IT" sz="1800" b="0" i="0" u="none" strike="noStrike" dirty="0" err="1">
                <a:solidFill>
                  <a:srgbClr val="000000"/>
                </a:solidFill>
                <a:effectLst/>
                <a:latin typeface="Arial" panose="020B0604020202020204" pitchFamily="34" charset="0"/>
              </a:rPr>
              <a:t>Italian</a:t>
            </a:r>
            <a:r>
              <a:rPr lang="it-IT" sz="1800" b="0" i="0" u="none" strike="noStrike" dirty="0">
                <a:solidFill>
                  <a:srgbClr val="000000"/>
                </a:solidFill>
                <a:effectLst/>
                <a:latin typeface="Arial" panose="020B0604020202020204" pitchFamily="34" charset="0"/>
              </a:rPr>
              <a:t> and </a:t>
            </a:r>
            <a:r>
              <a:rPr lang="it-IT" sz="1800" b="0" i="0" u="none" strike="noStrike" dirty="0" err="1">
                <a:solidFill>
                  <a:srgbClr val="000000"/>
                </a:solidFill>
                <a:effectLst/>
                <a:latin typeface="Arial" panose="020B0604020202020204" pitchFamily="34" charset="0"/>
              </a:rPr>
              <a:t>subtitled</a:t>
            </a:r>
            <a:r>
              <a:rPr lang="it-IT" sz="1800" b="0" i="0" u="none" strike="noStrike" dirty="0">
                <a:solidFill>
                  <a:srgbClr val="000000"/>
                </a:solidFill>
                <a:effectLst/>
                <a:latin typeface="Arial" panose="020B0604020202020204" pitchFamily="34" charset="0"/>
              </a:rPr>
              <a:t> in English. To </a:t>
            </a:r>
            <a:r>
              <a:rPr lang="it-IT" sz="1800" b="0" i="0" u="none" strike="noStrike" dirty="0" err="1">
                <a:solidFill>
                  <a:srgbClr val="000000"/>
                </a:solidFill>
                <a:effectLst/>
                <a:latin typeface="Arial" panose="020B0604020202020204" pitchFamily="34" charset="0"/>
              </a:rPr>
              <a:t>increase</a:t>
            </a:r>
            <a:r>
              <a:rPr lang="it-IT" sz="1800" b="0" i="0" u="none" strike="noStrike" dirty="0">
                <a:solidFill>
                  <a:srgbClr val="000000"/>
                </a:solidFill>
                <a:effectLst/>
                <a:latin typeface="Arial" panose="020B0604020202020204" pitchFamily="34" charset="0"/>
              </a:rPr>
              <a:t> tsunami risk </a:t>
            </a:r>
            <a:r>
              <a:rPr lang="it-IT" sz="1800" b="0" i="0" u="none" strike="noStrike" dirty="0" err="1">
                <a:solidFill>
                  <a:srgbClr val="000000"/>
                </a:solidFill>
                <a:effectLst/>
                <a:latin typeface="Arial" panose="020B0604020202020204" pitchFamily="34" charset="0"/>
              </a:rPr>
              <a:t>awareness</a:t>
            </a:r>
            <a:r>
              <a:rPr lang="it-IT" sz="1800" b="0" i="0" u="none" strike="noStrike" dirty="0">
                <a:solidFill>
                  <a:srgbClr val="000000"/>
                </a:solidFill>
                <a:effectLst/>
                <a:latin typeface="Arial" panose="020B0604020202020204" pitchFamily="34" charset="0"/>
              </a:rPr>
              <a:t> in </a:t>
            </a:r>
            <a:r>
              <a:rPr lang="it-IT" sz="1800" b="0" i="0" u="none" strike="noStrike" dirty="0" err="1">
                <a:solidFill>
                  <a:srgbClr val="000000"/>
                </a:solidFill>
                <a:effectLst/>
                <a:latin typeface="Arial" panose="020B0604020202020204" pitchFamily="34" charset="0"/>
              </a:rPr>
              <a:t>Italy</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Published</a:t>
            </a:r>
            <a:r>
              <a:rPr lang="it-IT" sz="1800" b="0" i="0" u="none" strike="noStrike" dirty="0">
                <a:solidFill>
                  <a:srgbClr val="000000"/>
                </a:solidFill>
                <a:effectLst/>
                <a:latin typeface="Arial" panose="020B0604020202020204" pitchFamily="34" charset="0"/>
              </a:rPr>
              <a:t> on YouTube and </a:t>
            </a:r>
            <a:r>
              <a:rPr lang="it-IT" sz="1800" b="0" i="0" u="none" strike="noStrike" dirty="0" err="1">
                <a:solidFill>
                  <a:srgbClr val="000000"/>
                </a:solidFill>
                <a:effectLst/>
                <a:latin typeface="Arial" panose="020B0604020202020204" pitchFamily="34" charset="0"/>
              </a:rPr>
              <a:t>other</a:t>
            </a:r>
            <a:r>
              <a:rPr lang="it-IT" sz="1800" b="0" i="0" u="none" strike="noStrike" dirty="0">
                <a:solidFill>
                  <a:srgbClr val="000000"/>
                </a:solidFill>
                <a:effectLst/>
                <a:latin typeface="Arial" panose="020B0604020202020204" pitchFamily="34" charset="0"/>
              </a:rPr>
              <a:t> official social </a:t>
            </a:r>
            <a:r>
              <a:rPr lang="it-IT" sz="1800" b="0" i="0" u="none" strike="noStrike" dirty="0" err="1">
                <a:solidFill>
                  <a:srgbClr val="000000"/>
                </a:solidFill>
                <a:effectLst/>
                <a:latin typeface="Arial" panose="020B0604020202020204" pitchFamily="34" charset="0"/>
              </a:rPr>
              <a:t>platform</a:t>
            </a:r>
            <a:r>
              <a:rPr lang="it-IT" sz="1800" b="0" i="0" u="none" strike="noStrike" dirty="0">
                <a:solidFill>
                  <a:srgbClr val="000000"/>
                </a:solidFill>
                <a:effectLst/>
                <a:latin typeface="Arial" panose="020B0604020202020204" pitchFamily="34" charset="0"/>
              </a:rPr>
              <a:t> </a:t>
            </a:r>
          </a:p>
          <a:p>
            <a:pPr rtl="0" fontAlgn="base">
              <a:spcBef>
                <a:spcPts val="0"/>
              </a:spcBef>
              <a:spcAft>
                <a:spcPts val="0"/>
              </a:spcAft>
              <a:buFont typeface="Arial" panose="020B0604020202020204" pitchFamily="34" charset="0"/>
              <a:buChar char="•"/>
            </a:pPr>
            <a:r>
              <a:rPr lang="it-IT" sz="1800" b="0" i="0" u="none" strike="noStrike" dirty="0">
                <a:solidFill>
                  <a:srgbClr val="000000"/>
                </a:solidFill>
                <a:effectLst/>
                <a:latin typeface="Arial" panose="020B0604020202020204" pitchFamily="34" charset="0"/>
              </a:rPr>
              <a:t>At the </a:t>
            </a:r>
            <a:r>
              <a:rPr lang="it-IT" sz="1800" b="1" i="0" u="none" strike="noStrike" dirty="0">
                <a:solidFill>
                  <a:srgbClr val="000000"/>
                </a:solidFill>
                <a:effectLst/>
                <a:latin typeface="Arial" panose="020B0604020202020204" pitchFamily="34" charset="0"/>
              </a:rPr>
              <a:t>Genoa Science Festival </a:t>
            </a:r>
            <a:r>
              <a:rPr lang="it-IT" sz="1800" b="0" i="0" u="none" strike="noStrike" dirty="0">
                <a:solidFill>
                  <a:srgbClr val="000000"/>
                </a:solidFill>
                <a:effectLst/>
                <a:latin typeface="Arial" panose="020B0604020202020204" pitchFamily="34" charset="0"/>
              </a:rPr>
              <a:t>(21 </a:t>
            </a:r>
            <a:r>
              <a:rPr lang="it-IT" sz="1800" b="0" i="0" u="none" strike="noStrike" dirty="0" err="1">
                <a:solidFill>
                  <a:srgbClr val="000000"/>
                </a:solidFill>
                <a:effectLst/>
                <a:latin typeface="Arial" panose="020B0604020202020204" pitchFamily="34" charset="0"/>
              </a:rPr>
              <a:t>October</a:t>
            </a:r>
            <a:r>
              <a:rPr lang="it-IT" sz="1800" b="0" i="0" u="none" strike="noStrike" dirty="0">
                <a:solidFill>
                  <a:srgbClr val="000000"/>
                </a:solidFill>
                <a:effectLst/>
                <a:latin typeface="Arial" panose="020B0604020202020204" pitchFamily="34" charset="0"/>
              </a:rPr>
              <a:t> to 3 November), a tsunami corner </a:t>
            </a:r>
            <a:r>
              <a:rPr lang="it-IT" sz="1800" b="0" i="0" u="none" strike="noStrike" dirty="0" err="1">
                <a:solidFill>
                  <a:srgbClr val="000000"/>
                </a:solidFill>
                <a:effectLst/>
                <a:latin typeface="Arial" panose="020B0604020202020204" pitchFamily="34" charset="0"/>
              </a:rPr>
              <a:t>was</a:t>
            </a:r>
            <a:r>
              <a:rPr lang="it-IT" sz="1800" b="0" i="0" u="none" strike="noStrike" dirty="0">
                <a:solidFill>
                  <a:srgbClr val="000000"/>
                </a:solidFill>
                <a:effectLst/>
                <a:latin typeface="Arial" panose="020B0604020202020204" pitchFamily="34" charset="0"/>
              </a:rPr>
              <a:t> set up with a </a:t>
            </a:r>
            <a:r>
              <a:rPr lang="it-IT" sz="1800" b="0" i="0" u="none" strike="noStrike" dirty="0" err="1">
                <a:solidFill>
                  <a:srgbClr val="000000"/>
                </a:solidFill>
                <a:effectLst/>
                <a:latin typeface="Arial" panose="020B0604020202020204" pitchFamily="34" charset="0"/>
              </a:rPr>
              <a:t>didactic</a:t>
            </a:r>
            <a:r>
              <a:rPr lang="it-IT" sz="1800" b="0" i="0" u="none" strike="noStrike" dirty="0">
                <a:solidFill>
                  <a:srgbClr val="000000"/>
                </a:solidFill>
                <a:effectLst/>
                <a:latin typeface="Arial" panose="020B0604020202020204" pitchFamily="34" charset="0"/>
              </a:rPr>
              <a:t>/interactive </a:t>
            </a:r>
            <a:r>
              <a:rPr lang="it-IT" sz="1800" b="0" i="0" u="none" strike="noStrike" dirty="0" err="1">
                <a:solidFill>
                  <a:srgbClr val="000000"/>
                </a:solidFill>
                <a:effectLst/>
                <a:latin typeface="Arial" panose="020B0604020202020204" pitchFamily="34" charset="0"/>
              </a:rPr>
              <a:t>path</a:t>
            </a:r>
            <a:r>
              <a:rPr lang="it-IT" sz="1800" b="0" i="0" u="none" strike="noStrike" dirty="0">
                <a:solidFill>
                  <a:srgbClr val="000000"/>
                </a:solidFill>
                <a:effectLst/>
                <a:latin typeface="Arial" panose="020B0604020202020204" pitchFamily="34" charset="0"/>
              </a:rPr>
              <a:t> for </a:t>
            </a:r>
            <a:r>
              <a:rPr lang="it-IT" sz="1800" b="0" i="0" u="none" strike="noStrike" dirty="0" err="1">
                <a:solidFill>
                  <a:srgbClr val="000000"/>
                </a:solidFill>
                <a:effectLst/>
                <a:latin typeface="Arial" panose="020B0604020202020204" pitchFamily="34" charset="0"/>
              </a:rPr>
              <a:t>students</a:t>
            </a:r>
            <a:r>
              <a:rPr lang="it-IT" sz="1800" b="0" i="0" u="none" strike="noStrike" dirty="0">
                <a:solidFill>
                  <a:srgbClr val="000000"/>
                </a:solidFill>
                <a:effectLst/>
                <a:latin typeface="Arial" panose="020B0604020202020204" pitchFamily="34" charset="0"/>
              </a:rPr>
              <a:t> and </a:t>
            </a:r>
            <a:r>
              <a:rPr lang="it-IT" sz="1800" b="0" i="0" u="none" strike="noStrike" dirty="0" err="1">
                <a:solidFill>
                  <a:srgbClr val="000000"/>
                </a:solidFill>
                <a:effectLst/>
                <a:latin typeface="Arial" panose="020B0604020202020204" pitchFamily="34" charset="0"/>
              </a:rPr>
              <a:t>visitors</a:t>
            </a:r>
            <a:r>
              <a:rPr lang="it-IT" sz="1800" b="0" i="0" u="none" strike="noStrike" dirty="0">
                <a:solidFill>
                  <a:srgbClr val="000000"/>
                </a:solidFill>
                <a:effectLst/>
                <a:latin typeface="Arial" panose="020B0604020202020204" pitchFamily="34" charset="0"/>
              </a:rPr>
              <a:t>. A tsunami video </a:t>
            </a:r>
            <a:r>
              <a:rPr lang="it-IT" sz="1800" b="0" i="0" u="none" strike="noStrike" dirty="0" err="1">
                <a:solidFill>
                  <a:srgbClr val="000000"/>
                </a:solidFill>
                <a:effectLst/>
                <a:latin typeface="Arial" panose="020B0604020202020204" pitchFamily="34" charset="0"/>
              </a:rPr>
              <a:t>modelling</a:t>
            </a:r>
            <a:r>
              <a:rPr lang="it-IT" sz="1800" b="0" i="0" u="none" strike="noStrike" dirty="0">
                <a:solidFill>
                  <a:srgbClr val="000000"/>
                </a:solidFill>
                <a:effectLst/>
                <a:latin typeface="Arial" panose="020B0604020202020204" pitchFamily="34" charset="0"/>
              </a:rPr>
              <a:t> in </a:t>
            </a:r>
            <a:r>
              <a:rPr lang="it-IT" sz="1800" b="0" i="0" u="none" strike="noStrike" dirty="0" err="1">
                <a:solidFill>
                  <a:srgbClr val="000000"/>
                </a:solidFill>
                <a:effectLst/>
                <a:latin typeface="Arial" panose="020B0604020202020204" pitchFamily="34" charset="0"/>
              </a:rPr>
              <a:t>which</a:t>
            </a:r>
            <a:r>
              <a:rPr lang="it-IT" sz="1800" b="0" i="0" u="none" strike="noStrike" dirty="0">
                <a:solidFill>
                  <a:srgbClr val="000000"/>
                </a:solidFill>
                <a:effectLst/>
                <a:latin typeface="Arial" panose="020B0604020202020204" pitchFamily="34" charset="0"/>
              </a:rPr>
              <a:t> the public </a:t>
            </a:r>
            <a:r>
              <a:rPr lang="it-IT" sz="1800" b="0" i="0" u="none" strike="noStrike" dirty="0" err="1">
                <a:solidFill>
                  <a:srgbClr val="000000"/>
                </a:solidFill>
                <a:effectLst/>
                <a:latin typeface="Arial" panose="020B0604020202020204" pitchFamily="34" charset="0"/>
              </a:rPr>
              <a:t>could</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modify</a:t>
            </a:r>
            <a:r>
              <a:rPr lang="it-IT" sz="1800" b="0" i="0" u="none" strike="noStrike" dirty="0">
                <a:solidFill>
                  <a:srgbClr val="000000"/>
                </a:solidFill>
                <a:effectLst/>
                <a:latin typeface="Arial" panose="020B0604020202020204" pitchFamily="34" charset="0"/>
              </a:rPr>
              <a:t> the </a:t>
            </a:r>
            <a:r>
              <a:rPr lang="it-IT" sz="1800" b="0" i="0" u="none" strike="noStrike" dirty="0" err="1">
                <a:solidFill>
                  <a:srgbClr val="000000"/>
                </a:solidFill>
                <a:effectLst/>
                <a:latin typeface="Arial" panose="020B0604020202020204" pitchFamily="34" charset="0"/>
              </a:rPr>
              <a:t>physical</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parameters</a:t>
            </a:r>
            <a:r>
              <a:rPr lang="it-IT" sz="1800" b="0" i="0" u="none" strike="noStrike" dirty="0">
                <a:solidFill>
                  <a:srgbClr val="000000"/>
                </a:solidFill>
                <a:effectLst/>
                <a:latin typeface="Arial" panose="020B0604020202020204" pitchFamily="34" charset="0"/>
              </a:rPr>
              <a:t> of </a:t>
            </a:r>
            <a:r>
              <a:rPr lang="it-IT" sz="1800" b="0" i="0" u="none" strike="noStrike" dirty="0" err="1">
                <a:solidFill>
                  <a:srgbClr val="000000"/>
                </a:solidFill>
                <a:effectLst/>
                <a:latin typeface="Arial" panose="020B0604020202020204" pitchFamily="34" charset="0"/>
              </a:rPr>
              <a:t>using</a:t>
            </a:r>
            <a:r>
              <a:rPr lang="it-IT" sz="1800" b="0" i="0" u="none" strike="noStrike" dirty="0">
                <a:solidFill>
                  <a:srgbClr val="000000"/>
                </a:solidFill>
                <a:effectLst/>
                <a:latin typeface="Arial" panose="020B0604020202020204" pitchFamily="34" charset="0"/>
              </a:rPr>
              <a:t> a </a:t>
            </a:r>
            <a:r>
              <a:rPr lang="it-IT" sz="1800" b="0" i="0" u="none" strike="noStrike" dirty="0" err="1">
                <a:solidFill>
                  <a:srgbClr val="000000"/>
                </a:solidFill>
                <a:effectLst/>
                <a:latin typeface="Arial" panose="020B0604020202020204" pitchFamily="34" charset="0"/>
              </a:rPr>
              <a:t>leap-motion</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sensor</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was</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implemented</a:t>
            </a:r>
            <a:r>
              <a:rPr lang="it-IT" sz="1800" b="0" i="0" u="none" strike="noStrike" dirty="0">
                <a:solidFill>
                  <a:srgbClr val="000000"/>
                </a:solidFill>
                <a:effectLst/>
                <a:latin typeface="Arial" panose="020B0604020202020204" pitchFamily="34" charset="0"/>
              </a:rPr>
              <a:t>. In </a:t>
            </a:r>
            <a:r>
              <a:rPr lang="it-IT" sz="1800" b="0" i="0" u="none" strike="noStrike" dirty="0" err="1">
                <a:solidFill>
                  <a:srgbClr val="000000"/>
                </a:solidFill>
                <a:effectLst/>
                <a:latin typeface="Arial" panose="020B0604020202020204" pitchFamily="34" charset="0"/>
              </a:rPr>
              <a:t>this</a:t>
            </a:r>
            <a:r>
              <a:rPr lang="it-IT" sz="1800" b="0" i="0" u="none" strike="noStrike" dirty="0">
                <a:solidFill>
                  <a:srgbClr val="000000"/>
                </a:solidFill>
                <a:effectLst/>
                <a:latin typeface="Arial" panose="020B0604020202020204" pitchFamily="34" charset="0"/>
              </a:rPr>
              <a:t> way, the </a:t>
            </a:r>
            <a:r>
              <a:rPr lang="it-IT" sz="1800" b="0" i="0" u="none" strike="noStrike" dirty="0" err="1">
                <a:solidFill>
                  <a:srgbClr val="000000"/>
                </a:solidFill>
                <a:effectLst/>
                <a:latin typeface="Arial" panose="020B0604020202020204" pitchFamily="34" charset="0"/>
              </a:rPr>
              <a:t>visitors</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could</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change</a:t>
            </a:r>
            <a:r>
              <a:rPr lang="it-IT" sz="1800" b="0" i="0" u="none" strike="noStrike" dirty="0">
                <a:solidFill>
                  <a:srgbClr val="000000"/>
                </a:solidFill>
                <a:effectLst/>
                <a:latin typeface="Arial" panose="020B0604020202020204" pitchFamily="34" charset="0"/>
              </a:rPr>
              <a:t> the </a:t>
            </a:r>
            <a:r>
              <a:rPr lang="it-IT" sz="1800" b="0" i="0" u="none" strike="noStrike" dirty="0" err="1">
                <a:solidFill>
                  <a:srgbClr val="000000"/>
                </a:solidFill>
                <a:effectLst/>
                <a:latin typeface="Arial" panose="020B0604020202020204" pitchFamily="34" charset="0"/>
              </a:rPr>
              <a:t>height</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length</a:t>
            </a:r>
            <a:r>
              <a:rPr lang="it-IT" sz="1800" b="0" i="0" u="none" strike="noStrike" dirty="0">
                <a:solidFill>
                  <a:srgbClr val="000000"/>
                </a:solidFill>
                <a:effectLst/>
                <a:latin typeface="Arial" panose="020B0604020202020204" pitchFamily="34" charset="0"/>
              </a:rPr>
              <a:t> and </a:t>
            </a:r>
            <a:r>
              <a:rPr lang="it-IT" sz="1800" b="0" i="0" u="none" strike="noStrike" dirty="0" err="1">
                <a:solidFill>
                  <a:srgbClr val="000000"/>
                </a:solidFill>
                <a:effectLst/>
                <a:latin typeface="Arial" panose="020B0604020202020204" pitchFamily="34" charset="0"/>
              </a:rPr>
              <a:t>consequent</a:t>
            </a:r>
            <a:r>
              <a:rPr lang="it-IT" sz="1800" b="0" i="0" u="none" strike="noStrike" dirty="0">
                <a:solidFill>
                  <a:srgbClr val="000000"/>
                </a:solidFill>
                <a:effectLst/>
                <a:latin typeface="Arial" panose="020B0604020202020204" pitchFamily="34" charset="0"/>
              </a:rPr>
              <a:t> impact of the tsunami on the </a:t>
            </a:r>
            <a:r>
              <a:rPr lang="it-IT" sz="1800" b="0" i="0" u="none" strike="noStrike" dirty="0" err="1">
                <a:solidFill>
                  <a:srgbClr val="000000"/>
                </a:solidFill>
                <a:effectLst/>
                <a:latin typeface="Arial" panose="020B0604020202020204" pitchFamily="34" charset="0"/>
              </a:rPr>
              <a:t>shore</a:t>
            </a:r>
            <a:r>
              <a:rPr lang="it-IT" sz="1800" b="0" i="0" u="none" strike="noStrike" dirty="0">
                <a:solidFill>
                  <a:srgbClr val="000000"/>
                </a:solidFill>
                <a:effectLst/>
                <a:latin typeface="Arial" panose="020B0604020202020204" pitchFamily="34" charset="0"/>
              </a:rPr>
              <a:t>. (VIDEO PUBBLICO E VASCA)</a:t>
            </a:r>
            <a:endParaRPr lang="it-IT" dirty="0"/>
          </a:p>
        </p:txBody>
      </p:sp>
      <p:sp>
        <p:nvSpPr>
          <p:cNvPr id="4" name="Segnaposto numero diapositiva 3">
            <a:extLst>
              <a:ext uri="{FF2B5EF4-FFF2-40B4-BE49-F238E27FC236}">
                <a16:creationId xmlns:a16="http://schemas.microsoft.com/office/drawing/2014/main" id="{1E5AF728-FE81-1F90-DCC5-E454B832A17A}"/>
              </a:ext>
            </a:extLst>
          </p:cNvPr>
          <p:cNvSpPr>
            <a:spLocks noGrp="1"/>
          </p:cNvSpPr>
          <p:nvPr>
            <p:ph type="sldNum" idx="12"/>
          </p:nvPr>
        </p:nvSpPr>
        <p:spPr>
          <a:xfrm>
            <a:off x="3884613" y="8685213"/>
            <a:ext cx="2971800" cy="457200"/>
          </a:xfrm>
          <a:prstGeom prst="rect">
            <a:avLst/>
          </a:prstGeom>
        </p:spPr>
        <p:txBody>
          <a:bodyPr/>
          <a:lstStyle/>
          <a:p>
            <a:pPr algn="r">
              <a:buSzPts val="1200"/>
            </a:pPr>
            <a:fld id="{00000000-1234-1234-1234-123412341234}" type="slidenum">
              <a:rPr lang="it-IT" sz="1200" smtClean="0">
                <a:latin typeface="Calibri"/>
                <a:ea typeface="Calibri"/>
                <a:cs typeface="Calibri"/>
                <a:sym typeface="Calibri"/>
              </a:rPr>
              <a:pPr algn="r">
                <a:buSzPts val="1200"/>
              </a:pPr>
              <a:t>18</a:t>
            </a:fld>
            <a:endParaRPr lang="it-IT" sz="1200">
              <a:latin typeface="Calibri"/>
              <a:ea typeface="Calibri"/>
              <a:cs typeface="Calibri"/>
              <a:sym typeface="Calibri"/>
            </a:endParaRPr>
          </a:p>
        </p:txBody>
      </p:sp>
    </p:spTree>
    <p:extLst>
      <p:ext uri="{BB962C8B-B14F-4D97-AF65-F5344CB8AC3E}">
        <p14:creationId xmlns:p14="http://schemas.microsoft.com/office/powerpoint/2010/main" val="9221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ADAAA-EC9D-FF68-2D09-80FE7E1EDB0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202B749-7938-6F69-752C-7D6BE4E76283}"/>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919A6142-97E1-EAD3-2393-0BEEA539CD0B}"/>
              </a:ext>
            </a:extLst>
          </p:cNvPr>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it-IT" sz="1800" b="1" i="0" u="none" strike="noStrike" dirty="0">
                <a:solidFill>
                  <a:srgbClr val="000000"/>
                </a:solidFill>
                <a:effectLst/>
                <a:latin typeface="Arial" panose="020B0604020202020204" pitchFamily="34" charset="0"/>
              </a:rPr>
              <a:t>Educational Video </a:t>
            </a:r>
            <a:r>
              <a:rPr lang="it-IT" sz="1800" b="0" i="0" u="none" strike="noStrike" dirty="0" err="1">
                <a:solidFill>
                  <a:srgbClr val="000000"/>
                </a:solidFill>
                <a:effectLst/>
                <a:latin typeface="Arial" panose="020B0604020202020204" pitchFamily="34" charset="0"/>
              </a:rPr>
              <a:t>directed</a:t>
            </a:r>
            <a:r>
              <a:rPr lang="it-IT" sz="1800" b="0" i="0" u="none" strike="noStrike" dirty="0">
                <a:solidFill>
                  <a:srgbClr val="000000"/>
                </a:solidFill>
                <a:effectLst/>
                <a:latin typeface="Arial" panose="020B0604020202020204" pitchFamily="34" charset="0"/>
              </a:rPr>
              <a:t> by </a:t>
            </a:r>
            <a:r>
              <a:rPr lang="it-IT" sz="1800" b="0" i="0" u="none" strike="noStrike" dirty="0" err="1">
                <a:solidFill>
                  <a:srgbClr val="000000"/>
                </a:solidFill>
                <a:effectLst/>
                <a:latin typeface="Arial" panose="020B0604020202020204" pitchFamily="34" charset="0"/>
              </a:rPr>
              <a:t>Italian</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Civil</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Protection</a:t>
            </a:r>
            <a:r>
              <a:rPr lang="it-IT" sz="1800" b="0" i="0" u="none" strike="noStrike" dirty="0">
                <a:solidFill>
                  <a:srgbClr val="000000"/>
                </a:solidFill>
                <a:effectLst/>
                <a:latin typeface="Arial" panose="020B0604020202020204" pitchFamily="34" charset="0"/>
              </a:rPr>
              <a:t>: “Io non rischio - Maremoto” in </a:t>
            </a:r>
            <a:r>
              <a:rPr lang="it-IT" sz="1800" b="0" i="0" u="none" strike="noStrike" dirty="0" err="1">
                <a:solidFill>
                  <a:srgbClr val="000000"/>
                </a:solidFill>
                <a:effectLst/>
                <a:latin typeface="Arial" panose="020B0604020202020204" pitchFamily="34" charset="0"/>
              </a:rPr>
              <a:t>Italian</a:t>
            </a:r>
            <a:r>
              <a:rPr lang="it-IT" sz="1800" b="0" i="0" u="none" strike="noStrike" dirty="0">
                <a:solidFill>
                  <a:srgbClr val="000000"/>
                </a:solidFill>
                <a:effectLst/>
                <a:latin typeface="Arial" panose="020B0604020202020204" pitchFamily="34" charset="0"/>
              </a:rPr>
              <a:t> and </a:t>
            </a:r>
            <a:r>
              <a:rPr lang="it-IT" sz="1800" b="0" i="0" u="none" strike="noStrike" dirty="0" err="1">
                <a:solidFill>
                  <a:srgbClr val="000000"/>
                </a:solidFill>
                <a:effectLst/>
                <a:latin typeface="Arial" panose="020B0604020202020204" pitchFamily="34" charset="0"/>
              </a:rPr>
              <a:t>subtitled</a:t>
            </a:r>
            <a:r>
              <a:rPr lang="it-IT" sz="1800" b="0" i="0" u="none" strike="noStrike" dirty="0">
                <a:solidFill>
                  <a:srgbClr val="000000"/>
                </a:solidFill>
                <a:effectLst/>
                <a:latin typeface="Arial" panose="020B0604020202020204" pitchFamily="34" charset="0"/>
              </a:rPr>
              <a:t> in English. To </a:t>
            </a:r>
            <a:r>
              <a:rPr lang="it-IT" sz="1800" b="0" i="0" u="none" strike="noStrike" dirty="0" err="1">
                <a:solidFill>
                  <a:srgbClr val="000000"/>
                </a:solidFill>
                <a:effectLst/>
                <a:latin typeface="Arial" panose="020B0604020202020204" pitchFamily="34" charset="0"/>
              </a:rPr>
              <a:t>increase</a:t>
            </a:r>
            <a:r>
              <a:rPr lang="it-IT" sz="1800" b="0" i="0" u="none" strike="noStrike" dirty="0">
                <a:solidFill>
                  <a:srgbClr val="000000"/>
                </a:solidFill>
                <a:effectLst/>
                <a:latin typeface="Arial" panose="020B0604020202020204" pitchFamily="34" charset="0"/>
              </a:rPr>
              <a:t> tsunami risk </a:t>
            </a:r>
            <a:r>
              <a:rPr lang="it-IT" sz="1800" b="0" i="0" u="none" strike="noStrike" dirty="0" err="1">
                <a:solidFill>
                  <a:srgbClr val="000000"/>
                </a:solidFill>
                <a:effectLst/>
                <a:latin typeface="Arial" panose="020B0604020202020204" pitchFamily="34" charset="0"/>
              </a:rPr>
              <a:t>awareness</a:t>
            </a:r>
            <a:r>
              <a:rPr lang="it-IT" sz="1800" b="0" i="0" u="none" strike="noStrike" dirty="0">
                <a:solidFill>
                  <a:srgbClr val="000000"/>
                </a:solidFill>
                <a:effectLst/>
                <a:latin typeface="Arial" panose="020B0604020202020204" pitchFamily="34" charset="0"/>
              </a:rPr>
              <a:t> in </a:t>
            </a:r>
            <a:r>
              <a:rPr lang="it-IT" sz="1800" b="0" i="0" u="none" strike="noStrike" dirty="0" err="1">
                <a:solidFill>
                  <a:srgbClr val="000000"/>
                </a:solidFill>
                <a:effectLst/>
                <a:latin typeface="Arial" panose="020B0604020202020204" pitchFamily="34" charset="0"/>
              </a:rPr>
              <a:t>Italy</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Published</a:t>
            </a:r>
            <a:r>
              <a:rPr lang="it-IT" sz="1800" b="0" i="0" u="none" strike="noStrike" dirty="0">
                <a:solidFill>
                  <a:srgbClr val="000000"/>
                </a:solidFill>
                <a:effectLst/>
                <a:latin typeface="Arial" panose="020B0604020202020204" pitchFamily="34" charset="0"/>
              </a:rPr>
              <a:t> on YouTube and </a:t>
            </a:r>
            <a:r>
              <a:rPr lang="it-IT" sz="1800" b="0" i="0" u="none" strike="noStrike" dirty="0" err="1">
                <a:solidFill>
                  <a:srgbClr val="000000"/>
                </a:solidFill>
                <a:effectLst/>
                <a:latin typeface="Arial" panose="020B0604020202020204" pitchFamily="34" charset="0"/>
              </a:rPr>
              <a:t>other</a:t>
            </a:r>
            <a:r>
              <a:rPr lang="it-IT" sz="1800" b="0" i="0" u="none" strike="noStrike" dirty="0">
                <a:solidFill>
                  <a:srgbClr val="000000"/>
                </a:solidFill>
                <a:effectLst/>
                <a:latin typeface="Arial" panose="020B0604020202020204" pitchFamily="34" charset="0"/>
              </a:rPr>
              <a:t> official social </a:t>
            </a:r>
            <a:r>
              <a:rPr lang="it-IT" sz="1800" b="0" i="0" u="none" strike="noStrike" dirty="0" err="1">
                <a:solidFill>
                  <a:srgbClr val="000000"/>
                </a:solidFill>
                <a:effectLst/>
                <a:latin typeface="Arial" panose="020B0604020202020204" pitchFamily="34" charset="0"/>
              </a:rPr>
              <a:t>platform</a:t>
            </a:r>
            <a:r>
              <a:rPr lang="it-IT" sz="1800" b="0" i="0" u="none" strike="noStrike" dirty="0">
                <a:solidFill>
                  <a:srgbClr val="000000"/>
                </a:solidFill>
                <a:effectLst/>
                <a:latin typeface="Arial" panose="020B0604020202020204" pitchFamily="34" charset="0"/>
              </a:rPr>
              <a:t> </a:t>
            </a:r>
          </a:p>
          <a:p>
            <a:pPr rtl="0" fontAlgn="base">
              <a:spcBef>
                <a:spcPts val="0"/>
              </a:spcBef>
              <a:spcAft>
                <a:spcPts val="0"/>
              </a:spcAft>
              <a:buFont typeface="Arial" panose="020B0604020202020204" pitchFamily="34" charset="0"/>
              <a:buChar char="•"/>
            </a:pPr>
            <a:r>
              <a:rPr lang="it-IT" sz="1800" b="0" i="0" u="none" strike="noStrike" dirty="0">
                <a:solidFill>
                  <a:srgbClr val="000000"/>
                </a:solidFill>
                <a:effectLst/>
                <a:latin typeface="Arial" panose="020B0604020202020204" pitchFamily="34" charset="0"/>
              </a:rPr>
              <a:t>At the </a:t>
            </a:r>
            <a:r>
              <a:rPr lang="it-IT" sz="1800" b="1" i="0" u="none" strike="noStrike" dirty="0">
                <a:solidFill>
                  <a:srgbClr val="000000"/>
                </a:solidFill>
                <a:effectLst/>
                <a:latin typeface="Arial" panose="020B0604020202020204" pitchFamily="34" charset="0"/>
              </a:rPr>
              <a:t>Genoa Science Festival </a:t>
            </a:r>
            <a:r>
              <a:rPr lang="it-IT" sz="1800" b="0" i="0" u="none" strike="noStrike" dirty="0">
                <a:solidFill>
                  <a:srgbClr val="000000"/>
                </a:solidFill>
                <a:effectLst/>
                <a:latin typeface="Arial" panose="020B0604020202020204" pitchFamily="34" charset="0"/>
              </a:rPr>
              <a:t>(21 </a:t>
            </a:r>
            <a:r>
              <a:rPr lang="it-IT" sz="1800" b="0" i="0" u="none" strike="noStrike" dirty="0" err="1">
                <a:solidFill>
                  <a:srgbClr val="000000"/>
                </a:solidFill>
                <a:effectLst/>
                <a:latin typeface="Arial" panose="020B0604020202020204" pitchFamily="34" charset="0"/>
              </a:rPr>
              <a:t>October</a:t>
            </a:r>
            <a:r>
              <a:rPr lang="it-IT" sz="1800" b="0" i="0" u="none" strike="noStrike" dirty="0">
                <a:solidFill>
                  <a:srgbClr val="000000"/>
                </a:solidFill>
                <a:effectLst/>
                <a:latin typeface="Arial" panose="020B0604020202020204" pitchFamily="34" charset="0"/>
              </a:rPr>
              <a:t> to 3 November), a tsunami corner </a:t>
            </a:r>
            <a:r>
              <a:rPr lang="it-IT" sz="1800" b="0" i="0" u="none" strike="noStrike" dirty="0" err="1">
                <a:solidFill>
                  <a:srgbClr val="000000"/>
                </a:solidFill>
                <a:effectLst/>
                <a:latin typeface="Arial" panose="020B0604020202020204" pitchFamily="34" charset="0"/>
              </a:rPr>
              <a:t>was</a:t>
            </a:r>
            <a:r>
              <a:rPr lang="it-IT" sz="1800" b="0" i="0" u="none" strike="noStrike" dirty="0">
                <a:solidFill>
                  <a:srgbClr val="000000"/>
                </a:solidFill>
                <a:effectLst/>
                <a:latin typeface="Arial" panose="020B0604020202020204" pitchFamily="34" charset="0"/>
              </a:rPr>
              <a:t> set up with a </a:t>
            </a:r>
            <a:r>
              <a:rPr lang="it-IT" sz="1800" b="0" i="0" u="none" strike="noStrike" dirty="0" err="1">
                <a:solidFill>
                  <a:srgbClr val="000000"/>
                </a:solidFill>
                <a:effectLst/>
                <a:latin typeface="Arial" panose="020B0604020202020204" pitchFamily="34" charset="0"/>
              </a:rPr>
              <a:t>didactic</a:t>
            </a:r>
            <a:r>
              <a:rPr lang="it-IT" sz="1800" b="0" i="0" u="none" strike="noStrike" dirty="0">
                <a:solidFill>
                  <a:srgbClr val="000000"/>
                </a:solidFill>
                <a:effectLst/>
                <a:latin typeface="Arial" panose="020B0604020202020204" pitchFamily="34" charset="0"/>
              </a:rPr>
              <a:t>/interactive </a:t>
            </a:r>
            <a:r>
              <a:rPr lang="it-IT" sz="1800" b="0" i="0" u="none" strike="noStrike" dirty="0" err="1">
                <a:solidFill>
                  <a:srgbClr val="000000"/>
                </a:solidFill>
                <a:effectLst/>
                <a:latin typeface="Arial" panose="020B0604020202020204" pitchFamily="34" charset="0"/>
              </a:rPr>
              <a:t>path</a:t>
            </a:r>
            <a:r>
              <a:rPr lang="it-IT" sz="1800" b="0" i="0" u="none" strike="noStrike" dirty="0">
                <a:solidFill>
                  <a:srgbClr val="000000"/>
                </a:solidFill>
                <a:effectLst/>
                <a:latin typeface="Arial" panose="020B0604020202020204" pitchFamily="34" charset="0"/>
              </a:rPr>
              <a:t> for </a:t>
            </a:r>
            <a:r>
              <a:rPr lang="it-IT" sz="1800" b="0" i="0" u="none" strike="noStrike" dirty="0" err="1">
                <a:solidFill>
                  <a:srgbClr val="000000"/>
                </a:solidFill>
                <a:effectLst/>
                <a:latin typeface="Arial" panose="020B0604020202020204" pitchFamily="34" charset="0"/>
              </a:rPr>
              <a:t>students</a:t>
            </a:r>
            <a:r>
              <a:rPr lang="it-IT" sz="1800" b="0" i="0" u="none" strike="noStrike" dirty="0">
                <a:solidFill>
                  <a:srgbClr val="000000"/>
                </a:solidFill>
                <a:effectLst/>
                <a:latin typeface="Arial" panose="020B0604020202020204" pitchFamily="34" charset="0"/>
              </a:rPr>
              <a:t> and </a:t>
            </a:r>
            <a:r>
              <a:rPr lang="it-IT" sz="1800" b="0" i="0" u="none" strike="noStrike" dirty="0" err="1">
                <a:solidFill>
                  <a:srgbClr val="000000"/>
                </a:solidFill>
                <a:effectLst/>
                <a:latin typeface="Arial" panose="020B0604020202020204" pitchFamily="34" charset="0"/>
              </a:rPr>
              <a:t>visitors</a:t>
            </a:r>
            <a:r>
              <a:rPr lang="it-IT" sz="1800" b="0" i="0" u="none" strike="noStrike" dirty="0">
                <a:solidFill>
                  <a:srgbClr val="000000"/>
                </a:solidFill>
                <a:effectLst/>
                <a:latin typeface="Arial" panose="020B0604020202020204" pitchFamily="34" charset="0"/>
              </a:rPr>
              <a:t>. A tsunami video </a:t>
            </a:r>
            <a:r>
              <a:rPr lang="it-IT" sz="1800" b="0" i="0" u="none" strike="noStrike" dirty="0" err="1">
                <a:solidFill>
                  <a:srgbClr val="000000"/>
                </a:solidFill>
                <a:effectLst/>
                <a:latin typeface="Arial" panose="020B0604020202020204" pitchFamily="34" charset="0"/>
              </a:rPr>
              <a:t>modelling</a:t>
            </a:r>
            <a:r>
              <a:rPr lang="it-IT" sz="1800" b="0" i="0" u="none" strike="noStrike" dirty="0">
                <a:solidFill>
                  <a:srgbClr val="000000"/>
                </a:solidFill>
                <a:effectLst/>
                <a:latin typeface="Arial" panose="020B0604020202020204" pitchFamily="34" charset="0"/>
              </a:rPr>
              <a:t> in </a:t>
            </a:r>
            <a:r>
              <a:rPr lang="it-IT" sz="1800" b="0" i="0" u="none" strike="noStrike" dirty="0" err="1">
                <a:solidFill>
                  <a:srgbClr val="000000"/>
                </a:solidFill>
                <a:effectLst/>
                <a:latin typeface="Arial" panose="020B0604020202020204" pitchFamily="34" charset="0"/>
              </a:rPr>
              <a:t>which</a:t>
            </a:r>
            <a:r>
              <a:rPr lang="it-IT" sz="1800" b="0" i="0" u="none" strike="noStrike" dirty="0">
                <a:solidFill>
                  <a:srgbClr val="000000"/>
                </a:solidFill>
                <a:effectLst/>
                <a:latin typeface="Arial" panose="020B0604020202020204" pitchFamily="34" charset="0"/>
              </a:rPr>
              <a:t> the public </a:t>
            </a:r>
            <a:r>
              <a:rPr lang="it-IT" sz="1800" b="0" i="0" u="none" strike="noStrike" dirty="0" err="1">
                <a:solidFill>
                  <a:srgbClr val="000000"/>
                </a:solidFill>
                <a:effectLst/>
                <a:latin typeface="Arial" panose="020B0604020202020204" pitchFamily="34" charset="0"/>
              </a:rPr>
              <a:t>could</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modify</a:t>
            </a:r>
            <a:r>
              <a:rPr lang="it-IT" sz="1800" b="0" i="0" u="none" strike="noStrike" dirty="0">
                <a:solidFill>
                  <a:srgbClr val="000000"/>
                </a:solidFill>
                <a:effectLst/>
                <a:latin typeface="Arial" panose="020B0604020202020204" pitchFamily="34" charset="0"/>
              </a:rPr>
              <a:t> the </a:t>
            </a:r>
            <a:r>
              <a:rPr lang="it-IT" sz="1800" b="0" i="0" u="none" strike="noStrike" dirty="0" err="1">
                <a:solidFill>
                  <a:srgbClr val="000000"/>
                </a:solidFill>
                <a:effectLst/>
                <a:latin typeface="Arial" panose="020B0604020202020204" pitchFamily="34" charset="0"/>
              </a:rPr>
              <a:t>physical</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parameters</a:t>
            </a:r>
            <a:r>
              <a:rPr lang="it-IT" sz="1800" b="0" i="0" u="none" strike="noStrike" dirty="0">
                <a:solidFill>
                  <a:srgbClr val="000000"/>
                </a:solidFill>
                <a:effectLst/>
                <a:latin typeface="Arial" panose="020B0604020202020204" pitchFamily="34" charset="0"/>
              </a:rPr>
              <a:t> of </a:t>
            </a:r>
            <a:r>
              <a:rPr lang="it-IT" sz="1800" b="0" i="0" u="none" strike="noStrike" dirty="0" err="1">
                <a:solidFill>
                  <a:srgbClr val="000000"/>
                </a:solidFill>
                <a:effectLst/>
                <a:latin typeface="Arial" panose="020B0604020202020204" pitchFamily="34" charset="0"/>
              </a:rPr>
              <a:t>using</a:t>
            </a:r>
            <a:r>
              <a:rPr lang="it-IT" sz="1800" b="0" i="0" u="none" strike="noStrike" dirty="0">
                <a:solidFill>
                  <a:srgbClr val="000000"/>
                </a:solidFill>
                <a:effectLst/>
                <a:latin typeface="Arial" panose="020B0604020202020204" pitchFamily="34" charset="0"/>
              </a:rPr>
              <a:t> a </a:t>
            </a:r>
            <a:r>
              <a:rPr lang="it-IT" sz="1800" b="0" i="0" u="none" strike="noStrike" dirty="0" err="1">
                <a:solidFill>
                  <a:srgbClr val="000000"/>
                </a:solidFill>
                <a:effectLst/>
                <a:latin typeface="Arial" panose="020B0604020202020204" pitchFamily="34" charset="0"/>
              </a:rPr>
              <a:t>leap-motion</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sensor</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was</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implemented</a:t>
            </a:r>
            <a:r>
              <a:rPr lang="it-IT" sz="1800" b="0" i="0" u="none" strike="noStrike" dirty="0">
                <a:solidFill>
                  <a:srgbClr val="000000"/>
                </a:solidFill>
                <a:effectLst/>
                <a:latin typeface="Arial" panose="020B0604020202020204" pitchFamily="34" charset="0"/>
              </a:rPr>
              <a:t>. In </a:t>
            </a:r>
            <a:r>
              <a:rPr lang="it-IT" sz="1800" b="0" i="0" u="none" strike="noStrike" dirty="0" err="1">
                <a:solidFill>
                  <a:srgbClr val="000000"/>
                </a:solidFill>
                <a:effectLst/>
                <a:latin typeface="Arial" panose="020B0604020202020204" pitchFamily="34" charset="0"/>
              </a:rPr>
              <a:t>this</a:t>
            </a:r>
            <a:r>
              <a:rPr lang="it-IT" sz="1800" b="0" i="0" u="none" strike="noStrike" dirty="0">
                <a:solidFill>
                  <a:srgbClr val="000000"/>
                </a:solidFill>
                <a:effectLst/>
                <a:latin typeface="Arial" panose="020B0604020202020204" pitchFamily="34" charset="0"/>
              </a:rPr>
              <a:t> way, the </a:t>
            </a:r>
            <a:r>
              <a:rPr lang="it-IT" sz="1800" b="0" i="0" u="none" strike="noStrike" dirty="0" err="1">
                <a:solidFill>
                  <a:srgbClr val="000000"/>
                </a:solidFill>
                <a:effectLst/>
                <a:latin typeface="Arial" panose="020B0604020202020204" pitchFamily="34" charset="0"/>
              </a:rPr>
              <a:t>visitors</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could</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change</a:t>
            </a:r>
            <a:r>
              <a:rPr lang="it-IT" sz="1800" b="0" i="0" u="none" strike="noStrike" dirty="0">
                <a:solidFill>
                  <a:srgbClr val="000000"/>
                </a:solidFill>
                <a:effectLst/>
                <a:latin typeface="Arial" panose="020B0604020202020204" pitchFamily="34" charset="0"/>
              </a:rPr>
              <a:t> the </a:t>
            </a:r>
            <a:r>
              <a:rPr lang="it-IT" sz="1800" b="0" i="0" u="none" strike="noStrike" dirty="0" err="1">
                <a:solidFill>
                  <a:srgbClr val="000000"/>
                </a:solidFill>
                <a:effectLst/>
                <a:latin typeface="Arial" panose="020B0604020202020204" pitchFamily="34" charset="0"/>
              </a:rPr>
              <a:t>height</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length</a:t>
            </a:r>
            <a:r>
              <a:rPr lang="it-IT" sz="1800" b="0" i="0" u="none" strike="noStrike" dirty="0">
                <a:solidFill>
                  <a:srgbClr val="000000"/>
                </a:solidFill>
                <a:effectLst/>
                <a:latin typeface="Arial" panose="020B0604020202020204" pitchFamily="34" charset="0"/>
              </a:rPr>
              <a:t> and </a:t>
            </a:r>
            <a:r>
              <a:rPr lang="it-IT" sz="1800" b="0" i="0" u="none" strike="noStrike" dirty="0" err="1">
                <a:solidFill>
                  <a:srgbClr val="000000"/>
                </a:solidFill>
                <a:effectLst/>
                <a:latin typeface="Arial" panose="020B0604020202020204" pitchFamily="34" charset="0"/>
              </a:rPr>
              <a:t>consequent</a:t>
            </a:r>
            <a:r>
              <a:rPr lang="it-IT" sz="1800" b="0" i="0" u="none" strike="noStrike" dirty="0">
                <a:solidFill>
                  <a:srgbClr val="000000"/>
                </a:solidFill>
                <a:effectLst/>
                <a:latin typeface="Arial" panose="020B0604020202020204" pitchFamily="34" charset="0"/>
              </a:rPr>
              <a:t> impact of the tsunami on the </a:t>
            </a:r>
            <a:r>
              <a:rPr lang="it-IT" sz="1800" b="0" i="0" u="none" strike="noStrike" dirty="0" err="1">
                <a:solidFill>
                  <a:srgbClr val="000000"/>
                </a:solidFill>
                <a:effectLst/>
                <a:latin typeface="Arial" panose="020B0604020202020204" pitchFamily="34" charset="0"/>
              </a:rPr>
              <a:t>shore</a:t>
            </a:r>
            <a:r>
              <a:rPr lang="it-IT" sz="1800" b="0" i="0" u="none" strike="noStrike" dirty="0">
                <a:solidFill>
                  <a:srgbClr val="000000"/>
                </a:solidFill>
                <a:effectLst/>
                <a:latin typeface="Arial" panose="020B0604020202020204" pitchFamily="34" charset="0"/>
              </a:rPr>
              <a:t>. (VIDEO PUBBLICO E VASCA)</a:t>
            </a:r>
            <a:endParaRPr lang="it-IT" dirty="0"/>
          </a:p>
        </p:txBody>
      </p:sp>
      <p:sp>
        <p:nvSpPr>
          <p:cNvPr id="4" name="Segnaposto numero diapositiva 3">
            <a:extLst>
              <a:ext uri="{FF2B5EF4-FFF2-40B4-BE49-F238E27FC236}">
                <a16:creationId xmlns:a16="http://schemas.microsoft.com/office/drawing/2014/main" id="{E7CA09B3-6A29-02F5-80F4-E989C57DE7C4}"/>
              </a:ext>
            </a:extLst>
          </p:cNvPr>
          <p:cNvSpPr>
            <a:spLocks noGrp="1"/>
          </p:cNvSpPr>
          <p:nvPr>
            <p:ph type="sldNum" idx="12"/>
          </p:nvPr>
        </p:nvSpPr>
        <p:spPr>
          <a:xfrm>
            <a:off x="3884613" y="8685213"/>
            <a:ext cx="2971800" cy="457200"/>
          </a:xfrm>
          <a:prstGeom prst="rect">
            <a:avLst/>
          </a:prstGeom>
        </p:spPr>
        <p:txBody>
          <a:bodyPr/>
          <a:lstStyle/>
          <a:p>
            <a:pPr algn="r">
              <a:buSzPts val="1200"/>
            </a:pPr>
            <a:fld id="{00000000-1234-1234-1234-123412341234}" type="slidenum">
              <a:rPr lang="it-IT" sz="1200" smtClean="0">
                <a:latin typeface="Calibri"/>
                <a:ea typeface="Calibri"/>
                <a:cs typeface="Calibri"/>
                <a:sym typeface="Calibri"/>
              </a:rPr>
              <a:pPr algn="r">
                <a:buSzPts val="1200"/>
              </a:pPr>
              <a:t>19</a:t>
            </a:fld>
            <a:endParaRPr lang="it-IT" sz="1200">
              <a:latin typeface="Calibri"/>
              <a:ea typeface="Calibri"/>
              <a:cs typeface="Calibri"/>
              <a:sym typeface="Calibri"/>
            </a:endParaRPr>
          </a:p>
        </p:txBody>
      </p:sp>
    </p:spTree>
    <p:extLst>
      <p:ext uri="{BB962C8B-B14F-4D97-AF65-F5344CB8AC3E}">
        <p14:creationId xmlns:p14="http://schemas.microsoft.com/office/powerpoint/2010/main" val="12672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2128A-A892-8A56-EBD1-6C004106D68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7F5E4B9-704A-9167-8EA6-B58D629C4E2F}"/>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485AFCA7-E24D-C499-F10B-3EA1114AD724}"/>
              </a:ext>
            </a:extLst>
          </p:cNvPr>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it-IT" sz="1800" b="1" i="0" u="none" strike="noStrike" dirty="0">
                <a:solidFill>
                  <a:srgbClr val="000000"/>
                </a:solidFill>
                <a:effectLst/>
                <a:latin typeface="Arial" panose="020B0604020202020204" pitchFamily="34" charset="0"/>
              </a:rPr>
              <a:t>Educational Video </a:t>
            </a:r>
            <a:r>
              <a:rPr lang="it-IT" sz="1800" b="0" i="0" u="none" strike="noStrike" dirty="0" err="1">
                <a:solidFill>
                  <a:srgbClr val="000000"/>
                </a:solidFill>
                <a:effectLst/>
                <a:latin typeface="Arial" panose="020B0604020202020204" pitchFamily="34" charset="0"/>
              </a:rPr>
              <a:t>directed</a:t>
            </a:r>
            <a:r>
              <a:rPr lang="it-IT" sz="1800" b="0" i="0" u="none" strike="noStrike" dirty="0">
                <a:solidFill>
                  <a:srgbClr val="000000"/>
                </a:solidFill>
                <a:effectLst/>
                <a:latin typeface="Arial" panose="020B0604020202020204" pitchFamily="34" charset="0"/>
              </a:rPr>
              <a:t> by </a:t>
            </a:r>
            <a:r>
              <a:rPr lang="it-IT" sz="1800" b="0" i="0" u="none" strike="noStrike" dirty="0" err="1">
                <a:solidFill>
                  <a:srgbClr val="000000"/>
                </a:solidFill>
                <a:effectLst/>
                <a:latin typeface="Arial" panose="020B0604020202020204" pitchFamily="34" charset="0"/>
              </a:rPr>
              <a:t>Italian</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Civil</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Protection</a:t>
            </a:r>
            <a:r>
              <a:rPr lang="it-IT" sz="1800" b="0" i="0" u="none" strike="noStrike" dirty="0">
                <a:solidFill>
                  <a:srgbClr val="000000"/>
                </a:solidFill>
                <a:effectLst/>
                <a:latin typeface="Arial" panose="020B0604020202020204" pitchFamily="34" charset="0"/>
              </a:rPr>
              <a:t>: “Io non rischio - Maremoto” in </a:t>
            </a:r>
            <a:r>
              <a:rPr lang="it-IT" sz="1800" b="0" i="0" u="none" strike="noStrike" dirty="0" err="1">
                <a:solidFill>
                  <a:srgbClr val="000000"/>
                </a:solidFill>
                <a:effectLst/>
                <a:latin typeface="Arial" panose="020B0604020202020204" pitchFamily="34" charset="0"/>
              </a:rPr>
              <a:t>Italian</a:t>
            </a:r>
            <a:r>
              <a:rPr lang="it-IT" sz="1800" b="0" i="0" u="none" strike="noStrike" dirty="0">
                <a:solidFill>
                  <a:srgbClr val="000000"/>
                </a:solidFill>
                <a:effectLst/>
                <a:latin typeface="Arial" panose="020B0604020202020204" pitchFamily="34" charset="0"/>
              </a:rPr>
              <a:t> and </a:t>
            </a:r>
            <a:r>
              <a:rPr lang="it-IT" sz="1800" b="0" i="0" u="none" strike="noStrike" dirty="0" err="1">
                <a:solidFill>
                  <a:srgbClr val="000000"/>
                </a:solidFill>
                <a:effectLst/>
                <a:latin typeface="Arial" panose="020B0604020202020204" pitchFamily="34" charset="0"/>
              </a:rPr>
              <a:t>subtitled</a:t>
            </a:r>
            <a:r>
              <a:rPr lang="it-IT" sz="1800" b="0" i="0" u="none" strike="noStrike" dirty="0">
                <a:solidFill>
                  <a:srgbClr val="000000"/>
                </a:solidFill>
                <a:effectLst/>
                <a:latin typeface="Arial" panose="020B0604020202020204" pitchFamily="34" charset="0"/>
              </a:rPr>
              <a:t> in English. To </a:t>
            </a:r>
            <a:r>
              <a:rPr lang="it-IT" sz="1800" b="0" i="0" u="none" strike="noStrike" dirty="0" err="1">
                <a:solidFill>
                  <a:srgbClr val="000000"/>
                </a:solidFill>
                <a:effectLst/>
                <a:latin typeface="Arial" panose="020B0604020202020204" pitchFamily="34" charset="0"/>
              </a:rPr>
              <a:t>increase</a:t>
            </a:r>
            <a:r>
              <a:rPr lang="it-IT" sz="1800" b="0" i="0" u="none" strike="noStrike" dirty="0">
                <a:solidFill>
                  <a:srgbClr val="000000"/>
                </a:solidFill>
                <a:effectLst/>
                <a:latin typeface="Arial" panose="020B0604020202020204" pitchFamily="34" charset="0"/>
              </a:rPr>
              <a:t> tsunami risk </a:t>
            </a:r>
            <a:r>
              <a:rPr lang="it-IT" sz="1800" b="0" i="0" u="none" strike="noStrike" dirty="0" err="1">
                <a:solidFill>
                  <a:srgbClr val="000000"/>
                </a:solidFill>
                <a:effectLst/>
                <a:latin typeface="Arial" panose="020B0604020202020204" pitchFamily="34" charset="0"/>
              </a:rPr>
              <a:t>awareness</a:t>
            </a:r>
            <a:r>
              <a:rPr lang="it-IT" sz="1800" b="0" i="0" u="none" strike="noStrike" dirty="0">
                <a:solidFill>
                  <a:srgbClr val="000000"/>
                </a:solidFill>
                <a:effectLst/>
                <a:latin typeface="Arial" panose="020B0604020202020204" pitchFamily="34" charset="0"/>
              </a:rPr>
              <a:t> in </a:t>
            </a:r>
            <a:r>
              <a:rPr lang="it-IT" sz="1800" b="0" i="0" u="none" strike="noStrike" dirty="0" err="1">
                <a:solidFill>
                  <a:srgbClr val="000000"/>
                </a:solidFill>
                <a:effectLst/>
                <a:latin typeface="Arial" panose="020B0604020202020204" pitchFamily="34" charset="0"/>
              </a:rPr>
              <a:t>Italy</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Published</a:t>
            </a:r>
            <a:r>
              <a:rPr lang="it-IT" sz="1800" b="0" i="0" u="none" strike="noStrike" dirty="0">
                <a:solidFill>
                  <a:srgbClr val="000000"/>
                </a:solidFill>
                <a:effectLst/>
                <a:latin typeface="Arial" panose="020B0604020202020204" pitchFamily="34" charset="0"/>
              </a:rPr>
              <a:t> on YouTube and </a:t>
            </a:r>
            <a:r>
              <a:rPr lang="it-IT" sz="1800" b="0" i="0" u="none" strike="noStrike" dirty="0" err="1">
                <a:solidFill>
                  <a:srgbClr val="000000"/>
                </a:solidFill>
                <a:effectLst/>
                <a:latin typeface="Arial" panose="020B0604020202020204" pitchFamily="34" charset="0"/>
              </a:rPr>
              <a:t>other</a:t>
            </a:r>
            <a:r>
              <a:rPr lang="it-IT" sz="1800" b="0" i="0" u="none" strike="noStrike" dirty="0">
                <a:solidFill>
                  <a:srgbClr val="000000"/>
                </a:solidFill>
                <a:effectLst/>
                <a:latin typeface="Arial" panose="020B0604020202020204" pitchFamily="34" charset="0"/>
              </a:rPr>
              <a:t> official social </a:t>
            </a:r>
            <a:r>
              <a:rPr lang="it-IT" sz="1800" b="0" i="0" u="none" strike="noStrike" dirty="0" err="1">
                <a:solidFill>
                  <a:srgbClr val="000000"/>
                </a:solidFill>
                <a:effectLst/>
                <a:latin typeface="Arial" panose="020B0604020202020204" pitchFamily="34" charset="0"/>
              </a:rPr>
              <a:t>platform</a:t>
            </a:r>
            <a:r>
              <a:rPr lang="it-IT" sz="1800" b="0" i="0" u="none" strike="noStrike" dirty="0">
                <a:solidFill>
                  <a:srgbClr val="000000"/>
                </a:solidFill>
                <a:effectLst/>
                <a:latin typeface="Arial" panose="020B0604020202020204" pitchFamily="34" charset="0"/>
              </a:rPr>
              <a:t> </a:t>
            </a:r>
          </a:p>
          <a:p>
            <a:pPr rtl="0" fontAlgn="base">
              <a:spcBef>
                <a:spcPts val="0"/>
              </a:spcBef>
              <a:spcAft>
                <a:spcPts val="0"/>
              </a:spcAft>
              <a:buFont typeface="Arial" panose="020B0604020202020204" pitchFamily="34" charset="0"/>
              <a:buChar char="•"/>
            </a:pPr>
            <a:r>
              <a:rPr lang="it-IT" sz="1800" b="0" i="0" u="none" strike="noStrike" dirty="0">
                <a:solidFill>
                  <a:srgbClr val="000000"/>
                </a:solidFill>
                <a:effectLst/>
                <a:latin typeface="Arial" panose="020B0604020202020204" pitchFamily="34" charset="0"/>
              </a:rPr>
              <a:t>At the </a:t>
            </a:r>
            <a:r>
              <a:rPr lang="it-IT" sz="1800" b="1" i="0" u="none" strike="noStrike" dirty="0">
                <a:solidFill>
                  <a:srgbClr val="000000"/>
                </a:solidFill>
                <a:effectLst/>
                <a:latin typeface="Arial" panose="020B0604020202020204" pitchFamily="34" charset="0"/>
              </a:rPr>
              <a:t>Genoa Science Festival </a:t>
            </a:r>
            <a:r>
              <a:rPr lang="it-IT" sz="1800" b="0" i="0" u="none" strike="noStrike" dirty="0">
                <a:solidFill>
                  <a:srgbClr val="000000"/>
                </a:solidFill>
                <a:effectLst/>
                <a:latin typeface="Arial" panose="020B0604020202020204" pitchFamily="34" charset="0"/>
              </a:rPr>
              <a:t>(21 </a:t>
            </a:r>
            <a:r>
              <a:rPr lang="it-IT" sz="1800" b="0" i="0" u="none" strike="noStrike" dirty="0" err="1">
                <a:solidFill>
                  <a:srgbClr val="000000"/>
                </a:solidFill>
                <a:effectLst/>
                <a:latin typeface="Arial" panose="020B0604020202020204" pitchFamily="34" charset="0"/>
              </a:rPr>
              <a:t>October</a:t>
            </a:r>
            <a:r>
              <a:rPr lang="it-IT" sz="1800" b="0" i="0" u="none" strike="noStrike" dirty="0">
                <a:solidFill>
                  <a:srgbClr val="000000"/>
                </a:solidFill>
                <a:effectLst/>
                <a:latin typeface="Arial" panose="020B0604020202020204" pitchFamily="34" charset="0"/>
              </a:rPr>
              <a:t> to 3 November), a tsunami corner </a:t>
            </a:r>
            <a:r>
              <a:rPr lang="it-IT" sz="1800" b="0" i="0" u="none" strike="noStrike" dirty="0" err="1">
                <a:solidFill>
                  <a:srgbClr val="000000"/>
                </a:solidFill>
                <a:effectLst/>
                <a:latin typeface="Arial" panose="020B0604020202020204" pitchFamily="34" charset="0"/>
              </a:rPr>
              <a:t>was</a:t>
            </a:r>
            <a:r>
              <a:rPr lang="it-IT" sz="1800" b="0" i="0" u="none" strike="noStrike" dirty="0">
                <a:solidFill>
                  <a:srgbClr val="000000"/>
                </a:solidFill>
                <a:effectLst/>
                <a:latin typeface="Arial" panose="020B0604020202020204" pitchFamily="34" charset="0"/>
              </a:rPr>
              <a:t> set up with a </a:t>
            </a:r>
            <a:r>
              <a:rPr lang="it-IT" sz="1800" b="0" i="0" u="none" strike="noStrike" dirty="0" err="1">
                <a:solidFill>
                  <a:srgbClr val="000000"/>
                </a:solidFill>
                <a:effectLst/>
                <a:latin typeface="Arial" panose="020B0604020202020204" pitchFamily="34" charset="0"/>
              </a:rPr>
              <a:t>didactic</a:t>
            </a:r>
            <a:r>
              <a:rPr lang="it-IT" sz="1800" b="0" i="0" u="none" strike="noStrike" dirty="0">
                <a:solidFill>
                  <a:srgbClr val="000000"/>
                </a:solidFill>
                <a:effectLst/>
                <a:latin typeface="Arial" panose="020B0604020202020204" pitchFamily="34" charset="0"/>
              </a:rPr>
              <a:t>/interactive </a:t>
            </a:r>
            <a:r>
              <a:rPr lang="it-IT" sz="1800" b="0" i="0" u="none" strike="noStrike" dirty="0" err="1">
                <a:solidFill>
                  <a:srgbClr val="000000"/>
                </a:solidFill>
                <a:effectLst/>
                <a:latin typeface="Arial" panose="020B0604020202020204" pitchFamily="34" charset="0"/>
              </a:rPr>
              <a:t>path</a:t>
            </a:r>
            <a:r>
              <a:rPr lang="it-IT" sz="1800" b="0" i="0" u="none" strike="noStrike" dirty="0">
                <a:solidFill>
                  <a:srgbClr val="000000"/>
                </a:solidFill>
                <a:effectLst/>
                <a:latin typeface="Arial" panose="020B0604020202020204" pitchFamily="34" charset="0"/>
              </a:rPr>
              <a:t> for </a:t>
            </a:r>
            <a:r>
              <a:rPr lang="it-IT" sz="1800" b="0" i="0" u="none" strike="noStrike" dirty="0" err="1">
                <a:solidFill>
                  <a:srgbClr val="000000"/>
                </a:solidFill>
                <a:effectLst/>
                <a:latin typeface="Arial" panose="020B0604020202020204" pitchFamily="34" charset="0"/>
              </a:rPr>
              <a:t>students</a:t>
            </a:r>
            <a:r>
              <a:rPr lang="it-IT" sz="1800" b="0" i="0" u="none" strike="noStrike" dirty="0">
                <a:solidFill>
                  <a:srgbClr val="000000"/>
                </a:solidFill>
                <a:effectLst/>
                <a:latin typeface="Arial" panose="020B0604020202020204" pitchFamily="34" charset="0"/>
              </a:rPr>
              <a:t> and </a:t>
            </a:r>
            <a:r>
              <a:rPr lang="it-IT" sz="1800" b="0" i="0" u="none" strike="noStrike" dirty="0" err="1">
                <a:solidFill>
                  <a:srgbClr val="000000"/>
                </a:solidFill>
                <a:effectLst/>
                <a:latin typeface="Arial" panose="020B0604020202020204" pitchFamily="34" charset="0"/>
              </a:rPr>
              <a:t>visitors</a:t>
            </a:r>
            <a:r>
              <a:rPr lang="it-IT" sz="1800" b="0" i="0" u="none" strike="noStrike" dirty="0">
                <a:solidFill>
                  <a:srgbClr val="000000"/>
                </a:solidFill>
                <a:effectLst/>
                <a:latin typeface="Arial" panose="020B0604020202020204" pitchFamily="34" charset="0"/>
              </a:rPr>
              <a:t>. A tsunami video </a:t>
            </a:r>
            <a:r>
              <a:rPr lang="it-IT" sz="1800" b="0" i="0" u="none" strike="noStrike" dirty="0" err="1">
                <a:solidFill>
                  <a:srgbClr val="000000"/>
                </a:solidFill>
                <a:effectLst/>
                <a:latin typeface="Arial" panose="020B0604020202020204" pitchFamily="34" charset="0"/>
              </a:rPr>
              <a:t>modelling</a:t>
            </a:r>
            <a:r>
              <a:rPr lang="it-IT" sz="1800" b="0" i="0" u="none" strike="noStrike" dirty="0">
                <a:solidFill>
                  <a:srgbClr val="000000"/>
                </a:solidFill>
                <a:effectLst/>
                <a:latin typeface="Arial" panose="020B0604020202020204" pitchFamily="34" charset="0"/>
              </a:rPr>
              <a:t> in </a:t>
            </a:r>
            <a:r>
              <a:rPr lang="it-IT" sz="1800" b="0" i="0" u="none" strike="noStrike" dirty="0" err="1">
                <a:solidFill>
                  <a:srgbClr val="000000"/>
                </a:solidFill>
                <a:effectLst/>
                <a:latin typeface="Arial" panose="020B0604020202020204" pitchFamily="34" charset="0"/>
              </a:rPr>
              <a:t>which</a:t>
            </a:r>
            <a:r>
              <a:rPr lang="it-IT" sz="1800" b="0" i="0" u="none" strike="noStrike" dirty="0">
                <a:solidFill>
                  <a:srgbClr val="000000"/>
                </a:solidFill>
                <a:effectLst/>
                <a:latin typeface="Arial" panose="020B0604020202020204" pitchFamily="34" charset="0"/>
              </a:rPr>
              <a:t> the public </a:t>
            </a:r>
            <a:r>
              <a:rPr lang="it-IT" sz="1800" b="0" i="0" u="none" strike="noStrike" dirty="0" err="1">
                <a:solidFill>
                  <a:srgbClr val="000000"/>
                </a:solidFill>
                <a:effectLst/>
                <a:latin typeface="Arial" panose="020B0604020202020204" pitchFamily="34" charset="0"/>
              </a:rPr>
              <a:t>could</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modify</a:t>
            </a:r>
            <a:r>
              <a:rPr lang="it-IT" sz="1800" b="0" i="0" u="none" strike="noStrike" dirty="0">
                <a:solidFill>
                  <a:srgbClr val="000000"/>
                </a:solidFill>
                <a:effectLst/>
                <a:latin typeface="Arial" panose="020B0604020202020204" pitchFamily="34" charset="0"/>
              </a:rPr>
              <a:t> the </a:t>
            </a:r>
            <a:r>
              <a:rPr lang="it-IT" sz="1800" b="0" i="0" u="none" strike="noStrike" dirty="0" err="1">
                <a:solidFill>
                  <a:srgbClr val="000000"/>
                </a:solidFill>
                <a:effectLst/>
                <a:latin typeface="Arial" panose="020B0604020202020204" pitchFamily="34" charset="0"/>
              </a:rPr>
              <a:t>physical</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parameters</a:t>
            </a:r>
            <a:r>
              <a:rPr lang="it-IT" sz="1800" b="0" i="0" u="none" strike="noStrike" dirty="0">
                <a:solidFill>
                  <a:srgbClr val="000000"/>
                </a:solidFill>
                <a:effectLst/>
                <a:latin typeface="Arial" panose="020B0604020202020204" pitchFamily="34" charset="0"/>
              </a:rPr>
              <a:t> of </a:t>
            </a:r>
            <a:r>
              <a:rPr lang="it-IT" sz="1800" b="0" i="0" u="none" strike="noStrike" dirty="0" err="1">
                <a:solidFill>
                  <a:srgbClr val="000000"/>
                </a:solidFill>
                <a:effectLst/>
                <a:latin typeface="Arial" panose="020B0604020202020204" pitchFamily="34" charset="0"/>
              </a:rPr>
              <a:t>using</a:t>
            </a:r>
            <a:r>
              <a:rPr lang="it-IT" sz="1800" b="0" i="0" u="none" strike="noStrike" dirty="0">
                <a:solidFill>
                  <a:srgbClr val="000000"/>
                </a:solidFill>
                <a:effectLst/>
                <a:latin typeface="Arial" panose="020B0604020202020204" pitchFamily="34" charset="0"/>
              </a:rPr>
              <a:t> a </a:t>
            </a:r>
            <a:r>
              <a:rPr lang="it-IT" sz="1800" b="0" i="0" u="none" strike="noStrike" dirty="0" err="1">
                <a:solidFill>
                  <a:srgbClr val="000000"/>
                </a:solidFill>
                <a:effectLst/>
                <a:latin typeface="Arial" panose="020B0604020202020204" pitchFamily="34" charset="0"/>
              </a:rPr>
              <a:t>leap-motion</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sensor</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was</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implemented</a:t>
            </a:r>
            <a:r>
              <a:rPr lang="it-IT" sz="1800" b="0" i="0" u="none" strike="noStrike" dirty="0">
                <a:solidFill>
                  <a:srgbClr val="000000"/>
                </a:solidFill>
                <a:effectLst/>
                <a:latin typeface="Arial" panose="020B0604020202020204" pitchFamily="34" charset="0"/>
              </a:rPr>
              <a:t>. In </a:t>
            </a:r>
            <a:r>
              <a:rPr lang="it-IT" sz="1800" b="0" i="0" u="none" strike="noStrike" dirty="0" err="1">
                <a:solidFill>
                  <a:srgbClr val="000000"/>
                </a:solidFill>
                <a:effectLst/>
                <a:latin typeface="Arial" panose="020B0604020202020204" pitchFamily="34" charset="0"/>
              </a:rPr>
              <a:t>this</a:t>
            </a:r>
            <a:r>
              <a:rPr lang="it-IT" sz="1800" b="0" i="0" u="none" strike="noStrike" dirty="0">
                <a:solidFill>
                  <a:srgbClr val="000000"/>
                </a:solidFill>
                <a:effectLst/>
                <a:latin typeface="Arial" panose="020B0604020202020204" pitchFamily="34" charset="0"/>
              </a:rPr>
              <a:t> way, the </a:t>
            </a:r>
            <a:r>
              <a:rPr lang="it-IT" sz="1800" b="0" i="0" u="none" strike="noStrike" dirty="0" err="1">
                <a:solidFill>
                  <a:srgbClr val="000000"/>
                </a:solidFill>
                <a:effectLst/>
                <a:latin typeface="Arial" panose="020B0604020202020204" pitchFamily="34" charset="0"/>
              </a:rPr>
              <a:t>visitors</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could</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change</a:t>
            </a:r>
            <a:r>
              <a:rPr lang="it-IT" sz="1800" b="0" i="0" u="none" strike="noStrike" dirty="0">
                <a:solidFill>
                  <a:srgbClr val="000000"/>
                </a:solidFill>
                <a:effectLst/>
                <a:latin typeface="Arial" panose="020B0604020202020204" pitchFamily="34" charset="0"/>
              </a:rPr>
              <a:t> the </a:t>
            </a:r>
            <a:r>
              <a:rPr lang="it-IT" sz="1800" b="0" i="0" u="none" strike="noStrike" dirty="0" err="1">
                <a:solidFill>
                  <a:srgbClr val="000000"/>
                </a:solidFill>
                <a:effectLst/>
                <a:latin typeface="Arial" panose="020B0604020202020204" pitchFamily="34" charset="0"/>
              </a:rPr>
              <a:t>height</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length</a:t>
            </a:r>
            <a:r>
              <a:rPr lang="it-IT" sz="1800" b="0" i="0" u="none" strike="noStrike" dirty="0">
                <a:solidFill>
                  <a:srgbClr val="000000"/>
                </a:solidFill>
                <a:effectLst/>
                <a:latin typeface="Arial" panose="020B0604020202020204" pitchFamily="34" charset="0"/>
              </a:rPr>
              <a:t> and </a:t>
            </a:r>
            <a:r>
              <a:rPr lang="it-IT" sz="1800" b="0" i="0" u="none" strike="noStrike" dirty="0" err="1">
                <a:solidFill>
                  <a:srgbClr val="000000"/>
                </a:solidFill>
                <a:effectLst/>
                <a:latin typeface="Arial" panose="020B0604020202020204" pitchFamily="34" charset="0"/>
              </a:rPr>
              <a:t>consequent</a:t>
            </a:r>
            <a:r>
              <a:rPr lang="it-IT" sz="1800" b="0" i="0" u="none" strike="noStrike" dirty="0">
                <a:solidFill>
                  <a:srgbClr val="000000"/>
                </a:solidFill>
                <a:effectLst/>
                <a:latin typeface="Arial" panose="020B0604020202020204" pitchFamily="34" charset="0"/>
              </a:rPr>
              <a:t> impact of the tsunami on the </a:t>
            </a:r>
            <a:r>
              <a:rPr lang="it-IT" sz="1800" b="0" i="0" u="none" strike="noStrike" dirty="0" err="1">
                <a:solidFill>
                  <a:srgbClr val="000000"/>
                </a:solidFill>
                <a:effectLst/>
                <a:latin typeface="Arial" panose="020B0604020202020204" pitchFamily="34" charset="0"/>
              </a:rPr>
              <a:t>shore</a:t>
            </a:r>
            <a:r>
              <a:rPr lang="it-IT" sz="1800" b="0" i="0" u="none" strike="noStrike" dirty="0">
                <a:solidFill>
                  <a:srgbClr val="000000"/>
                </a:solidFill>
                <a:effectLst/>
                <a:latin typeface="Arial" panose="020B0604020202020204" pitchFamily="34" charset="0"/>
              </a:rPr>
              <a:t>. (VIDEO PUBBLICO E VASCA)</a:t>
            </a:r>
            <a:endParaRPr lang="it-IT" dirty="0"/>
          </a:p>
        </p:txBody>
      </p:sp>
      <p:sp>
        <p:nvSpPr>
          <p:cNvPr id="4" name="Segnaposto numero diapositiva 3">
            <a:extLst>
              <a:ext uri="{FF2B5EF4-FFF2-40B4-BE49-F238E27FC236}">
                <a16:creationId xmlns:a16="http://schemas.microsoft.com/office/drawing/2014/main" id="{ABD9B492-E9EE-E641-84EC-F0EC9E208633}"/>
              </a:ext>
            </a:extLst>
          </p:cNvPr>
          <p:cNvSpPr>
            <a:spLocks noGrp="1"/>
          </p:cNvSpPr>
          <p:nvPr>
            <p:ph type="sldNum" idx="12"/>
          </p:nvPr>
        </p:nvSpPr>
        <p:spPr>
          <a:xfrm>
            <a:off x="3884613" y="8685213"/>
            <a:ext cx="2971800" cy="457200"/>
          </a:xfrm>
          <a:prstGeom prst="rect">
            <a:avLst/>
          </a:prstGeom>
        </p:spPr>
        <p:txBody>
          <a:bodyPr/>
          <a:lstStyle/>
          <a:p>
            <a:pPr algn="r">
              <a:buSzPts val="1200"/>
            </a:pPr>
            <a:fld id="{00000000-1234-1234-1234-123412341234}" type="slidenum">
              <a:rPr lang="it-IT" sz="1200" smtClean="0">
                <a:latin typeface="Calibri"/>
                <a:ea typeface="Calibri"/>
                <a:cs typeface="Calibri"/>
                <a:sym typeface="Calibri"/>
              </a:rPr>
              <a:pPr algn="r">
                <a:buSzPts val="1200"/>
              </a:pPr>
              <a:t>20</a:t>
            </a:fld>
            <a:endParaRPr lang="it-IT" sz="1200">
              <a:latin typeface="Calibri"/>
              <a:ea typeface="Calibri"/>
              <a:cs typeface="Calibri"/>
              <a:sym typeface="Calibri"/>
            </a:endParaRPr>
          </a:p>
        </p:txBody>
      </p:sp>
    </p:spTree>
    <p:extLst>
      <p:ext uri="{BB962C8B-B14F-4D97-AF65-F5344CB8AC3E}">
        <p14:creationId xmlns:p14="http://schemas.microsoft.com/office/powerpoint/2010/main" val="361535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7"/>
        <p:cNvGrpSpPr/>
        <p:nvPr/>
      </p:nvGrpSpPr>
      <p:grpSpPr>
        <a:xfrm>
          <a:off x="0" y="0"/>
          <a:ext cx="0" cy="0"/>
          <a:chOff x="0" y="0"/>
          <a:chExt cx="0" cy="0"/>
        </a:xfrm>
      </p:grpSpPr>
      <p:sp>
        <p:nvSpPr>
          <p:cNvPr id="18" name="Google Shape;18;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verticale e testo" type="vertTitleAndTx">
  <p:cSld name="VERTICAL_TITLE_AND_VERTICAL_TEXT">
    <p:spTree>
      <p:nvGrpSpPr>
        <p:cNvPr id="1" name="Shape 76"/>
        <p:cNvGrpSpPr/>
        <p:nvPr/>
      </p:nvGrpSpPr>
      <p:grpSpPr>
        <a:xfrm>
          <a:off x="0" y="0"/>
          <a:ext cx="0" cy="0"/>
          <a:chOff x="0" y="0"/>
          <a:chExt cx="0" cy="0"/>
        </a:xfrm>
      </p:grpSpPr>
      <p:sp>
        <p:nvSpPr>
          <p:cNvPr id="77" name="Google Shape;77;p33"/>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3"/>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 name="Google Shape;79;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26DA3A73-BD7D-4263-BD96-67D4CFD2A990}" type="datetimeFigureOut">
              <a:rPr lang="fr-FR" smtClean="0"/>
              <a:t>15/12/2025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FFEDF5-7239-47AB-AF6D-BA9D14F8B76A}" type="slidenum">
              <a:rPr lang="fr-FR" smtClean="0"/>
              <a:t>‹#›</a:t>
            </a:fld>
            <a:endParaRPr lang="fr-FR"/>
          </a:p>
        </p:txBody>
      </p:sp>
    </p:spTree>
    <p:extLst>
      <p:ext uri="{BB962C8B-B14F-4D97-AF65-F5344CB8AC3E}">
        <p14:creationId xmlns:p14="http://schemas.microsoft.com/office/powerpoint/2010/main" val="131016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513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26DA3A73-BD7D-4263-BD96-67D4CFD2A990}" type="datetimeFigureOut">
              <a:rPr lang="fr-FR" smtClean="0">
                <a:solidFill>
                  <a:prstClr val="black">
                    <a:tint val="75000"/>
                  </a:prstClr>
                </a:solidFill>
              </a:rPr>
              <a:pPr/>
              <a:t>15/12/2025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5FFEDF5-7239-47AB-AF6D-BA9D14F8B76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533852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apositiva titolo" type="title">
  <p:cSld name="Diapositiva titolo">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1694332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189" lvl="0" indent="-342891" algn="l">
              <a:lnSpc>
                <a:spcPct val="100000"/>
              </a:lnSpc>
              <a:spcBef>
                <a:spcPts val="360"/>
              </a:spcBef>
              <a:spcAft>
                <a:spcPts val="0"/>
              </a:spcAft>
              <a:buClr>
                <a:schemeClr val="dk1"/>
              </a:buClr>
              <a:buSzPts val="1800"/>
              <a:buChar char="•"/>
              <a:defRPr/>
            </a:lvl1pPr>
            <a:lvl2pPr marL="914377" lvl="1" indent="-342891" algn="l">
              <a:lnSpc>
                <a:spcPct val="100000"/>
              </a:lnSpc>
              <a:spcBef>
                <a:spcPts val="360"/>
              </a:spcBef>
              <a:spcAft>
                <a:spcPts val="0"/>
              </a:spcAft>
              <a:buClr>
                <a:schemeClr val="dk1"/>
              </a:buClr>
              <a:buSzPts val="1800"/>
              <a:buChar char="–"/>
              <a:defRPr/>
            </a:lvl2pPr>
            <a:lvl3pPr marL="1371566" lvl="2" indent="-342891" algn="l">
              <a:lnSpc>
                <a:spcPct val="100000"/>
              </a:lnSpc>
              <a:spcBef>
                <a:spcPts val="360"/>
              </a:spcBef>
              <a:spcAft>
                <a:spcPts val="0"/>
              </a:spcAft>
              <a:buClr>
                <a:schemeClr val="dk1"/>
              </a:buClr>
              <a:buSzPts val="1800"/>
              <a:buChar char="•"/>
              <a:defRPr/>
            </a:lvl3pPr>
            <a:lvl4pPr marL="1828754" lvl="3" indent="-342891" algn="l">
              <a:lnSpc>
                <a:spcPct val="100000"/>
              </a:lnSpc>
              <a:spcBef>
                <a:spcPts val="360"/>
              </a:spcBef>
              <a:spcAft>
                <a:spcPts val="0"/>
              </a:spcAft>
              <a:buClr>
                <a:schemeClr val="dk1"/>
              </a:buClr>
              <a:buSzPts val="1800"/>
              <a:buChar char="–"/>
              <a:defRPr/>
            </a:lvl4pPr>
            <a:lvl5pPr marL="2285943" lvl="4" indent="-342891" algn="l">
              <a:lnSpc>
                <a:spcPct val="100000"/>
              </a:lnSpc>
              <a:spcBef>
                <a:spcPts val="360"/>
              </a:spcBef>
              <a:spcAft>
                <a:spcPts val="0"/>
              </a:spcAft>
              <a:buClr>
                <a:schemeClr val="dk1"/>
              </a:buClr>
              <a:buSzPts val="1800"/>
              <a:buChar char="»"/>
              <a:defRPr/>
            </a:lvl5pPr>
            <a:lvl6pPr marL="2743131" lvl="5" indent="-342891" algn="l">
              <a:lnSpc>
                <a:spcPct val="100000"/>
              </a:lnSpc>
              <a:spcBef>
                <a:spcPts val="360"/>
              </a:spcBef>
              <a:spcAft>
                <a:spcPts val="0"/>
              </a:spcAft>
              <a:buClr>
                <a:schemeClr val="dk1"/>
              </a:buClr>
              <a:buSzPts val="1800"/>
              <a:buChar char="•"/>
              <a:defRPr/>
            </a:lvl6pPr>
            <a:lvl7pPr marL="3200320" lvl="6" indent="-342891" algn="l">
              <a:lnSpc>
                <a:spcPct val="100000"/>
              </a:lnSpc>
              <a:spcBef>
                <a:spcPts val="360"/>
              </a:spcBef>
              <a:spcAft>
                <a:spcPts val="0"/>
              </a:spcAft>
              <a:buClr>
                <a:schemeClr val="dk1"/>
              </a:buClr>
              <a:buSzPts val="1800"/>
              <a:buChar char="•"/>
              <a:defRPr/>
            </a:lvl7pPr>
            <a:lvl8pPr marL="3657509" lvl="7" indent="-342891" algn="l">
              <a:lnSpc>
                <a:spcPct val="100000"/>
              </a:lnSpc>
              <a:spcBef>
                <a:spcPts val="360"/>
              </a:spcBef>
              <a:spcAft>
                <a:spcPts val="0"/>
              </a:spcAft>
              <a:buClr>
                <a:schemeClr val="dk1"/>
              </a:buClr>
              <a:buSzPts val="1800"/>
              <a:buChar char="•"/>
              <a:defRPr/>
            </a:lvl8pPr>
            <a:lvl9pPr marL="4114697" lvl="8" indent="-342891" algn="l">
              <a:lnSpc>
                <a:spcPct val="100000"/>
              </a:lnSpc>
              <a:spcBef>
                <a:spcPts val="36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1921494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testazione sezione" type="secHead">
  <p:cSld name="Intestazione sezione">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189" lvl="0" indent="-228594" algn="l">
              <a:lnSpc>
                <a:spcPct val="100000"/>
              </a:lnSpc>
              <a:spcBef>
                <a:spcPts val="400"/>
              </a:spcBef>
              <a:spcAft>
                <a:spcPts val="0"/>
              </a:spcAft>
              <a:buClr>
                <a:srgbClr val="888888"/>
              </a:buClr>
              <a:buSzPts val="2000"/>
              <a:buNone/>
              <a:defRPr sz="2000">
                <a:solidFill>
                  <a:srgbClr val="888888"/>
                </a:solidFill>
              </a:defRPr>
            </a:lvl1pPr>
            <a:lvl2pPr marL="914377" lvl="1" indent="-228594" algn="l">
              <a:lnSpc>
                <a:spcPct val="100000"/>
              </a:lnSpc>
              <a:spcBef>
                <a:spcPts val="360"/>
              </a:spcBef>
              <a:spcAft>
                <a:spcPts val="0"/>
              </a:spcAft>
              <a:buClr>
                <a:srgbClr val="888888"/>
              </a:buClr>
              <a:buSzPts val="1800"/>
              <a:buNone/>
              <a:defRPr sz="1800">
                <a:solidFill>
                  <a:srgbClr val="888888"/>
                </a:solidFill>
              </a:defRPr>
            </a:lvl2pPr>
            <a:lvl3pPr marL="1371566" lvl="2" indent="-228594" algn="l">
              <a:lnSpc>
                <a:spcPct val="100000"/>
              </a:lnSpc>
              <a:spcBef>
                <a:spcPts val="320"/>
              </a:spcBef>
              <a:spcAft>
                <a:spcPts val="0"/>
              </a:spcAft>
              <a:buClr>
                <a:srgbClr val="888888"/>
              </a:buClr>
              <a:buSzPts val="1600"/>
              <a:buNone/>
              <a:defRPr sz="1600">
                <a:solidFill>
                  <a:srgbClr val="888888"/>
                </a:solidFill>
              </a:defRPr>
            </a:lvl3pPr>
            <a:lvl4pPr marL="1828754" lvl="3" indent="-228594" algn="l">
              <a:lnSpc>
                <a:spcPct val="100000"/>
              </a:lnSpc>
              <a:spcBef>
                <a:spcPts val="280"/>
              </a:spcBef>
              <a:spcAft>
                <a:spcPts val="0"/>
              </a:spcAft>
              <a:buClr>
                <a:srgbClr val="888888"/>
              </a:buClr>
              <a:buSzPts val="1400"/>
              <a:buNone/>
              <a:defRPr sz="1400">
                <a:solidFill>
                  <a:srgbClr val="888888"/>
                </a:solidFill>
              </a:defRPr>
            </a:lvl4pPr>
            <a:lvl5pPr marL="2285943" lvl="4" indent="-228594" algn="l">
              <a:lnSpc>
                <a:spcPct val="100000"/>
              </a:lnSpc>
              <a:spcBef>
                <a:spcPts val="280"/>
              </a:spcBef>
              <a:spcAft>
                <a:spcPts val="0"/>
              </a:spcAft>
              <a:buClr>
                <a:srgbClr val="888888"/>
              </a:buClr>
              <a:buSzPts val="1400"/>
              <a:buNone/>
              <a:defRPr sz="1400">
                <a:solidFill>
                  <a:srgbClr val="888888"/>
                </a:solidFill>
              </a:defRPr>
            </a:lvl5pPr>
            <a:lvl6pPr marL="2743131" lvl="5" indent="-228594" algn="l">
              <a:lnSpc>
                <a:spcPct val="100000"/>
              </a:lnSpc>
              <a:spcBef>
                <a:spcPts val="280"/>
              </a:spcBef>
              <a:spcAft>
                <a:spcPts val="0"/>
              </a:spcAft>
              <a:buClr>
                <a:srgbClr val="888888"/>
              </a:buClr>
              <a:buSzPts val="1400"/>
              <a:buNone/>
              <a:defRPr sz="1400">
                <a:solidFill>
                  <a:srgbClr val="888888"/>
                </a:solidFill>
              </a:defRPr>
            </a:lvl6pPr>
            <a:lvl7pPr marL="3200320" lvl="6" indent="-228594" algn="l">
              <a:lnSpc>
                <a:spcPct val="100000"/>
              </a:lnSpc>
              <a:spcBef>
                <a:spcPts val="280"/>
              </a:spcBef>
              <a:spcAft>
                <a:spcPts val="0"/>
              </a:spcAft>
              <a:buClr>
                <a:srgbClr val="888888"/>
              </a:buClr>
              <a:buSzPts val="1400"/>
              <a:buNone/>
              <a:defRPr sz="1400">
                <a:solidFill>
                  <a:srgbClr val="888888"/>
                </a:solidFill>
              </a:defRPr>
            </a:lvl7pPr>
            <a:lvl8pPr marL="3657509" lvl="7" indent="-228594" algn="l">
              <a:lnSpc>
                <a:spcPct val="100000"/>
              </a:lnSpc>
              <a:spcBef>
                <a:spcPts val="280"/>
              </a:spcBef>
              <a:spcAft>
                <a:spcPts val="0"/>
              </a:spcAft>
              <a:buClr>
                <a:srgbClr val="888888"/>
              </a:buClr>
              <a:buSzPts val="1400"/>
              <a:buNone/>
              <a:defRPr sz="1400">
                <a:solidFill>
                  <a:srgbClr val="888888"/>
                </a:solidFill>
              </a:defRPr>
            </a:lvl8pPr>
            <a:lvl9pPr marL="4114697" lvl="8" indent="-228594"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1176561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uto 2" type="twoObj">
  <p:cSld name="Contenuto 2">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189" lvl="0" indent="-406390" algn="l">
              <a:lnSpc>
                <a:spcPct val="100000"/>
              </a:lnSpc>
              <a:spcBef>
                <a:spcPts val="560"/>
              </a:spcBef>
              <a:spcAft>
                <a:spcPts val="0"/>
              </a:spcAft>
              <a:buClr>
                <a:schemeClr val="dk1"/>
              </a:buClr>
              <a:buSzPts val="2800"/>
              <a:buChar char="•"/>
              <a:defRPr sz="2800"/>
            </a:lvl1pPr>
            <a:lvl2pPr marL="914377" lvl="1" indent="-380990" algn="l">
              <a:lnSpc>
                <a:spcPct val="100000"/>
              </a:lnSpc>
              <a:spcBef>
                <a:spcPts val="480"/>
              </a:spcBef>
              <a:spcAft>
                <a:spcPts val="0"/>
              </a:spcAft>
              <a:buClr>
                <a:schemeClr val="dk1"/>
              </a:buClr>
              <a:buSzPts val="2400"/>
              <a:buChar char="–"/>
              <a:defRPr sz="2400"/>
            </a:lvl2pPr>
            <a:lvl3pPr marL="1371566" lvl="2" indent="-355591" algn="l">
              <a:lnSpc>
                <a:spcPct val="100000"/>
              </a:lnSpc>
              <a:spcBef>
                <a:spcPts val="400"/>
              </a:spcBef>
              <a:spcAft>
                <a:spcPts val="0"/>
              </a:spcAft>
              <a:buClr>
                <a:schemeClr val="dk1"/>
              </a:buClr>
              <a:buSzPts val="2000"/>
              <a:buChar char="•"/>
              <a:defRPr sz="2000"/>
            </a:lvl3pPr>
            <a:lvl4pPr marL="1828754" lvl="3" indent="-342891" algn="l">
              <a:lnSpc>
                <a:spcPct val="100000"/>
              </a:lnSpc>
              <a:spcBef>
                <a:spcPts val="360"/>
              </a:spcBef>
              <a:spcAft>
                <a:spcPts val="0"/>
              </a:spcAft>
              <a:buClr>
                <a:schemeClr val="dk1"/>
              </a:buClr>
              <a:buSzPts val="1800"/>
              <a:buChar char="–"/>
              <a:defRPr sz="1800"/>
            </a:lvl4pPr>
            <a:lvl5pPr marL="2285943" lvl="4" indent="-342891" algn="l">
              <a:lnSpc>
                <a:spcPct val="100000"/>
              </a:lnSpc>
              <a:spcBef>
                <a:spcPts val="360"/>
              </a:spcBef>
              <a:spcAft>
                <a:spcPts val="0"/>
              </a:spcAft>
              <a:buClr>
                <a:schemeClr val="dk1"/>
              </a:buClr>
              <a:buSzPts val="1800"/>
              <a:buChar char="»"/>
              <a:defRPr sz="1800"/>
            </a:lvl5pPr>
            <a:lvl6pPr marL="2743131" lvl="5" indent="-342891" algn="l">
              <a:lnSpc>
                <a:spcPct val="100000"/>
              </a:lnSpc>
              <a:spcBef>
                <a:spcPts val="360"/>
              </a:spcBef>
              <a:spcAft>
                <a:spcPts val="0"/>
              </a:spcAft>
              <a:buClr>
                <a:schemeClr val="dk1"/>
              </a:buClr>
              <a:buSzPts val="1800"/>
              <a:buChar char="•"/>
              <a:defRPr sz="1800"/>
            </a:lvl6pPr>
            <a:lvl7pPr marL="3200320" lvl="6" indent="-342891" algn="l">
              <a:lnSpc>
                <a:spcPct val="100000"/>
              </a:lnSpc>
              <a:spcBef>
                <a:spcPts val="360"/>
              </a:spcBef>
              <a:spcAft>
                <a:spcPts val="0"/>
              </a:spcAft>
              <a:buClr>
                <a:schemeClr val="dk1"/>
              </a:buClr>
              <a:buSzPts val="1800"/>
              <a:buChar char="•"/>
              <a:defRPr sz="1800"/>
            </a:lvl7pPr>
            <a:lvl8pPr marL="3657509" lvl="7" indent="-342891" algn="l">
              <a:lnSpc>
                <a:spcPct val="100000"/>
              </a:lnSpc>
              <a:spcBef>
                <a:spcPts val="360"/>
              </a:spcBef>
              <a:spcAft>
                <a:spcPts val="0"/>
              </a:spcAft>
              <a:buClr>
                <a:schemeClr val="dk1"/>
              </a:buClr>
              <a:buSzPts val="1800"/>
              <a:buChar char="•"/>
              <a:defRPr sz="1800"/>
            </a:lvl8pPr>
            <a:lvl9pPr marL="4114697" lvl="8" indent="-342891" algn="l">
              <a:lnSpc>
                <a:spcPct val="100000"/>
              </a:lnSpc>
              <a:spcBef>
                <a:spcPts val="360"/>
              </a:spcBef>
              <a:spcAft>
                <a:spcPts val="0"/>
              </a:spcAft>
              <a:buClr>
                <a:schemeClr val="dk1"/>
              </a:buClr>
              <a:buSzPts val="1800"/>
              <a:buChar char="•"/>
              <a:defRPr sz="1800"/>
            </a:lvl9pPr>
          </a:lstStyle>
          <a:p>
            <a:endParaRPr/>
          </a:p>
        </p:txBody>
      </p:sp>
      <p:sp>
        <p:nvSpPr>
          <p:cNvPr id="36" name="Google Shape;36;p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189" lvl="0" indent="-406390" algn="l">
              <a:lnSpc>
                <a:spcPct val="100000"/>
              </a:lnSpc>
              <a:spcBef>
                <a:spcPts val="560"/>
              </a:spcBef>
              <a:spcAft>
                <a:spcPts val="0"/>
              </a:spcAft>
              <a:buClr>
                <a:schemeClr val="dk1"/>
              </a:buClr>
              <a:buSzPts val="2800"/>
              <a:buChar char="•"/>
              <a:defRPr sz="2800"/>
            </a:lvl1pPr>
            <a:lvl2pPr marL="914377" lvl="1" indent="-380990" algn="l">
              <a:lnSpc>
                <a:spcPct val="100000"/>
              </a:lnSpc>
              <a:spcBef>
                <a:spcPts val="480"/>
              </a:spcBef>
              <a:spcAft>
                <a:spcPts val="0"/>
              </a:spcAft>
              <a:buClr>
                <a:schemeClr val="dk1"/>
              </a:buClr>
              <a:buSzPts val="2400"/>
              <a:buChar char="–"/>
              <a:defRPr sz="2400"/>
            </a:lvl2pPr>
            <a:lvl3pPr marL="1371566" lvl="2" indent="-355591" algn="l">
              <a:lnSpc>
                <a:spcPct val="100000"/>
              </a:lnSpc>
              <a:spcBef>
                <a:spcPts val="400"/>
              </a:spcBef>
              <a:spcAft>
                <a:spcPts val="0"/>
              </a:spcAft>
              <a:buClr>
                <a:schemeClr val="dk1"/>
              </a:buClr>
              <a:buSzPts val="2000"/>
              <a:buChar char="•"/>
              <a:defRPr sz="2000"/>
            </a:lvl3pPr>
            <a:lvl4pPr marL="1828754" lvl="3" indent="-342891" algn="l">
              <a:lnSpc>
                <a:spcPct val="100000"/>
              </a:lnSpc>
              <a:spcBef>
                <a:spcPts val="360"/>
              </a:spcBef>
              <a:spcAft>
                <a:spcPts val="0"/>
              </a:spcAft>
              <a:buClr>
                <a:schemeClr val="dk1"/>
              </a:buClr>
              <a:buSzPts val="1800"/>
              <a:buChar char="–"/>
              <a:defRPr sz="1800"/>
            </a:lvl4pPr>
            <a:lvl5pPr marL="2285943" lvl="4" indent="-342891" algn="l">
              <a:lnSpc>
                <a:spcPct val="100000"/>
              </a:lnSpc>
              <a:spcBef>
                <a:spcPts val="360"/>
              </a:spcBef>
              <a:spcAft>
                <a:spcPts val="0"/>
              </a:spcAft>
              <a:buClr>
                <a:schemeClr val="dk1"/>
              </a:buClr>
              <a:buSzPts val="1800"/>
              <a:buChar char="»"/>
              <a:defRPr sz="1800"/>
            </a:lvl5pPr>
            <a:lvl6pPr marL="2743131" lvl="5" indent="-342891" algn="l">
              <a:lnSpc>
                <a:spcPct val="100000"/>
              </a:lnSpc>
              <a:spcBef>
                <a:spcPts val="360"/>
              </a:spcBef>
              <a:spcAft>
                <a:spcPts val="0"/>
              </a:spcAft>
              <a:buClr>
                <a:schemeClr val="dk1"/>
              </a:buClr>
              <a:buSzPts val="1800"/>
              <a:buChar char="•"/>
              <a:defRPr sz="1800"/>
            </a:lvl6pPr>
            <a:lvl7pPr marL="3200320" lvl="6" indent="-342891" algn="l">
              <a:lnSpc>
                <a:spcPct val="100000"/>
              </a:lnSpc>
              <a:spcBef>
                <a:spcPts val="360"/>
              </a:spcBef>
              <a:spcAft>
                <a:spcPts val="0"/>
              </a:spcAft>
              <a:buClr>
                <a:schemeClr val="dk1"/>
              </a:buClr>
              <a:buSzPts val="1800"/>
              <a:buChar char="•"/>
              <a:defRPr sz="1800"/>
            </a:lvl7pPr>
            <a:lvl8pPr marL="3657509" lvl="7" indent="-342891" algn="l">
              <a:lnSpc>
                <a:spcPct val="100000"/>
              </a:lnSpc>
              <a:spcBef>
                <a:spcPts val="360"/>
              </a:spcBef>
              <a:spcAft>
                <a:spcPts val="0"/>
              </a:spcAft>
              <a:buClr>
                <a:schemeClr val="dk1"/>
              </a:buClr>
              <a:buSzPts val="1800"/>
              <a:buChar char="•"/>
              <a:defRPr sz="1800"/>
            </a:lvl8pPr>
            <a:lvl9pPr marL="4114697" lvl="8" indent="-342891" algn="l">
              <a:lnSpc>
                <a:spcPct val="100000"/>
              </a:lnSpc>
              <a:spcBef>
                <a:spcPts val="360"/>
              </a:spcBef>
              <a:spcAft>
                <a:spcPts val="0"/>
              </a:spcAft>
              <a:buClr>
                <a:schemeClr val="dk1"/>
              </a:buClr>
              <a:buSzPts val="1800"/>
              <a:buChar char="•"/>
              <a:defRPr sz="1800"/>
            </a:lvl9pPr>
          </a:lstStyle>
          <a:p>
            <a:endParaRPr/>
          </a:p>
        </p:txBody>
      </p:sp>
      <p:sp>
        <p:nvSpPr>
          <p:cNvPr id="37" name="Google Shape;37;p1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284329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fronto" type="twoTxTwoObj">
  <p:cSld name="Confronto">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189" lvl="0" indent="-228594" algn="l">
              <a:lnSpc>
                <a:spcPct val="100000"/>
              </a:lnSpc>
              <a:spcBef>
                <a:spcPts val="480"/>
              </a:spcBef>
              <a:spcAft>
                <a:spcPts val="0"/>
              </a:spcAft>
              <a:buClr>
                <a:schemeClr val="dk1"/>
              </a:buClr>
              <a:buSzPts val="2400"/>
              <a:buNone/>
              <a:defRPr sz="2400" b="1"/>
            </a:lvl1pPr>
            <a:lvl2pPr marL="914377" lvl="1" indent="-228594" algn="l">
              <a:lnSpc>
                <a:spcPct val="100000"/>
              </a:lnSpc>
              <a:spcBef>
                <a:spcPts val="400"/>
              </a:spcBef>
              <a:spcAft>
                <a:spcPts val="0"/>
              </a:spcAft>
              <a:buClr>
                <a:schemeClr val="dk1"/>
              </a:buClr>
              <a:buSzPts val="2000"/>
              <a:buNone/>
              <a:defRPr sz="2000" b="1"/>
            </a:lvl2pPr>
            <a:lvl3pPr marL="1371566" lvl="2" indent="-228594" algn="l">
              <a:lnSpc>
                <a:spcPct val="100000"/>
              </a:lnSpc>
              <a:spcBef>
                <a:spcPts val="360"/>
              </a:spcBef>
              <a:spcAft>
                <a:spcPts val="0"/>
              </a:spcAft>
              <a:buClr>
                <a:schemeClr val="dk1"/>
              </a:buClr>
              <a:buSzPts val="1800"/>
              <a:buNone/>
              <a:defRPr sz="1800" b="1"/>
            </a:lvl3pPr>
            <a:lvl4pPr marL="1828754" lvl="3" indent="-228594" algn="l">
              <a:lnSpc>
                <a:spcPct val="100000"/>
              </a:lnSpc>
              <a:spcBef>
                <a:spcPts val="320"/>
              </a:spcBef>
              <a:spcAft>
                <a:spcPts val="0"/>
              </a:spcAft>
              <a:buClr>
                <a:schemeClr val="dk1"/>
              </a:buClr>
              <a:buSzPts val="1600"/>
              <a:buNone/>
              <a:defRPr sz="1600" b="1"/>
            </a:lvl4pPr>
            <a:lvl5pPr marL="2285943" lvl="4" indent="-228594" algn="l">
              <a:lnSpc>
                <a:spcPct val="100000"/>
              </a:lnSpc>
              <a:spcBef>
                <a:spcPts val="320"/>
              </a:spcBef>
              <a:spcAft>
                <a:spcPts val="0"/>
              </a:spcAft>
              <a:buClr>
                <a:schemeClr val="dk1"/>
              </a:buClr>
              <a:buSzPts val="1600"/>
              <a:buNone/>
              <a:defRPr sz="1600" b="1"/>
            </a:lvl5pPr>
            <a:lvl6pPr marL="2743131" lvl="5" indent="-228594" algn="l">
              <a:lnSpc>
                <a:spcPct val="100000"/>
              </a:lnSpc>
              <a:spcBef>
                <a:spcPts val="320"/>
              </a:spcBef>
              <a:spcAft>
                <a:spcPts val="0"/>
              </a:spcAft>
              <a:buClr>
                <a:schemeClr val="dk1"/>
              </a:buClr>
              <a:buSzPts val="1600"/>
              <a:buNone/>
              <a:defRPr sz="1600" b="1"/>
            </a:lvl6pPr>
            <a:lvl7pPr marL="3200320" lvl="6" indent="-228594" algn="l">
              <a:lnSpc>
                <a:spcPct val="100000"/>
              </a:lnSpc>
              <a:spcBef>
                <a:spcPts val="320"/>
              </a:spcBef>
              <a:spcAft>
                <a:spcPts val="0"/>
              </a:spcAft>
              <a:buClr>
                <a:schemeClr val="dk1"/>
              </a:buClr>
              <a:buSzPts val="1600"/>
              <a:buNone/>
              <a:defRPr sz="1600" b="1"/>
            </a:lvl7pPr>
            <a:lvl8pPr marL="3657509" lvl="7" indent="-228594" algn="l">
              <a:lnSpc>
                <a:spcPct val="100000"/>
              </a:lnSpc>
              <a:spcBef>
                <a:spcPts val="320"/>
              </a:spcBef>
              <a:spcAft>
                <a:spcPts val="0"/>
              </a:spcAft>
              <a:buClr>
                <a:schemeClr val="dk1"/>
              </a:buClr>
              <a:buSzPts val="1600"/>
              <a:buNone/>
              <a:defRPr sz="1600" b="1"/>
            </a:lvl8pPr>
            <a:lvl9pPr marL="4114697" lvl="8" indent="-228594" algn="l">
              <a:lnSpc>
                <a:spcPct val="100000"/>
              </a:lnSpc>
              <a:spcBef>
                <a:spcPts val="32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189" lvl="0" indent="-380990" algn="l">
              <a:lnSpc>
                <a:spcPct val="100000"/>
              </a:lnSpc>
              <a:spcBef>
                <a:spcPts val="480"/>
              </a:spcBef>
              <a:spcAft>
                <a:spcPts val="0"/>
              </a:spcAft>
              <a:buClr>
                <a:schemeClr val="dk1"/>
              </a:buClr>
              <a:buSzPts val="2400"/>
              <a:buChar char="•"/>
              <a:defRPr sz="2400"/>
            </a:lvl1pPr>
            <a:lvl2pPr marL="914377" lvl="1" indent="-355591" algn="l">
              <a:lnSpc>
                <a:spcPct val="100000"/>
              </a:lnSpc>
              <a:spcBef>
                <a:spcPts val="400"/>
              </a:spcBef>
              <a:spcAft>
                <a:spcPts val="0"/>
              </a:spcAft>
              <a:buClr>
                <a:schemeClr val="dk1"/>
              </a:buClr>
              <a:buSzPts val="2000"/>
              <a:buChar char="–"/>
              <a:defRPr sz="2000"/>
            </a:lvl2pPr>
            <a:lvl3pPr marL="1371566" lvl="2" indent="-342891" algn="l">
              <a:lnSpc>
                <a:spcPct val="100000"/>
              </a:lnSpc>
              <a:spcBef>
                <a:spcPts val="360"/>
              </a:spcBef>
              <a:spcAft>
                <a:spcPts val="0"/>
              </a:spcAft>
              <a:buClr>
                <a:schemeClr val="dk1"/>
              </a:buClr>
              <a:buSzPts val="1800"/>
              <a:buChar char="•"/>
              <a:defRPr sz="1800"/>
            </a:lvl3pPr>
            <a:lvl4pPr marL="1828754" lvl="3" indent="-330192" algn="l">
              <a:lnSpc>
                <a:spcPct val="100000"/>
              </a:lnSpc>
              <a:spcBef>
                <a:spcPts val="320"/>
              </a:spcBef>
              <a:spcAft>
                <a:spcPts val="0"/>
              </a:spcAft>
              <a:buClr>
                <a:schemeClr val="dk1"/>
              </a:buClr>
              <a:buSzPts val="1600"/>
              <a:buChar char="–"/>
              <a:defRPr sz="1600"/>
            </a:lvl4pPr>
            <a:lvl5pPr marL="2285943" lvl="4" indent="-330192" algn="l">
              <a:lnSpc>
                <a:spcPct val="100000"/>
              </a:lnSpc>
              <a:spcBef>
                <a:spcPts val="320"/>
              </a:spcBef>
              <a:spcAft>
                <a:spcPts val="0"/>
              </a:spcAft>
              <a:buClr>
                <a:schemeClr val="dk1"/>
              </a:buClr>
              <a:buSzPts val="1600"/>
              <a:buChar char="»"/>
              <a:defRPr sz="1600"/>
            </a:lvl5pPr>
            <a:lvl6pPr marL="2743131" lvl="5" indent="-330192" algn="l">
              <a:lnSpc>
                <a:spcPct val="100000"/>
              </a:lnSpc>
              <a:spcBef>
                <a:spcPts val="320"/>
              </a:spcBef>
              <a:spcAft>
                <a:spcPts val="0"/>
              </a:spcAft>
              <a:buClr>
                <a:schemeClr val="dk1"/>
              </a:buClr>
              <a:buSzPts val="1600"/>
              <a:buChar char="•"/>
              <a:defRPr sz="1600"/>
            </a:lvl6pPr>
            <a:lvl7pPr marL="3200320" lvl="6" indent="-330192" algn="l">
              <a:lnSpc>
                <a:spcPct val="100000"/>
              </a:lnSpc>
              <a:spcBef>
                <a:spcPts val="320"/>
              </a:spcBef>
              <a:spcAft>
                <a:spcPts val="0"/>
              </a:spcAft>
              <a:buClr>
                <a:schemeClr val="dk1"/>
              </a:buClr>
              <a:buSzPts val="1600"/>
              <a:buChar char="•"/>
              <a:defRPr sz="1600"/>
            </a:lvl7pPr>
            <a:lvl8pPr marL="3657509" lvl="7" indent="-330192" algn="l">
              <a:lnSpc>
                <a:spcPct val="100000"/>
              </a:lnSpc>
              <a:spcBef>
                <a:spcPts val="320"/>
              </a:spcBef>
              <a:spcAft>
                <a:spcPts val="0"/>
              </a:spcAft>
              <a:buClr>
                <a:schemeClr val="dk1"/>
              </a:buClr>
              <a:buSzPts val="1600"/>
              <a:buChar char="•"/>
              <a:defRPr sz="1600"/>
            </a:lvl8pPr>
            <a:lvl9pPr marL="4114697" lvl="8" indent="-330192" algn="l">
              <a:lnSpc>
                <a:spcPct val="100000"/>
              </a:lnSpc>
              <a:spcBef>
                <a:spcPts val="320"/>
              </a:spcBef>
              <a:spcAft>
                <a:spcPts val="0"/>
              </a:spcAft>
              <a:buClr>
                <a:schemeClr val="dk1"/>
              </a:buClr>
              <a:buSzPts val="1600"/>
              <a:buChar char="•"/>
              <a:defRPr sz="1600"/>
            </a:lvl9pPr>
          </a:lstStyle>
          <a:p>
            <a:endParaRPr/>
          </a:p>
        </p:txBody>
      </p:sp>
      <p:sp>
        <p:nvSpPr>
          <p:cNvPr id="44" name="Google Shape;44;p20"/>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189" lvl="0" indent="-228594" algn="l">
              <a:lnSpc>
                <a:spcPct val="100000"/>
              </a:lnSpc>
              <a:spcBef>
                <a:spcPts val="480"/>
              </a:spcBef>
              <a:spcAft>
                <a:spcPts val="0"/>
              </a:spcAft>
              <a:buClr>
                <a:schemeClr val="dk1"/>
              </a:buClr>
              <a:buSzPts val="2400"/>
              <a:buNone/>
              <a:defRPr sz="2400" b="1"/>
            </a:lvl1pPr>
            <a:lvl2pPr marL="914377" lvl="1" indent="-228594" algn="l">
              <a:lnSpc>
                <a:spcPct val="100000"/>
              </a:lnSpc>
              <a:spcBef>
                <a:spcPts val="400"/>
              </a:spcBef>
              <a:spcAft>
                <a:spcPts val="0"/>
              </a:spcAft>
              <a:buClr>
                <a:schemeClr val="dk1"/>
              </a:buClr>
              <a:buSzPts val="2000"/>
              <a:buNone/>
              <a:defRPr sz="2000" b="1"/>
            </a:lvl2pPr>
            <a:lvl3pPr marL="1371566" lvl="2" indent="-228594" algn="l">
              <a:lnSpc>
                <a:spcPct val="100000"/>
              </a:lnSpc>
              <a:spcBef>
                <a:spcPts val="360"/>
              </a:spcBef>
              <a:spcAft>
                <a:spcPts val="0"/>
              </a:spcAft>
              <a:buClr>
                <a:schemeClr val="dk1"/>
              </a:buClr>
              <a:buSzPts val="1800"/>
              <a:buNone/>
              <a:defRPr sz="1800" b="1"/>
            </a:lvl3pPr>
            <a:lvl4pPr marL="1828754" lvl="3" indent="-228594" algn="l">
              <a:lnSpc>
                <a:spcPct val="100000"/>
              </a:lnSpc>
              <a:spcBef>
                <a:spcPts val="320"/>
              </a:spcBef>
              <a:spcAft>
                <a:spcPts val="0"/>
              </a:spcAft>
              <a:buClr>
                <a:schemeClr val="dk1"/>
              </a:buClr>
              <a:buSzPts val="1600"/>
              <a:buNone/>
              <a:defRPr sz="1600" b="1"/>
            </a:lvl4pPr>
            <a:lvl5pPr marL="2285943" lvl="4" indent="-228594" algn="l">
              <a:lnSpc>
                <a:spcPct val="100000"/>
              </a:lnSpc>
              <a:spcBef>
                <a:spcPts val="320"/>
              </a:spcBef>
              <a:spcAft>
                <a:spcPts val="0"/>
              </a:spcAft>
              <a:buClr>
                <a:schemeClr val="dk1"/>
              </a:buClr>
              <a:buSzPts val="1600"/>
              <a:buNone/>
              <a:defRPr sz="1600" b="1"/>
            </a:lvl5pPr>
            <a:lvl6pPr marL="2743131" lvl="5" indent="-228594" algn="l">
              <a:lnSpc>
                <a:spcPct val="100000"/>
              </a:lnSpc>
              <a:spcBef>
                <a:spcPts val="320"/>
              </a:spcBef>
              <a:spcAft>
                <a:spcPts val="0"/>
              </a:spcAft>
              <a:buClr>
                <a:schemeClr val="dk1"/>
              </a:buClr>
              <a:buSzPts val="1600"/>
              <a:buNone/>
              <a:defRPr sz="1600" b="1"/>
            </a:lvl6pPr>
            <a:lvl7pPr marL="3200320" lvl="6" indent="-228594" algn="l">
              <a:lnSpc>
                <a:spcPct val="100000"/>
              </a:lnSpc>
              <a:spcBef>
                <a:spcPts val="320"/>
              </a:spcBef>
              <a:spcAft>
                <a:spcPts val="0"/>
              </a:spcAft>
              <a:buClr>
                <a:schemeClr val="dk1"/>
              </a:buClr>
              <a:buSzPts val="1600"/>
              <a:buNone/>
              <a:defRPr sz="1600" b="1"/>
            </a:lvl7pPr>
            <a:lvl8pPr marL="3657509" lvl="7" indent="-228594" algn="l">
              <a:lnSpc>
                <a:spcPct val="100000"/>
              </a:lnSpc>
              <a:spcBef>
                <a:spcPts val="320"/>
              </a:spcBef>
              <a:spcAft>
                <a:spcPts val="0"/>
              </a:spcAft>
              <a:buClr>
                <a:schemeClr val="dk1"/>
              </a:buClr>
              <a:buSzPts val="1600"/>
              <a:buNone/>
              <a:defRPr sz="1600" b="1"/>
            </a:lvl8pPr>
            <a:lvl9pPr marL="4114697" lvl="8" indent="-228594" algn="l">
              <a:lnSpc>
                <a:spcPct val="100000"/>
              </a:lnSpc>
              <a:spcBef>
                <a:spcPts val="32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189" lvl="0" indent="-380990" algn="l">
              <a:lnSpc>
                <a:spcPct val="100000"/>
              </a:lnSpc>
              <a:spcBef>
                <a:spcPts val="480"/>
              </a:spcBef>
              <a:spcAft>
                <a:spcPts val="0"/>
              </a:spcAft>
              <a:buClr>
                <a:schemeClr val="dk1"/>
              </a:buClr>
              <a:buSzPts val="2400"/>
              <a:buChar char="•"/>
              <a:defRPr sz="2400"/>
            </a:lvl1pPr>
            <a:lvl2pPr marL="914377" lvl="1" indent="-355591" algn="l">
              <a:lnSpc>
                <a:spcPct val="100000"/>
              </a:lnSpc>
              <a:spcBef>
                <a:spcPts val="400"/>
              </a:spcBef>
              <a:spcAft>
                <a:spcPts val="0"/>
              </a:spcAft>
              <a:buClr>
                <a:schemeClr val="dk1"/>
              </a:buClr>
              <a:buSzPts val="2000"/>
              <a:buChar char="–"/>
              <a:defRPr sz="2000"/>
            </a:lvl2pPr>
            <a:lvl3pPr marL="1371566" lvl="2" indent="-342891" algn="l">
              <a:lnSpc>
                <a:spcPct val="100000"/>
              </a:lnSpc>
              <a:spcBef>
                <a:spcPts val="360"/>
              </a:spcBef>
              <a:spcAft>
                <a:spcPts val="0"/>
              </a:spcAft>
              <a:buClr>
                <a:schemeClr val="dk1"/>
              </a:buClr>
              <a:buSzPts val="1800"/>
              <a:buChar char="•"/>
              <a:defRPr sz="1800"/>
            </a:lvl3pPr>
            <a:lvl4pPr marL="1828754" lvl="3" indent="-330192" algn="l">
              <a:lnSpc>
                <a:spcPct val="100000"/>
              </a:lnSpc>
              <a:spcBef>
                <a:spcPts val="320"/>
              </a:spcBef>
              <a:spcAft>
                <a:spcPts val="0"/>
              </a:spcAft>
              <a:buClr>
                <a:schemeClr val="dk1"/>
              </a:buClr>
              <a:buSzPts val="1600"/>
              <a:buChar char="–"/>
              <a:defRPr sz="1600"/>
            </a:lvl4pPr>
            <a:lvl5pPr marL="2285943" lvl="4" indent="-330192" algn="l">
              <a:lnSpc>
                <a:spcPct val="100000"/>
              </a:lnSpc>
              <a:spcBef>
                <a:spcPts val="320"/>
              </a:spcBef>
              <a:spcAft>
                <a:spcPts val="0"/>
              </a:spcAft>
              <a:buClr>
                <a:schemeClr val="dk1"/>
              </a:buClr>
              <a:buSzPts val="1600"/>
              <a:buChar char="»"/>
              <a:defRPr sz="1600"/>
            </a:lvl5pPr>
            <a:lvl6pPr marL="2743131" lvl="5" indent="-330192" algn="l">
              <a:lnSpc>
                <a:spcPct val="100000"/>
              </a:lnSpc>
              <a:spcBef>
                <a:spcPts val="320"/>
              </a:spcBef>
              <a:spcAft>
                <a:spcPts val="0"/>
              </a:spcAft>
              <a:buClr>
                <a:schemeClr val="dk1"/>
              </a:buClr>
              <a:buSzPts val="1600"/>
              <a:buChar char="•"/>
              <a:defRPr sz="1600"/>
            </a:lvl6pPr>
            <a:lvl7pPr marL="3200320" lvl="6" indent="-330192" algn="l">
              <a:lnSpc>
                <a:spcPct val="100000"/>
              </a:lnSpc>
              <a:spcBef>
                <a:spcPts val="320"/>
              </a:spcBef>
              <a:spcAft>
                <a:spcPts val="0"/>
              </a:spcAft>
              <a:buClr>
                <a:schemeClr val="dk1"/>
              </a:buClr>
              <a:buSzPts val="1600"/>
              <a:buChar char="•"/>
              <a:defRPr sz="1600"/>
            </a:lvl7pPr>
            <a:lvl8pPr marL="3657509" lvl="7" indent="-330192" algn="l">
              <a:lnSpc>
                <a:spcPct val="100000"/>
              </a:lnSpc>
              <a:spcBef>
                <a:spcPts val="320"/>
              </a:spcBef>
              <a:spcAft>
                <a:spcPts val="0"/>
              </a:spcAft>
              <a:buClr>
                <a:schemeClr val="dk1"/>
              </a:buClr>
              <a:buSzPts val="1600"/>
              <a:buChar char="•"/>
              <a:defRPr sz="1600"/>
            </a:lvl8pPr>
            <a:lvl9pPr marL="4114697" lvl="8" indent="-330192" algn="l">
              <a:lnSpc>
                <a:spcPct val="100000"/>
              </a:lnSpc>
              <a:spcBef>
                <a:spcPts val="320"/>
              </a:spcBef>
              <a:spcAft>
                <a:spcPts val="0"/>
              </a:spcAft>
              <a:buClr>
                <a:schemeClr val="dk1"/>
              </a:buClr>
              <a:buSzPts val="1600"/>
              <a:buChar char="•"/>
              <a:defRPr sz="1600"/>
            </a:lvl9pPr>
          </a:lstStyle>
          <a:p>
            <a:endParaRPr/>
          </a:p>
        </p:txBody>
      </p:sp>
      <p:sp>
        <p:nvSpPr>
          <p:cNvPr id="46" name="Google Shape;46;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1714748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372209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2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uoto" type="blank">
  <p:cSld name="Vuoto">
    <p:spTree>
      <p:nvGrpSpPr>
        <p:cNvPr id="1" name="Shape 54"/>
        <p:cNvGrpSpPr/>
        <p:nvPr/>
      </p:nvGrpSpPr>
      <p:grpSpPr>
        <a:xfrm>
          <a:off x="0" y="0"/>
          <a:ext cx="0" cy="0"/>
          <a:chOff x="0" y="0"/>
          <a:chExt cx="0" cy="0"/>
        </a:xfrm>
      </p:grpSpPr>
      <p:sp>
        <p:nvSpPr>
          <p:cNvPr id="55" name="Google Shape;55;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185847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uto con didascalia" type="objTx">
  <p:cSld name="Contenuto con didascalia">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189" lvl="0" indent="-431789" algn="l">
              <a:lnSpc>
                <a:spcPct val="100000"/>
              </a:lnSpc>
              <a:spcBef>
                <a:spcPts val="640"/>
              </a:spcBef>
              <a:spcAft>
                <a:spcPts val="0"/>
              </a:spcAft>
              <a:buClr>
                <a:schemeClr val="dk1"/>
              </a:buClr>
              <a:buSzPts val="3200"/>
              <a:buChar char="•"/>
              <a:defRPr sz="3200"/>
            </a:lvl1pPr>
            <a:lvl2pPr marL="914377" lvl="1" indent="-406390" algn="l">
              <a:lnSpc>
                <a:spcPct val="100000"/>
              </a:lnSpc>
              <a:spcBef>
                <a:spcPts val="560"/>
              </a:spcBef>
              <a:spcAft>
                <a:spcPts val="0"/>
              </a:spcAft>
              <a:buClr>
                <a:schemeClr val="dk1"/>
              </a:buClr>
              <a:buSzPts val="2800"/>
              <a:buChar char="–"/>
              <a:defRPr sz="2800"/>
            </a:lvl2pPr>
            <a:lvl3pPr marL="1371566" lvl="2" indent="-380990" algn="l">
              <a:lnSpc>
                <a:spcPct val="100000"/>
              </a:lnSpc>
              <a:spcBef>
                <a:spcPts val="480"/>
              </a:spcBef>
              <a:spcAft>
                <a:spcPts val="0"/>
              </a:spcAft>
              <a:buClr>
                <a:schemeClr val="dk1"/>
              </a:buClr>
              <a:buSzPts val="2400"/>
              <a:buChar char="•"/>
              <a:defRPr sz="2400"/>
            </a:lvl3pPr>
            <a:lvl4pPr marL="1828754" lvl="3" indent="-355591" algn="l">
              <a:lnSpc>
                <a:spcPct val="100000"/>
              </a:lnSpc>
              <a:spcBef>
                <a:spcPts val="400"/>
              </a:spcBef>
              <a:spcAft>
                <a:spcPts val="0"/>
              </a:spcAft>
              <a:buClr>
                <a:schemeClr val="dk1"/>
              </a:buClr>
              <a:buSzPts val="2000"/>
              <a:buChar char="–"/>
              <a:defRPr sz="2000"/>
            </a:lvl4pPr>
            <a:lvl5pPr marL="2285943" lvl="4" indent="-355591" algn="l">
              <a:lnSpc>
                <a:spcPct val="100000"/>
              </a:lnSpc>
              <a:spcBef>
                <a:spcPts val="400"/>
              </a:spcBef>
              <a:spcAft>
                <a:spcPts val="0"/>
              </a:spcAft>
              <a:buClr>
                <a:schemeClr val="dk1"/>
              </a:buClr>
              <a:buSzPts val="2000"/>
              <a:buChar char="»"/>
              <a:defRPr sz="2000"/>
            </a:lvl5pPr>
            <a:lvl6pPr marL="2743131" lvl="5" indent="-355591" algn="l">
              <a:lnSpc>
                <a:spcPct val="100000"/>
              </a:lnSpc>
              <a:spcBef>
                <a:spcPts val="400"/>
              </a:spcBef>
              <a:spcAft>
                <a:spcPts val="0"/>
              </a:spcAft>
              <a:buClr>
                <a:schemeClr val="dk1"/>
              </a:buClr>
              <a:buSzPts val="2000"/>
              <a:buChar char="•"/>
              <a:defRPr sz="2000"/>
            </a:lvl6pPr>
            <a:lvl7pPr marL="3200320" lvl="6" indent="-355591" algn="l">
              <a:lnSpc>
                <a:spcPct val="100000"/>
              </a:lnSpc>
              <a:spcBef>
                <a:spcPts val="400"/>
              </a:spcBef>
              <a:spcAft>
                <a:spcPts val="0"/>
              </a:spcAft>
              <a:buClr>
                <a:schemeClr val="dk1"/>
              </a:buClr>
              <a:buSzPts val="2000"/>
              <a:buChar char="•"/>
              <a:defRPr sz="2000"/>
            </a:lvl7pPr>
            <a:lvl8pPr marL="3657509" lvl="7" indent="-355591" algn="l">
              <a:lnSpc>
                <a:spcPct val="100000"/>
              </a:lnSpc>
              <a:spcBef>
                <a:spcPts val="400"/>
              </a:spcBef>
              <a:spcAft>
                <a:spcPts val="0"/>
              </a:spcAft>
              <a:buClr>
                <a:schemeClr val="dk1"/>
              </a:buClr>
              <a:buSzPts val="2000"/>
              <a:buChar char="•"/>
              <a:defRPr sz="2000"/>
            </a:lvl8pPr>
            <a:lvl9pPr marL="4114697" lvl="8" indent="-355591" algn="l">
              <a:lnSpc>
                <a:spcPct val="100000"/>
              </a:lnSpc>
              <a:spcBef>
                <a:spcPts val="400"/>
              </a:spcBef>
              <a:spcAft>
                <a:spcPts val="0"/>
              </a:spcAft>
              <a:buClr>
                <a:schemeClr val="dk1"/>
              </a:buClr>
              <a:buSzPts val="2000"/>
              <a:buChar char="•"/>
              <a:defRPr sz="2000"/>
            </a:lvl9pPr>
          </a:lstStyle>
          <a:p>
            <a:endParaRPr/>
          </a:p>
        </p:txBody>
      </p:sp>
      <p:sp>
        <p:nvSpPr>
          <p:cNvPr id="61" name="Google Shape;61;p23"/>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189" lvl="0" indent="-228594" algn="l">
              <a:lnSpc>
                <a:spcPct val="100000"/>
              </a:lnSpc>
              <a:spcBef>
                <a:spcPts val="280"/>
              </a:spcBef>
              <a:spcAft>
                <a:spcPts val="0"/>
              </a:spcAft>
              <a:buClr>
                <a:schemeClr val="dk1"/>
              </a:buClr>
              <a:buSzPts val="1400"/>
              <a:buNone/>
              <a:defRPr sz="1400"/>
            </a:lvl1pPr>
            <a:lvl2pPr marL="914377" lvl="1" indent="-228594" algn="l">
              <a:lnSpc>
                <a:spcPct val="100000"/>
              </a:lnSpc>
              <a:spcBef>
                <a:spcPts val="240"/>
              </a:spcBef>
              <a:spcAft>
                <a:spcPts val="0"/>
              </a:spcAft>
              <a:buClr>
                <a:schemeClr val="dk1"/>
              </a:buClr>
              <a:buSzPts val="1200"/>
              <a:buNone/>
              <a:defRPr sz="1200"/>
            </a:lvl2pPr>
            <a:lvl3pPr marL="1371566" lvl="2" indent="-228594" algn="l">
              <a:lnSpc>
                <a:spcPct val="100000"/>
              </a:lnSpc>
              <a:spcBef>
                <a:spcPts val="200"/>
              </a:spcBef>
              <a:spcAft>
                <a:spcPts val="0"/>
              </a:spcAft>
              <a:buClr>
                <a:schemeClr val="dk1"/>
              </a:buClr>
              <a:buSzPts val="1000"/>
              <a:buNone/>
              <a:defRPr sz="1000"/>
            </a:lvl3pPr>
            <a:lvl4pPr marL="1828754" lvl="3" indent="-228594" algn="l">
              <a:lnSpc>
                <a:spcPct val="100000"/>
              </a:lnSpc>
              <a:spcBef>
                <a:spcPts val="180"/>
              </a:spcBef>
              <a:spcAft>
                <a:spcPts val="0"/>
              </a:spcAft>
              <a:buClr>
                <a:schemeClr val="dk1"/>
              </a:buClr>
              <a:buSzPts val="900"/>
              <a:buNone/>
              <a:defRPr sz="900"/>
            </a:lvl4pPr>
            <a:lvl5pPr marL="2285943" lvl="4" indent="-228594" algn="l">
              <a:lnSpc>
                <a:spcPct val="100000"/>
              </a:lnSpc>
              <a:spcBef>
                <a:spcPts val="180"/>
              </a:spcBef>
              <a:spcAft>
                <a:spcPts val="0"/>
              </a:spcAft>
              <a:buClr>
                <a:schemeClr val="dk1"/>
              </a:buClr>
              <a:buSzPts val="900"/>
              <a:buNone/>
              <a:defRPr sz="900"/>
            </a:lvl5pPr>
            <a:lvl6pPr marL="2743131" lvl="5" indent="-228594" algn="l">
              <a:lnSpc>
                <a:spcPct val="100000"/>
              </a:lnSpc>
              <a:spcBef>
                <a:spcPts val="180"/>
              </a:spcBef>
              <a:spcAft>
                <a:spcPts val="0"/>
              </a:spcAft>
              <a:buClr>
                <a:schemeClr val="dk1"/>
              </a:buClr>
              <a:buSzPts val="900"/>
              <a:buNone/>
              <a:defRPr sz="900"/>
            </a:lvl6pPr>
            <a:lvl7pPr marL="3200320" lvl="6" indent="-228594" algn="l">
              <a:lnSpc>
                <a:spcPct val="100000"/>
              </a:lnSpc>
              <a:spcBef>
                <a:spcPts val="180"/>
              </a:spcBef>
              <a:spcAft>
                <a:spcPts val="0"/>
              </a:spcAft>
              <a:buClr>
                <a:schemeClr val="dk1"/>
              </a:buClr>
              <a:buSzPts val="900"/>
              <a:buNone/>
              <a:defRPr sz="900"/>
            </a:lvl7pPr>
            <a:lvl8pPr marL="3657509" lvl="7" indent="-228594" algn="l">
              <a:lnSpc>
                <a:spcPct val="100000"/>
              </a:lnSpc>
              <a:spcBef>
                <a:spcPts val="180"/>
              </a:spcBef>
              <a:spcAft>
                <a:spcPts val="0"/>
              </a:spcAft>
              <a:buClr>
                <a:schemeClr val="dk1"/>
              </a:buClr>
              <a:buSzPts val="900"/>
              <a:buNone/>
              <a:defRPr sz="900"/>
            </a:lvl8pPr>
            <a:lvl9pPr marL="4114697" lvl="8" indent="-228594" algn="l">
              <a:lnSpc>
                <a:spcPct val="100000"/>
              </a:lnSpc>
              <a:spcBef>
                <a:spcPts val="180"/>
              </a:spcBef>
              <a:spcAft>
                <a:spcPts val="0"/>
              </a:spcAft>
              <a:buClr>
                <a:schemeClr val="dk1"/>
              </a:buClr>
              <a:buSzPts val="900"/>
              <a:buNone/>
              <a:defRPr sz="900"/>
            </a:lvl9pPr>
          </a:lstStyle>
          <a:p>
            <a:endParaRPr/>
          </a:p>
        </p:txBody>
      </p:sp>
      <p:sp>
        <p:nvSpPr>
          <p:cNvPr id="62" name="Google Shape;62;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162523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4"/>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189" lvl="0" indent="-228594" algn="l">
              <a:lnSpc>
                <a:spcPct val="100000"/>
              </a:lnSpc>
              <a:spcBef>
                <a:spcPts val="280"/>
              </a:spcBef>
              <a:spcAft>
                <a:spcPts val="0"/>
              </a:spcAft>
              <a:buClr>
                <a:schemeClr val="dk1"/>
              </a:buClr>
              <a:buSzPts val="1400"/>
              <a:buNone/>
              <a:defRPr sz="1400"/>
            </a:lvl1pPr>
            <a:lvl2pPr marL="914377" lvl="1" indent="-228594" algn="l">
              <a:lnSpc>
                <a:spcPct val="100000"/>
              </a:lnSpc>
              <a:spcBef>
                <a:spcPts val="240"/>
              </a:spcBef>
              <a:spcAft>
                <a:spcPts val="0"/>
              </a:spcAft>
              <a:buClr>
                <a:schemeClr val="dk1"/>
              </a:buClr>
              <a:buSzPts val="1200"/>
              <a:buNone/>
              <a:defRPr sz="1200"/>
            </a:lvl2pPr>
            <a:lvl3pPr marL="1371566" lvl="2" indent="-228594" algn="l">
              <a:lnSpc>
                <a:spcPct val="100000"/>
              </a:lnSpc>
              <a:spcBef>
                <a:spcPts val="200"/>
              </a:spcBef>
              <a:spcAft>
                <a:spcPts val="0"/>
              </a:spcAft>
              <a:buClr>
                <a:schemeClr val="dk1"/>
              </a:buClr>
              <a:buSzPts val="1000"/>
              <a:buNone/>
              <a:defRPr sz="1000"/>
            </a:lvl3pPr>
            <a:lvl4pPr marL="1828754" lvl="3" indent="-228594" algn="l">
              <a:lnSpc>
                <a:spcPct val="100000"/>
              </a:lnSpc>
              <a:spcBef>
                <a:spcPts val="180"/>
              </a:spcBef>
              <a:spcAft>
                <a:spcPts val="0"/>
              </a:spcAft>
              <a:buClr>
                <a:schemeClr val="dk1"/>
              </a:buClr>
              <a:buSzPts val="900"/>
              <a:buNone/>
              <a:defRPr sz="900"/>
            </a:lvl4pPr>
            <a:lvl5pPr marL="2285943" lvl="4" indent="-228594" algn="l">
              <a:lnSpc>
                <a:spcPct val="100000"/>
              </a:lnSpc>
              <a:spcBef>
                <a:spcPts val="180"/>
              </a:spcBef>
              <a:spcAft>
                <a:spcPts val="0"/>
              </a:spcAft>
              <a:buClr>
                <a:schemeClr val="dk1"/>
              </a:buClr>
              <a:buSzPts val="900"/>
              <a:buNone/>
              <a:defRPr sz="900"/>
            </a:lvl5pPr>
            <a:lvl6pPr marL="2743131" lvl="5" indent="-228594" algn="l">
              <a:lnSpc>
                <a:spcPct val="100000"/>
              </a:lnSpc>
              <a:spcBef>
                <a:spcPts val="180"/>
              </a:spcBef>
              <a:spcAft>
                <a:spcPts val="0"/>
              </a:spcAft>
              <a:buClr>
                <a:schemeClr val="dk1"/>
              </a:buClr>
              <a:buSzPts val="900"/>
              <a:buNone/>
              <a:defRPr sz="900"/>
            </a:lvl6pPr>
            <a:lvl7pPr marL="3200320" lvl="6" indent="-228594" algn="l">
              <a:lnSpc>
                <a:spcPct val="100000"/>
              </a:lnSpc>
              <a:spcBef>
                <a:spcPts val="180"/>
              </a:spcBef>
              <a:spcAft>
                <a:spcPts val="0"/>
              </a:spcAft>
              <a:buClr>
                <a:schemeClr val="dk1"/>
              </a:buClr>
              <a:buSzPts val="900"/>
              <a:buNone/>
              <a:defRPr sz="900"/>
            </a:lvl7pPr>
            <a:lvl8pPr marL="3657509" lvl="7" indent="-228594" algn="l">
              <a:lnSpc>
                <a:spcPct val="100000"/>
              </a:lnSpc>
              <a:spcBef>
                <a:spcPts val="180"/>
              </a:spcBef>
              <a:spcAft>
                <a:spcPts val="0"/>
              </a:spcAft>
              <a:buClr>
                <a:schemeClr val="dk1"/>
              </a:buClr>
              <a:buSzPts val="900"/>
              <a:buNone/>
              <a:defRPr sz="900"/>
            </a:lvl8pPr>
            <a:lvl9pPr marL="4114697" lvl="8" indent="-228594" algn="l">
              <a:lnSpc>
                <a:spcPct val="100000"/>
              </a:lnSpc>
              <a:spcBef>
                <a:spcPts val="180"/>
              </a:spcBef>
              <a:spcAft>
                <a:spcPts val="0"/>
              </a:spcAft>
              <a:buClr>
                <a:schemeClr val="dk1"/>
              </a:buClr>
              <a:buSzPts val="900"/>
              <a:buNone/>
              <a:defRPr sz="900"/>
            </a:lvl9pPr>
          </a:lstStyle>
          <a:p>
            <a:endParaRPr/>
          </a:p>
        </p:txBody>
      </p:sp>
      <p:sp>
        <p:nvSpPr>
          <p:cNvPr id="69" name="Google Shape;69;p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230775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189" lvl="0" indent="-342891" algn="l">
              <a:lnSpc>
                <a:spcPct val="100000"/>
              </a:lnSpc>
              <a:spcBef>
                <a:spcPts val="360"/>
              </a:spcBef>
              <a:spcAft>
                <a:spcPts val="0"/>
              </a:spcAft>
              <a:buClr>
                <a:schemeClr val="dk1"/>
              </a:buClr>
              <a:buSzPts val="1800"/>
              <a:buChar char="•"/>
              <a:defRPr/>
            </a:lvl1pPr>
            <a:lvl2pPr marL="914377" lvl="1" indent="-342891" algn="l">
              <a:lnSpc>
                <a:spcPct val="100000"/>
              </a:lnSpc>
              <a:spcBef>
                <a:spcPts val="360"/>
              </a:spcBef>
              <a:spcAft>
                <a:spcPts val="0"/>
              </a:spcAft>
              <a:buClr>
                <a:schemeClr val="dk1"/>
              </a:buClr>
              <a:buSzPts val="1800"/>
              <a:buChar char="–"/>
              <a:defRPr/>
            </a:lvl2pPr>
            <a:lvl3pPr marL="1371566" lvl="2" indent="-342891" algn="l">
              <a:lnSpc>
                <a:spcPct val="100000"/>
              </a:lnSpc>
              <a:spcBef>
                <a:spcPts val="360"/>
              </a:spcBef>
              <a:spcAft>
                <a:spcPts val="0"/>
              </a:spcAft>
              <a:buClr>
                <a:schemeClr val="dk1"/>
              </a:buClr>
              <a:buSzPts val="1800"/>
              <a:buChar char="•"/>
              <a:defRPr/>
            </a:lvl3pPr>
            <a:lvl4pPr marL="1828754" lvl="3" indent="-342891" algn="l">
              <a:lnSpc>
                <a:spcPct val="100000"/>
              </a:lnSpc>
              <a:spcBef>
                <a:spcPts val="360"/>
              </a:spcBef>
              <a:spcAft>
                <a:spcPts val="0"/>
              </a:spcAft>
              <a:buClr>
                <a:schemeClr val="dk1"/>
              </a:buClr>
              <a:buSzPts val="1800"/>
              <a:buChar char="–"/>
              <a:defRPr/>
            </a:lvl4pPr>
            <a:lvl5pPr marL="2285943" lvl="4" indent="-342891" algn="l">
              <a:lnSpc>
                <a:spcPct val="100000"/>
              </a:lnSpc>
              <a:spcBef>
                <a:spcPts val="360"/>
              </a:spcBef>
              <a:spcAft>
                <a:spcPts val="0"/>
              </a:spcAft>
              <a:buClr>
                <a:schemeClr val="dk1"/>
              </a:buClr>
              <a:buSzPts val="1800"/>
              <a:buChar char="»"/>
              <a:defRPr/>
            </a:lvl5pPr>
            <a:lvl6pPr marL="2743131" lvl="5" indent="-342891" algn="l">
              <a:lnSpc>
                <a:spcPct val="100000"/>
              </a:lnSpc>
              <a:spcBef>
                <a:spcPts val="360"/>
              </a:spcBef>
              <a:spcAft>
                <a:spcPts val="0"/>
              </a:spcAft>
              <a:buClr>
                <a:schemeClr val="dk1"/>
              </a:buClr>
              <a:buSzPts val="1800"/>
              <a:buChar char="•"/>
              <a:defRPr/>
            </a:lvl6pPr>
            <a:lvl7pPr marL="3200320" lvl="6" indent="-342891" algn="l">
              <a:lnSpc>
                <a:spcPct val="100000"/>
              </a:lnSpc>
              <a:spcBef>
                <a:spcPts val="360"/>
              </a:spcBef>
              <a:spcAft>
                <a:spcPts val="0"/>
              </a:spcAft>
              <a:buClr>
                <a:schemeClr val="dk1"/>
              </a:buClr>
              <a:buSzPts val="1800"/>
              <a:buChar char="•"/>
              <a:defRPr/>
            </a:lvl7pPr>
            <a:lvl8pPr marL="3657509" lvl="7" indent="-342891" algn="l">
              <a:lnSpc>
                <a:spcPct val="100000"/>
              </a:lnSpc>
              <a:spcBef>
                <a:spcPts val="360"/>
              </a:spcBef>
              <a:spcAft>
                <a:spcPts val="0"/>
              </a:spcAft>
              <a:buClr>
                <a:schemeClr val="dk1"/>
              </a:buClr>
              <a:buSzPts val="1800"/>
              <a:buChar char="•"/>
              <a:defRPr/>
            </a:lvl8pPr>
            <a:lvl9pPr marL="4114697" lvl="8" indent="-342891" algn="l">
              <a:lnSpc>
                <a:spcPct val="100000"/>
              </a:lnSpc>
              <a:spcBef>
                <a:spcPts val="36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1423579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olo verticale e testo" type="vertTitleAndTx">
  <p:cSld name="Titolo verticale e testo">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189" lvl="0" indent="-342891" algn="l">
              <a:lnSpc>
                <a:spcPct val="100000"/>
              </a:lnSpc>
              <a:spcBef>
                <a:spcPts val="360"/>
              </a:spcBef>
              <a:spcAft>
                <a:spcPts val="0"/>
              </a:spcAft>
              <a:buClr>
                <a:schemeClr val="dk1"/>
              </a:buClr>
              <a:buSzPts val="1800"/>
              <a:buChar char="•"/>
              <a:defRPr/>
            </a:lvl1pPr>
            <a:lvl2pPr marL="914377" lvl="1" indent="-342891" algn="l">
              <a:lnSpc>
                <a:spcPct val="100000"/>
              </a:lnSpc>
              <a:spcBef>
                <a:spcPts val="360"/>
              </a:spcBef>
              <a:spcAft>
                <a:spcPts val="0"/>
              </a:spcAft>
              <a:buClr>
                <a:schemeClr val="dk1"/>
              </a:buClr>
              <a:buSzPts val="1800"/>
              <a:buChar char="–"/>
              <a:defRPr/>
            </a:lvl2pPr>
            <a:lvl3pPr marL="1371566" lvl="2" indent="-342891" algn="l">
              <a:lnSpc>
                <a:spcPct val="100000"/>
              </a:lnSpc>
              <a:spcBef>
                <a:spcPts val="360"/>
              </a:spcBef>
              <a:spcAft>
                <a:spcPts val="0"/>
              </a:spcAft>
              <a:buClr>
                <a:schemeClr val="dk1"/>
              </a:buClr>
              <a:buSzPts val="1800"/>
              <a:buChar char="•"/>
              <a:defRPr/>
            </a:lvl3pPr>
            <a:lvl4pPr marL="1828754" lvl="3" indent="-342891" algn="l">
              <a:lnSpc>
                <a:spcPct val="100000"/>
              </a:lnSpc>
              <a:spcBef>
                <a:spcPts val="360"/>
              </a:spcBef>
              <a:spcAft>
                <a:spcPts val="0"/>
              </a:spcAft>
              <a:buClr>
                <a:schemeClr val="dk1"/>
              </a:buClr>
              <a:buSzPts val="1800"/>
              <a:buChar char="–"/>
              <a:defRPr/>
            </a:lvl4pPr>
            <a:lvl5pPr marL="2285943" lvl="4" indent="-342891" algn="l">
              <a:lnSpc>
                <a:spcPct val="100000"/>
              </a:lnSpc>
              <a:spcBef>
                <a:spcPts val="360"/>
              </a:spcBef>
              <a:spcAft>
                <a:spcPts val="0"/>
              </a:spcAft>
              <a:buClr>
                <a:schemeClr val="dk1"/>
              </a:buClr>
              <a:buSzPts val="1800"/>
              <a:buChar char="»"/>
              <a:defRPr/>
            </a:lvl5pPr>
            <a:lvl6pPr marL="2743131" lvl="5" indent="-342891" algn="l">
              <a:lnSpc>
                <a:spcPct val="100000"/>
              </a:lnSpc>
              <a:spcBef>
                <a:spcPts val="360"/>
              </a:spcBef>
              <a:spcAft>
                <a:spcPts val="0"/>
              </a:spcAft>
              <a:buClr>
                <a:schemeClr val="dk1"/>
              </a:buClr>
              <a:buSzPts val="1800"/>
              <a:buChar char="•"/>
              <a:defRPr/>
            </a:lvl6pPr>
            <a:lvl7pPr marL="3200320" lvl="6" indent="-342891" algn="l">
              <a:lnSpc>
                <a:spcPct val="100000"/>
              </a:lnSpc>
              <a:spcBef>
                <a:spcPts val="360"/>
              </a:spcBef>
              <a:spcAft>
                <a:spcPts val="0"/>
              </a:spcAft>
              <a:buClr>
                <a:schemeClr val="dk1"/>
              </a:buClr>
              <a:buSzPts val="1800"/>
              <a:buChar char="•"/>
              <a:defRPr/>
            </a:lvl7pPr>
            <a:lvl8pPr marL="3657509" lvl="7" indent="-342891" algn="l">
              <a:lnSpc>
                <a:spcPct val="100000"/>
              </a:lnSpc>
              <a:spcBef>
                <a:spcPts val="360"/>
              </a:spcBef>
              <a:spcAft>
                <a:spcPts val="0"/>
              </a:spcAft>
              <a:buClr>
                <a:schemeClr val="dk1"/>
              </a:buClr>
              <a:buSzPts val="1800"/>
              <a:buChar char="•"/>
              <a:defRPr/>
            </a:lvl8pPr>
            <a:lvl9pPr marL="4114697" lvl="8" indent="-342891" algn="l">
              <a:lnSpc>
                <a:spcPct val="100000"/>
              </a:lnSpc>
              <a:spcBef>
                <a:spcPts val="360"/>
              </a:spcBef>
              <a:spcAft>
                <a:spcPts val="0"/>
              </a:spcAft>
              <a:buClr>
                <a:schemeClr val="dk1"/>
              </a:buClr>
              <a:buSzPts val="1800"/>
              <a:buChar char="•"/>
              <a:defRPr/>
            </a:lvl9pPr>
          </a:lstStyle>
          <a:p>
            <a:endParaRPr/>
          </a:p>
        </p:txBody>
      </p:sp>
      <p:sp>
        <p:nvSpPr>
          <p:cNvPr id="81" name="Google Shape;81;p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1407937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668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26DA3A73-BD7D-4263-BD96-67D4CFD2A990}" type="datetimeFigureOut">
              <a:rPr lang="fr-FR" smtClean="0">
                <a:solidFill>
                  <a:prstClr val="black">
                    <a:tint val="75000"/>
                  </a:prstClr>
                </a:solidFill>
              </a:rPr>
              <a:pPr/>
              <a:t>15/12/2025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5FFEDF5-7239-47AB-AF6D-BA9D14F8B76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505696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DE361B-72A1-4943-ADAA-F502BD8B134D}"/>
              </a:ext>
            </a:extLst>
          </p:cNvPr>
          <p:cNvSpPr>
            <a:spLocks noGrp="1"/>
          </p:cNvSpPr>
          <p:nvPr>
            <p:ph type="title"/>
          </p:nvPr>
        </p:nvSpPr>
        <p:spPr>
          <a:xfrm>
            <a:off x="838200" y="365126"/>
            <a:ext cx="10515600" cy="664778"/>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4F1B435C-E1F9-4DEF-B182-3819184C2091}"/>
              </a:ext>
            </a:extLst>
          </p:cNvPr>
          <p:cNvSpPr>
            <a:spLocks noGrp="1"/>
          </p:cNvSpPr>
          <p:nvPr>
            <p:ph idx="1"/>
          </p:nvPr>
        </p:nvSpPr>
        <p:spPr>
          <a:xfrm>
            <a:off x="838200" y="1309036"/>
            <a:ext cx="10515600" cy="4867927"/>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F9E784-935B-464F-9FD9-2B5822040C42}"/>
              </a:ext>
            </a:extLst>
          </p:cNvPr>
          <p:cNvSpPr>
            <a:spLocks noGrp="1"/>
          </p:cNvSpPr>
          <p:nvPr>
            <p:ph type="dt" sz="half" idx="10"/>
          </p:nvPr>
        </p:nvSpPr>
        <p:spPr/>
        <p:txBody>
          <a:bodyPr/>
          <a:lstStyle/>
          <a:p>
            <a:fld id="{29D9F4E1-7730-42C5-81CC-1D81BB05C61F}" type="datetime1">
              <a:rPr lang="fr-FR" smtClean="0">
                <a:solidFill>
                  <a:prstClr val="black">
                    <a:tint val="75000"/>
                  </a:prstClr>
                </a:solidFill>
              </a:rPr>
              <a:pPr/>
              <a:t>15/12/2025</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76600AD5-DA7F-45DA-B47F-08E5483DA845}"/>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B3982934-2000-49EF-B820-8AE8F95CAC4B}"/>
              </a:ext>
            </a:extLst>
          </p:cNvPr>
          <p:cNvSpPr>
            <a:spLocks noGrp="1"/>
          </p:cNvSpPr>
          <p:nvPr>
            <p:ph type="sldNum" sz="quarter" idx="12"/>
          </p:nvPr>
        </p:nvSpPr>
        <p:spPr/>
        <p:txBody>
          <a:bodyPr/>
          <a:lstStyle/>
          <a:p>
            <a:fld id="{A071F953-55CE-4F69-B114-32A052554844}"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28512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33"/>
        <p:cNvGrpSpPr/>
        <p:nvPr/>
      </p:nvGrpSpPr>
      <p:grpSpPr>
        <a:xfrm>
          <a:off x="0" y="0"/>
          <a:ext cx="0" cy="0"/>
          <a:chOff x="0" y="0"/>
          <a:chExt cx="0" cy="0"/>
        </a:xfrm>
      </p:grpSpPr>
      <p:sp>
        <p:nvSpPr>
          <p:cNvPr id="34" name="Google Shape;34;g2ce2cf7b8b1_0_1511"/>
          <p:cNvSpPr txBox="1">
            <a:spLocks noGrp="1"/>
          </p:cNvSpPr>
          <p:nvPr>
            <p:ph type="title"/>
          </p:nvPr>
        </p:nvSpPr>
        <p:spPr>
          <a:xfrm>
            <a:off x="625880" y="225793"/>
            <a:ext cx="10972800" cy="751200"/>
          </a:xfrm>
          <a:prstGeom prst="rect">
            <a:avLst/>
          </a:prstGeom>
          <a:noFill/>
          <a:ln>
            <a:noFill/>
          </a:ln>
        </p:spPr>
        <p:txBody>
          <a:bodyPr spcFirstLastPara="1" wrap="square" lIns="45700" tIns="45700" rIns="45700" bIns="45700" anchor="t"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35"/>
        <p:cNvGrpSpPr/>
        <p:nvPr/>
      </p:nvGrpSpPr>
      <p:grpSpPr>
        <a:xfrm>
          <a:off x="0" y="0"/>
          <a:ext cx="0" cy="0"/>
          <a:chOff x="0" y="0"/>
          <a:chExt cx="0" cy="0"/>
        </a:xfrm>
      </p:grpSpPr>
      <p:sp>
        <p:nvSpPr>
          <p:cNvPr id="36" name="Google Shape;36;p31"/>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a:spLocks noGrp="1"/>
          </p:cNvSpPr>
          <p:nvPr>
            <p:ph type="pic" idx="2"/>
          </p:nvPr>
        </p:nvSpPr>
        <p:spPr>
          <a:xfrm>
            <a:off x="2389717" y="612775"/>
            <a:ext cx="7315200" cy="4114800"/>
          </a:xfrm>
          <a:prstGeom prst="rect">
            <a:avLst/>
          </a:prstGeom>
          <a:noFill/>
          <a:ln>
            <a:noFill/>
          </a:ln>
        </p:spPr>
      </p:sp>
      <p:sp>
        <p:nvSpPr>
          <p:cNvPr id="38" name="Google Shape;38;p31"/>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9" name="Google Shape;39;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uto 2" type="twoObj">
  <p:cSld name="TWO_OBJECTS">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6"/>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26"/>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2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27"/>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27"/>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2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63"/>
        <p:cNvGrpSpPr/>
        <p:nvPr/>
      </p:nvGrpSpPr>
      <p:grpSpPr>
        <a:xfrm>
          <a:off x="0" y="0"/>
          <a:ext cx="0" cy="0"/>
          <a:chOff x="0" y="0"/>
          <a:chExt cx="0" cy="0"/>
        </a:xfrm>
      </p:grpSpPr>
      <p:sp>
        <p:nvSpPr>
          <p:cNvPr id="64" name="Google Shape;64;p30"/>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0"/>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6" name="Google Shape;66;p30"/>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7" name="Google Shape;67;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70"/>
        <p:cNvGrpSpPr/>
        <p:nvPr/>
      </p:nvGrpSpPr>
      <p:grpSpPr>
        <a:xfrm>
          <a:off x="0" y="0"/>
          <a:ext cx="0" cy="0"/>
          <a:chOff x="0" y="0"/>
          <a:chExt cx="0" cy="0"/>
        </a:xfrm>
      </p:grpSpPr>
      <p:sp>
        <p:nvSpPr>
          <p:cNvPr id="71" name="Google Shape;71;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2"/>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3" name="Google Shape;73;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endParaRPr lang="fr-FR" kern="120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fr-FR" kern="120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2F397117-F3A1-41B5-B5A5-0FD5A7D43CA4}" type="slidenum">
              <a:rPr lang="fr-FR" kern="1200" smtClean="0">
                <a:solidFill>
                  <a:prstClr val="black">
                    <a:tint val="75000"/>
                  </a:prstClr>
                </a:solidFill>
                <a:latin typeface="Calibri" panose="020F0502020204030204"/>
                <a:ea typeface=""/>
                <a:cs typeface=""/>
              </a:rPr>
              <a:pPr>
                <a:buClrTx/>
                <a:buFontTx/>
                <a:buNone/>
              </a:pPr>
              <a:t>‹#›</a:t>
            </a:fld>
            <a:endParaRPr lang="fr-FR" kern="1200">
              <a:solidFill>
                <a:prstClr val="black">
                  <a:tint val="75000"/>
                </a:prstClr>
              </a:solidFill>
              <a:latin typeface="Calibri" panose="020F0502020204030204"/>
              <a:ea typeface=""/>
              <a:cs typeface=""/>
            </a:endParaRP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buClrTx/>
              <a:buFontTx/>
              <a:buNone/>
              <a:defRPr>
                <a:solidFill>
                  <a:srgbClr val="3C3C3C"/>
                </a:solidFill>
              </a:defRPr>
            </a:pPr>
            <a:endParaRPr sz="1800" kern="1200">
              <a:solidFill>
                <a:srgbClr val="3C3C3C"/>
              </a:solidFill>
              <a:latin typeface="Calibri" panose="020F0502020204030204"/>
              <a:ea typeface=""/>
              <a:cs typeface=""/>
            </a:endParaRPr>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fr-FR" sz="1800" kern="1200">
              <a:solidFill>
                <a:prstClr val="white"/>
              </a:solidFill>
            </a:endParaRPr>
          </a:p>
        </p:txBody>
      </p:sp>
      <p:pic>
        <p:nvPicPr>
          <p:cNvPr id="13" name="Picture 12"/>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buClrTx/>
              <a:buFontTx/>
              <a:buNone/>
              <a:defRPr>
                <a:solidFill>
                  <a:srgbClr val="3C3C3C"/>
                </a:solidFill>
              </a:defRPr>
            </a:pPr>
            <a:endParaRPr sz="1800" kern="1200">
              <a:solidFill>
                <a:srgbClr val="3C3C3C"/>
              </a:solidFill>
              <a:latin typeface="Calibri" panose="020F0502020204030204"/>
              <a:ea typeface=""/>
              <a:cs typeface=""/>
            </a:endParaRPr>
          </a:p>
        </p:txBody>
      </p:sp>
    </p:spTree>
    <p:extLst>
      <p:ext uri="{BB962C8B-B14F-4D97-AF65-F5344CB8AC3E}">
        <p14:creationId xmlns:p14="http://schemas.microsoft.com/office/powerpoint/2010/main" val="2035242376"/>
      </p:ext>
    </p:extLst>
  </p:cSld>
  <p:clrMap bg1="lt1" tx1="dk1" bg2="lt2" tx2="dk2" accent1="accent1" accent2="accent2" accent3="accent3" accent4="accent4" accent5="accent5" accent6="accent6" hlink="hlink" folHlink="folHlink"/>
  <p:sldLayoutIdLst>
    <p:sldLayoutId id="2147483662" r:id="rId1"/>
    <p:sldLayoutId id="2147483663"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cstate="screen">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2096806269"/>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endParaRPr lang="fr-FR" kern="120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fr-FR" kern="120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2F397117-F3A1-41B5-B5A5-0FD5A7D43CA4}" type="slidenum">
              <a:rPr lang="fr-FR" kern="1200" smtClean="0">
                <a:solidFill>
                  <a:prstClr val="black">
                    <a:tint val="75000"/>
                  </a:prstClr>
                </a:solidFill>
                <a:latin typeface="Calibri" panose="020F0502020204030204"/>
                <a:ea typeface=""/>
                <a:cs typeface=""/>
              </a:rPr>
              <a:pPr>
                <a:buClrTx/>
                <a:buFontTx/>
                <a:buNone/>
              </a:pPr>
              <a:t>‹#›</a:t>
            </a:fld>
            <a:endParaRPr lang="fr-FR" kern="1200">
              <a:solidFill>
                <a:prstClr val="black">
                  <a:tint val="75000"/>
                </a:prstClr>
              </a:solidFill>
              <a:latin typeface="Calibri" panose="020F0502020204030204"/>
              <a:ea typeface=""/>
              <a:cs typeface=""/>
            </a:endParaRPr>
          </a:p>
        </p:txBody>
      </p:sp>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buClrTx/>
              <a:buFontTx/>
              <a:buNone/>
              <a:defRPr>
                <a:solidFill>
                  <a:srgbClr val="3C3C3C"/>
                </a:solidFill>
              </a:defRPr>
            </a:pPr>
            <a:endParaRPr sz="1800" kern="1200">
              <a:solidFill>
                <a:srgbClr val="3C3C3C"/>
              </a:solidFill>
              <a:latin typeface="Calibri" panose="020F0502020204030204"/>
              <a:ea typeface=""/>
              <a:cs typeface=""/>
            </a:endParaRPr>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fr-FR" sz="1800" kern="1200">
              <a:solidFill>
                <a:prstClr val="white"/>
              </a:solidFill>
            </a:endParaRPr>
          </a:p>
        </p:txBody>
      </p:sp>
      <p:pic>
        <p:nvPicPr>
          <p:cNvPr id="13" name="Picture 12"/>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buClrTx/>
              <a:buFontTx/>
              <a:buNone/>
              <a:defRPr>
                <a:solidFill>
                  <a:srgbClr val="3C3C3C"/>
                </a:solidFill>
              </a:defRPr>
            </a:pPr>
            <a:endParaRPr sz="1800" kern="1200">
              <a:solidFill>
                <a:srgbClr val="3C3C3C"/>
              </a:solidFill>
              <a:latin typeface="Calibri" panose="020F0502020204030204"/>
              <a:ea typeface=""/>
              <a:cs typeface=""/>
            </a:endParaRPr>
          </a:p>
        </p:txBody>
      </p:sp>
    </p:spTree>
    <p:extLst>
      <p:ext uri="{BB962C8B-B14F-4D97-AF65-F5344CB8AC3E}">
        <p14:creationId xmlns:p14="http://schemas.microsoft.com/office/powerpoint/2010/main" val="18758723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tsunami.isprambiente.it/TAD_Server/Device/226" TargetMode="Externa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1.xml"/><Relationship Id="rId7" Type="http://schemas.openxmlformats.org/officeDocument/2006/relationships/image" Target="../media/image32.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8.jpeg"/><Relationship Id="rId11" Type="http://schemas.openxmlformats.org/officeDocument/2006/relationships/image" Target="../media/image44.png"/><Relationship Id="rId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46.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1.png"/><Relationship Id="rId5" Type="http://schemas.openxmlformats.org/officeDocument/2006/relationships/image" Target="../media/image38.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29/2024JB030926" TargetMode="External"/><Relationship Id="rId7" Type="http://schemas.openxmlformats.org/officeDocument/2006/relationships/hyperlink" Target="https://doi.org/10.1038/s41598-025-25832-5" TargetMode="External"/><Relationship Id="rId2" Type="http://schemas.openxmlformats.org/officeDocument/2006/relationships/hyperlink" Target="https://doi.org/10.1093/gji/ggaf034" TargetMode="External"/><Relationship Id="rId1" Type="http://schemas.openxmlformats.org/officeDocument/2006/relationships/slideLayout" Target="../slideLayouts/slideLayout1.xml"/><Relationship Id="rId6" Type="http://schemas.openxmlformats.org/officeDocument/2006/relationships/hyperlink" Target="https://doi.org/10.5194/nhess-25-1169-2025" TargetMode="External"/><Relationship Id="rId5" Type="http://schemas.openxmlformats.org/officeDocument/2006/relationships/hyperlink" Target="https://doi.org/10.1038/s43247-025-02586-6" TargetMode="External"/><Relationship Id="rId4" Type="http://schemas.openxmlformats.org/officeDocument/2006/relationships/hyperlink" Target="https://doi.org/10.13127/jgsg-67"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doi.org/10.1029/2024JB030926" TargetMode="External"/><Relationship Id="rId7" Type="http://schemas.openxmlformats.org/officeDocument/2006/relationships/hyperlink" Target="https://doi.org/10.1038/s41598-025-25832-5" TargetMode="External"/><Relationship Id="rId2" Type="http://schemas.openxmlformats.org/officeDocument/2006/relationships/hyperlink" Target="https://doi.org/10.1093/gji/ggaf034" TargetMode="External"/><Relationship Id="rId1" Type="http://schemas.openxmlformats.org/officeDocument/2006/relationships/slideLayout" Target="../slideLayouts/slideLayout1.xml"/><Relationship Id="rId6" Type="http://schemas.openxmlformats.org/officeDocument/2006/relationships/hyperlink" Target="https://doi.org/10.5194/nhess-25-1169-2025" TargetMode="External"/><Relationship Id="rId5" Type="http://schemas.openxmlformats.org/officeDocument/2006/relationships/hyperlink" Target="https://doi.org/10.1038/s43247-025-02586-6" TargetMode="External"/><Relationship Id="rId4" Type="http://schemas.openxmlformats.org/officeDocument/2006/relationships/hyperlink" Target="https://doi.org/10.13127/jgsg-67"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95606" y="2909405"/>
            <a:ext cx="10363200" cy="1362075"/>
          </a:xfrm>
        </p:spPr>
        <p:txBody>
          <a:bodyPr>
            <a:normAutofit fontScale="90000"/>
          </a:bodyPr>
          <a:lstStyle/>
          <a:p>
            <a:pPr lvl="0"/>
            <a:r>
              <a:rPr lang="it-IT" b="0" dirty="0">
                <a:solidFill>
                  <a:schemeClr val="tx1"/>
                </a:solidFill>
                <a:latin typeface="Calibri" charset="0"/>
                <a:ea typeface="Calibri" charset="0"/>
                <a:cs typeface="Calibri" charset="0"/>
                <a:sym typeface="Arial"/>
              </a:rPr>
              <a:t>The </a:t>
            </a:r>
            <a:r>
              <a:rPr lang="it-IT" b="0" dirty="0" err="1">
                <a:solidFill>
                  <a:schemeClr val="tx1"/>
                </a:solidFill>
                <a:latin typeface="Calibri" charset="0"/>
                <a:ea typeface="Calibri" charset="0"/>
                <a:cs typeface="Calibri" charset="0"/>
                <a:sym typeface="Arial"/>
              </a:rPr>
              <a:t>Italian</a:t>
            </a:r>
            <a:r>
              <a:rPr lang="it-IT" b="0" dirty="0">
                <a:solidFill>
                  <a:schemeClr val="tx1"/>
                </a:solidFill>
                <a:latin typeface="Calibri" charset="0"/>
                <a:ea typeface="Calibri" charset="0"/>
                <a:cs typeface="Calibri" charset="0"/>
                <a:sym typeface="Arial"/>
              </a:rPr>
              <a:t> Tsunami Service Provider CAT@INGV</a:t>
            </a:r>
            <a:br>
              <a:rPr lang="it-IT" b="0" dirty="0">
                <a:solidFill>
                  <a:schemeClr val="tx1"/>
                </a:solidFill>
                <a:latin typeface="Calibri" charset="0"/>
                <a:ea typeface="Calibri" charset="0"/>
                <a:cs typeface="Calibri" charset="0"/>
                <a:sym typeface="Arial"/>
              </a:rPr>
            </a:br>
            <a:r>
              <a:rPr lang="it-IT" b="0" dirty="0">
                <a:solidFill>
                  <a:schemeClr val="tx1"/>
                </a:solidFill>
                <a:latin typeface="Calibri" charset="0"/>
                <a:ea typeface="Calibri" charset="0"/>
                <a:cs typeface="Calibri" charset="0"/>
                <a:sym typeface="Arial"/>
              </a:rPr>
              <a:t>and the National System for Tsunami Warning</a:t>
            </a:r>
            <a:br>
              <a:rPr lang="it-IT" b="0" dirty="0">
                <a:solidFill>
                  <a:schemeClr val="tx1"/>
                </a:solidFill>
                <a:latin typeface="Calibri" charset="0"/>
                <a:ea typeface="Calibri" charset="0"/>
                <a:cs typeface="Calibri" charset="0"/>
                <a:sym typeface="Arial"/>
              </a:rPr>
            </a:br>
            <a:br>
              <a:rPr lang="it-IT" b="0" dirty="0">
                <a:solidFill>
                  <a:schemeClr val="tx1"/>
                </a:solidFill>
                <a:latin typeface="Calibri" charset="0"/>
                <a:ea typeface="Calibri" charset="0"/>
                <a:cs typeface="Calibri" charset="0"/>
                <a:sym typeface="Arial"/>
              </a:rPr>
            </a:br>
            <a:endParaRPr lang="it-IT" dirty="0">
              <a:solidFill>
                <a:schemeClr val="tx1"/>
              </a:solidFill>
            </a:endParaRPr>
          </a:p>
        </p:txBody>
      </p:sp>
      <p:sp>
        <p:nvSpPr>
          <p:cNvPr id="3" name="Segnaposto testo 2"/>
          <p:cNvSpPr>
            <a:spLocks noGrp="1"/>
          </p:cNvSpPr>
          <p:nvPr>
            <p:ph type="body" idx="1"/>
          </p:nvPr>
        </p:nvSpPr>
        <p:spPr>
          <a:xfrm>
            <a:off x="963084" y="614086"/>
            <a:ext cx="10363200" cy="1500187"/>
          </a:xfrm>
        </p:spPr>
        <p:txBody>
          <a:bodyPr/>
          <a:lstStyle/>
          <a:p>
            <a:r>
              <a:rPr lang="it-IT" dirty="0"/>
              <a:t>XX ICG-NEAMTWS, Paris, UNESCO HQ, </a:t>
            </a:r>
            <a:r>
              <a:rPr lang="it-IT" dirty="0" err="1"/>
              <a:t>December</a:t>
            </a:r>
            <a:r>
              <a:rPr lang="it-IT" dirty="0"/>
              <a:t> 03-05, 2025</a:t>
            </a:r>
          </a:p>
        </p:txBody>
      </p:sp>
    </p:spTree>
    <p:extLst>
      <p:ext uri="{BB962C8B-B14F-4D97-AF65-F5344CB8AC3E}">
        <p14:creationId xmlns:p14="http://schemas.microsoft.com/office/powerpoint/2010/main" val="1017646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6DBC2-F9FC-62FA-C519-FE37A4A0D8A2}"/>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2942ABD3-E2A3-6261-7CA1-AC54B221A68C}"/>
              </a:ext>
            </a:extLst>
          </p:cNvPr>
          <p:cNvSpPr/>
          <p:nvPr/>
        </p:nvSpPr>
        <p:spPr>
          <a:xfrm>
            <a:off x="2568227" y="80560"/>
            <a:ext cx="7055546" cy="523220"/>
          </a:xfrm>
          <a:prstGeom prst="rect">
            <a:avLst/>
          </a:prstGeom>
        </p:spPr>
        <p:txBody>
          <a:bodyPr wrap="square">
            <a:spAutoFit/>
          </a:bodyPr>
          <a:lstStyle/>
          <a:p>
            <a:pPr algn="ctr"/>
            <a:r>
              <a:rPr lang="it-IT" sz="2800" dirty="0">
                <a:solidFill>
                  <a:srgbClr val="002060"/>
                </a:solidFill>
              </a:rPr>
              <a:t>SiAM NETWORK </a:t>
            </a:r>
            <a:r>
              <a:rPr lang="it-IT" sz="2800" i="1" dirty="0">
                <a:solidFill>
                  <a:srgbClr val="002060"/>
                </a:solidFill>
              </a:rPr>
              <a:t>UPGRADE</a:t>
            </a:r>
          </a:p>
        </p:txBody>
      </p:sp>
      <p:pic>
        <p:nvPicPr>
          <p:cNvPr id="11" name="Picture 10" descr="A close-up of a logo&#10;&#10;AI-generated content may be incorrect.">
            <a:extLst>
              <a:ext uri="{FF2B5EF4-FFF2-40B4-BE49-F238E27FC236}">
                <a16:creationId xmlns:a16="http://schemas.microsoft.com/office/drawing/2014/main" id="{0A44F8CE-ACA8-9D00-763C-C2B6ECF07B7E}"/>
              </a:ext>
            </a:extLst>
          </p:cNvPr>
          <p:cNvPicPr>
            <a:picLocks noChangeAspect="1"/>
          </p:cNvPicPr>
          <p:nvPr/>
        </p:nvPicPr>
        <p:blipFill>
          <a:blip r:embed="rId2"/>
          <a:stretch>
            <a:fillRect/>
          </a:stretch>
        </p:blipFill>
        <p:spPr>
          <a:xfrm>
            <a:off x="9178746" y="271488"/>
            <a:ext cx="2791877" cy="821974"/>
          </a:xfrm>
          <a:prstGeom prst="rect">
            <a:avLst/>
          </a:prstGeom>
        </p:spPr>
      </p:pic>
      <p:sp>
        <p:nvSpPr>
          <p:cNvPr id="10" name="Segnaposto contenuto 2">
            <a:extLst>
              <a:ext uri="{FF2B5EF4-FFF2-40B4-BE49-F238E27FC236}">
                <a16:creationId xmlns:a16="http://schemas.microsoft.com/office/drawing/2014/main" id="{00185744-7FEF-C3C1-570C-0C74A9340AE3}"/>
              </a:ext>
            </a:extLst>
          </p:cNvPr>
          <p:cNvSpPr txBox="1">
            <a:spLocks/>
          </p:cNvSpPr>
          <p:nvPr/>
        </p:nvSpPr>
        <p:spPr>
          <a:xfrm>
            <a:off x="2944038" y="607885"/>
            <a:ext cx="6234708" cy="461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100"/>
              </a:spcBef>
              <a:buNone/>
            </a:pPr>
            <a:r>
              <a:rPr lang="en-US" sz="2200" b="1" cap="small" dirty="0">
                <a:solidFill>
                  <a:srgbClr val="0070C0"/>
                </a:solidFill>
                <a:latin typeface="Garamond" panose="02020404030301010803" pitchFamily="18" charset="0"/>
                <a:cs typeface="Calibri" panose="020F0502020204030204" pitchFamily="34" charset="0"/>
              </a:rPr>
              <a:t>ISPRA’s new generation station - </a:t>
            </a:r>
            <a:r>
              <a:rPr lang="en-US" sz="2200" b="1" i="1" cap="small" dirty="0">
                <a:solidFill>
                  <a:srgbClr val="0070C0"/>
                </a:solidFill>
                <a:latin typeface="Garamond" panose="02020404030301010803" pitchFamily="18" charset="0"/>
                <a:cs typeface="Calibri" panose="020F0502020204030204" pitchFamily="34" charset="0"/>
              </a:rPr>
              <a:t>plus series</a:t>
            </a:r>
          </a:p>
        </p:txBody>
      </p:sp>
      <p:sp>
        <p:nvSpPr>
          <p:cNvPr id="16" name="Segnaposto contenuto 2">
            <a:extLst>
              <a:ext uri="{FF2B5EF4-FFF2-40B4-BE49-F238E27FC236}">
                <a16:creationId xmlns:a16="http://schemas.microsoft.com/office/drawing/2014/main" id="{9794D923-7D69-6FC5-1EFD-1B68C5CCB424}"/>
              </a:ext>
            </a:extLst>
          </p:cNvPr>
          <p:cNvSpPr txBox="1">
            <a:spLocks/>
          </p:cNvSpPr>
          <p:nvPr/>
        </p:nvSpPr>
        <p:spPr>
          <a:xfrm>
            <a:off x="1" y="1110223"/>
            <a:ext cx="6096000" cy="4716000"/>
          </a:xfrm>
          <a:prstGeom prst="rect">
            <a:avLst/>
          </a:prstGeom>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endParaRPr lang="en-US" sz="2200" u="sng" dirty="0">
              <a:latin typeface="Garamond" panose="02020404030301010803" pitchFamily="18" charset="0"/>
              <a:ea typeface="Aptos" panose="020B0004020202020204" pitchFamily="34" charset="0"/>
              <a:cs typeface="Calibri" panose="020F0502020204030204" pitchFamily="34" charset="0"/>
            </a:endParaRPr>
          </a:p>
        </p:txBody>
      </p:sp>
      <p:sp>
        <p:nvSpPr>
          <p:cNvPr id="17" name="Segnaposto contenuto 2">
            <a:extLst>
              <a:ext uri="{FF2B5EF4-FFF2-40B4-BE49-F238E27FC236}">
                <a16:creationId xmlns:a16="http://schemas.microsoft.com/office/drawing/2014/main" id="{EFA6463C-1B9E-3BEF-9045-8EC2FAB1206B}"/>
              </a:ext>
            </a:extLst>
          </p:cNvPr>
          <p:cNvSpPr txBox="1">
            <a:spLocks/>
          </p:cNvSpPr>
          <p:nvPr/>
        </p:nvSpPr>
        <p:spPr>
          <a:xfrm>
            <a:off x="154688" y="5826223"/>
            <a:ext cx="12051397" cy="461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en-US" sz="1450" b="1" cap="small" dirty="0">
                <a:solidFill>
                  <a:srgbClr val="0070C0"/>
                </a:solidFill>
                <a:latin typeface="Garamond" panose="02020404030301010803" pitchFamily="18" charset="0"/>
                <a:cs typeface="Calibri" panose="020F0502020204030204" pitchFamily="34" charset="0"/>
              </a:rPr>
              <a:t>The </a:t>
            </a:r>
            <a:r>
              <a:rPr lang="en-US" sz="1450" b="1" i="1" cap="small" dirty="0">
                <a:solidFill>
                  <a:srgbClr val="0070C0"/>
                </a:solidFill>
                <a:latin typeface="Garamond" panose="02020404030301010803" pitchFamily="18" charset="0"/>
                <a:cs typeface="Calibri" panose="020F0502020204030204" pitchFamily="34" charset="0"/>
              </a:rPr>
              <a:t>plus series </a:t>
            </a:r>
            <a:r>
              <a:rPr lang="en-US" sz="1450" b="1" cap="small" dirty="0">
                <a:solidFill>
                  <a:srgbClr val="0070C0"/>
                </a:solidFill>
                <a:latin typeface="Garamond" panose="02020404030301010803" pitchFamily="18" charset="0"/>
                <a:cs typeface="Calibri" panose="020F0502020204030204" pitchFamily="34" charset="0"/>
              </a:rPr>
              <a:t>configuration increases the sea level survey points from 2 to 3 and the independent measuring stations from 1 to 2</a:t>
            </a:r>
            <a:endParaRPr lang="en-US" sz="1450" b="1" cap="small" dirty="0">
              <a:solidFill>
                <a:srgbClr val="0070C0"/>
              </a:solidFill>
              <a:latin typeface="Garamond" panose="02020404030301010803" pitchFamily="18" charset="0"/>
              <a:ea typeface="Aptos" panose="020B0004020202020204" pitchFamily="34" charset="0"/>
              <a:cs typeface="Calibri" panose="020F0502020204030204" pitchFamily="34" charset="0"/>
            </a:endParaRPr>
          </a:p>
        </p:txBody>
      </p:sp>
      <p:sp>
        <p:nvSpPr>
          <p:cNvPr id="18" name="Segnaposto contenuto 2">
            <a:extLst>
              <a:ext uri="{FF2B5EF4-FFF2-40B4-BE49-F238E27FC236}">
                <a16:creationId xmlns:a16="http://schemas.microsoft.com/office/drawing/2014/main" id="{D8543D34-52AC-FBD7-FAFC-3A9427240541}"/>
              </a:ext>
            </a:extLst>
          </p:cNvPr>
          <p:cNvSpPr txBox="1">
            <a:spLocks/>
          </p:cNvSpPr>
          <p:nvPr/>
        </p:nvSpPr>
        <p:spPr>
          <a:xfrm>
            <a:off x="6096000" y="1110223"/>
            <a:ext cx="6058748" cy="4716000"/>
          </a:xfrm>
          <a:prstGeom prst="rect">
            <a:avLst/>
          </a:prstGeom>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300"/>
              </a:spcBef>
              <a:buNone/>
            </a:pPr>
            <a:endParaRPr lang="en-US" sz="2200" b="1" dirty="0">
              <a:latin typeface="Garamond" panose="02020404030301010803" pitchFamily="18" charset="0"/>
              <a:ea typeface="Aptos" panose="020B0004020202020204" pitchFamily="34" charset="0"/>
              <a:cs typeface="Calibri" panose="020F0502020204030204" pitchFamily="34" charset="0"/>
            </a:endParaRPr>
          </a:p>
        </p:txBody>
      </p:sp>
      <p:pic>
        <p:nvPicPr>
          <p:cNvPr id="19" name="Immagine 8">
            <a:extLst>
              <a:ext uri="{FF2B5EF4-FFF2-40B4-BE49-F238E27FC236}">
                <a16:creationId xmlns:a16="http://schemas.microsoft.com/office/drawing/2014/main" id="{7620A2E6-6AC3-6410-82BA-4FA81A1892A3}"/>
              </a:ext>
            </a:extLst>
          </p:cNvPr>
          <p:cNvPicPr>
            <a:picLocks noChangeAspect="1"/>
          </p:cNvPicPr>
          <p:nvPr/>
        </p:nvPicPr>
        <p:blipFill>
          <a:blip r:embed="rId3"/>
          <a:stretch>
            <a:fillRect/>
          </a:stretch>
        </p:blipFill>
        <p:spPr>
          <a:xfrm>
            <a:off x="6121555" y="1856855"/>
            <a:ext cx="3070098" cy="3852000"/>
          </a:xfrm>
          <a:prstGeom prst="rect">
            <a:avLst/>
          </a:prstGeom>
        </p:spPr>
      </p:pic>
      <p:pic>
        <p:nvPicPr>
          <p:cNvPr id="20" name="Immagine 10">
            <a:extLst>
              <a:ext uri="{FF2B5EF4-FFF2-40B4-BE49-F238E27FC236}">
                <a16:creationId xmlns:a16="http://schemas.microsoft.com/office/drawing/2014/main" id="{37103594-B893-FE45-137F-3434646D4F7F}"/>
              </a:ext>
            </a:extLst>
          </p:cNvPr>
          <p:cNvPicPr>
            <a:picLocks noChangeAspect="1"/>
          </p:cNvPicPr>
          <p:nvPr/>
        </p:nvPicPr>
        <p:blipFill>
          <a:blip r:embed="rId4"/>
          <a:stretch>
            <a:fillRect/>
          </a:stretch>
        </p:blipFill>
        <p:spPr>
          <a:xfrm>
            <a:off x="9224588" y="1856855"/>
            <a:ext cx="2897225" cy="3960000"/>
          </a:xfrm>
          <a:prstGeom prst="rect">
            <a:avLst/>
          </a:prstGeom>
        </p:spPr>
      </p:pic>
      <p:sp>
        <p:nvSpPr>
          <p:cNvPr id="21" name="Segnaposto contenuto 2">
            <a:extLst>
              <a:ext uri="{FF2B5EF4-FFF2-40B4-BE49-F238E27FC236}">
                <a16:creationId xmlns:a16="http://schemas.microsoft.com/office/drawing/2014/main" id="{F35BF8AB-FCA4-38A1-C243-24F380EC8A19}"/>
              </a:ext>
            </a:extLst>
          </p:cNvPr>
          <p:cNvSpPr txBox="1">
            <a:spLocks/>
          </p:cNvSpPr>
          <p:nvPr/>
        </p:nvSpPr>
        <p:spPr>
          <a:xfrm>
            <a:off x="6000136" y="1110223"/>
            <a:ext cx="6250478" cy="7521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buNone/>
            </a:pPr>
            <a:r>
              <a:rPr lang="en-US" sz="2200" b="1" dirty="0">
                <a:solidFill>
                  <a:srgbClr val="0070C0"/>
                </a:solidFill>
                <a:latin typeface="Garamond" panose="02020404030301010803" pitchFamily="18" charset="0"/>
                <a:ea typeface="Aptos" panose="020B0004020202020204" pitchFamily="34" charset="0"/>
                <a:cs typeface="Calibri" panose="020F0502020204030204" pitchFamily="34" charset="0"/>
              </a:rPr>
              <a:t>Lipari Island in the Aeolian Islands – 2025</a:t>
            </a:r>
          </a:p>
          <a:p>
            <a:pPr marL="0" indent="0" algn="ctr">
              <a:lnSpc>
                <a:spcPct val="100000"/>
              </a:lnSpc>
              <a:spcBef>
                <a:spcPts val="100"/>
              </a:spcBef>
              <a:buNone/>
            </a:pPr>
            <a:r>
              <a:rPr lang="en-US" sz="2200" b="1" dirty="0">
                <a:solidFill>
                  <a:srgbClr val="0070C0"/>
                </a:solidFill>
                <a:latin typeface="Garamond" panose="02020404030301010803" pitchFamily="18" charset="0"/>
                <a:ea typeface="Aptos" panose="020B0004020202020204" pitchFamily="34" charset="0"/>
                <a:cs typeface="Calibri" panose="020F0502020204030204" pitchFamily="34" charset="0"/>
              </a:rPr>
              <a:t>located in front of the Stromboli volcano</a:t>
            </a:r>
          </a:p>
        </p:txBody>
      </p:sp>
      <p:sp>
        <p:nvSpPr>
          <p:cNvPr id="22" name="Segnaposto contenuto 2">
            <a:extLst>
              <a:ext uri="{FF2B5EF4-FFF2-40B4-BE49-F238E27FC236}">
                <a16:creationId xmlns:a16="http://schemas.microsoft.com/office/drawing/2014/main" id="{513831CA-C337-058E-DD90-5DB04ABE69F1}"/>
              </a:ext>
            </a:extLst>
          </p:cNvPr>
          <p:cNvSpPr txBox="1">
            <a:spLocks/>
          </p:cNvSpPr>
          <p:nvPr/>
        </p:nvSpPr>
        <p:spPr>
          <a:xfrm>
            <a:off x="1306653" y="1138519"/>
            <a:ext cx="3482696" cy="461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100"/>
              </a:spcBef>
              <a:buNone/>
            </a:pPr>
            <a:r>
              <a:rPr lang="en-US" sz="2200" b="1" dirty="0">
                <a:solidFill>
                  <a:srgbClr val="0070C0"/>
                </a:solidFill>
                <a:latin typeface="Garamond" panose="02020404030301010803" pitchFamily="18" charset="0"/>
                <a:ea typeface="Aptos" panose="020B0004020202020204" pitchFamily="34" charset="0"/>
                <a:cs typeface="Calibri" panose="020F0502020204030204" pitchFamily="34" charset="0"/>
              </a:rPr>
              <a:t>Santa Maria di Leuca - 2024</a:t>
            </a:r>
          </a:p>
        </p:txBody>
      </p:sp>
      <p:pic>
        <p:nvPicPr>
          <p:cNvPr id="23" name="Picture 2" descr="STAZIONE-SENSORI.png">
            <a:extLst>
              <a:ext uri="{FF2B5EF4-FFF2-40B4-BE49-F238E27FC236}">
                <a16:creationId xmlns:a16="http://schemas.microsoft.com/office/drawing/2014/main" id="{01E6F4A2-6483-BDFA-C86F-C43D384A4F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967" y="1564216"/>
            <a:ext cx="5642904" cy="4284000"/>
          </a:xfrm>
          <a:prstGeom prst="rect">
            <a:avLst/>
          </a:prstGeom>
          <a:noFill/>
          <a:extLst>
            <a:ext uri="{909E8E84-426E-40DD-AFC4-6F175D3DCCD1}">
              <a14:hiddenFill xmlns:a14="http://schemas.microsoft.com/office/drawing/2010/main">
                <a:solidFill>
                  <a:srgbClr val="FFFFFF"/>
                </a:solidFill>
              </a14:hiddenFill>
            </a:ext>
          </a:extLst>
        </p:spPr>
      </p:pic>
      <p:sp>
        <p:nvSpPr>
          <p:cNvPr id="24" name="Sottotitolo 1">
            <a:extLst>
              <a:ext uri="{FF2B5EF4-FFF2-40B4-BE49-F238E27FC236}">
                <a16:creationId xmlns:a16="http://schemas.microsoft.com/office/drawing/2014/main" id="{E70808F7-3573-D060-122B-209934C1C2F4}"/>
              </a:ext>
            </a:extLst>
          </p:cNvPr>
          <p:cNvSpPr txBox="1">
            <a:spLocks/>
          </p:cNvSpPr>
          <p:nvPr/>
        </p:nvSpPr>
        <p:spPr>
          <a:xfrm>
            <a:off x="1443288" y="6124398"/>
            <a:ext cx="5241292" cy="52023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it-IT" sz="1200" i="1" spc="50" dirty="0">
                <a:solidFill>
                  <a:schemeClr val="accent2">
                    <a:lumMod val="75000"/>
                  </a:schemeClr>
                </a:solidFill>
                <a:cs typeface="Garamond"/>
              </a:rPr>
              <a:t>G. Giorgi – G. Arena - A. Barbano – C. Gera</a:t>
            </a:r>
          </a:p>
          <a:p>
            <a:pPr marL="0" indent="0" algn="ctr">
              <a:lnSpc>
                <a:spcPct val="110000"/>
              </a:lnSpc>
              <a:spcBef>
                <a:spcPts val="0"/>
              </a:spcBef>
              <a:buNone/>
            </a:pPr>
            <a:r>
              <a:rPr lang="it-IT" sz="1200" i="1" spc="50" dirty="0">
                <a:solidFill>
                  <a:schemeClr val="accent2">
                    <a:lumMod val="75000"/>
                  </a:schemeClr>
                </a:solidFill>
                <a:cs typeface="Garamond"/>
              </a:rPr>
              <a:t>ISPRA-CN-COS- </a:t>
            </a:r>
            <a:r>
              <a:rPr lang="en-US" sz="1200" i="1" spc="50" dirty="0">
                <a:solidFill>
                  <a:schemeClr val="accent2">
                    <a:lumMod val="75000"/>
                  </a:schemeClr>
                </a:solidFill>
                <a:cs typeface="Garamond"/>
              </a:rPr>
              <a:t>Technical-operational Section supporting the Italian Tsunami Early Warning System (SiAM)</a:t>
            </a:r>
            <a:endParaRPr lang="it-IT" sz="1200" i="1" spc="50" dirty="0">
              <a:solidFill>
                <a:schemeClr val="accent2">
                  <a:lumMod val="75000"/>
                </a:schemeClr>
              </a:solidFill>
              <a:cs typeface="Garamond"/>
            </a:endParaRPr>
          </a:p>
        </p:txBody>
      </p:sp>
      <p:pic>
        <p:nvPicPr>
          <p:cNvPr id="3" name="Immagine 18">
            <a:extLst>
              <a:ext uri="{FF2B5EF4-FFF2-40B4-BE49-F238E27FC236}">
                <a16:creationId xmlns:a16="http://schemas.microsoft.com/office/drawing/2014/main" id="{FFA52770-DA0A-1178-2B34-10FFAA574533}"/>
              </a:ext>
            </a:extLst>
          </p:cNvPr>
          <p:cNvPicPr>
            <a:picLocks noChangeAspect="1"/>
          </p:cNvPicPr>
          <p:nvPr/>
        </p:nvPicPr>
        <p:blipFill>
          <a:blip r:embed="rId6"/>
          <a:stretch>
            <a:fillRect/>
          </a:stretch>
        </p:blipFill>
        <p:spPr>
          <a:xfrm>
            <a:off x="1820864" y="1640857"/>
            <a:ext cx="2101369" cy="1266675"/>
          </a:xfrm>
          <a:prstGeom prst="rect">
            <a:avLst/>
          </a:prstGeom>
        </p:spPr>
      </p:pic>
      <p:pic>
        <p:nvPicPr>
          <p:cNvPr id="4" name="Immagine 23">
            <a:extLst>
              <a:ext uri="{FF2B5EF4-FFF2-40B4-BE49-F238E27FC236}">
                <a16:creationId xmlns:a16="http://schemas.microsoft.com/office/drawing/2014/main" id="{46892DE7-3164-5C3F-F15D-68BD6EF5F3A6}"/>
              </a:ext>
            </a:extLst>
          </p:cNvPr>
          <p:cNvPicPr>
            <a:picLocks noChangeAspect="1"/>
          </p:cNvPicPr>
          <p:nvPr/>
        </p:nvPicPr>
        <p:blipFill>
          <a:blip r:embed="rId7"/>
          <a:stretch>
            <a:fillRect/>
          </a:stretch>
        </p:blipFill>
        <p:spPr>
          <a:xfrm>
            <a:off x="8012555" y="1902871"/>
            <a:ext cx="2232333" cy="1299037"/>
          </a:xfrm>
          <a:prstGeom prst="rect">
            <a:avLst/>
          </a:prstGeom>
        </p:spPr>
      </p:pic>
    </p:spTree>
    <p:extLst>
      <p:ext uri="{BB962C8B-B14F-4D97-AF65-F5344CB8AC3E}">
        <p14:creationId xmlns:p14="http://schemas.microsoft.com/office/powerpoint/2010/main" val="2655233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42ABB-2035-FB86-BC15-95DB87F8B178}"/>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ADAB8192-6EBA-7186-A9DC-77DD39493087}"/>
              </a:ext>
            </a:extLst>
          </p:cNvPr>
          <p:cNvSpPr/>
          <p:nvPr/>
        </p:nvSpPr>
        <p:spPr>
          <a:xfrm>
            <a:off x="2568227" y="80560"/>
            <a:ext cx="7055546" cy="523220"/>
          </a:xfrm>
          <a:prstGeom prst="rect">
            <a:avLst/>
          </a:prstGeom>
        </p:spPr>
        <p:txBody>
          <a:bodyPr wrap="square">
            <a:spAutoFit/>
          </a:bodyPr>
          <a:lstStyle/>
          <a:p>
            <a:pPr algn="ctr"/>
            <a:r>
              <a:rPr lang="it-IT" sz="2800" dirty="0">
                <a:solidFill>
                  <a:srgbClr val="002060"/>
                </a:solidFill>
              </a:rPr>
              <a:t>SiAM NETWORK </a:t>
            </a:r>
            <a:r>
              <a:rPr lang="it-IT" sz="2800" i="1" dirty="0">
                <a:solidFill>
                  <a:srgbClr val="002060"/>
                </a:solidFill>
              </a:rPr>
              <a:t>UPGRADE</a:t>
            </a:r>
          </a:p>
        </p:txBody>
      </p:sp>
      <p:sp>
        <p:nvSpPr>
          <p:cNvPr id="10" name="Rettangolo 30">
            <a:extLst>
              <a:ext uri="{FF2B5EF4-FFF2-40B4-BE49-F238E27FC236}">
                <a16:creationId xmlns:a16="http://schemas.microsoft.com/office/drawing/2014/main" id="{96D13AC9-E7EC-DAC9-42D5-A2A80F4706F7}"/>
              </a:ext>
            </a:extLst>
          </p:cNvPr>
          <p:cNvSpPr/>
          <p:nvPr/>
        </p:nvSpPr>
        <p:spPr>
          <a:xfrm>
            <a:off x="5726290" y="580599"/>
            <a:ext cx="5486400" cy="338554"/>
          </a:xfrm>
          <a:prstGeom prst="rect">
            <a:avLst/>
          </a:prstGeom>
        </p:spPr>
        <p:txBody>
          <a:bodyPr wrap="square">
            <a:spAutoFit/>
          </a:bodyPr>
          <a:lstStyle/>
          <a:p>
            <a:r>
              <a:rPr lang="it-IT" sz="1600" dirty="0">
                <a:hlinkClick r:id="rId2"/>
              </a:rPr>
              <a:t>https://tsunami.isprambiente.it/TAD_Server/Device/226</a:t>
            </a:r>
            <a:endParaRPr lang="it-IT" sz="1600" dirty="0"/>
          </a:p>
        </p:txBody>
      </p:sp>
      <p:pic>
        <p:nvPicPr>
          <p:cNvPr id="16" name="Immagine 1">
            <a:extLst>
              <a:ext uri="{FF2B5EF4-FFF2-40B4-BE49-F238E27FC236}">
                <a16:creationId xmlns:a16="http://schemas.microsoft.com/office/drawing/2014/main" id="{F8026C22-9052-A90C-86C9-1949150BCAF6}"/>
              </a:ext>
            </a:extLst>
          </p:cNvPr>
          <p:cNvPicPr>
            <a:picLocks noChangeAspect="1"/>
          </p:cNvPicPr>
          <p:nvPr/>
        </p:nvPicPr>
        <p:blipFill>
          <a:blip r:embed="rId3"/>
          <a:stretch>
            <a:fillRect/>
          </a:stretch>
        </p:blipFill>
        <p:spPr>
          <a:xfrm>
            <a:off x="3944237" y="951846"/>
            <a:ext cx="8840299" cy="3887272"/>
          </a:xfrm>
          <a:prstGeom prst="rect">
            <a:avLst/>
          </a:prstGeom>
        </p:spPr>
      </p:pic>
      <p:sp>
        <p:nvSpPr>
          <p:cNvPr id="17" name="Freccia a destra 37">
            <a:extLst>
              <a:ext uri="{FF2B5EF4-FFF2-40B4-BE49-F238E27FC236}">
                <a16:creationId xmlns:a16="http://schemas.microsoft.com/office/drawing/2014/main" id="{BFDF1DCE-0A4A-4F84-ADBC-E263A6C565BA}"/>
              </a:ext>
            </a:extLst>
          </p:cNvPr>
          <p:cNvSpPr/>
          <p:nvPr/>
        </p:nvSpPr>
        <p:spPr>
          <a:xfrm rot="10800000">
            <a:off x="5991628" y="4645932"/>
            <a:ext cx="364156" cy="171255"/>
          </a:xfrm>
          <a:prstGeom prst="rightArrow">
            <a:avLst/>
          </a:prstGeom>
          <a:solidFill>
            <a:srgbClr val="FF0000"/>
          </a:solidFill>
          <a:ln w="15875" cap="rnd" cmpd="sng" algn="ctr">
            <a:solidFill>
              <a:srgbClr val="FF0000"/>
            </a:solidFill>
            <a:prstDash val="solid"/>
          </a:ln>
          <a:effectLst/>
        </p:spPr>
        <p:txBody>
          <a:bodyPr rtlCol="0" anchor="ctr"/>
          <a:lstStyle/>
          <a:p>
            <a:pPr algn="ctr">
              <a:defRPr/>
            </a:pPr>
            <a:endParaRPr lang="it-IT">
              <a:solidFill>
                <a:srgbClr val="FF0000"/>
              </a:solidFill>
              <a:latin typeface="Century Gothic" panose="020B0502020202020204"/>
              <a:cs typeface="Arial"/>
              <a:sym typeface="Arial"/>
            </a:endParaRPr>
          </a:p>
        </p:txBody>
      </p:sp>
      <p:pic>
        <p:nvPicPr>
          <p:cNvPr id="18" name="Immagine 2">
            <a:extLst>
              <a:ext uri="{FF2B5EF4-FFF2-40B4-BE49-F238E27FC236}">
                <a16:creationId xmlns:a16="http://schemas.microsoft.com/office/drawing/2014/main" id="{D03DA310-0096-B988-772F-182F219AF8EB}"/>
              </a:ext>
            </a:extLst>
          </p:cNvPr>
          <p:cNvPicPr>
            <a:picLocks noChangeAspect="1"/>
          </p:cNvPicPr>
          <p:nvPr/>
        </p:nvPicPr>
        <p:blipFill>
          <a:blip r:embed="rId4"/>
          <a:stretch>
            <a:fillRect/>
          </a:stretch>
        </p:blipFill>
        <p:spPr>
          <a:xfrm>
            <a:off x="4049341" y="4929617"/>
            <a:ext cx="3509818" cy="1791885"/>
          </a:xfrm>
          <a:prstGeom prst="rect">
            <a:avLst/>
          </a:prstGeom>
        </p:spPr>
      </p:pic>
      <p:pic>
        <p:nvPicPr>
          <p:cNvPr id="21" name="Immagine 67">
            <a:extLst>
              <a:ext uri="{FF2B5EF4-FFF2-40B4-BE49-F238E27FC236}">
                <a16:creationId xmlns:a16="http://schemas.microsoft.com/office/drawing/2014/main" id="{2350A90A-823C-A1FE-FB16-1941EFDB8FA7}"/>
              </a:ext>
            </a:extLst>
          </p:cNvPr>
          <p:cNvPicPr>
            <a:picLocks noChangeAspect="1"/>
          </p:cNvPicPr>
          <p:nvPr/>
        </p:nvPicPr>
        <p:blipFill>
          <a:blip r:embed="rId5"/>
          <a:stretch>
            <a:fillRect/>
          </a:stretch>
        </p:blipFill>
        <p:spPr>
          <a:xfrm>
            <a:off x="18359" y="676347"/>
            <a:ext cx="1934789" cy="5293029"/>
          </a:xfrm>
          <a:prstGeom prst="rect">
            <a:avLst/>
          </a:prstGeom>
        </p:spPr>
      </p:pic>
      <p:pic>
        <p:nvPicPr>
          <p:cNvPr id="20" name="Immagine 4">
            <a:extLst>
              <a:ext uri="{FF2B5EF4-FFF2-40B4-BE49-F238E27FC236}">
                <a16:creationId xmlns:a16="http://schemas.microsoft.com/office/drawing/2014/main" id="{A6E7F413-8CB3-129A-5ED0-C87E6EBE3C85}"/>
              </a:ext>
            </a:extLst>
          </p:cNvPr>
          <p:cNvPicPr>
            <a:picLocks noChangeAspect="1"/>
          </p:cNvPicPr>
          <p:nvPr/>
        </p:nvPicPr>
        <p:blipFill>
          <a:blip r:embed="rId6"/>
          <a:stretch>
            <a:fillRect/>
          </a:stretch>
        </p:blipFill>
        <p:spPr>
          <a:xfrm>
            <a:off x="1462166" y="3580158"/>
            <a:ext cx="2041222" cy="2698917"/>
          </a:xfrm>
          <a:prstGeom prst="rect">
            <a:avLst/>
          </a:prstGeom>
        </p:spPr>
      </p:pic>
      <p:sp>
        <p:nvSpPr>
          <p:cNvPr id="19" name="Rettangolo 6">
            <a:extLst>
              <a:ext uri="{FF2B5EF4-FFF2-40B4-BE49-F238E27FC236}">
                <a16:creationId xmlns:a16="http://schemas.microsoft.com/office/drawing/2014/main" id="{36F7CFFB-8F5F-A833-2160-27F9886F5DDC}"/>
              </a:ext>
            </a:extLst>
          </p:cNvPr>
          <p:cNvSpPr/>
          <p:nvPr/>
        </p:nvSpPr>
        <p:spPr>
          <a:xfrm>
            <a:off x="1670749" y="719098"/>
            <a:ext cx="2420856" cy="400110"/>
          </a:xfrm>
          <a:prstGeom prst="rect">
            <a:avLst/>
          </a:prstGeom>
        </p:spPr>
        <p:txBody>
          <a:bodyPr wrap="none">
            <a:spAutoFit/>
          </a:bodyPr>
          <a:lstStyle/>
          <a:p>
            <a:r>
              <a:rPr lang="it-IT" sz="2000" b="1" dirty="0"/>
              <a:t>Ustica Tide </a:t>
            </a:r>
            <a:r>
              <a:rPr lang="it-IT" sz="2000" b="1" dirty="0" err="1"/>
              <a:t>Gauge</a:t>
            </a:r>
            <a:endParaRPr lang="it-IT" sz="2000" b="1" dirty="0"/>
          </a:p>
        </p:txBody>
      </p:sp>
    </p:spTree>
    <p:extLst>
      <p:ext uri="{BB962C8B-B14F-4D97-AF65-F5344CB8AC3E}">
        <p14:creationId xmlns:p14="http://schemas.microsoft.com/office/powerpoint/2010/main" val="3799044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6297A-1190-3053-B7EB-6DC000B1C5C4}"/>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F05251B3-4601-62CF-A3DD-CFBF759C53C0}"/>
              </a:ext>
            </a:extLst>
          </p:cNvPr>
          <p:cNvSpPr/>
          <p:nvPr/>
        </p:nvSpPr>
        <p:spPr>
          <a:xfrm>
            <a:off x="2568227" y="80560"/>
            <a:ext cx="7055546" cy="523220"/>
          </a:xfrm>
          <a:prstGeom prst="rect">
            <a:avLst/>
          </a:prstGeom>
        </p:spPr>
        <p:txBody>
          <a:bodyPr wrap="square">
            <a:spAutoFit/>
          </a:bodyPr>
          <a:lstStyle/>
          <a:p>
            <a:pPr algn="ctr"/>
            <a:r>
              <a:rPr lang="it-IT" sz="2800" dirty="0">
                <a:solidFill>
                  <a:srgbClr val="002060"/>
                </a:solidFill>
              </a:rPr>
              <a:t>SiAM NETWORK </a:t>
            </a:r>
            <a:r>
              <a:rPr lang="it-IT" sz="2800" i="1" dirty="0">
                <a:solidFill>
                  <a:srgbClr val="002060"/>
                </a:solidFill>
              </a:rPr>
              <a:t>UPGRADE</a:t>
            </a:r>
          </a:p>
        </p:txBody>
      </p:sp>
      <p:sp>
        <p:nvSpPr>
          <p:cNvPr id="3" name="Rettangolo 4">
            <a:extLst>
              <a:ext uri="{FF2B5EF4-FFF2-40B4-BE49-F238E27FC236}">
                <a16:creationId xmlns:a16="http://schemas.microsoft.com/office/drawing/2014/main" id="{9F19A279-8C6F-63F7-69DA-EEB072DE8BE2}"/>
              </a:ext>
            </a:extLst>
          </p:cNvPr>
          <p:cNvSpPr/>
          <p:nvPr/>
        </p:nvSpPr>
        <p:spPr>
          <a:xfrm>
            <a:off x="307974" y="756060"/>
            <a:ext cx="6635951" cy="1077218"/>
          </a:xfrm>
          <a:prstGeom prst="rect">
            <a:avLst/>
          </a:prstGeom>
        </p:spPr>
        <p:txBody>
          <a:bodyPr wrap="square">
            <a:spAutoFit/>
          </a:bodyPr>
          <a:lstStyle/>
          <a:p>
            <a:pPr algn="just"/>
            <a:r>
              <a:rPr lang="en-US" sz="1600" b="1" dirty="0">
                <a:latin typeface="Calibri" panose="020F0502020204030204" pitchFamily="34" charset="0"/>
                <a:ea typeface="Calibri" panose="020F0502020204030204" pitchFamily="34" charset="0"/>
                <a:cs typeface="Calibri" panose="020F0502020204030204" pitchFamily="34" charset="0"/>
              </a:rPr>
              <a:t>Two pressure sensors </a:t>
            </a:r>
            <a:r>
              <a:rPr lang="en-US" sz="1600" dirty="0">
                <a:latin typeface="Calibri" panose="020F0502020204030204" pitchFamily="34" charset="0"/>
                <a:ea typeface="Calibri" panose="020F0502020204030204" pitchFamily="34" charset="0"/>
                <a:cs typeface="Calibri" panose="020F0502020204030204" pitchFamily="34" charset="0"/>
              </a:rPr>
              <a:t>(Keller Series 36XW) have been installed in the seabed module of the </a:t>
            </a:r>
            <a:r>
              <a:rPr lang="en-US" sz="1600" b="1" dirty="0" err="1">
                <a:latin typeface="Calibri" panose="020F0502020204030204" pitchFamily="34" charset="0"/>
                <a:ea typeface="Calibri" panose="020F0502020204030204" pitchFamily="34" charset="0"/>
                <a:cs typeface="Calibri" panose="020F0502020204030204" pitchFamily="34" charset="0"/>
              </a:rPr>
              <a:t>Panarea</a:t>
            </a:r>
            <a:r>
              <a:rPr lang="en-US" sz="1600" dirty="0">
                <a:latin typeface="Calibri" panose="020F0502020204030204" pitchFamily="34" charset="0"/>
                <a:ea typeface="Calibri" panose="020F0502020204030204" pitchFamily="34" charset="0"/>
                <a:cs typeface="Calibri" panose="020F0502020204030204" pitchFamily="34" charset="0"/>
              </a:rPr>
              <a:t> multidisciplinary observatory, already installed by colleagues from the Palermo section. This station has also become part of the Tsunami Warning Center (CAT).</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25">
            <a:extLst>
              <a:ext uri="{FF2B5EF4-FFF2-40B4-BE49-F238E27FC236}">
                <a16:creationId xmlns:a16="http://schemas.microsoft.com/office/drawing/2014/main" id="{21EFD52B-20B6-212E-5198-65411788035B}"/>
              </a:ext>
            </a:extLst>
          </p:cNvPr>
          <p:cNvPicPr>
            <a:picLocks noChangeAspect="1"/>
          </p:cNvPicPr>
          <p:nvPr/>
        </p:nvPicPr>
        <p:blipFill>
          <a:blip r:embed="rId2"/>
          <a:stretch>
            <a:fillRect/>
          </a:stretch>
        </p:blipFill>
        <p:spPr>
          <a:xfrm>
            <a:off x="7148435" y="1086129"/>
            <a:ext cx="4738765" cy="5036235"/>
          </a:xfrm>
          <a:prstGeom prst="rect">
            <a:avLst/>
          </a:prstGeom>
        </p:spPr>
      </p:pic>
      <p:pic>
        <p:nvPicPr>
          <p:cNvPr id="5" name="Immagine 26">
            <a:extLst>
              <a:ext uri="{FF2B5EF4-FFF2-40B4-BE49-F238E27FC236}">
                <a16:creationId xmlns:a16="http://schemas.microsoft.com/office/drawing/2014/main" id="{61FC8FC7-AB8B-B59E-EE58-26F3B0115893}"/>
              </a:ext>
            </a:extLst>
          </p:cNvPr>
          <p:cNvPicPr>
            <a:picLocks noChangeAspect="1"/>
          </p:cNvPicPr>
          <p:nvPr/>
        </p:nvPicPr>
        <p:blipFill>
          <a:blip r:embed="rId3"/>
          <a:stretch>
            <a:fillRect/>
          </a:stretch>
        </p:blipFill>
        <p:spPr>
          <a:xfrm>
            <a:off x="4430202" y="3779858"/>
            <a:ext cx="2403772" cy="2132093"/>
          </a:xfrm>
          <a:prstGeom prst="rect">
            <a:avLst/>
          </a:prstGeom>
        </p:spPr>
      </p:pic>
      <p:sp>
        <p:nvSpPr>
          <p:cNvPr id="6" name="Rettangolo 27">
            <a:extLst>
              <a:ext uri="{FF2B5EF4-FFF2-40B4-BE49-F238E27FC236}">
                <a16:creationId xmlns:a16="http://schemas.microsoft.com/office/drawing/2014/main" id="{5F1C812A-519C-93A8-85AC-3F02B1D9AE91}"/>
              </a:ext>
            </a:extLst>
          </p:cNvPr>
          <p:cNvSpPr/>
          <p:nvPr/>
        </p:nvSpPr>
        <p:spPr>
          <a:xfrm>
            <a:off x="4684138" y="4229185"/>
            <a:ext cx="1211293" cy="830997"/>
          </a:xfrm>
          <a:prstGeom prst="rect">
            <a:avLst/>
          </a:prstGeom>
        </p:spPr>
        <p:txBody>
          <a:bodyPr wrap="square">
            <a:spAutoFit/>
          </a:bodyPr>
          <a:lstStyle/>
          <a:p>
            <a:r>
              <a:rPr lang="en-US" sz="1200" b="1" dirty="0">
                <a:solidFill>
                  <a:schemeClr val="bg1"/>
                </a:solidFill>
                <a:latin typeface="Times New Roman" panose="02020603050405020304" pitchFamily="18" charset="0"/>
                <a:cs typeface="Times New Roman" panose="02020603050405020304" pitchFamily="18" charset="0"/>
                <a:sym typeface="Arial"/>
              </a:rPr>
              <a:t>20 km between </a:t>
            </a:r>
            <a:r>
              <a:rPr lang="en-US" sz="1200" b="1" dirty="0" err="1">
                <a:solidFill>
                  <a:schemeClr val="bg1"/>
                </a:solidFill>
                <a:latin typeface="Times New Roman" panose="02020603050405020304" pitchFamily="18" charset="0"/>
                <a:cs typeface="Times New Roman" panose="02020603050405020304" pitchFamily="18" charset="0"/>
                <a:sym typeface="Arial"/>
              </a:rPr>
              <a:t>Sciara</a:t>
            </a:r>
            <a:r>
              <a:rPr lang="en-US" sz="1200" b="1" dirty="0">
                <a:solidFill>
                  <a:schemeClr val="bg1"/>
                </a:solidFill>
                <a:latin typeface="Times New Roman" panose="02020603050405020304" pitchFamily="18" charset="0"/>
                <a:cs typeface="Times New Roman" panose="02020603050405020304" pitchFamily="18" charset="0"/>
                <a:sym typeface="Arial"/>
              </a:rPr>
              <a:t> and the </a:t>
            </a:r>
            <a:r>
              <a:rPr lang="en-US" sz="1200" b="1" dirty="0" err="1">
                <a:solidFill>
                  <a:schemeClr val="bg1"/>
                </a:solidFill>
                <a:latin typeface="Times New Roman" panose="02020603050405020304" pitchFamily="18" charset="0"/>
                <a:cs typeface="Times New Roman" panose="02020603050405020304" pitchFamily="18" charset="0"/>
                <a:sym typeface="Arial"/>
              </a:rPr>
              <a:t>Panarea</a:t>
            </a:r>
            <a:r>
              <a:rPr lang="en-US" sz="1200" b="1" dirty="0">
                <a:solidFill>
                  <a:schemeClr val="bg1"/>
                </a:solidFill>
                <a:latin typeface="Times New Roman" panose="02020603050405020304" pitchFamily="18" charset="0"/>
                <a:cs typeface="Times New Roman" panose="02020603050405020304" pitchFamily="18" charset="0"/>
                <a:sym typeface="Arial"/>
              </a:rPr>
              <a:t> observatory</a:t>
            </a:r>
            <a:endParaRPr lang="it-IT" sz="1200" b="1" dirty="0">
              <a:solidFill>
                <a:schemeClr val="bg1"/>
              </a:solidFill>
              <a:latin typeface="Times New Roman" panose="02020603050405020304" pitchFamily="18" charset="0"/>
              <a:cs typeface="Times New Roman" panose="02020603050405020304" pitchFamily="18" charset="0"/>
              <a:sym typeface="Arial"/>
            </a:endParaRPr>
          </a:p>
        </p:txBody>
      </p:sp>
      <p:sp>
        <p:nvSpPr>
          <p:cNvPr id="7" name="Rettangolo 28">
            <a:extLst>
              <a:ext uri="{FF2B5EF4-FFF2-40B4-BE49-F238E27FC236}">
                <a16:creationId xmlns:a16="http://schemas.microsoft.com/office/drawing/2014/main" id="{7F2FCC7D-01E4-FEA1-C364-9E1D479FD3F2}"/>
              </a:ext>
            </a:extLst>
          </p:cNvPr>
          <p:cNvSpPr/>
          <p:nvPr/>
        </p:nvSpPr>
        <p:spPr>
          <a:xfrm>
            <a:off x="6943926" y="6077657"/>
            <a:ext cx="5569526" cy="461665"/>
          </a:xfrm>
          <a:prstGeom prst="rect">
            <a:avLst/>
          </a:prstGeom>
        </p:spPr>
        <p:txBody>
          <a:bodyPr wrap="square">
            <a:spAutoFit/>
          </a:bodyPr>
          <a:lstStyle/>
          <a:p>
            <a:r>
              <a:rPr lang="it-IT" sz="1200" b="1" dirty="0">
                <a:latin typeface="Times New Roman" panose="02020603050405020304" pitchFamily="18" charset="0"/>
                <a:cs typeface="Times New Roman" panose="02020603050405020304" pitchFamily="18" charset="0"/>
                <a:sym typeface="Arial"/>
              </a:rPr>
              <a:t>Tsunami </a:t>
            </a:r>
            <a:r>
              <a:rPr lang="it-IT" sz="1200" b="1" dirty="0" err="1">
                <a:latin typeface="Times New Roman" panose="02020603050405020304" pitchFamily="18" charset="0"/>
                <a:cs typeface="Times New Roman" panose="02020603050405020304" pitchFamily="18" charset="0"/>
                <a:sym typeface="Arial"/>
              </a:rPr>
              <a:t>arrival</a:t>
            </a:r>
            <a:r>
              <a:rPr lang="it-IT" sz="1200" b="1" dirty="0">
                <a:latin typeface="Times New Roman" panose="02020603050405020304" pitchFamily="18" charset="0"/>
                <a:cs typeface="Times New Roman" panose="02020603050405020304" pitchFamily="18" charset="0"/>
                <a:sym typeface="Arial"/>
              </a:rPr>
              <a:t> time from </a:t>
            </a:r>
            <a:r>
              <a:rPr lang="it-IT" sz="1200" b="1" dirty="0" err="1">
                <a:latin typeface="Times New Roman" panose="02020603050405020304" pitchFamily="18" charset="0"/>
                <a:cs typeface="Times New Roman" panose="02020603050405020304" pitchFamily="18" charset="0"/>
                <a:sym typeface="Arial"/>
              </a:rPr>
              <a:t>Stromboli's</a:t>
            </a:r>
            <a:r>
              <a:rPr lang="it-IT" sz="1200" b="1" dirty="0">
                <a:latin typeface="Times New Roman" panose="02020603050405020304" pitchFamily="18" charset="0"/>
                <a:cs typeface="Times New Roman" panose="02020603050405020304" pitchFamily="18" charset="0"/>
                <a:sym typeface="Arial"/>
              </a:rPr>
              <a:t> Sciara to </a:t>
            </a:r>
            <a:r>
              <a:rPr lang="it-IT" sz="1200" b="1" dirty="0" err="1">
                <a:latin typeface="Times New Roman" panose="02020603050405020304" pitchFamily="18" charset="0"/>
                <a:cs typeface="Times New Roman" panose="02020603050405020304" pitchFamily="18" charset="0"/>
                <a:sym typeface="Arial"/>
              </a:rPr>
              <a:t>Panarea</a:t>
            </a:r>
            <a:r>
              <a:rPr lang="it-IT" sz="1200" b="1" dirty="0">
                <a:latin typeface="Times New Roman" panose="02020603050405020304" pitchFamily="18" charset="0"/>
                <a:cs typeface="Times New Roman" panose="02020603050405020304" pitchFamily="18" charset="0"/>
                <a:sym typeface="Arial"/>
              </a:rPr>
              <a:t>: </a:t>
            </a:r>
            <a:r>
              <a:rPr lang="it-IT" sz="1200" b="1" dirty="0" err="1">
                <a:latin typeface="Times New Roman" panose="02020603050405020304" pitchFamily="18" charset="0"/>
                <a:cs typeface="Times New Roman" panose="02020603050405020304" pitchFamily="18" charset="0"/>
                <a:sym typeface="Arial"/>
              </a:rPr>
              <a:t>approximately</a:t>
            </a:r>
            <a:r>
              <a:rPr lang="it-IT" sz="1200" b="1" dirty="0">
                <a:latin typeface="Times New Roman" panose="02020603050405020304" pitchFamily="18" charset="0"/>
                <a:cs typeface="Times New Roman" panose="02020603050405020304" pitchFamily="18" charset="0"/>
                <a:sym typeface="Arial"/>
              </a:rPr>
              <a:t> 10 minutes</a:t>
            </a:r>
          </a:p>
        </p:txBody>
      </p:sp>
      <p:pic>
        <p:nvPicPr>
          <p:cNvPr id="8" name="Immagine 19">
            <a:extLst>
              <a:ext uri="{FF2B5EF4-FFF2-40B4-BE49-F238E27FC236}">
                <a16:creationId xmlns:a16="http://schemas.microsoft.com/office/drawing/2014/main" id="{401C4CED-86C5-47E7-ADC9-B7881A6E7DCC}"/>
              </a:ext>
            </a:extLst>
          </p:cNvPr>
          <p:cNvPicPr>
            <a:picLocks noChangeAspect="1"/>
          </p:cNvPicPr>
          <p:nvPr/>
        </p:nvPicPr>
        <p:blipFill>
          <a:blip r:embed="rId4"/>
          <a:stretch>
            <a:fillRect/>
          </a:stretch>
        </p:blipFill>
        <p:spPr>
          <a:xfrm>
            <a:off x="307975" y="2340894"/>
            <a:ext cx="4061702" cy="2831793"/>
          </a:xfrm>
          <a:prstGeom prst="rect">
            <a:avLst/>
          </a:prstGeom>
        </p:spPr>
      </p:pic>
      <p:pic>
        <p:nvPicPr>
          <p:cNvPr id="9" name="Immagine 3">
            <a:extLst>
              <a:ext uri="{FF2B5EF4-FFF2-40B4-BE49-F238E27FC236}">
                <a16:creationId xmlns:a16="http://schemas.microsoft.com/office/drawing/2014/main" id="{F4CA51F7-F120-3266-D43D-07E749F930AC}"/>
              </a:ext>
            </a:extLst>
          </p:cNvPr>
          <p:cNvPicPr>
            <a:picLocks noChangeAspect="1"/>
          </p:cNvPicPr>
          <p:nvPr/>
        </p:nvPicPr>
        <p:blipFill>
          <a:blip r:embed="rId5"/>
          <a:stretch>
            <a:fillRect/>
          </a:stretch>
        </p:blipFill>
        <p:spPr>
          <a:xfrm>
            <a:off x="307973" y="5223382"/>
            <a:ext cx="4072151" cy="1406273"/>
          </a:xfrm>
          <a:prstGeom prst="rect">
            <a:avLst/>
          </a:prstGeom>
        </p:spPr>
      </p:pic>
    </p:spTree>
    <p:extLst>
      <p:ext uri="{BB962C8B-B14F-4D97-AF65-F5344CB8AC3E}">
        <p14:creationId xmlns:p14="http://schemas.microsoft.com/office/powerpoint/2010/main" val="735740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D4A52-5125-D0F8-9254-42B6A0AC1A1B}"/>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5571EA78-85F7-44AB-3EBE-EC04CE9636D0}"/>
              </a:ext>
            </a:extLst>
          </p:cNvPr>
          <p:cNvSpPr/>
          <p:nvPr/>
        </p:nvSpPr>
        <p:spPr>
          <a:xfrm>
            <a:off x="-662025" y="-11325"/>
            <a:ext cx="7055546" cy="523220"/>
          </a:xfrm>
          <a:prstGeom prst="rect">
            <a:avLst/>
          </a:prstGeom>
        </p:spPr>
        <p:txBody>
          <a:bodyPr wrap="square">
            <a:spAutoFit/>
          </a:bodyPr>
          <a:lstStyle/>
          <a:p>
            <a:pPr algn="ctr"/>
            <a:r>
              <a:rPr lang="it-IT" sz="2800" dirty="0">
                <a:solidFill>
                  <a:srgbClr val="002060"/>
                </a:solidFill>
              </a:rPr>
              <a:t>SiAM NETWORK </a:t>
            </a:r>
            <a:r>
              <a:rPr lang="it-IT" sz="2800" i="1" dirty="0">
                <a:solidFill>
                  <a:srgbClr val="002060"/>
                </a:solidFill>
              </a:rPr>
              <a:t>UPGRADE</a:t>
            </a:r>
          </a:p>
        </p:txBody>
      </p:sp>
      <p:sp>
        <p:nvSpPr>
          <p:cNvPr id="10" name="Rettangolo 1">
            <a:extLst>
              <a:ext uri="{FF2B5EF4-FFF2-40B4-BE49-F238E27FC236}">
                <a16:creationId xmlns:a16="http://schemas.microsoft.com/office/drawing/2014/main" id="{2727AF8E-08FE-1DC2-B3CE-F80361061249}"/>
              </a:ext>
            </a:extLst>
          </p:cNvPr>
          <p:cNvSpPr/>
          <p:nvPr/>
        </p:nvSpPr>
        <p:spPr>
          <a:xfrm>
            <a:off x="5444211" y="67699"/>
            <a:ext cx="5836854" cy="400110"/>
          </a:xfrm>
          <a:prstGeom prst="rect">
            <a:avLst/>
          </a:prstGeom>
        </p:spPr>
        <p:txBody>
          <a:bodyPr wrap="none">
            <a:spAutoFit/>
          </a:bodyPr>
          <a:lstStyle/>
          <a:p>
            <a:r>
              <a:rPr lang="it-IT" sz="2000" b="1" dirty="0">
                <a:solidFill>
                  <a:srgbClr val="FFFF00"/>
                </a:solidFill>
              </a:rPr>
              <a:t>Stromboli </a:t>
            </a:r>
            <a:r>
              <a:rPr lang="it-IT" sz="2000" b="1" dirty="0" err="1">
                <a:solidFill>
                  <a:srgbClr val="FFFF00"/>
                </a:solidFill>
              </a:rPr>
              <a:t>cabled</a:t>
            </a:r>
            <a:r>
              <a:rPr lang="it-IT" sz="2000" b="1" dirty="0">
                <a:solidFill>
                  <a:srgbClr val="FFFF00"/>
                </a:solidFill>
              </a:rPr>
              <a:t> </a:t>
            </a:r>
            <a:r>
              <a:rPr lang="it-IT" sz="2000" b="1" dirty="0" err="1">
                <a:solidFill>
                  <a:srgbClr val="FFFF00"/>
                </a:solidFill>
              </a:rPr>
              <a:t>buoy</a:t>
            </a:r>
            <a:r>
              <a:rPr lang="it-IT" sz="2000" b="1" dirty="0">
                <a:solidFill>
                  <a:srgbClr val="FFFF00"/>
                </a:solidFill>
              </a:rPr>
              <a:t> (</a:t>
            </a:r>
            <a:r>
              <a:rPr lang="it-IT" sz="2000" b="1" dirty="0" err="1">
                <a:solidFill>
                  <a:srgbClr val="FFFF00"/>
                </a:solidFill>
              </a:rPr>
              <a:t>installed</a:t>
            </a:r>
            <a:r>
              <a:rPr lang="it-IT" sz="2000" b="1" dirty="0">
                <a:solidFill>
                  <a:srgbClr val="FFFF00"/>
                </a:solidFill>
              </a:rPr>
              <a:t> on </a:t>
            </a:r>
            <a:r>
              <a:rPr lang="it-IT" sz="2000" b="1" dirty="0" err="1">
                <a:solidFill>
                  <a:srgbClr val="FFFF00"/>
                </a:solidFill>
              </a:rPr>
              <a:t>July</a:t>
            </a:r>
            <a:r>
              <a:rPr lang="it-IT" sz="2000" b="1" dirty="0">
                <a:solidFill>
                  <a:srgbClr val="FFFF00"/>
                </a:solidFill>
              </a:rPr>
              <a:t> 2025)</a:t>
            </a:r>
          </a:p>
        </p:txBody>
      </p:sp>
      <p:pic>
        <p:nvPicPr>
          <p:cNvPr id="12" name="Immagine 9">
            <a:extLst>
              <a:ext uri="{FF2B5EF4-FFF2-40B4-BE49-F238E27FC236}">
                <a16:creationId xmlns:a16="http://schemas.microsoft.com/office/drawing/2014/main" id="{5BFAED67-97F2-9B77-122D-638A2E2D0A6A}"/>
              </a:ext>
            </a:extLst>
          </p:cNvPr>
          <p:cNvPicPr/>
          <p:nvPr/>
        </p:nvPicPr>
        <p:blipFill>
          <a:blip r:embed="rId4"/>
          <a:stretch>
            <a:fillRect/>
          </a:stretch>
        </p:blipFill>
        <p:spPr>
          <a:xfrm>
            <a:off x="228620" y="445145"/>
            <a:ext cx="3789225" cy="3194055"/>
          </a:xfrm>
          <a:prstGeom prst="rect">
            <a:avLst/>
          </a:prstGeom>
        </p:spPr>
      </p:pic>
      <p:pic>
        <p:nvPicPr>
          <p:cNvPr id="13" name="Immagine 10">
            <a:extLst>
              <a:ext uri="{FF2B5EF4-FFF2-40B4-BE49-F238E27FC236}">
                <a16:creationId xmlns:a16="http://schemas.microsoft.com/office/drawing/2014/main" id="{59D489C3-AC58-81EB-08F2-24803A54A4B8}"/>
              </a:ext>
            </a:extLst>
          </p:cNvPr>
          <p:cNvPicPr>
            <a:picLocks noChangeAspect="1"/>
          </p:cNvPicPr>
          <p:nvPr/>
        </p:nvPicPr>
        <p:blipFill>
          <a:blip r:embed="rId5"/>
          <a:stretch>
            <a:fillRect/>
          </a:stretch>
        </p:blipFill>
        <p:spPr>
          <a:xfrm>
            <a:off x="228621" y="3704011"/>
            <a:ext cx="3789225" cy="2687206"/>
          </a:xfrm>
          <a:prstGeom prst="rect">
            <a:avLst/>
          </a:prstGeom>
        </p:spPr>
      </p:pic>
      <p:pic>
        <p:nvPicPr>
          <p:cNvPr id="14" name="Immagine 11">
            <a:extLst>
              <a:ext uri="{FF2B5EF4-FFF2-40B4-BE49-F238E27FC236}">
                <a16:creationId xmlns:a16="http://schemas.microsoft.com/office/drawing/2014/main" id="{9F91D633-B967-A7DA-1133-AC9880D046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3429" y="2782649"/>
            <a:ext cx="4357512" cy="1743004"/>
          </a:xfrm>
          <a:prstGeom prst="rect">
            <a:avLst/>
          </a:prstGeom>
        </p:spPr>
      </p:pic>
      <p:pic>
        <p:nvPicPr>
          <p:cNvPr id="15" name="Immagine 12">
            <a:extLst>
              <a:ext uri="{FF2B5EF4-FFF2-40B4-BE49-F238E27FC236}">
                <a16:creationId xmlns:a16="http://schemas.microsoft.com/office/drawing/2014/main" id="{4A4E6B45-2CDE-A575-029B-7FD6A303D0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3429" y="4926540"/>
            <a:ext cx="4357512" cy="1743005"/>
          </a:xfrm>
          <a:prstGeom prst="rect">
            <a:avLst/>
          </a:prstGeom>
        </p:spPr>
      </p:pic>
      <p:pic>
        <p:nvPicPr>
          <p:cNvPr id="16" name="Immagine 13">
            <a:extLst>
              <a:ext uri="{FF2B5EF4-FFF2-40B4-BE49-F238E27FC236}">
                <a16:creationId xmlns:a16="http://schemas.microsoft.com/office/drawing/2014/main" id="{24B91531-21E6-6A4F-18CC-999016A7B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3429" y="670196"/>
            <a:ext cx="4357512" cy="1743005"/>
          </a:xfrm>
          <a:prstGeom prst="rect">
            <a:avLst/>
          </a:prstGeom>
        </p:spPr>
      </p:pic>
      <p:sp>
        <p:nvSpPr>
          <p:cNvPr id="17" name="CasellaDiTesto 14">
            <a:extLst>
              <a:ext uri="{FF2B5EF4-FFF2-40B4-BE49-F238E27FC236}">
                <a16:creationId xmlns:a16="http://schemas.microsoft.com/office/drawing/2014/main" id="{033B61D7-E286-8DC1-B319-D13C0A0D8D6C}"/>
              </a:ext>
            </a:extLst>
          </p:cNvPr>
          <p:cNvSpPr txBox="1"/>
          <p:nvPr/>
        </p:nvSpPr>
        <p:spPr>
          <a:xfrm>
            <a:off x="6393521" y="485864"/>
            <a:ext cx="883575" cy="276999"/>
          </a:xfrm>
          <a:prstGeom prst="rect">
            <a:avLst/>
          </a:prstGeom>
          <a:solidFill>
            <a:schemeClr val="bg1"/>
          </a:solidFill>
        </p:spPr>
        <p:txBody>
          <a:bodyPr wrap="none" rtlCol="0">
            <a:spAutoFit/>
          </a:bodyPr>
          <a:lstStyle/>
          <a:p>
            <a:r>
              <a:rPr lang="it-IT" sz="1200" dirty="0"/>
              <a:t>2025 09 15</a:t>
            </a:r>
          </a:p>
        </p:txBody>
      </p:sp>
      <p:sp>
        <p:nvSpPr>
          <p:cNvPr id="18" name="CasellaDiTesto 15">
            <a:extLst>
              <a:ext uri="{FF2B5EF4-FFF2-40B4-BE49-F238E27FC236}">
                <a16:creationId xmlns:a16="http://schemas.microsoft.com/office/drawing/2014/main" id="{C8E9C6FB-EE53-111A-DA39-F7DA9C3D5E90}"/>
              </a:ext>
            </a:extLst>
          </p:cNvPr>
          <p:cNvSpPr txBox="1"/>
          <p:nvPr/>
        </p:nvSpPr>
        <p:spPr>
          <a:xfrm>
            <a:off x="6393524" y="2602588"/>
            <a:ext cx="883575" cy="276999"/>
          </a:xfrm>
          <a:prstGeom prst="rect">
            <a:avLst/>
          </a:prstGeom>
          <a:solidFill>
            <a:schemeClr val="bg1"/>
          </a:solidFill>
        </p:spPr>
        <p:txBody>
          <a:bodyPr wrap="none" rtlCol="0">
            <a:spAutoFit/>
          </a:bodyPr>
          <a:lstStyle/>
          <a:p>
            <a:r>
              <a:rPr lang="it-IT" sz="1200" dirty="0"/>
              <a:t>2025 09 16</a:t>
            </a:r>
          </a:p>
        </p:txBody>
      </p:sp>
      <p:sp>
        <p:nvSpPr>
          <p:cNvPr id="19" name="CasellaDiTesto 16">
            <a:extLst>
              <a:ext uri="{FF2B5EF4-FFF2-40B4-BE49-F238E27FC236}">
                <a16:creationId xmlns:a16="http://schemas.microsoft.com/office/drawing/2014/main" id="{28155685-EC75-AA87-D025-8E5C9A8493D9}"/>
              </a:ext>
            </a:extLst>
          </p:cNvPr>
          <p:cNvSpPr txBox="1"/>
          <p:nvPr/>
        </p:nvSpPr>
        <p:spPr>
          <a:xfrm>
            <a:off x="6393524" y="4738085"/>
            <a:ext cx="883575" cy="276999"/>
          </a:xfrm>
          <a:prstGeom prst="rect">
            <a:avLst/>
          </a:prstGeom>
          <a:solidFill>
            <a:schemeClr val="bg1"/>
          </a:solidFill>
        </p:spPr>
        <p:txBody>
          <a:bodyPr wrap="none" rtlCol="0">
            <a:spAutoFit/>
          </a:bodyPr>
          <a:lstStyle/>
          <a:p>
            <a:r>
              <a:rPr lang="it-IT" sz="1200" dirty="0"/>
              <a:t>2025 09 17</a:t>
            </a:r>
          </a:p>
        </p:txBody>
      </p:sp>
      <p:sp>
        <p:nvSpPr>
          <p:cNvPr id="20" name="CasellaDiTesto 17">
            <a:extLst>
              <a:ext uri="{FF2B5EF4-FFF2-40B4-BE49-F238E27FC236}">
                <a16:creationId xmlns:a16="http://schemas.microsoft.com/office/drawing/2014/main" id="{F2FFD339-F5B1-26D6-E478-189A0D861596}"/>
              </a:ext>
            </a:extLst>
          </p:cNvPr>
          <p:cNvSpPr txBox="1"/>
          <p:nvPr/>
        </p:nvSpPr>
        <p:spPr>
          <a:xfrm rot="16200000">
            <a:off x="4244409" y="1415830"/>
            <a:ext cx="528734" cy="276999"/>
          </a:xfrm>
          <a:prstGeom prst="rect">
            <a:avLst/>
          </a:prstGeom>
          <a:solidFill>
            <a:schemeClr val="bg1"/>
          </a:solidFill>
        </p:spPr>
        <p:txBody>
          <a:bodyPr wrap="none" rtlCol="0">
            <a:spAutoFit/>
          </a:bodyPr>
          <a:lstStyle/>
          <a:p>
            <a:r>
              <a:rPr lang="it-IT" sz="1200" dirty="0"/>
              <a:t>Value</a:t>
            </a:r>
          </a:p>
        </p:txBody>
      </p:sp>
      <p:sp>
        <p:nvSpPr>
          <p:cNvPr id="21" name="CasellaDiTesto 18">
            <a:extLst>
              <a:ext uri="{FF2B5EF4-FFF2-40B4-BE49-F238E27FC236}">
                <a16:creationId xmlns:a16="http://schemas.microsoft.com/office/drawing/2014/main" id="{FF4816FD-B4DC-C7DB-2B47-C8DB2FEE9C5D}"/>
              </a:ext>
            </a:extLst>
          </p:cNvPr>
          <p:cNvSpPr txBox="1"/>
          <p:nvPr/>
        </p:nvSpPr>
        <p:spPr>
          <a:xfrm>
            <a:off x="6587486" y="2320925"/>
            <a:ext cx="495649" cy="276999"/>
          </a:xfrm>
          <a:prstGeom prst="rect">
            <a:avLst/>
          </a:prstGeom>
          <a:solidFill>
            <a:schemeClr val="bg1"/>
          </a:solidFill>
        </p:spPr>
        <p:txBody>
          <a:bodyPr wrap="none" rtlCol="0">
            <a:spAutoFit/>
          </a:bodyPr>
          <a:lstStyle/>
          <a:p>
            <a:r>
              <a:rPr lang="it-IT" sz="1200" dirty="0"/>
              <a:t>Time</a:t>
            </a:r>
          </a:p>
        </p:txBody>
      </p:sp>
      <p:sp>
        <p:nvSpPr>
          <p:cNvPr id="22" name="CasellaDiTesto 19">
            <a:extLst>
              <a:ext uri="{FF2B5EF4-FFF2-40B4-BE49-F238E27FC236}">
                <a16:creationId xmlns:a16="http://schemas.microsoft.com/office/drawing/2014/main" id="{3143DBC5-194B-8AC9-1D1F-864A574B5299}"/>
              </a:ext>
            </a:extLst>
          </p:cNvPr>
          <p:cNvSpPr txBox="1"/>
          <p:nvPr/>
        </p:nvSpPr>
        <p:spPr>
          <a:xfrm rot="16200000">
            <a:off x="4244407" y="3500700"/>
            <a:ext cx="528734" cy="276999"/>
          </a:xfrm>
          <a:prstGeom prst="rect">
            <a:avLst/>
          </a:prstGeom>
          <a:solidFill>
            <a:schemeClr val="bg1"/>
          </a:solidFill>
        </p:spPr>
        <p:txBody>
          <a:bodyPr wrap="none" rtlCol="0">
            <a:spAutoFit/>
          </a:bodyPr>
          <a:lstStyle/>
          <a:p>
            <a:r>
              <a:rPr lang="it-IT" sz="1200" dirty="0"/>
              <a:t>Value</a:t>
            </a:r>
          </a:p>
        </p:txBody>
      </p:sp>
      <p:sp>
        <p:nvSpPr>
          <p:cNvPr id="23" name="CasellaDiTesto 20">
            <a:extLst>
              <a:ext uri="{FF2B5EF4-FFF2-40B4-BE49-F238E27FC236}">
                <a16:creationId xmlns:a16="http://schemas.microsoft.com/office/drawing/2014/main" id="{721D3E11-62F5-14DE-BE58-D1B0126D0FFC}"/>
              </a:ext>
            </a:extLst>
          </p:cNvPr>
          <p:cNvSpPr txBox="1"/>
          <p:nvPr/>
        </p:nvSpPr>
        <p:spPr>
          <a:xfrm>
            <a:off x="6587485" y="4437109"/>
            <a:ext cx="495649" cy="276999"/>
          </a:xfrm>
          <a:prstGeom prst="rect">
            <a:avLst/>
          </a:prstGeom>
          <a:solidFill>
            <a:schemeClr val="bg1"/>
          </a:solidFill>
        </p:spPr>
        <p:txBody>
          <a:bodyPr wrap="none" rtlCol="0">
            <a:spAutoFit/>
          </a:bodyPr>
          <a:lstStyle/>
          <a:p>
            <a:r>
              <a:rPr lang="it-IT" sz="1200" dirty="0"/>
              <a:t>Time</a:t>
            </a:r>
          </a:p>
        </p:txBody>
      </p:sp>
      <p:sp>
        <p:nvSpPr>
          <p:cNvPr id="24" name="CasellaDiTesto 21">
            <a:extLst>
              <a:ext uri="{FF2B5EF4-FFF2-40B4-BE49-F238E27FC236}">
                <a16:creationId xmlns:a16="http://schemas.microsoft.com/office/drawing/2014/main" id="{0E73ECEC-42A9-5917-66C2-70A1494A722E}"/>
              </a:ext>
            </a:extLst>
          </p:cNvPr>
          <p:cNvSpPr txBox="1"/>
          <p:nvPr/>
        </p:nvSpPr>
        <p:spPr>
          <a:xfrm>
            <a:off x="6587485" y="6581001"/>
            <a:ext cx="495649" cy="276999"/>
          </a:xfrm>
          <a:prstGeom prst="rect">
            <a:avLst/>
          </a:prstGeom>
          <a:solidFill>
            <a:schemeClr val="bg1"/>
          </a:solidFill>
        </p:spPr>
        <p:txBody>
          <a:bodyPr wrap="none" rtlCol="0">
            <a:spAutoFit/>
          </a:bodyPr>
          <a:lstStyle/>
          <a:p>
            <a:r>
              <a:rPr lang="it-IT" sz="1200" dirty="0"/>
              <a:t>Time</a:t>
            </a:r>
          </a:p>
        </p:txBody>
      </p:sp>
      <p:sp>
        <p:nvSpPr>
          <p:cNvPr id="25" name="CasellaDiTesto 22">
            <a:extLst>
              <a:ext uri="{FF2B5EF4-FFF2-40B4-BE49-F238E27FC236}">
                <a16:creationId xmlns:a16="http://schemas.microsoft.com/office/drawing/2014/main" id="{A05143DE-183B-CFA5-B0BE-AD8F79562B45}"/>
              </a:ext>
            </a:extLst>
          </p:cNvPr>
          <p:cNvSpPr txBox="1"/>
          <p:nvPr/>
        </p:nvSpPr>
        <p:spPr>
          <a:xfrm rot="16200000">
            <a:off x="4244408" y="5703291"/>
            <a:ext cx="528734" cy="276999"/>
          </a:xfrm>
          <a:prstGeom prst="rect">
            <a:avLst/>
          </a:prstGeom>
          <a:solidFill>
            <a:schemeClr val="bg1"/>
          </a:solidFill>
        </p:spPr>
        <p:txBody>
          <a:bodyPr wrap="none" rtlCol="0">
            <a:spAutoFit/>
          </a:bodyPr>
          <a:lstStyle/>
          <a:p>
            <a:r>
              <a:rPr lang="it-IT" sz="1200" dirty="0"/>
              <a:t>Value</a:t>
            </a:r>
          </a:p>
        </p:txBody>
      </p:sp>
      <p:pic>
        <p:nvPicPr>
          <p:cNvPr id="26" name="VID20250719094220">
            <a:hlinkClick r:id="" action="ppaction://media"/>
            <a:extLst>
              <a:ext uri="{FF2B5EF4-FFF2-40B4-BE49-F238E27FC236}">
                <a16:creationId xmlns:a16="http://schemas.microsoft.com/office/drawing/2014/main" id="{D4C4B9EF-F1C2-332D-AAEB-9308126E2FA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930941" y="485864"/>
            <a:ext cx="3183297" cy="4978699"/>
          </a:xfrm>
          <a:prstGeom prst="rect">
            <a:avLst/>
          </a:prstGeom>
        </p:spPr>
      </p:pic>
      <p:sp>
        <p:nvSpPr>
          <p:cNvPr id="27" name="Rettangolo 26">
            <a:extLst>
              <a:ext uri="{FF2B5EF4-FFF2-40B4-BE49-F238E27FC236}">
                <a16:creationId xmlns:a16="http://schemas.microsoft.com/office/drawing/2014/main" id="{FDA19107-CC33-A059-953B-6E459B35BFFB}"/>
              </a:ext>
            </a:extLst>
          </p:cNvPr>
          <p:cNvSpPr/>
          <p:nvPr/>
        </p:nvSpPr>
        <p:spPr>
          <a:xfrm>
            <a:off x="9778465" y="889852"/>
            <a:ext cx="1464953" cy="400110"/>
          </a:xfrm>
          <a:prstGeom prst="rect">
            <a:avLst/>
          </a:prstGeom>
        </p:spPr>
        <p:txBody>
          <a:bodyPr wrap="none">
            <a:spAutoFit/>
          </a:bodyPr>
          <a:lstStyle/>
          <a:p>
            <a:r>
              <a:rPr lang="it-IT" sz="2000" dirty="0"/>
              <a:t>Deployment</a:t>
            </a:r>
          </a:p>
        </p:txBody>
      </p:sp>
    </p:spTree>
    <p:extLst>
      <p:ext uri="{BB962C8B-B14F-4D97-AF65-F5344CB8AC3E}">
        <p14:creationId xmlns:p14="http://schemas.microsoft.com/office/powerpoint/2010/main" val="1767553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6"/>
                                        </p:tgtEl>
                                      </p:cBhvr>
                                    </p:cmd>
                                  </p:childTnLst>
                                </p:cTn>
                              </p:par>
                            </p:childTnLst>
                          </p:cTn>
                        </p:par>
                      </p:childTnLst>
                    </p:cTn>
                  </p:par>
                </p:childTnLst>
              </p:cTn>
              <p:nextCondLst>
                <p:cond evt="onClick" delay="0">
                  <p:tgtEl>
                    <p:spTgt spid="26"/>
                  </p:tgtEl>
                </p:cond>
              </p:nextCondLst>
            </p:seq>
            <p:video>
              <p:cMediaNode vol="80000">
                <p:cTn id="7" fill="hold" display="0">
                  <p:stCondLst>
                    <p:cond delay="indefinite"/>
                  </p:stCondLst>
                </p:cTn>
                <p:tgtEl>
                  <p:spTgt spid="2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olo 3"/>
          <p:cNvSpPr>
            <a:spLocks noGrp="1"/>
          </p:cNvSpPr>
          <p:nvPr>
            <p:ph type="title"/>
          </p:nvPr>
        </p:nvSpPr>
        <p:spPr>
          <a:xfrm>
            <a:off x="327570" y="-325295"/>
            <a:ext cx="10972800" cy="1143000"/>
          </a:xfrm>
        </p:spPr>
        <p:txBody>
          <a:bodyPr/>
          <a:lstStyle/>
          <a:p>
            <a:r>
              <a:rPr lang="it-IT" dirty="0" err="1">
                <a:solidFill>
                  <a:schemeClr val="bg1"/>
                </a:solidFill>
              </a:rPr>
              <a:t>Additional</a:t>
            </a:r>
            <a:r>
              <a:rPr lang="it-IT" dirty="0">
                <a:solidFill>
                  <a:schemeClr val="bg1"/>
                </a:solidFill>
              </a:rPr>
              <a:t> marine </a:t>
            </a:r>
            <a:r>
              <a:rPr lang="it-IT" dirty="0" err="1">
                <a:solidFill>
                  <a:schemeClr val="bg1"/>
                </a:solidFill>
              </a:rPr>
              <a:t>sensors</a:t>
            </a:r>
            <a:endParaRPr lang="it-IT" dirty="0">
              <a:solidFill>
                <a:schemeClr val="bg1"/>
              </a:solidFill>
            </a:endParaRPr>
          </a:p>
        </p:txBody>
      </p:sp>
      <p:pic>
        <p:nvPicPr>
          <p:cNvPr id="6" name="Segnaposto contenuto 4" descr="Immagine che contiene testo, mappa, diagramma, linea&#10;&#10;Descrizione generata automaticamente">
            <a:extLst>
              <a:ext uri="{FF2B5EF4-FFF2-40B4-BE49-F238E27FC236}">
                <a16:creationId xmlns:a16="http://schemas.microsoft.com/office/drawing/2014/main" id="{31EA36B8-8025-C784-020B-4DCD091BE273}"/>
              </a:ext>
            </a:extLst>
          </p:cNvPr>
          <p:cNvPicPr>
            <a:picLocks noChangeAspect="1"/>
          </p:cNvPicPr>
          <p:nvPr/>
        </p:nvPicPr>
        <p:blipFill>
          <a:blip r:embed="rId2"/>
          <a:stretch>
            <a:fillRect/>
          </a:stretch>
        </p:blipFill>
        <p:spPr>
          <a:xfrm>
            <a:off x="0" y="1471043"/>
            <a:ext cx="5723243" cy="4313936"/>
          </a:xfrm>
          <a:prstGeom prst="rect">
            <a:avLst/>
          </a:prstGeom>
        </p:spPr>
      </p:pic>
      <p:sp>
        <p:nvSpPr>
          <p:cNvPr id="7" name="Titolo 1">
            <a:extLst>
              <a:ext uri="{FF2B5EF4-FFF2-40B4-BE49-F238E27FC236}">
                <a16:creationId xmlns:a16="http://schemas.microsoft.com/office/drawing/2014/main" id="{E348FA24-3F9F-66E5-CB4A-40B2C76FB2CC}"/>
              </a:ext>
            </a:extLst>
          </p:cNvPr>
          <p:cNvSpPr txBox="1">
            <a:spLocks/>
          </p:cNvSpPr>
          <p:nvPr/>
        </p:nvSpPr>
        <p:spPr>
          <a:xfrm>
            <a:off x="-261802" y="712981"/>
            <a:ext cx="6671861" cy="741724"/>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200" dirty="0">
                <a:solidFill>
                  <a:schemeClr val="accent1">
                    <a:lumMod val="50000"/>
                  </a:schemeClr>
                </a:solidFill>
                <a:latin typeface="Calibri" charset="0"/>
                <a:ea typeface="Calibri" charset="0"/>
                <a:cs typeface="Calibri" charset="0"/>
              </a:rPr>
              <a:t>WESTERN IONIAN SEA INFRASTRUCTURE</a:t>
            </a:r>
          </a:p>
          <a:p>
            <a:r>
              <a:rPr lang="en-GB" sz="2200" dirty="0">
                <a:solidFill>
                  <a:schemeClr val="accent1">
                    <a:lumMod val="50000"/>
                  </a:schemeClr>
                </a:solidFill>
                <a:latin typeface="Calibri" charset="0"/>
                <a:ea typeface="Calibri" charset="0"/>
                <a:cs typeface="Calibri" charset="0"/>
              </a:rPr>
              <a:t>Deployed December 2023</a:t>
            </a:r>
            <a:endParaRPr lang="it-IT" sz="2200" dirty="0">
              <a:solidFill>
                <a:schemeClr val="accent1">
                  <a:lumMod val="50000"/>
                </a:schemeClr>
              </a:solidFill>
              <a:latin typeface="Calibri" charset="0"/>
              <a:ea typeface="Calibri" charset="0"/>
              <a:cs typeface="Calibri" charset="0"/>
            </a:endParaRPr>
          </a:p>
        </p:txBody>
      </p:sp>
      <p:pic>
        <p:nvPicPr>
          <p:cNvPr id="8" name="Immagine 7"/>
          <p:cNvPicPr>
            <a:picLocks noChangeAspect="1"/>
          </p:cNvPicPr>
          <p:nvPr/>
        </p:nvPicPr>
        <p:blipFill>
          <a:blip r:embed="rId3"/>
          <a:stretch>
            <a:fillRect/>
          </a:stretch>
        </p:blipFill>
        <p:spPr>
          <a:xfrm>
            <a:off x="3808963" y="4861767"/>
            <a:ext cx="1625600" cy="736600"/>
          </a:xfrm>
          <a:prstGeom prst="rect">
            <a:avLst/>
          </a:prstGeom>
        </p:spPr>
      </p:pic>
      <p:pic>
        <p:nvPicPr>
          <p:cNvPr id="9" name="Segnaposto contenuto 4" descr="Immagine che contiene schermata, Policromia&#10;&#10;Descrizione generata automaticamente">
            <a:extLst>
              <a:ext uri="{FF2B5EF4-FFF2-40B4-BE49-F238E27FC236}">
                <a16:creationId xmlns:a16="http://schemas.microsoft.com/office/drawing/2014/main" id="{2FF98DF6-B535-90B4-17BB-286AE8E6B7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6543" y="790142"/>
            <a:ext cx="2695489" cy="1453037"/>
          </a:xfrm>
          <a:prstGeom prst="rect">
            <a:avLst/>
          </a:prstGeom>
        </p:spPr>
      </p:pic>
      <p:sp>
        <p:nvSpPr>
          <p:cNvPr id="10" name="Rettangolo 9"/>
          <p:cNvSpPr/>
          <p:nvPr/>
        </p:nvSpPr>
        <p:spPr>
          <a:xfrm>
            <a:off x="8610211" y="901490"/>
            <a:ext cx="3289095" cy="738664"/>
          </a:xfrm>
          <a:prstGeom prst="rect">
            <a:avLst/>
          </a:prstGeom>
        </p:spPr>
        <p:txBody>
          <a:bodyPr wrap="square">
            <a:spAutoFit/>
          </a:bodyPr>
          <a:lstStyle/>
          <a:p>
            <a:pPr>
              <a:buFont typeface="Arial" panose="020B0604020202020204" pitchFamily="34" charset="0"/>
              <a:buChar char="•"/>
            </a:pPr>
            <a:r>
              <a:rPr lang="en-GB" dirty="0">
                <a:latin typeface="Arial Narrow" panose="020B0606020202030204" pitchFamily="34" charset="0"/>
              </a:rPr>
              <a:t> WEST COAST, EASTERN HONSHU, JAPAN</a:t>
            </a:r>
          </a:p>
          <a:p>
            <a:pPr>
              <a:buFont typeface="Arial" panose="020B0604020202020204" pitchFamily="34" charset="0"/>
              <a:buChar char="•"/>
            </a:pPr>
            <a:endParaRPr lang="en-GB" dirty="0">
              <a:latin typeface="Arial Narrow" panose="020B0606020202030204" pitchFamily="34" charset="0"/>
            </a:endParaRPr>
          </a:p>
          <a:p>
            <a:pPr>
              <a:buFont typeface="Arial" panose="020B0604020202020204" pitchFamily="34" charset="0"/>
              <a:buChar char="•"/>
            </a:pPr>
            <a:r>
              <a:rPr lang="en-GB" dirty="0">
                <a:latin typeface="Arial Narrow" panose="020B0606020202030204" pitchFamily="34" charset="0"/>
              </a:rPr>
              <a:t> 01/01/2024 07:10  </a:t>
            </a:r>
            <a:r>
              <a:rPr lang="en-GB" dirty="0" err="1">
                <a:latin typeface="Arial Narrow" panose="020B0606020202030204" pitchFamily="34" charset="0"/>
              </a:rPr>
              <a:t>M</a:t>
            </a:r>
            <a:r>
              <a:rPr lang="en-GB" baseline="-25000" dirty="0" err="1">
                <a:latin typeface="Arial Narrow" panose="020B0606020202030204" pitchFamily="34" charset="0"/>
              </a:rPr>
              <a:t>wpd</a:t>
            </a:r>
            <a:r>
              <a:rPr lang="en-GB" dirty="0">
                <a:latin typeface="Arial Narrow" panose="020B0606020202030204" pitchFamily="34" charset="0"/>
              </a:rPr>
              <a:t> 7.4</a:t>
            </a:r>
          </a:p>
        </p:txBody>
      </p:sp>
      <p:pic>
        <p:nvPicPr>
          <p:cNvPr id="11" name="Google Shape;196;p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898941" y="74683"/>
            <a:ext cx="1253706" cy="695707"/>
          </a:xfrm>
          <a:prstGeom prst="rect">
            <a:avLst/>
          </a:prstGeom>
          <a:noFill/>
          <a:ln>
            <a:noFill/>
          </a:ln>
        </p:spPr>
      </p:pic>
      <p:sp>
        <p:nvSpPr>
          <p:cNvPr id="12" name="CasellaDiTesto 11"/>
          <p:cNvSpPr txBox="1"/>
          <p:nvPr/>
        </p:nvSpPr>
        <p:spPr>
          <a:xfrm>
            <a:off x="2368446" y="6220918"/>
            <a:ext cx="3354797" cy="369332"/>
          </a:xfrm>
          <a:prstGeom prst="rect">
            <a:avLst/>
          </a:prstGeom>
          <a:noFill/>
        </p:spPr>
        <p:txBody>
          <a:bodyPr wrap="square" rtlCol="0">
            <a:spAutoFit/>
          </a:bodyPr>
          <a:lstStyle/>
          <a:p>
            <a:r>
              <a:rPr lang="it-IT" dirty="0" err="1"/>
              <a:t>Courtesy</a:t>
            </a:r>
            <a:r>
              <a:rPr lang="it-IT" dirty="0"/>
              <a:t> of G. Marinaro (INGV)</a:t>
            </a:r>
          </a:p>
        </p:txBody>
      </p:sp>
      <p:sp>
        <p:nvSpPr>
          <p:cNvPr id="13" name="CasellaDiTesto 12"/>
          <p:cNvSpPr txBox="1"/>
          <p:nvPr/>
        </p:nvSpPr>
        <p:spPr>
          <a:xfrm>
            <a:off x="554636" y="2991541"/>
            <a:ext cx="1214203" cy="307777"/>
          </a:xfrm>
          <a:prstGeom prst="rect">
            <a:avLst/>
          </a:prstGeom>
          <a:noFill/>
        </p:spPr>
        <p:txBody>
          <a:bodyPr wrap="square" rtlCol="0">
            <a:spAutoFit/>
          </a:bodyPr>
          <a:lstStyle/>
          <a:p>
            <a:r>
              <a:rPr lang="it-IT" dirty="0">
                <a:latin typeface="Calibri" charset="0"/>
                <a:ea typeface="Calibri" charset="0"/>
                <a:cs typeface="Calibri" charset="0"/>
              </a:rPr>
              <a:t>Mt. Etna</a:t>
            </a:r>
          </a:p>
        </p:txBody>
      </p:sp>
      <p:sp>
        <p:nvSpPr>
          <p:cNvPr id="14" name="CasellaDiTesto 13"/>
          <p:cNvSpPr txBox="1"/>
          <p:nvPr/>
        </p:nvSpPr>
        <p:spPr>
          <a:xfrm>
            <a:off x="1647418" y="1565854"/>
            <a:ext cx="1214203" cy="461665"/>
          </a:xfrm>
          <a:prstGeom prst="rect">
            <a:avLst/>
          </a:prstGeom>
          <a:noFill/>
        </p:spPr>
        <p:txBody>
          <a:bodyPr wrap="square" rtlCol="0">
            <a:spAutoFit/>
          </a:bodyPr>
          <a:lstStyle/>
          <a:p>
            <a:r>
              <a:rPr lang="it-IT" sz="2400">
                <a:solidFill>
                  <a:srgbClr val="002060"/>
                </a:solidFill>
                <a:latin typeface="Calibri" charset="0"/>
                <a:ea typeface="Calibri" charset="0"/>
                <a:cs typeface="Calibri" charset="0"/>
              </a:rPr>
              <a:t>Sicily</a:t>
            </a:r>
            <a:endParaRPr lang="it-IT" sz="2400" dirty="0">
              <a:solidFill>
                <a:srgbClr val="002060"/>
              </a:solidFill>
              <a:latin typeface="Calibri" charset="0"/>
              <a:ea typeface="Calibri" charset="0"/>
              <a:cs typeface="Calibri" charset="0"/>
            </a:endParaRPr>
          </a:p>
        </p:txBody>
      </p:sp>
      <p:sp>
        <p:nvSpPr>
          <p:cNvPr id="15" name="CasellaDiTesto 14"/>
          <p:cNvSpPr txBox="1"/>
          <p:nvPr/>
        </p:nvSpPr>
        <p:spPr>
          <a:xfrm>
            <a:off x="4302177" y="1501655"/>
            <a:ext cx="1458785" cy="461665"/>
          </a:xfrm>
          <a:prstGeom prst="rect">
            <a:avLst/>
          </a:prstGeom>
          <a:noFill/>
        </p:spPr>
        <p:txBody>
          <a:bodyPr wrap="square" rtlCol="0">
            <a:spAutoFit/>
          </a:bodyPr>
          <a:lstStyle/>
          <a:p>
            <a:r>
              <a:rPr lang="it-IT" sz="2400" dirty="0">
                <a:solidFill>
                  <a:srgbClr val="002060"/>
                </a:solidFill>
                <a:latin typeface="Calibri" charset="0"/>
                <a:ea typeface="Calibri" charset="0"/>
                <a:cs typeface="Calibri" charset="0"/>
              </a:rPr>
              <a:t>Calabria</a:t>
            </a:r>
          </a:p>
        </p:txBody>
      </p:sp>
      <p:pic>
        <p:nvPicPr>
          <p:cNvPr id="16" name="Immagin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24288" y="2312520"/>
            <a:ext cx="4615835" cy="3283353"/>
          </a:xfrm>
          <a:prstGeom prst="rect">
            <a:avLst/>
          </a:prstGeom>
        </p:spPr>
      </p:pic>
      <p:sp>
        <p:nvSpPr>
          <p:cNvPr id="17" name="CasellaDiTesto 16"/>
          <p:cNvSpPr txBox="1"/>
          <p:nvPr/>
        </p:nvSpPr>
        <p:spPr>
          <a:xfrm>
            <a:off x="7590020" y="5344909"/>
            <a:ext cx="4601980" cy="923330"/>
          </a:xfrm>
          <a:prstGeom prst="rect">
            <a:avLst/>
          </a:prstGeom>
          <a:noFill/>
        </p:spPr>
        <p:txBody>
          <a:bodyPr wrap="square" rtlCol="0">
            <a:spAutoFit/>
          </a:bodyPr>
          <a:lstStyle/>
          <a:p>
            <a:r>
              <a:rPr lang="it-IT" b="1" dirty="0"/>
              <a:t>INFN</a:t>
            </a:r>
            <a:r>
              <a:rPr lang="it-IT" dirty="0"/>
              <a:t> Km3NeT </a:t>
            </a:r>
            <a:r>
              <a:rPr lang="it-IT" dirty="0" err="1"/>
              <a:t>Observatory</a:t>
            </a:r>
            <a:r>
              <a:rPr lang="it-IT" dirty="0"/>
              <a:t> @ 3,500 m </a:t>
            </a:r>
            <a:r>
              <a:rPr lang="it-IT" dirty="0" err="1"/>
              <a:t>depth</a:t>
            </a:r>
            <a:endParaRPr lang="it-IT" dirty="0"/>
          </a:p>
          <a:p>
            <a:r>
              <a:rPr lang="it-IT" dirty="0" err="1"/>
              <a:t>Trillium</a:t>
            </a:r>
            <a:r>
              <a:rPr lang="it-IT" dirty="0"/>
              <a:t> 120s + </a:t>
            </a:r>
            <a:r>
              <a:rPr lang="it-IT" dirty="0" err="1"/>
              <a:t>hydrophone</a:t>
            </a:r>
            <a:r>
              <a:rPr lang="it-IT" dirty="0"/>
              <a:t> + P-T </a:t>
            </a:r>
            <a:r>
              <a:rPr lang="it-IT" dirty="0" err="1"/>
              <a:t>sensor</a:t>
            </a:r>
            <a:r>
              <a:rPr lang="it-IT" dirty="0"/>
              <a:t> (RBR)</a:t>
            </a:r>
          </a:p>
          <a:p>
            <a:r>
              <a:rPr lang="it-IT" dirty="0" err="1"/>
              <a:t>Cabled</a:t>
            </a:r>
            <a:r>
              <a:rPr lang="it-IT" dirty="0"/>
              <a:t> with </a:t>
            </a:r>
            <a:r>
              <a:rPr lang="it-IT" dirty="0" err="1"/>
              <a:t>fiber</a:t>
            </a:r>
            <a:r>
              <a:rPr lang="it-IT" dirty="0"/>
              <a:t> </a:t>
            </a:r>
            <a:r>
              <a:rPr lang="it-IT" dirty="0" err="1"/>
              <a:t>optic</a:t>
            </a:r>
            <a:r>
              <a:rPr lang="it-IT" dirty="0"/>
              <a:t> to </a:t>
            </a:r>
            <a:r>
              <a:rPr lang="it-IT" dirty="0" err="1"/>
              <a:t>land</a:t>
            </a:r>
            <a:r>
              <a:rPr lang="it-IT" dirty="0"/>
              <a:t> (100km)</a:t>
            </a:r>
          </a:p>
        </p:txBody>
      </p:sp>
    </p:spTree>
    <p:extLst>
      <p:ext uri="{BB962C8B-B14F-4D97-AF65-F5344CB8AC3E}">
        <p14:creationId xmlns:p14="http://schemas.microsoft.com/office/powerpoint/2010/main" val="147190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27570" y="-325295"/>
            <a:ext cx="10972800" cy="1143000"/>
          </a:xfrm>
        </p:spPr>
        <p:txBody>
          <a:bodyPr/>
          <a:lstStyle/>
          <a:p>
            <a:r>
              <a:rPr lang="it-IT" dirty="0">
                <a:solidFill>
                  <a:schemeClr val="bg1"/>
                </a:solidFill>
              </a:rPr>
              <a:t>Tsunami </a:t>
            </a:r>
            <a:r>
              <a:rPr lang="it-IT" dirty="0" err="1">
                <a:solidFill>
                  <a:schemeClr val="bg1"/>
                </a:solidFill>
              </a:rPr>
              <a:t>buoys</a:t>
            </a:r>
            <a:endParaRPr lang="it-IT" dirty="0">
              <a:solidFill>
                <a:schemeClr val="bg1"/>
              </a:solidFill>
            </a:endParaRPr>
          </a:p>
        </p:txBody>
      </p:sp>
      <p:pic>
        <p:nvPicPr>
          <p:cNvPr id="11" name="Google Shape;196;p2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898941" y="74683"/>
            <a:ext cx="1253706" cy="695707"/>
          </a:xfrm>
          <a:prstGeom prst="rect">
            <a:avLst/>
          </a:prstGeom>
          <a:noFill/>
          <a:ln>
            <a:noFill/>
          </a:ln>
        </p:spPr>
      </p:pic>
      <p:sp>
        <p:nvSpPr>
          <p:cNvPr id="18" name="Google Shape;233;p28"/>
          <p:cNvSpPr txBox="1"/>
          <p:nvPr/>
        </p:nvSpPr>
        <p:spPr>
          <a:xfrm>
            <a:off x="3379303" y="667959"/>
            <a:ext cx="1002858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PT" sz="3200" b="1" i="0" u="none" strike="noStrike" cap="none">
                <a:solidFill>
                  <a:srgbClr val="FF0000"/>
                </a:solidFill>
                <a:latin typeface="Calibri"/>
                <a:ea typeface="Calibri"/>
                <a:cs typeface="Calibri"/>
                <a:sym typeface="Calibri"/>
              </a:rPr>
              <a:t>TSUNAMI BUOYS</a:t>
            </a:r>
            <a:endParaRPr sz="1400" b="0" i="0" u="none" strike="noStrike" cap="none" dirty="0">
              <a:solidFill>
                <a:srgbClr val="FF0000"/>
              </a:solidFill>
              <a:latin typeface="Arial"/>
              <a:ea typeface="Arial"/>
              <a:cs typeface="Arial"/>
              <a:sym typeface="Arial"/>
            </a:endParaRPr>
          </a:p>
        </p:txBody>
      </p:sp>
      <p:pic>
        <p:nvPicPr>
          <p:cNvPr id="19" name="Google Shape;234;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768169" y="0"/>
            <a:ext cx="1423831" cy="790113"/>
          </a:xfrm>
          <a:prstGeom prst="rect">
            <a:avLst/>
          </a:prstGeom>
          <a:noFill/>
          <a:ln>
            <a:noFill/>
          </a:ln>
        </p:spPr>
      </p:pic>
      <p:grpSp>
        <p:nvGrpSpPr>
          <p:cNvPr id="20" name="Google Shape;235;p28"/>
          <p:cNvGrpSpPr/>
          <p:nvPr/>
        </p:nvGrpSpPr>
        <p:grpSpPr>
          <a:xfrm>
            <a:off x="469180" y="820042"/>
            <a:ext cx="5773096" cy="2503762"/>
            <a:chOff x="119135" y="736323"/>
            <a:chExt cx="5476885" cy="2503762"/>
          </a:xfrm>
        </p:grpSpPr>
        <p:pic>
          <p:nvPicPr>
            <p:cNvPr id="22" name="Google Shape;237;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9135" y="736323"/>
              <a:ext cx="4523203" cy="2503762"/>
            </a:xfrm>
            <a:prstGeom prst="rect">
              <a:avLst/>
            </a:prstGeom>
            <a:noFill/>
            <a:ln>
              <a:noFill/>
            </a:ln>
          </p:spPr>
        </p:pic>
        <p:sp>
          <p:nvSpPr>
            <p:cNvPr id="23" name="Google Shape;238;p28"/>
            <p:cNvSpPr/>
            <p:nvPr/>
          </p:nvSpPr>
          <p:spPr>
            <a:xfrm>
              <a:off x="1997613" y="1662468"/>
              <a:ext cx="1167618" cy="1012874"/>
            </a:xfrm>
            <a:prstGeom prst="rect">
              <a:avLst/>
            </a:prstGeom>
            <a:solidFill>
              <a:srgbClr val="FF0000">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4" name="Google Shape;239;p28"/>
            <p:cNvCxnSpPr>
              <a:cxnSpLocks/>
            </p:cNvCxnSpPr>
            <p:nvPr/>
          </p:nvCxnSpPr>
          <p:spPr>
            <a:xfrm flipH="1">
              <a:off x="1155109" y="1660131"/>
              <a:ext cx="842504" cy="1506367"/>
            </a:xfrm>
            <a:prstGeom prst="straightConnector1">
              <a:avLst/>
            </a:prstGeom>
            <a:noFill/>
            <a:ln w="9525" cap="flat" cmpd="sng">
              <a:solidFill>
                <a:srgbClr val="FF0000"/>
              </a:solidFill>
              <a:prstDash val="solid"/>
              <a:round/>
              <a:headEnd type="none" w="sm" len="sm"/>
              <a:tailEnd type="none" w="sm" len="sm"/>
            </a:ln>
          </p:spPr>
        </p:cxnSp>
        <p:cxnSp>
          <p:nvCxnSpPr>
            <p:cNvPr id="25" name="Google Shape;240;p28"/>
            <p:cNvCxnSpPr>
              <a:cxnSpLocks/>
            </p:cNvCxnSpPr>
            <p:nvPr/>
          </p:nvCxnSpPr>
          <p:spPr>
            <a:xfrm>
              <a:off x="3165230" y="1660131"/>
              <a:ext cx="2430790" cy="1506367"/>
            </a:xfrm>
            <a:prstGeom prst="straightConnector1">
              <a:avLst/>
            </a:prstGeom>
            <a:noFill/>
            <a:ln w="9525" cap="flat" cmpd="sng">
              <a:solidFill>
                <a:srgbClr val="FF0000"/>
              </a:solidFill>
              <a:prstDash val="solid"/>
              <a:round/>
              <a:headEnd type="none" w="sm" len="sm"/>
              <a:tailEnd type="none" w="sm" len="sm"/>
            </a:ln>
          </p:spPr>
        </p:cxnSp>
      </p:grpSp>
      <p:sp>
        <p:nvSpPr>
          <p:cNvPr id="26" name="Google Shape;241;p28"/>
          <p:cNvSpPr txBox="1"/>
          <p:nvPr/>
        </p:nvSpPr>
        <p:spPr>
          <a:xfrm>
            <a:off x="5617146" y="1190815"/>
            <a:ext cx="6406989" cy="212361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Wingdings" charset="2"/>
              <a:buChar char="Ø"/>
            </a:pPr>
            <a:r>
              <a:rPr lang="pt-PT" sz="2200" i="0" u="none" strike="noStrike" cap="none" dirty="0">
                <a:solidFill>
                  <a:srgbClr val="000000"/>
                </a:solidFill>
                <a:latin typeface="Calibri" charset="0"/>
                <a:ea typeface="Calibri" charset="0"/>
                <a:cs typeface="Calibri" charset="0"/>
                <a:sym typeface="Arial"/>
              </a:rPr>
              <a:t>2 tsunami </a:t>
            </a:r>
            <a:r>
              <a:rPr lang="pt-PT" sz="2200" i="0" u="none" strike="noStrike" cap="none" dirty="0" err="1">
                <a:solidFill>
                  <a:srgbClr val="000000"/>
                </a:solidFill>
                <a:latin typeface="Calibri" charset="0"/>
                <a:ea typeface="Calibri" charset="0"/>
                <a:cs typeface="Calibri" charset="0"/>
                <a:sym typeface="Arial"/>
              </a:rPr>
              <a:t>buoys</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have</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been</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installed</a:t>
            </a:r>
            <a:r>
              <a:rPr lang="pt-PT" sz="2200" i="0" u="none" strike="noStrike" cap="none" dirty="0">
                <a:solidFill>
                  <a:srgbClr val="000000"/>
                </a:solidFill>
                <a:latin typeface="Calibri" charset="0"/>
                <a:ea typeface="Calibri" charset="0"/>
                <a:cs typeface="Calibri" charset="0"/>
                <a:sym typeface="Arial"/>
              </a:rPr>
              <a:t> in </a:t>
            </a:r>
            <a:r>
              <a:rPr lang="pt-PT" sz="2200" i="0" u="none" strike="noStrike" cap="none" dirty="0" err="1">
                <a:solidFill>
                  <a:srgbClr val="000000"/>
                </a:solidFill>
                <a:latin typeface="Calibri" charset="0"/>
                <a:ea typeface="Calibri" charset="0"/>
                <a:cs typeface="Calibri" charset="0"/>
                <a:sym typeface="Arial"/>
              </a:rPr>
              <a:t>the</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Ionian</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sea</a:t>
            </a:r>
            <a:r>
              <a:rPr lang="pt-PT" sz="2200" i="0" u="none" strike="noStrike" cap="none" dirty="0">
                <a:solidFill>
                  <a:srgbClr val="000000"/>
                </a:solidFill>
                <a:latin typeface="Calibri" charset="0"/>
                <a:ea typeface="Calibri" charset="0"/>
                <a:cs typeface="Calibri" charset="0"/>
                <a:sym typeface="Arial"/>
              </a:rPr>
              <a:t> </a:t>
            </a:r>
            <a:r>
              <a:rPr lang="pt-PT" sz="2200" dirty="0">
                <a:solidFill>
                  <a:srgbClr val="000000"/>
                </a:solidFill>
                <a:latin typeface="Calibri" charset="0"/>
                <a:ea typeface="Calibri" charset="0"/>
                <a:cs typeface="Calibri" charset="0"/>
                <a:sym typeface="Arial"/>
              </a:rPr>
              <a:t>in</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September</a:t>
            </a:r>
            <a:r>
              <a:rPr lang="pt-PT" sz="2200" i="0" u="none" strike="noStrike" cap="none" dirty="0">
                <a:solidFill>
                  <a:srgbClr val="000000"/>
                </a:solidFill>
                <a:latin typeface="Calibri" charset="0"/>
                <a:ea typeface="Calibri" charset="0"/>
                <a:cs typeface="Calibri" charset="0"/>
                <a:sym typeface="Arial"/>
              </a:rPr>
              <a:t> 2025 </a:t>
            </a:r>
            <a:r>
              <a:rPr lang="pt-PT" sz="2200" i="0" u="none" strike="noStrike" cap="none" dirty="0" err="1">
                <a:solidFill>
                  <a:srgbClr val="000000"/>
                </a:solidFill>
                <a:latin typeface="Calibri" charset="0"/>
                <a:ea typeface="Calibri" charset="0"/>
                <a:cs typeface="Calibri" charset="0"/>
                <a:sym typeface="Arial"/>
              </a:rPr>
              <a:t>by</a:t>
            </a:r>
            <a:r>
              <a:rPr lang="pt-PT" sz="2200" i="0" u="none" strike="noStrike" cap="none" dirty="0">
                <a:solidFill>
                  <a:srgbClr val="000000"/>
                </a:solidFill>
                <a:latin typeface="Calibri" charset="0"/>
                <a:ea typeface="Calibri" charset="0"/>
                <a:cs typeface="Calibri" charset="0"/>
                <a:sym typeface="Arial"/>
              </a:rPr>
              <a:t> MSM (</a:t>
            </a:r>
            <a:r>
              <a:rPr lang="pt-PT" sz="2200" i="0" u="none" strike="noStrike" cap="none" dirty="0" err="1">
                <a:solidFill>
                  <a:srgbClr val="000000"/>
                </a:solidFill>
                <a:latin typeface="Calibri" charset="0"/>
                <a:ea typeface="Calibri" charset="0"/>
                <a:cs typeface="Calibri" charset="0"/>
                <a:sym typeface="Arial"/>
              </a:rPr>
              <a:t>Mediterráneo</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Senales</a:t>
            </a:r>
            <a:r>
              <a:rPr lang="pt-PT" sz="2200" i="0" u="none" strike="noStrike" cap="none" dirty="0">
                <a:solidFill>
                  <a:srgbClr val="000000"/>
                </a:solidFill>
                <a:latin typeface="Calibri" charset="0"/>
                <a:ea typeface="Calibri" charset="0"/>
                <a:cs typeface="Calibri" charset="0"/>
                <a:sym typeface="Arial"/>
              </a:rPr>
              <a:t> Marítimas) </a:t>
            </a:r>
            <a:r>
              <a:rPr lang="pt-PT" sz="2200" i="0" u="none" strike="noStrike" cap="none" dirty="0" err="1">
                <a:solidFill>
                  <a:srgbClr val="000000"/>
                </a:solidFill>
                <a:latin typeface="Calibri" charset="0"/>
                <a:ea typeface="Calibri" charset="0"/>
                <a:cs typeface="Calibri" charset="0"/>
                <a:sym typeface="Arial"/>
              </a:rPr>
              <a:t>that</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was</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awarded</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contract</a:t>
            </a:r>
            <a:endParaRPr sz="2200" i="0" u="none" strike="noStrike" cap="none" dirty="0">
              <a:solidFill>
                <a:srgbClr val="000000"/>
              </a:solidFill>
              <a:latin typeface="Calibri" charset="0"/>
              <a:ea typeface="Calibri" charset="0"/>
              <a:cs typeface="Calibri" charset="0"/>
              <a:sym typeface="Arial"/>
            </a:endParaRPr>
          </a:p>
          <a:p>
            <a:pPr marL="342900" marR="0" lvl="0" indent="-342900" algn="l" rtl="0">
              <a:spcBef>
                <a:spcPts val="0"/>
              </a:spcBef>
              <a:spcAft>
                <a:spcPts val="0"/>
              </a:spcAft>
              <a:buClr>
                <a:srgbClr val="000000"/>
              </a:buClr>
              <a:buSzPts val="1800"/>
              <a:buFont typeface="Wingdings" charset="2"/>
              <a:buChar char="Ø"/>
            </a:pPr>
            <a:r>
              <a:rPr lang="pt-PT" sz="2200" i="0" u="none" strike="noStrike" cap="none" dirty="0" err="1">
                <a:solidFill>
                  <a:srgbClr val="000000"/>
                </a:solidFill>
                <a:latin typeface="Calibri" charset="0"/>
                <a:ea typeface="Calibri" charset="0"/>
                <a:cs typeface="Calibri" charset="0"/>
                <a:sym typeface="Arial"/>
              </a:rPr>
              <a:t>Location</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and</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technical</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requirements</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decided</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based</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on</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possible</a:t>
            </a:r>
            <a:r>
              <a:rPr lang="pt-PT" sz="2200" i="0" u="none" strike="noStrike" cap="none" dirty="0">
                <a:solidFill>
                  <a:srgbClr val="000000"/>
                </a:solidFill>
                <a:latin typeface="Calibri" charset="0"/>
                <a:ea typeface="Calibri" charset="0"/>
                <a:cs typeface="Calibri" charset="0"/>
                <a:sym typeface="Arial"/>
              </a:rPr>
              <a:t> tsunami </a:t>
            </a:r>
            <a:r>
              <a:rPr lang="pt-PT" sz="2200" i="0" u="none" strike="noStrike" cap="none" dirty="0" err="1">
                <a:solidFill>
                  <a:srgbClr val="000000"/>
                </a:solidFill>
                <a:latin typeface="Calibri" charset="0"/>
                <a:ea typeface="Calibri" charset="0"/>
                <a:cs typeface="Calibri" charset="0"/>
                <a:sym typeface="Arial"/>
              </a:rPr>
              <a:t>sources</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and</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ship</a:t>
            </a:r>
            <a:r>
              <a:rPr lang="pt-PT" sz="2200" i="0" u="none" strike="noStrike" cap="none" dirty="0">
                <a:solidFill>
                  <a:srgbClr val="000000"/>
                </a:solidFill>
                <a:latin typeface="Calibri" charset="0"/>
                <a:ea typeface="Calibri" charset="0"/>
                <a:cs typeface="Calibri" charset="0"/>
                <a:sym typeface="Arial"/>
              </a:rPr>
              <a:t> </a:t>
            </a:r>
            <a:r>
              <a:rPr lang="pt-PT" sz="2200" i="0" u="none" strike="noStrike" cap="none" dirty="0" err="1">
                <a:solidFill>
                  <a:srgbClr val="000000"/>
                </a:solidFill>
                <a:latin typeface="Calibri" charset="0"/>
                <a:ea typeface="Calibri" charset="0"/>
                <a:cs typeface="Calibri" charset="0"/>
                <a:sym typeface="Arial"/>
              </a:rPr>
              <a:t>traffic</a:t>
            </a:r>
            <a:r>
              <a:rPr lang="pt-PT" sz="2200" i="0" u="none" strike="noStrike" cap="none" dirty="0">
                <a:solidFill>
                  <a:srgbClr val="000000"/>
                </a:solidFill>
                <a:latin typeface="Calibri" charset="0"/>
                <a:ea typeface="Calibri" charset="0"/>
                <a:cs typeface="Calibri" charset="0"/>
                <a:sym typeface="Arial"/>
              </a:rPr>
              <a:t> (in </a:t>
            </a:r>
            <a:r>
              <a:rPr lang="pt-PT" sz="2200" i="0" u="none" strike="noStrike" cap="none" dirty="0" err="1">
                <a:solidFill>
                  <a:srgbClr val="000000"/>
                </a:solidFill>
                <a:latin typeface="Calibri" charset="0"/>
                <a:ea typeface="Calibri" charset="0"/>
                <a:cs typeface="Calibri" charset="0"/>
                <a:sym typeface="Arial"/>
              </a:rPr>
              <a:t>Italian</a:t>
            </a:r>
            <a:r>
              <a:rPr lang="pt-PT" sz="2200" dirty="0">
                <a:latin typeface="Calibri" charset="0"/>
                <a:ea typeface="Calibri" charset="0"/>
                <a:cs typeface="Calibri" charset="0"/>
              </a:rPr>
              <a:t> exclusive </a:t>
            </a:r>
            <a:r>
              <a:rPr lang="pt-PT" sz="2200" dirty="0" err="1">
                <a:latin typeface="Calibri" charset="0"/>
                <a:ea typeface="Calibri" charset="0"/>
                <a:cs typeface="Calibri" charset="0"/>
              </a:rPr>
              <a:t>economic</a:t>
            </a:r>
            <a:r>
              <a:rPr lang="pt-PT" sz="2200" dirty="0">
                <a:latin typeface="Calibri" charset="0"/>
                <a:ea typeface="Calibri" charset="0"/>
                <a:cs typeface="Calibri" charset="0"/>
              </a:rPr>
              <a:t> zone)</a:t>
            </a:r>
            <a:endParaRPr lang="pt-PT" sz="2200" dirty="0">
              <a:latin typeface="Calibri" charset="0"/>
              <a:ea typeface="Calibri" charset="0"/>
              <a:cs typeface="Calibri" charset="0"/>
              <a:sym typeface="Arial"/>
            </a:endParaRPr>
          </a:p>
        </p:txBody>
      </p:sp>
      <p:sp>
        <p:nvSpPr>
          <p:cNvPr id="27" name="CasellaDiTesto 26"/>
          <p:cNvSpPr txBox="1"/>
          <p:nvPr/>
        </p:nvSpPr>
        <p:spPr>
          <a:xfrm>
            <a:off x="6474985" y="3543568"/>
            <a:ext cx="4079706" cy="1077218"/>
          </a:xfrm>
          <a:prstGeom prst="rect">
            <a:avLst/>
          </a:prstGeom>
          <a:noFill/>
        </p:spPr>
        <p:txBody>
          <a:bodyPr wrap="square" rtlCol="0">
            <a:spAutoFit/>
          </a:bodyPr>
          <a:lstStyle/>
          <a:p>
            <a:pPr algn="just"/>
            <a:r>
              <a:rPr lang="it-IT" sz="1600" dirty="0" err="1">
                <a:solidFill>
                  <a:schemeClr val="accent1">
                    <a:lumMod val="50000"/>
                  </a:schemeClr>
                </a:solidFill>
                <a:latin typeface="Calibri" charset="0"/>
                <a:ea typeface="Calibri" charset="0"/>
                <a:cs typeface="Calibri" charset="0"/>
              </a:rPr>
              <a:t>Funding</a:t>
            </a:r>
            <a:r>
              <a:rPr lang="it-IT" sz="1600" dirty="0">
                <a:solidFill>
                  <a:schemeClr val="accent1">
                    <a:lumMod val="50000"/>
                  </a:schemeClr>
                </a:solidFill>
                <a:latin typeface="Calibri" charset="0"/>
                <a:ea typeface="Calibri" charset="0"/>
                <a:cs typeface="Calibri" charset="0"/>
              </a:rPr>
              <a:t> (~2.8 M€) by the </a:t>
            </a:r>
            <a:r>
              <a:rPr lang="it-IT" sz="1600" dirty="0" err="1">
                <a:solidFill>
                  <a:schemeClr val="accent1">
                    <a:lumMod val="50000"/>
                  </a:schemeClr>
                </a:solidFill>
                <a:latin typeface="Calibri" charset="0"/>
                <a:ea typeface="Calibri" charset="0"/>
                <a:cs typeface="Calibri" charset="0"/>
              </a:rPr>
              <a:t>Italian</a:t>
            </a:r>
            <a:r>
              <a:rPr lang="it-IT" sz="1600" dirty="0">
                <a:solidFill>
                  <a:schemeClr val="accent1">
                    <a:lumMod val="50000"/>
                  </a:schemeClr>
                </a:solidFill>
                <a:latin typeface="Calibri" charset="0"/>
                <a:ea typeface="Calibri" charset="0"/>
                <a:cs typeface="Calibri" charset="0"/>
              </a:rPr>
              <a:t> </a:t>
            </a:r>
            <a:r>
              <a:rPr lang="it-IT" sz="1600" dirty="0" err="1">
                <a:solidFill>
                  <a:schemeClr val="accent1">
                    <a:lumMod val="50000"/>
                  </a:schemeClr>
                </a:solidFill>
                <a:latin typeface="Calibri" charset="0"/>
                <a:ea typeface="Calibri" charset="0"/>
                <a:cs typeface="Calibri" charset="0"/>
              </a:rPr>
              <a:t>Ministery</a:t>
            </a:r>
            <a:r>
              <a:rPr lang="it-IT" sz="1600" dirty="0">
                <a:solidFill>
                  <a:schemeClr val="accent1">
                    <a:lumMod val="50000"/>
                  </a:schemeClr>
                </a:solidFill>
                <a:latin typeface="Calibri" charset="0"/>
                <a:ea typeface="Calibri" charset="0"/>
                <a:cs typeface="Calibri" charset="0"/>
              </a:rPr>
              <a:t> of </a:t>
            </a:r>
            <a:r>
              <a:rPr lang="it-IT" sz="1600" dirty="0" err="1">
                <a:solidFill>
                  <a:schemeClr val="accent1">
                    <a:lumMod val="50000"/>
                  </a:schemeClr>
                </a:solidFill>
                <a:latin typeface="Calibri" charset="0"/>
                <a:ea typeface="Calibri" charset="0"/>
                <a:cs typeface="Calibri" charset="0"/>
              </a:rPr>
              <a:t>Research</a:t>
            </a:r>
            <a:r>
              <a:rPr lang="it-IT" sz="1600" dirty="0">
                <a:solidFill>
                  <a:schemeClr val="accent1">
                    <a:lumMod val="50000"/>
                  </a:schemeClr>
                </a:solidFill>
                <a:latin typeface="Calibri" charset="0"/>
                <a:ea typeface="Calibri" charset="0"/>
                <a:cs typeface="Calibri" charset="0"/>
              </a:rPr>
              <a:t> </a:t>
            </a:r>
            <a:r>
              <a:rPr lang="it-IT" sz="1600" dirty="0" err="1">
                <a:solidFill>
                  <a:schemeClr val="accent1">
                    <a:lumMod val="50000"/>
                  </a:schemeClr>
                </a:solidFill>
                <a:latin typeface="Calibri" charset="0"/>
                <a:ea typeface="Calibri" charset="0"/>
                <a:cs typeface="Calibri" charset="0"/>
              </a:rPr>
              <a:t>through</a:t>
            </a:r>
            <a:r>
              <a:rPr lang="it-IT" sz="1600" dirty="0">
                <a:solidFill>
                  <a:schemeClr val="accent1">
                    <a:lumMod val="50000"/>
                  </a:schemeClr>
                </a:solidFill>
                <a:latin typeface="Calibri" charset="0"/>
                <a:ea typeface="Calibri" charset="0"/>
                <a:cs typeface="Calibri" charset="0"/>
              </a:rPr>
              <a:t> the </a:t>
            </a:r>
            <a:r>
              <a:rPr lang="it-IT" sz="1600" dirty="0" err="1">
                <a:solidFill>
                  <a:schemeClr val="accent1">
                    <a:lumMod val="50000"/>
                  </a:schemeClr>
                </a:solidFill>
                <a:latin typeface="Calibri" charset="0"/>
                <a:ea typeface="Calibri" charset="0"/>
                <a:cs typeface="Calibri" charset="0"/>
              </a:rPr>
              <a:t>European</a:t>
            </a:r>
            <a:r>
              <a:rPr lang="it-IT" sz="1600" dirty="0">
                <a:solidFill>
                  <a:schemeClr val="accent1">
                    <a:lumMod val="50000"/>
                  </a:schemeClr>
                </a:solidFill>
                <a:latin typeface="Calibri" charset="0"/>
                <a:ea typeface="Calibri" charset="0"/>
                <a:cs typeface="Calibri" charset="0"/>
              </a:rPr>
              <a:t> </a:t>
            </a:r>
            <a:r>
              <a:rPr lang="it-IT" sz="1600" dirty="0" err="1">
                <a:solidFill>
                  <a:schemeClr val="accent1">
                    <a:lumMod val="50000"/>
                  </a:schemeClr>
                </a:solidFill>
                <a:latin typeface="Calibri" charset="0"/>
                <a:ea typeface="Calibri" charset="0"/>
                <a:cs typeface="Calibri" charset="0"/>
              </a:rPr>
              <a:t>contribution</a:t>
            </a:r>
            <a:r>
              <a:rPr lang="it-IT" sz="1600" dirty="0">
                <a:solidFill>
                  <a:schemeClr val="accent1">
                    <a:lumMod val="50000"/>
                  </a:schemeClr>
                </a:solidFill>
                <a:latin typeface="Calibri" charset="0"/>
                <a:ea typeface="Calibri" charset="0"/>
                <a:cs typeface="Calibri" charset="0"/>
              </a:rPr>
              <a:t> </a:t>
            </a:r>
            <a:r>
              <a:rPr lang="it-IT" sz="1600" dirty="0" err="1">
                <a:solidFill>
                  <a:schemeClr val="accent1">
                    <a:lumMod val="50000"/>
                  </a:schemeClr>
                </a:solidFill>
                <a:latin typeface="Calibri" charset="0"/>
                <a:ea typeface="Calibri" charset="0"/>
                <a:cs typeface="Calibri" charset="0"/>
              </a:rPr>
              <a:t>Next</a:t>
            </a:r>
            <a:r>
              <a:rPr lang="it-IT" sz="1600" dirty="0">
                <a:solidFill>
                  <a:schemeClr val="accent1">
                    <a:lumMod val="50000"/>
                  </a:schemeClr>
                </a:solidFill>
                <a:latin typeface="Calibri" charset="0"/>
                <a:ea typeface="Calibri" charset="0"/>
                <a:cs typeface="Calibri" charset="0"/>
              </a:rPr>
              <a:t> Generation EU - NRRP (National </a:t>
            </a:r>
            <a:r>
              <a:rPr lang="it-IT" sz="1600" dirty="0" err="1">
                <a:solidFill>
                  <a:schemeClr val="accent1">
                    <a:lumMod val="50000"/>
                  </a:schemeClr>
                </a:solidFill>
                <a:latin typeface="Calibri" charset="0"/>
                <a:ea typeface="Calibri" charset="0"/>
                <a:cs typeface="Calibri" charset="0"/>
              </a:rPr>
              <a:t>Recovery</a:t>
            </a:r>
            <a:r>
              <a:rPr lang="it-IT" sz="1600" dirty="0">
                <a:solidFill>
                  <a:schemeClr val="accent1">
                    <a:lumMod val="50000"/>
                  </a:schemeClr>
                </a:solidFill>
                <a:latin typeface="Calibri" charset="0"/>
                <a:ea typeface="Calibri" charset="0"/>
                <a:cs typeface="Calibri" charset="0"/>
              </a:rPr>
              <a:t> and </a:t>
            </a:r>
            <a:r>
              <a:rPr lang="it-IT" sz="1600" dirty="0" err="1">
                <a:solidFill>
                  <a:schemeClr val="accent1">
                    <a:lumMod val="50000"/>
                  </a:schemeClr>
                </a:solidFill>
                <a:latin typeface="Calibri" charset="0"/>
                <a:ea typeface="Calibri" charset="0"/>
                <a:cs typeface="Calibri" charset="0"/>
              </a:rPr>
              <a:t>Resilience</a:t>
            </a:r>
            <a:r>
              <a:rPr lang="it-IT" sz="1600" dirty="0">
                <a:solidFill>
                  <a:schemeClr val="accent1">
                    <a:lumMod val="50000"/>
                  </a:schemeClr>
                </a:solidFill>
                <a:latin typeface="Calibri" charset="0"/>
                <a:ea typeface="Calibri" charset="0"/>
                <a:cs typeface="Calibri" charset="0"/>
              </a:rPr>
              <a:t> Plan) “MEET”, </a:t>
            </a:r>
            <a:r>
              <a:rPr lang="it-IT" sz="1600" dirty="0" err="1">
                <a:solidFill>
                  <a:schemeClr val="accent1">
                    <a:lumMod val="50000"/>
                  </a:schemeClr>
                </a:solidFill>
                <a:latin typeface="Calibri" charset="0"/>
                <a:ea typeface="Calibri" charset="0"/>
                <a:cs typeface="Calibri" charset="0"/>
              </a:rPr>
              <a:t>coord</a:t>
            </a:r>
            <a:r>
              <a:rPr lang="it-IT" sz="1600" dirty="0">
                <a:solidFill>
                  <a:schemeClr val="accent1">
                    <a:lumMod val="50000"/>
                  </a:schemeClr>
                </a:solidFill>
                <a:latin typeface="Calibri" charset="0"/>
                <a:ea typeface="Calibri" charset="0"/>
                <a:cs typeface="Calibri" charset="0"/>
              </a:rPr>
              <a:t>. by INGV</a:t>
            </a:r>
          </a:p>
        </p:txBody>
      </p:sp>
      <p:pic>
        <p:nvPicPr>
          <p:cNvPr id="3" name="Picture 2" descr="A map of the world&#10;&#10;AI-generated content may be incorrect.">
            <a:extLst>
              <a:ext uri="{FF2B5EF4-FFF2-40B4-BE49-F238E27FC236}">
                <a16:creationId xmlns:a16="http://schemas.microsoft.com/office/drawing/2014/main" id="{E90E03AE-80E4-140D-E9E6-A433A9C763FD}"/>
              </a:ext>
            </a:extLst>
          </p:cNvPr>
          <p:cNvPicPr>
            <a:picLocks noChangeAspect="1"/>
          </p:cNvPicPr>
          <p:nvPr/>
        </p:nvPicPr>
        <p:blipFill>
          <a:blip r:embed="rId4"/>
          <a:stretch>
            <a:fillRect/>
          </a:stretch>
        </p:blipFill>
        <p:spPr>
          <a:xfrm>
            <a:off x="1561184" y="3252554"/>
            <a:ext cx="4699000" cy="3200400"/>
          </a:xfrm>
          <a:prstGeom prst="rect">
            <a:avLst/>
          </a:prstGeom>
        </p:spPr>
      </p:pic>
      <p:pic>
        <p:nvPicPr>
          <p:cNvPr id="9" name="Picture 8" descr="A logo with a spiral in the center&#10;&#10;AI-generated content may be incorrect.">
            <a:extLst>
              <a:ext uri="{FF2B5EF4-FFF2-40B4-BE49-F238E27FC236}">
                <a16:creationId xmlns:a16="http://schemas.microsoft.com/office/drawing/2014/main" id="{91AA743D-BA9F-20A1-7E20-42EC70C672AA}"/>
              </a:ext>
            </a:extLst>
          </p:cNvPr>
          <p:cNvPicPr>
            <a:picLocks noChangeAspect="1"/>
          </p:cNvPicPr>
          <p:nvPr/>
        </p:nvPicPr>
        <p:blipFill>
          <a:blip r:embed="rId5"/>
          <a:stretch>
            <a:fillRect/>
          </a:stretch>
        </p:blipFill>
        <p:spPr>
          <a:xfrm>
            <a:off x="8701387" y="4849921"/>
            <a:ext cx="1718621" cy="1229993"/>
          </a:xfrm>
          <a:prstGeom prst="rect">
            <a:avLst/>
          </a:prstGeom>
        </p:spPr>
      </p:pic>
      <p:pic>
        <p:nvPicPr>
          <p:cNvPr id="10" name="Picture 2" descr="Call TNA/NOA della Rete ILGE | progetto PNRR-MEET |deadline 07 Marzo 2024 |  EPOS Italia">
            <a:extLst>
              <a:ext uri="{FF2B5EF4-FFF2-40B4-BE49-F238E27FC236}">
                <a16:creationId xmlns:a16="http://schemas.microsoft.com/office/drawing/2014/main" id="{BC08F71C-0A4E-AFA9-AC84-B38F16B97E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857" t="20681" r="13275" b="13933"/>
          <a:stretch/>
        </p:blipFill>
        <p:spPr bwMode="auto">
          <a:xfrm>
            <a:off x="10666483" y="3753796"/>
            <a:ext cx="1309011" cy="584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with black squares&#10;&#10;AI-generated content may be incorrect.">
            <a:extLst>
              <a:ext uri="{FF2B5EF4-FFF2-40B4-BE49-F238E27FC236}">
                <a16:creationId xmlns:a16="http://schemas.microsoft.com/office/drawing/2014/main" id="{FB6A22B1-5BDC-F5F6-F0E6-76487A3B2305}"/>
              </a:ext>
            </a:extLst>
          </p:cNvPr>
          <p:cNvPicPr>
            <a:picLocks noChangeAspect="1"/>
          </p:cNvPicPr>
          <p:nvPr/>
        </p:nvPicPr>
        <p:blipFill>
          <a:blip r:embed="rId7"/>
          <a:stretch>
            <a:fillRect/>
          </a:stretch>
        </p:blipFill>
        <p:spPr>
          <a:xfrm>
            <a:off x="6949532" y="4739794"/>
            <a:ext cx="1340120" cy="1340120"/>
          </a:xfrm>
          <a:prstGeom prst="rect">
            <a:avLst/>
          </a:prstGeom>
        </p:spPr>
      </p:pic>
    </p:spTree>
    <p:extLst>
      <p:ext uri="{BB962C8B-B14F-4D97-AF65-F5344CB8AC3E}">
        <p14:creationId xmlns:p14="http://schemas.microsoft.com/office/powerpoint/2010/main" val="841965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82EB6-BD19-06EF-A582-C4535E064371}"/>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A5EB3ECE-3B90-DDE5-800F-BEFBEF9AEDC3}"/>
              </a:ext>
            </a:extLst>
          </p:cNvPr>
          <p:cNvSpPr>
            <a:spLocks noGrp="1"/>
          </p:cNvSpPr>
          <p:nvPr>
            <p:ph type="title"/>
          </p:nvPr>
        </p:nvSpPr>
        <p:spPr>
          <a:xfrm>
            <a:off x="327570" y="-325295"/>
            <a:ext cx="10972800" cy="1143000"/>
          </a:xfrm>
        </p:spPr>
        <p:txBody>
          <a:bodyPr/>
          <a:lstStyle/>
          <a:p>
            <a:r>
              <a:rPr lang="it-IT" dirty="0">
                <a:solidFill>
                  <a:schemeClr val="bg1"/>
                </a:solidFill>
              </a:rPr>
              <a:t>Tsunami </a:t>
            </a:r>
            <a:r>
              <a:rPr lang="it-IT" dirty="0" err="1">
                <a:solidFill>
                  <a:schemeClr val="bg1"/>
                </a:solidFill>
              </a:rPr>
              <a:t>buoys</a:t>
            </a:r>
            <a:endParaRPr lang="it-IT" dirty="0">
              <a:solidFill>
                <a:schemeClr val="bg1"/>
              </a:solidFill>
            </a:endParaRPr>
          </a:p>
        </p:txBody>
      </p:sp>
      <p:pic>
        <p:nvPicPr>
          <p:cNvPr id="11" name="Google Shape;196;p25">
            <a:extLst>
              <a:ext uri="{FF2B5EF4-FFF2-40B4-BE49-F238E27FC236}">
                <a16:creationId xmlns:a16="http://schemas.microsoft.com/office/drawing/2014/main" id="{10CB146B-2AE6-135E-EE85-964FE60294D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898941" y="74683"/>
            <a:ext cx="1253706" cy="695707"/>
          </a:xfrm>
          <a:prstGeom prst="rect">
            <a:avLst/>
          </a:prstGeom>
          <a:noFill/>
          <a:ln>
            <a:noFill/>
          </a:ln>
        </p:spPr>
      </p:pic>
      <p:pic>
        <p:nvPicPr>
          <p:cNvPr id="15" name="Picture 14" descr="A boat on the water&#10;&#10;AI-generated content may be incorrect.">
            <a:extLst>
              <a:ext uri="{FF2B5EF4-FFF2-40B4-BE49-F238E27FC236}">
                <a16:creationId xmlns:a16="http://schemas.microsoft.com/office/drawing/2014/main" id="{8EE4BA3B-0F21-18D9-C235-EE08263E80B8}"/>
              </a:ext>
            </a:extLst>
          </p:cNvPr>
          <p:cNvPicPr>
            <a:picLocks noChangeAspect="1"/>
          </p:cNvPicPr>
          <p:nvPr/>
        </p:nvPicPr>
        <p:blipFill>
          <a:blip r:embed="rId3"/>
          <a:stretch>
            <a:fillRect/>
          </a:stretch>
        </p:blipFill>
        <p:spPr>
          <a:xfrm>
            <a:off x="169209" y="669045"/>
            <a:ext cx="2737177" cy="3649570"/>
          </a:xfrm>
          <a:prstGeom prst="rect">
            <a:avLst/>
          </a:prstGeom>
        </p:spPr>
      </p:pic>
      <p:pic>
        <p:nvPicPr>
          <p:cNvPr id="16" name="Picture 15" descr="A boat with a yellow buoy&#10;&#10;AI-generated content may be incorrect.">
            <a:extLst>
              <a:ext uri="{FF2B5EF4-FFF2-40B4-BE49-F238E27FC236}">
                <a16:creationId xmlns:a16="http://schemas.microsoft.com/office/drawing/2014/main" id="{D93E886E-4F00-A3F5-1799-9C8B81C72DEB}"/>
              </a:ext>
            </a:extLst>
          </p:cNvPr>
          <p:cNvPicPr>
            <a:picLocks noChangeAspect="1"/>
          </p:cNvPicPr>
          <p:nvPr/>
        </p:nvPicPr>
        <p:blipFill>
          <a:blip r:embed="rId4"/>
          <a:stretch>
            <a:fillRect/>
          </a:stretch>
        </p:blipFill>
        <p:spPr>
          <a:xfrm>
            <a:off x="3192930" y="1008663"/>
            <a:ext cx="3679643" cy="2758681"/>
          </a:xfrm>
          <a:prstGeom prst="rect">
            <a:avLst/>
          </a:prstGeom>
        </p:spPr>
      </p:pic>
      <p:pic>
        <p:nvPicPr>
          <p:cNvPr id="14" name="Picture 13" descr="A group of men on a deck of a ship&#10;&#10;AI-generated content may be incorrect.">
            <a:extLst>
              <a:ext uri="{FF2B5EF4-FFF2-40B4-BE49-F238E27FC236}">
                <a16:creationId xmlns:a16="http://schemas.microsoft.com/office/drawing/2014/main" id="{9F903D7F-4A9D-BA5C-AEC1-3C33A579F2CE}"/>
              </a:ext>
            </a:extLst>
          </p:cNvPr>
          <p:cNvPicPr>
            <a:picLocks noChangeAspect="1"/>
          </p:cNvPicPr>
          <p:nvPr/>
        </p:nvPicPr>
        <p:blipFill>
          <a:blip r:embed="rId5"/>
          <a:stretch>
            <a:fillRect/>
          </a:stretch>
        </p:blipFill>
        <p:spPr>
          <a:xfrm>
            <a:off x="455753" y="3767344"/>
            <a:ext cx="3264909" cy="2447749"/>
          </a:xfrm>
          <a:prstGeom prst="rect">
            <a:avLst/>
          </a:prstGeom>
        </p:spPr>
      </p:pic>
      <p:pic>
        <p:nvPicPr>
          <p:cNvPr id="17" name="Picture 16" descr="A yellow buoy in the water&#10;&#10;AI-generated content may be incorrect.">
            <a:extLst>
              <a:ext uri="{FF2B5EF4-FFF2-40B4-BE49-F238E27FC236}">
                <a16:creationId xmlns:a16="http://schemas.microsoft.com/office/drawing/2014/main" id="{4F8231C7-65E4-D8FD-C83C-A9B81574E798}"/>
              </a:ext>
            </a:extLst>
          </p:cNvPr>
          <p:cNvPicPr>
            <a:picLocks noChangeAspect="1"/>
          </p:cNvPicPr>
          <p:nvPr/>
        </p:nvPicPr>
        <p:blipFill>
          <a:blip r:embed="rId6"/>
          <a:stretch>
            <a:fillRect/>
          </a:stretch>
        </p:blipFill>
        <p:spPr>
          <a:xfrm>
            <a:off x="3867392" y="3489419"/>
            <a:ext cx="2143396" cy="2857861"/>
          </a:xfrm>
          <a:prstGeom prst="rect">
            <a:avLst/>
          </a:prstGeom>
        </p:spPr>
      </p:pic>
      <p:pic>
        <p:nvPicPr>
          <p:cNvPr id="21" name="Picture 20" descr="A graph of water column height&#10;&#10;AI-generated content may be incorrect.">
            <a:extLst>
              <a:ext uri="{FF2B5EF4-FFF2-40B4-BE49-F238E27FC236}">
                <a16:creationId xmlns:a16="http://schemas.microsoft.com/office/drawing/2014/main" id="{4ACAC4C7-FADF-1FE7-C7B6-F3523CEE5561}"/>
              </a:ext>
            </a:extLst>
          </p:cNvPr>
          <p:cNvPicPr>
            <a:picLocks noChangeAspect="1"/>
          </p:cNvPicPr>
          <p:nvPr/>
        </p:nvPicPr>
        <p:blipFill>
          <a:blip r:embed="rId7"/>
          <a:stretch>
            <a:fillRect/>
          </a:stretch>
        </p:blipFill>
        <p:spPr>
          <a:xfrm>
            <a:off x="7691230" y="671425"/>
            <a:ext cx="3523307" cy="2625141"/>
          </a:xfrm>
          <a:prstGeom prst="rect">
            <a:avLst/>
          </a:prstGeom>
        </p:spPr>
      </p:pic>
      <p:pic>
        <p:nvPicPr>
          <p:cNvPr id="28" name="Picture 27" descr="A graph of water column height&#10;&#10;AI-generated content may be incorrect.">
            <a:extLst>
              <a:ext uri="{FF2B5EF4-FFF2-40B4-BE49-F238E27FC236}">
                <a16:creationId xmlns:a16="http://schemas.microsoft.com/office/drawing/2014/main" id="{A46F9533-119C-E230-7295-5197FD6567AE}"/>
              </a:ext>
            </a:extLst>
          </p:cNvPr>
          <p:cNvPicPr>
            <a:picLocks noChangeAspect="1"/>
          </p:cNvPicPr>
          <p:nvPr/>
        </p:nvPicPr>
        <p:blipFill>
          <a:blip r:embed="rId8"/>
          <a:stretch>
            <a:fillRect/>
          </a:stretch>
        </p:blipFill>
        <p:spPr>
          <a:xfrm>
            <a:off x="7691230" y="3441742"/>
            <a:ext cx="3523307" cy="2625141"/>
          </a:xfrm>
          <a:prstGeom prst="rect">
            <a:avLst/>
          </a:prstGeom>
        </p:spPr>
      </p:pic>
      <p:sp>
        <p:nvSpPr>
          <p:cNvPr id="29" name="Oval 28">
            <a:extLst>
              <a:ext uri="{FF2B5EF4-FFF2-40B4-BE49-F238E27FC236}">
                <a16:creationId xmlns:a16="http://schemas.microsoft.com/office/drawing/2014/main" id="{023AC3FE-FB79-506B-A0A4-7F51783BE23E}"/>
              </a:ext>
            </a:extLst>
          </p:cNvPr>
          <p:cNvSpPr/>
          <p:nvPr/>
        </p:nvSpPr>
        <p:spPr>
          <a:xfrm rot="1101532">
            <a:off x="9929495" y="940797"/>
            <a:ext cx="1808120" cy="510738"/>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solidFill>
                  <a:schemeClr val="bg2"/>
                </a:solidFill>
                <a:latin typeface="Montserrat" pitchFamily="2" charset="77"/>
              </a:rPr>
              <a:t>Tsunami Buoy #1</a:t>
            </a:r>
          </a:p>
        </p:txBody>
      </p:sp>
      <p:sp>
        <p:nvSpPr>
          <p:cNvPr id="30" name="Oval 29">
            <a:extLst>
              <a:ext uri="{FF2B5EF4-FFF2-40B4-BE49-F238E27FC236}">
                <a16:creationId xmlns:a16="http://schemas.microsoft.com/office/drawing/2014/main" id="{22A13D7B-B2F8-6BC7-F3FD-1C4BB3CFD6D7}"/>
              </a:ext>
            </a:extLst>
          </p:cNvPr>
          <p:cNvSpPr/>
          <p:nvPr/>
        </p:nvSpPr>
        <p:spPr>
          <a:xfrm rot="1101532">
            <a:off x="9994880" y="3457838"/>
            <a:ext cx="1808120" cy="510738"/>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solidFill>
                  <a:schemeClr val="bg2"/>
                </a:solidFill>
                <a:latin typeface="Montserrat" pitchFamily="2" charset="77"/>
              </a:rPr>
              <a:t>Tsunami Buoy #2</a:t>
            </a:r>
          </a:p>
        </p:txBody>
      </p:sp>
      <p:sp>
        <p:nvSpPr>
          <p:cNvPr id="31" name="TextBox 30">
            <a:extLst>
              <a:ext uri="{FF2B5EF4-FFF2-40B4-BE49-F238E27FC236}">
                <a16:creationId xmlns:a16="http://schemas.microsoft.com/office/drawing/2014/main" id="{CF9970C0-A3F5-B67C-9269-18C6E3910C6F}"/>
              </a:ext>
            </a:extLst>
          </p:cNvPr>
          <p:cNvSpPr txBox="1"/>
          <p:nvPr/>
        </p:nvSpPr>
        <p:spPr>
          <a:xfrm>
            <a:off x="8975835" y="2717627"/>
            <a:ext cx="2964273" cy="307777"/>
          </a:xfrm>
          <a:prstGeom prst="rect">
            <a:avLst/>
          </a:prstGeom>
          <a:noFill/>
        </p:spPr>
        <p:txBody>
          <a:bodyPr wrap="none" rtlCol="0">
            <a:spAutoFit/>
          </a:bodyPr>
          <a:lstStyle/>
          <a:p>
            <a:r>
              <a:rPr lang="en-IT" dirty="0"/>
              <a:t>~3200m depth, 100km off Siracusa</a:t>
            </a:r>
          </a:p>
        </p:txBody>
      </p:sp>
      <p:sp>
        <p:nvSpPr>
          <p:cNvPr id="32" name="TextBox 31">
            <a:extLst>
              <a:ext uri="{FF2B5EF4-FFF2-40B4-BE49-F238E27FC236}">
                <a16:creationId xmlns:a16="http://schemas.microsoft.com/office/drawing/2014/main" id="{89635A71-BEAE-7A39-AE1E-19DF5FC198E4}"/>
              </a:ext>
            </a:extLst>
          </p:cNvPr>
          <p:cNvSpPr txBox="1"/>
          <p:nvPr/>
        </p:nvSpPr>
        <p:spPr>
          <a:xfrm>
            <a:off x="8908719" y="5571185"/>
            <a:ext cx="2903359" cy="307777"/>
          </a:xfrm>
          <a:prstGeom prst="rect">
            <a:avLst/>
          </a:prstGeom>
          <a:noFill/>
        </p:spPr>
        <p:txBody>
          <a:bodyPr wrap="none" rtlCol="0">
            <a:spAutoFit/>
          </a:bodyPr>
          <a:lstStyle/>
          <a:p>
            <a:r>
              <a:rPr lang="en-IT" dirty="0"/>
              <a:t>~2600m depth, 100km off Crotone</a:t>
            </a:r>
          </a:p>
        </p:txBody>
      </p:sp>
      <p:pic>
        <p:nvPicPr>
          <p:cNvPr id="34" name="Picture 33" descr="A logo with a spiral in the center&#10;&#10;AI-generated content may be incorrect.">
            <a:extLst>
              <a:ext uri="{FF2B5EF4-FFF2-40B4-BE49-F238E27FC236}">
                <a16:creationId xmlns:a16="http://schemas.microsoft.com/office/drawing/2014/main" id="{56E65E66-D379-F23B-800C-AB201E763558}"/>
              </a:ext>
            </a:extLst>
          </p:cNvPr>
          <p:cNvPicPr>
            <a:picLocks noChangeAspect="1"/>
          </p:cNvPicPr>
          <p:nvPr/>
        </p:nvPicPr>
        <p:blipFill>
          <a:blip r:embed="rId9"/>
          <a:stretch>
            <a:fillRect/>
          </a:stretch>
        </p:blipFill>
        <p:spPr>
          <a:xfrm>
            <a:off x="6013262" y="4918349"/>
            <a:ext cx="1718621" cy="1229993"/>
          </a:xfrm>
          <a:prstGeom prst="rect">
            <a:avLst/>
          </a:prstGeom>
        </p:spPr>
      </p:pic>
      <p:pic>
        <p:nvPicPr>
          <p:cNvPr id="35" name="Picture 2" descr="Call TNA/NOA della Rete ILGE | progetto PNRR-MEET |deadline 07 Marzo 2024 |  EPOS Italia">
            <a:extLst>
              <a:ext uri="{FF2B5EF4-FFF2-40B4-BE49-F238E27FC236}">
                <a16:creationId xmlns:a16="http://schemas.microsoft.com/office/drawing/2014/main" id="{B1A96984-CC2E-ED4E-6CBA-A5B4C2381A4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6857" t="20681" r="13275" b="13933"/>
          <a:stretch/>
        </p:blipFill>
        <p:spPr bwMode="auto">
          <a:xfrm>
            <a:off x="8908719" y="74683"/>
            <a:ext cx="1309011" cy="584736"/>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234;p28">
            <a:extLst>
              <a:ext uri="{FF2B5EF4-FFF2-40B4-BE49-F238E27FC236}">
                <a16:creationId xmlns:a16="http://schemas.microsoft.com/office/drawing/2014/main" id="{F5B528D8-1757-AD32-0025-0402A7A3F69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768169" y="0"/>
            <a:ext cx="1423831" cy="790113"/>
          </a:xfrm>
          <a:prstGeom prst="rect">
            <a:avLst/>
          </a:prstGeom>
          <a:noFill/>
          <a:ln>
            <a:noFill/>
          </a:ln>
        </p:spPr>
      </p:pic>
      <p:pic>
        <p:nvPicPr>
          <p:cNvPr id="2" name="Picture 1" descr="A qr code with black squares&#10;&#10;AI-generated content may be incorrect.">
            <a:extLst>
              <a:ext uri="{FF2B5EF4-FFF2-40B4-BE49-F238E27FC236}">
                <a16:creationId xmlns:a16="http://schemas.microsoft.com/office/drawing/2014/main" id="{5E182041-0607-77EB-47CD-1F9FB85D3F85}"/>
              </a:ext>
            </a:extLst>
          </p:cNvPr>
          <p:cNvPicPr>
            <a:picLocks noChangeAspect="1"/>
          </p:cNvPicPr>
          <p:nvPr/>
        </p:nvPicPr>
        <p:blipFill>
          <a:blip r:embed="rId11"/>
          <a:stretch>
            <a:fillRect/>
          </a:stretch>
        </p:blipFill>
        <p:spPr>
          <a:xfrm>
            <a:off x="6441776" y="3865741"/>
            <a:ext cx="954210" cy="954210"/>
          </a:xfrm>
          <a:prstGeom prst="rect">
            <a:avLst/>
          </a:prstGeom>
        </p:spPr>
      </p:pic>
    </p:spTree>
    <p:extLst>
      <p:ext uri="{BB962C8B-B14F-4D97-AF65-F5344CB8AC3E}">
        <p14:creationId xmlns:p14="http://schemas.microsoft.com/office/powerpoint/2010/main" val="2586173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569843" y="-281952"/>
            <a:ext cx="10972800" cy="1143000"/>
          </a:xfrm>
        </p:spPr>
        <p:txBody>
          <a:bodyPr/>
          <a:lstStyle/>
          <a:p>
            <a:r>
              <a:rPr lang="it-IT" dirty="0" err="1"/>
              <a:t>Italian</a:t>
            </a:r>
            <a:r>
              <a:rPr lang="it-IT" dirty="0"/>
              <a:t> Tsunami Ready Activities 2025</a:t>
            </a:r>
          </a:p>
        </p:txBody>
      </p:sp>
      <p:pic>
        <p:nvPicPr>
          <p:cNvPr id="19" name="Google Shape;54;p13">
            <a:extLst>
              <a:ext uri="{FF2B5EF4-FFF2-40B4-BE49-F238E27FC236}">
                <a16:creationId xmlns:a16="http://schemas.microsoft.com/office/drawing/2014/main" id="{3654FE28-BED5-58B5-3E9C-85A80CC76E64}"/>
              </a:ext>
            </a:extLst>
          </p:cNvPr>
          <p:cNvPicPr preferRelativeResize="0"/>
          <p:nvPr/>
        </p:nvPicPr>
        <p:blipFill>
          <a:blip r:embed="rId3">
            <a:alphaModFix/>
          </a:blip>
          <a:stretch>
            <a:fillRect/>
          </a:stretch>
        </p:blipFill>
        <p:spPr>
          <a:xfrm>
            <a:off x="1308641" y="861048"/>
            <a:ext cx="9685424" cy="5454692"/>
          </a:xfrm>
          <a:prstGeom prst="rect">
            <a:avLst/>
          </a:prstGeom>
          <a:noFill/>
          <a:ln>
            <a:noFill/>
          </a:ln>
        </p:spPr>
      </p:pic>
      <p:sp>
        <p:nvSpPr>
          <p:cNvPr id="23" name="Google Shape;55;p13">
            <a:extLst>
              <a:ext uri="{FF2B5EF4-FFF2-40B4-BE49-F238E27FC236}">
                <a16:creationId xmlns:a16="http://schemas.microsoft.com/office/drawing/2014/main" id="{B6ADCE39-FEA4-C2E6-D805-3DF583866326}"/>
              </a:ext>
            </a:extLst>
          </p:cNvPr>
          <p:cNvSpPr txBox="1">
            <a:spLocks/>
          </p:cNvSpPr>
          <p:nvPr/>
        </p:nvSpPr>
        <p:spPr>
          <a:xfrm>
            <a:off x="2920223" y="5817852"/>
            <a:ext cx="7729349" cy="35820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spcAft>
                <a:spcPts val="1200"/>
              </a:spcAft>
              <a:buFont typeface="Arial"/>
              <a:buNone/>
            </a:pPr>
            <a:r>
              <a:rPr lang="en-GB" sz="1200">
                <a:highlight>
                  <a:srgbClr val="FFFFFF"/>
                </a:highlight>
                <a:latin typeface="Roboto"/>
                <a:ea typeface="Roboto"/>
                <a:cs typeface="Roboto"/>
                <a:sym typeface="Roboto"/>
              </a:rPr>
              <a:t>Four more Italian coastal municipalities expressed interest in joining the Tsunami Ready programme.</a:t>
            </a:r>
            <a:endParaRPr lang="en-GB" sz="1200" dirty="0"/>
          </a:p>
        </p:txBody>
      </p:sp>
    </p:spTree>
    <p:extLst>
      <p:ext uri="{BB962C8B-B14F-4D97-AF65-F5344CB8AC3E}">
        <p14:creationId xmlns:p14="http://schemas.microsoft.com/office/powerpoint/2010/main" val="78970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1F865-4365-D6C9-BC5A-5CC59F59E801}"/>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34CE2594-2AEC-FA57-CDB0-9E297B562ED8}"/>
              </a:ext>
            </a:extLst>
          </p:cNvPr>
          <p:cNvSpPr>
            <a:spLocks noGrp="1"/>
          </p:cNvSpPr>
          <p:nvPr>
            <p:ph type="title"/>
          </p:nvPr>
        </p:nvSpPr>
        <p:spPr>
          <a:xfrm>
            <a:off x="569843" y="-281952"/>
            <a:ext cx="10972800" cy="1143000"/>
          </a:xfrm>
        </p:spPr>
        <p:txBody>
          <a:bodyPr/>
          <a:lstStyle/>
          <a:p>
            <a:r>
              <a:rPr lang="it-IT" dirty="0" err="1"/>
              <a:t>Italian</a:t>
            </a:r>
            <a:r>
              <a:rPr lang="it-IT" dirty="0"/>
              <a:t> Tsunami Ready Activities 2025</a:t>
            </a:r>
          </a:p>
        </p:txBody>
      </p:sp>
      <p:pic>
        <p:nvPicPr>
          <p:cNvPr id="7" name="Immagine 6">
            <a:extLst>
              <a:ext uri="{FF2B5EF4-FFF2-40B4-BE49-F238E27FC236}">
                <a16:creationId xmlns:a16="http://schemas.microsoft.com/office/drawing/2014/main" id="{1F3898D2-F406-D7E2-54B0-DC487A8428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9572" y="67181"/>
            <a:ext cx="1497058" cy="1709792"/>
          </a:xfrm>
          <a:prstGeom prst="rect">
            <a:avLst/>
          </a:prstGeom>
        </p:spPr>
      </p:pic>
      <p:sp>
        <p:nvSpPr>
          <p:cNvPr id="27" name="Google Shape;61;p14">
            <a:extLst>
              <a:ext uri="{FF2B5EF4-FFF2-40B4-BE49-F238E27FC236}">
                <a16:creationId xmlns:a16="http://schemas.microsoft.com/office/drawing/2014/main" id="{5FABD65D-D98F-837B-9B72-5A585E754088}"/>
              </a:ext>
            </a:extLst>
          </p:cNvPr>
          <p:cNvSpPr txBox="1">
            <a:spLocks/>
          </p:cNvSpPr>
          <p:nvPr/>
        </p:nvSpPr>
        <p:spPr>
          <a:xfrm>
            <a:off x="45370" y="714622"/>
            <a:ext cx="2708463" cy="76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just" defTabSz="914400" rtl="0" eaLnBrk="1" fontAlgn="auto" latinLnBrk="0" hangingPunct="1">
              <a:lnSpc>
                <a:spcPct val="105000"/>
              </a:lnSpc>
              <a:spcBef>
                <a:spcPts val="0"/>
              </a:spcBef>
              <a:spcAft>
                <a:spcPts val="0"/>
              </a:spcAft>
              <a:buClr>
                <a:srgbClr val="595959"/>
              </a:buClr>
              <a:buSzPts val="1800"/>
              <a:buFont typeface="Arial"/>
              <a:buNone/>
              <a:tabLst/>
              <a:defRPr/>
            </a:pPr>
            <a:r>
              <a:rPr kumimoji="0" lang="en-GB" sz="1600" b="1" i="0" u="none" strike="noStrike" kern="0" cap="none" spc="0" normalizeH="0" baseline="0" noProof="0" dirty="0" err="1">
                <a:ln>
                  <a:noFill/>
                </a:ln>
                <a:solidFill>
                  <a:srgbClr val="000000"/>
                </a:solidFill>
                <a:effectLst/>
                <a:uLnTx/>
                <a:uFillTx/>
                <a:latin typeface="Arial"/>
                <a:cs typeface="Arial"/>
                <a:sym typeface="Arial"/>
              </a:rPr>
              <a:t>Minturno</a:t>
            </a:r>
            <a:r>
              <a:rPr kumimoji="0" lang="en-GB" sz="1600" b="1" i="0" u="none" strike="noStrike" kern="0" cap="none" spc="0" normalizeH="0" baseline="0" noProof="0" dirty="0">
                <a:ln>
                  <a:noFill/>
                </a:ln>
                <a:solidFill>
                  <a:srgbClr val="000000"/>
                </a:solidFill>
                <a:effectLst/>
                <a:uLnTx/>
                <a:uFillTx/>
                <a:latin typeface="Arial"/>
                <a:cs typeface="Arial"/>
                <a:sym typeface="Arial"/>
              </a:rPr>
              <a:t> (LT) </a:t>
            </a:r>
            <a:r>
              <a:rPr kumimoji="0" lang="en-GB" sz="1600" i="0" u="none" strike="noStrike" kern="0" cap="none" spc="0" normalizeH="0" baseline="0" noProof="0" dirty="0">
                <a:ln>
                  <a:noFill/>
                </a:ln>
                <a:solidFill>
                  <a:srgbClr val="000000"/>
                </a:solidFill>
                <a:effectLst/>
                <a:uLnTx/>
                <a:uFillTx/>
                <a:latin typeface="Arial"/>
                <a:cs typeface="Arial"/>
                <a:sym typeface="Arial"/>
              </a:rPr>
              <a:t>is currently the first and only Italian municipality recognised as Tsunami Ready (2024).</a:t>
            </a:r>
          </a:p>
        </p:txBody>
      </p:sp>
      <p:pic>
        <p:nvPicPr>
          <p:cNvPr id="28" name="Google Shape;62;p14" title="Tsunami Ready Indicatori Grafico Torta Tabella.png">
            <a:extLst>
              <a:ext uri="{FF2B5EF4-FFF2-40B4-BE49-F238E27FC236}">
                <a16:creationId xmlns:a16="http://schemas.microsoft.com/office/drawing/2014/main" id="{7362EFB9-8160-CFD4-BECC-3852C0FAF548}"/>
              </a:ext>
            </a:extLst>
          </p:cNvPr>
          <p:cNvPicPr preferRelativeResize="0"/>
          <p:nvPr/>
        </p:nvPicPr>
        <p:blipFill>
          <a:blip r:embed="rId4">
            <a:alphaModFix/>
          </a:blip>
          <a:stretch>
            <a:fillRect/>
          </a:stretch>
        </p:blipFill>
        <p:spPr>
          <a:xfrm>
            <a:off x="218437" y="1927821"/>
            <a:ext cx="3681531" cy="3603505"/>
          </a:xfrm>
          <a:prstGeom prst="rect">
            <a:avLst/>
          </a:prstGeom>
          <a:noFill/>
          <a:ln>
            <a:noFill/>
          </a:ln>
        </p:spPr>
      </p:pic>
      <p:sp>
        <p:nvSpPr>
          <p:cNvPr id="29" name="Google Shape;63;p14">
            <a:extLst>
              <a:ext uri="{FF2B5EF4-FFF2-40B4-BE49-F238E27FC236}">
                <a16:creationId xmlns:a16="http://schemas.microsoft.com/office/drawing/2014/main" id="{4DE84117-5E55-08A7-BB02-1C5B82234995}"/>
              </a:ext>
            </a:extLst>
          </p:cNvPr>
          <p:cNvSpPr txBox="1">
            <a:spLocks/>
          </p:cNvSpPr>
          <p:nvPr/>
        </p:nvSpPr>
        <p:spPr>
          <a:xfrm>
            <a:off x="4053483" y="649240"/>
            <a:ext cx="5522700" cy="1184633"/>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just" defTabSz="914400" rtl="0" eaLnBrk="1" fontAlgn="auto" latinLnBrk="0" hangingPunct="1">
              <a:lnSpc>
                <a:spcPct val="115000"/>
              </a:lnSpc>
              <a:spcBef>
                <a:spcPts val="0"/>
              </a:spcBef>
              <a:spcAft>
                <a:spcPts val="1200"/>
              </a:spcAft>
              <a:buClr>
                <a:srgbClr val="595959"/>
              </a:buClr>
              <a:buSzPts val="1800"/>
              <a:buFont typeface="Arial"/>
              <a:buNone/>
              <a:tabLst/>
              <a:defRPr/>
            </a:pPr>
            <a:r>
              <a:rPr kumimoji="0" lang="en-GB" sz="1400" b="1" i="0" u="none" strike="noStrike" kern="0" cap="none" spc="0" normalizeH="0" baseline="0" noProof="0" dirty="0">
                <a:ln>
                  <a:noFill/>
                </a:ln>
                <a:solidFill>
                  <a:srgbClr val="000000"/>
                </a:solidFill>
                <a:effectLst/>
                <a:uLnTx/>
                <a:uFillTx/>
                <a:latin typeface="Arial"/>
                <a:cs typeface="Arial"/>
                <a:sym typeface="Arial"/>
              </a:rPr>
              <a:t>PREP 2.</a:t>
            </a:r>
            <a:r>
              <a:rPr kumimoji="0" lang="en-GB" sz="1800" b="0" i="0" u="none" strike="noStrike" kern="0" cap="none" spc="0" normalizeH="0" baseline="0" noProof="0" dirty="0">
                <a:ln>
                  <a:noFill/>
                </a:ln>
                <a:solidFill>
                  <a:srgbClr val="595959"/>
                </a:solidFill>
                <a:effectLst/>
                <a:uLnTx/>
                <a:uFillTx/>
                <a:latin typeface="Arial"/>
                <a:cs typeface="Arial"/>
                <a:sym typeface="Arial"/>
              </a:rPr>
              <a:t> </a:t>
            </a:r>
            <a:r>
              <a:rPr kumimoji="0" lang="en-GB" sz="1400" b="0" i="0" u="none" strike="noStrike" kern="0" cap="none" spc="0" normalizeH="0" baseline="0" noProof="0" dirty="0">
                <a:ln>
                  <a:noFill/>
                </a:ln>
                <a:solidFill>
                  <a:srgbClr val="000000"/>
                </a:solidFill>
                <a:effectLst/>
                <a:uLnTx/>
                <a:uFillTx/>
                <a:latin typeface="Arial"/>
                <a:cs typeface="Arial"/>
                <a:sym typeface="Arial"/>
              </a:rPr>
              <a:t>The mayor of </a:t>
            </a:r>
            <a:r>
              <a:rPr kumimoji="0" lang="en-GB" sz="1400" b="0" i="0" u="none" strike="noStrike" kern="0" cap="none" spc="0" normalizeH="0" baseline="0" noProof="0" dirty="0" err="1">
                <a:ln>
                  <a:noFill/>
                </a:ln>
                <a:solidFill>
                  <a:srgbClr val="000000"/>
                </a:solidFill>
                <a:effectLst/>
                <a:uLnTx/>
                <a:uFillTx/>
                <a:latin typeface="Arial"/>
                <a:cs typeface="Arial"/>
                <a:sym typeface="Arial"/>
              </a:rPr>
              <a:t>Minturno</a:t>
            </a:r>
            <a:r>
              <a:rPr kumimoji="0" lang="en-GB" sz="1400" b="0" i="0" u="none" strike="noStrike" kern="0" cap="none" spc="0" normalizeH="0" baseline="0" noProof="0" dirty="0">
                <a:ln>
                  <a:noFill/>
                </a:ln>
                <a:solidFill>
                  <a:srgbClr val="000000"/>
                </a:solidFill>
                <a:effectLst/>
                <a:uLnTx/>
                <a:uFillTx/>
                <a:latin typeface="Arial"/>
                <a:cs typeface="Arial"/>
                <a:sym typeface="Arial"/>
              </a:rPr>
              <a:t> and the local Civil Protection Agency shared information on their </a:t>
            </a:r>
            <a:r>
              <a:rPr kumimoji="0" lang="en-GB" sz="1400" b="1" i="0" u="none" strike="noStrike" kern="0" cap="none" spc="0" normalizeH="0" baseline="0" noProof="0" dirty="0">
                <a:ln>
                  <a:noFill/>
                </a:ln>
                <a:solidFill>
                  <a:srgbClr val="000000"/>
                </a:solidFill>
                <a:effectLst/>
                <a:uLnTx/>
                <a:uFillTx/>
                <a:latin typeface="Arial"/>
                <a:cs typeface="Arial"/>
                <a:sym typeface="Arial"/>
              </a:rPr>
              <a:t>social media channels </a:t>
            </a:r>
            <a:r>
              <a:rPr kumimoji="0" lang="en-GB" sz="1400" b="0" i="0" u="none" strike="noStrike" kern="0" cap="none" spc="0" normalizeH="0" baseline="0" noProof="0" dirty="0">
                <a:ln>
                  <a:noFill/>
                </a:ln>
                <a:solidFill>
                  <a:srgbClr val="000000"/>
                </a:solidFill>
                <a:effectLst/>
                <a:uLnTx/>
                <a:uFillTx/>
                <a:latin typeface="Arial"/>
                <a:cs typeface="Arial"/>
                <a:sym typeface="Arial"/>
              </a:rPr>
              <a:t>and on </a:t>
            </a:r>
            <a:r>
              <a:rPr kumimoji="0" lang="en-GB" sz="1400" b="1" i="0" u="none" strike="noStrike" kern="0" cap="none" spc="0" normalizeH="0" baseline="0" noProof="0" dirty="0">
                <a:ln>
                  <a:noFill/>
                </a:ln>
                <a:solidFill>
                  <a:srgbClr val="000000"/>
                </a:solidFill>
                <a:effectLst/>
                <a:uLnTx/>
                <a:uFillTx/>
                <a:latin typeface="Arial"/>
                <a:cs typeface="Arial"/>
                <a:sym typeface="Arial"/>
              </a:rPr>
              <a:t>local television</a:t>
            </a:r>
            <a:r>
              <a:rPr kumimoji="0" lang="en-GB" sz="1400" b="0" i="0" u="none" strike="noStrike" kern="0" cap="none" spc="0" normalizeH="0" baseline="0" noProof="0" dirty="0">
                <a:ln>
                  <a:noFill/>
                </a:ln>
                <a:solidFill>
                  <a:srgbClr val="000000"/>
                </a:solidFill>
                <a:effectLst/>
                <a:uLnTx/>
                <a:uFillTx/>
                <a:latin typeface="Arial"/>
                <a:cs typeface="Arial"/>
                <a:sym typeface="Arial"/>
              </a:rPr>
              <a:t> about the Tsunami Ready programme and the activities that took place in the municipality on 5 November 2025. </a:t>
            </a:r>
          </a:p>
        </p:txBody>
      </p:sp>
      <p:pic>
        <p:nvPicPr>
          <p:cNvPr id="30" name="Google Shape;64;p14" title="Screenshot 2025-11-25 alle 17.27.36.png">
            <a:extLst>
              <a:ext uri="{FF2B5EF4-FFF2-40B4-BE49-F238E27FC236}">
                <a16:creationId xmlns:a16="http://schemas.microsoft.com/office/drawing/2014/main" id="{CE39E550-FF43-7FED-BCCA-EF3E156AB77C}"/>
              </a:ext>
            </a:extLst>
          </p:cNvPr>
          <p:cNvPicPr preferRelativeResize="0"/>
          <p:nvPr/>
        </p:nvPicPr>
        <p:blipFill rotWithShape="1">
          <a:blip r:embed="rId5">
            <a:alphaModFix/>
          </a:blip>
          <a:srcRect b="26470"/>
          <a:stretch/>
        </p:blipFill>
        <p:spPr>
          <a:xfrm>
            <a:off x="5548361" y="1965035"/>
            <a:ext cx="1835247" cy="2200526"/>
          </a:xfrm>
          <a:prstGeom prst="rect">
            <a:avLst/>
          </a:prstGeom>
          <a:noFill/>
          <a:ln>
            <a:noFill/>
          </a:ln>
        </p:spPr>
      </p:pic>
      <p:pic>
        <p:nvPicPr>
          <p:cNvPr id="31" name="Google Shape;65;p14" title="Screenshot 2025-11-26 alle 10.45.54.png">
            <a:extLst>
              <a:ext uri="{FF2B5EF4-FFF2-40B4-BE49-F238E27FC236}">
                <a16:creationId xmlns:a16="http://schemas.microsoft.com/office/drawing/2014/main" id="{B0ACC095-2668-DCBA-AA80-AE0CEFBF77C1}"/>
              </a:ext>
            </a:extLst>
          </p:cNvPr>
          <p:cNvPicPr preferRelativeResize="0"/>
          <p:nvPr/>
        </p:nvPicPr>
        <p:blipFill>
          <a:blip r:embed="rId6">
            <a:alphaModFix/>
          </a:blip>
          <a:stretch>
            <a:fillRect/>
          </a:stretch>
        </p:blipFill>
        <p:spPr>
          <a:xfrm>
            <a:off x="4053483" y="1927821"/>
            <a:ext cx="1400825" cy="2200525"/>
          </a:xfrm>
          <a:prstGeom prst="rect">
            <a:avLst/>
          </a:prstGeom>
          <a:noFill/>
          <a:ln>
            <a:noFill/>
          </a:ln>
        </p:spPr>
      </p:pic>
      <p:pic>
        <p:nvPicPr>
          <p:cNvPr id="32" name="Google Shape;73;p15" title="Minturno_WTAD_2025_Angelo_De_Santis.png">
            <a:extLst>
              <a:ext uri="{FF2B5EF4-FFF2-40B4-BE49-F238E27FC236}">
                <a16:creationId xmlns:a16="http://schemas.microsoft.com/office/drawing/2014/main" id="{53D94037-54CB-9FCC-D8BA-9AA7C0E06D5B}"/>
              </a:ext>
            </a:extLst>
          </p:cNvPr>
          <p:cNvPicPr preferRelativeResize="0"/>
          <p:nvPr/>
        </p:nvPicPr>
        <p:blipFill>
          <a:blip r:embed="rId7">
            <a:alphaModFix/>
          </a:blip>
          <a:stretch>
            <a:fillRect/>
          </a:stretch>
        </p:blipFill>
        <p:spPr>
          <a:xfrm>
            <a:off x="9737708" y="3260446"/>
            <a:ext cx="2454292" cy="1840723"/>
          </a:xfrm>
          <a:prstGeom prst="rect">
            <a:avLst/>
          </a:prstGeom>
          <a:noFill/>
          <a:ln>
            <a:noFill/>
          </a:ln>
        </p:spPr>
      </p:pic>
      <p:sp>
        <p:nvSpPr>
          <p:cNvPr id="33" name="Google Shape;74;p15">
            <a:extLst>
              <a:ext uri="{FF2B5EF4-FFF2-40B4-BE49-F238E27FC236}">
                <a16:creationId xmlns:a16="http://schemas.microsoft.com/office/drawing/2014/main" id="{6417F8B3-1AA1-FC54-6689-7CFB82F084C6}"/>
              </a:ext>
            </a:extLst>
          </p:cNvPr>
          <p:cNvSpPr txBox="1"/>
          <p:nvPr/>
        </p:nvSpPr>
        <p:spPr>
          <a:xfrm>
            <a:off x="7617028" y="2056865"/>
            <a:ext cx="4574972" cy="1302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b="1" dirty="0">
                <a:solidFill>
                  <a:schemeClr val="dk1"/>
                </a:solidFill>
              </a:rPr>
              <a:t>PREP 4</a:t>
            </a:r>
            <a:r>
              <a:rPr lang="it" dirty="0">
                <a:solidFill>
                  <a:schemeClr val="dk1"/>
                </a:solidFill>
              </a:rPr>
              <a:t>. During WTAD, INGV met about </a:t>
            </a:r>
            <a:r>
              <a:rPr lang="it" b="1" dirty="0">
                <a:solidFill>
                  <a:schemeClr val="dk1"/>
                </a:solidFill>
              </a:rPr>
              <a:t>100 primary school students</a:t>
            </a:r>
            <a:r>
              <a:rPr lang="it" dirty="0">
                <a:solidFill>
                  <a:schemeClr val="dk1"/>
                </a:solidFill>
              </a:rPr>
              <a:t> involving them in participatory activities on tsunamis. Through the use of a quiz game, students were informed about how tsunamis occur and how the risk can be reduced by adopting appropriate behaviours. </a:t>
            </a:r>
            <a:endParaRPr dirty="0">
              <a:solidFill>
                <a:schemeClr val="dk1"/>
              </a:solidFill>
            </a:endParaRPr>
          </a:p>
        </p:txBody>
      </p:sp>
      <p:sp>
        <p:nvSpPr>
          <p:cNvPr id="34" name="Google Shape;75;p15">
            <a:extLst>
              <a:ext uri="{FF2B5EF4-FFF2-40B4-BE49-F238E27FC236}">
                <a16:creationId xmlns:a16="http://schemas.microsoft.com/office/drawing/2014/main" id="{0A01E080-F0FA-9344-875A-A837C60BF4E3}"/>
              </a:ext>
            </a:extLst>
          </p:cNvPr>
          <p:cNvSpPr txBox="1"/>
          <p:nvPr/>
        </p:nvSpPr>
        <p:spPr>
          <a:xfrm>
            <a:off x="3223758" y="5101171"/>
            <a:ext cx="33729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A short </a:t>
            </a:r>
            <a:r>
              <a:rPr lang="it" b="1">
                <a:solidFill>
                  <a:schemeClr val="dk1"/>
                </a:solidFill>
              </a:rPr>
              <a:t>video for </a:t>
            </a:r>
            <a:r>
              <a:rPr lang="it" b="1"/>
              <a:t>Instagram</a:t>
            </a:r>
            <a:r>
              <a:rPr lang="it"/>
              <a:t> was taken in Minturno, illustrating Tsunami Ready program and the tsunami signage present in the area and explaining its meaning.</a:t>
            </a:r>
            <a:endParaRPr/>
          </a:p>
        </p:txBody>
      </p:sp>
      <p:pic>
        <p:nvPicPr>
          <p:cNvPr id="35" name="Google Shape;76;p15" title="Screenshot 2025-11-26 alle 11.23.07.png">
            <a:extLst>
              <a:ext uri="{FF2B5EF4-FFF2-40B4-BE49-F238E27FC236}">
                <a16:creationId xmlns:a16="http://schemas.microsoft.com/office/drawing/2014/main" id="{72B3B01D-3F74-4CB7-E45B-B5E63D86A9FB}"/>
              </a:ext>
            </a:extLst>
          </p:cNvPr>
          <p:cNvPicPr preferRelativeResize="0"/>
          <p:nvPr/>
        </p:nvPicPr>
        <p:blipFill>
          <a:blip r:embed="rId8">
            <a:alphaModFix/>
          </a:blip>
          <a:stretch>
            <a:fillRect/>
          </a:stretch>
        </p:blipFill>
        <p:spPr>
          <a:xfrm>
            <a:off x="6695096" y="3695046"/>
            <a:ext cx="2944165" cy="2466800"/>
          </a:xfrm>
          <a:prstGeom prst="rect">
            <a:avLst/>
          </a:prstGeom>
          <a:noFill/>
          <a:ln>
            <a:noFill/>
          </a:ln>
        </p:spPr>
      </p:pic>
    </p:spTree>
    <p:extLst>
      <p:ext uri="{BB962C8B-B14F-4D97-AF65-F5344CB8AC3E}">
        <p14:creationId xmlns:p14="http://schemas.microsoft.com/office/powerpoint/2010/main" val="295107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19187-80F8-4E59-49B8-E76A31BBD404}"/>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03BF5AB9-A165-985C-A8BB-A7BB298588F0}"/>
              </a:ext>
            </a:extLst>
          </p:cNvPr>
          <p:cNvSpPr>
            <a:spLocks noGrp="1"/>
          </p:cNvSpPr>
          <p:nvPr>
            <p:ph type="title"/>
          </p:nvPr>
        </p:nvSpPr>
        <p:spPr>
          <a:xfrm>
            <a:off x="569843" y="-281952"/>
            <a:ext cx="10972800" cy="1143000"/>
          </a:xfrm>
        </p:spPr>
        <p:txBody>
          <a:bodyPr/>
          <a:lstStyle/>
          <a:p>
            <a:r>
              <a:rPr lang="it-IT" dirty="0" err="1"/>
              <a:t>Italian</a:t>
            </a:r>
            <a:r>
              <a:rPr lang="it-IT" dirty="0"/>
              <a:t> Tsunami Ready Activities 2025</a:t>
            </a:r>
          </a:p>
        </p:txBody>
      </p:sp>
      <p:pic>
        <p:nvPicPr>
          <p:cNvPr id="28" name="Google Shape;62;p14" title="Tsunami Ready Indicatori Grafico Torta Tabella.png">
            <a:extLst>
              <a:ext uri="{FF2B5EF4-FFF2-40B4-BE49-F238E27FC236}">
                <a16:creationId xmlns:a16="http://schemas.microsoft.com/office/drawing/2014/main" id="{ACA5A48F-A0BF-2C2D-4144-6466B6715FCA}"/>
              </a:ext>
            </a:extLst>
          </p:cNvPr>
          <p:cNvPicPr preferRelativeResize="0"/>
          <p:nvPr/>
        </p:nvPicPr>
        <p:blipFill>
          <a:blip r:embed="rId3">
            <a:alphaModFix/>
          </a:blip>
          <a:stretch>
            <a:fillRect/>
          </a:stretch>
        </p:blipFill>
        <p:spPr>
          <a:xfrm>
            <a:off x="218437" y="1927821"/>
            <a:ext cx="3681531" cy="3603505"/>
          </a:xfrm>
          <a:prstGeom prst="rect">
            <a:avLst/>
          </a:prstGeom>
          <a:noFill/>
          <a:ln>
            <a:noFill/>
          </a:ln>
        </p:spPr>
      </p:pic>
      <p:sp>
        <p:nvSpPr>
          <p:cNvPr id="2" name="Google Shape;82;p16">
            <a:extLst>
              <a:ext uri="{FF2B5EF4-FFF2-40B4-BE49-F238E27FC236}">
                <a16:creationId xmlns:a16="http://schemas.microsoft.com/office/drawing/2014/main" id="{34A3DCEF-252C-A05A-49D8-162ADECA12DC}"/>
              </a:ext>
            </a:extLst>
          </p:cNvPr>
          <p:cNvSpPr txBox="1">
            <a:spLocks noGrp="1"/>
          </p:cNvSpPr>
          <p:nvPr>
            <p:ph type="body" idx="1"/>
          </p:nvPr>
        </p:nvSpPr>
        <p:spPr>
          <a:xfrm>
            <a:off x="0" y="667126"/>
            <a:ext cx="3681531" cy="762900"/>
          </a:xfrm>
          <a:prstGeom prst="rect">
            <a:avLst/>
          </a:prstGeom>
        </p:spPr>
        <p:txBody>
          <a:bodyPr spcFirstLastPara="1" wrap="square" lIns="91425" tIns="91425" rIns="91425" bIns="91425" anchor="t" anchorCtr="0">
            <a:noAutofit/>
          </a:bodyPr>
          <a:lstStyle/>
          <a:p>
            <a:pPr marL="0" lvl="0" indent="0" algn="just" rtl="0">
              <a:lnSpc>
                <a:spcPct val="105000"/>
              </a:lnSpc>
              <a:spcBef>
                <a:spcPts val="0"/>
              </a:spcBef>
              <a:spcAft>
                <a:spcPts val="1200"/>
              </a:spcAft>
              <a:buNone/>
            </a:pPr>
            <a:r>
              <a:rPr lang="it" sz="2000" b="1" dirty="0">
                <a:solidFill>
                  <a:schemeClr val="dk1"/>
                </a:solidFill>
              </a:rPr>
              <a:t>Palmi (RC)</a:t>
            </a:r>
            <a:r>
              <a:rPr lang="it" sz="2000" dirty="0">
                <a:solidFill>
                  <a:schemeClr val="dk1"/>
                </a:solidFill>
              </a:rPr>
              <a:t> is currently one of the Italian municipalities that have committed to the Tsunami Ready Program</a:t>
            </a:r>
            <a:endParaRPr sz="2000" dirty="0">
              <a:solidFill>
                <a:schemeClr val="dk1"/>
              </a:solidFill>
            </a:endParaRPr>
          </a:p>
        </p:txBody>
      </p:sp>
      <p:pic>
        <p:nvPicPr>
          <p:cNvPr id="3" name="Google Shape;84;p16" title="WTAD_2025_Palmi_Coastwave.png">
            <a:extLst>
              <a:ext uri="{FF2B5EF4-FFF2-40B4-BE49-F238E27FC236}">
                <a16:creationId xmlns:a16="http://schemas.microsoft.com/office/drawing/2014/main" id="{0DB1F624-B16E-56F8-790C-F4FDD996DB76}"/>
              </a:ext>
            </a:extLst>
          </p:cNvPr>
          <p:cNvPicPr preferRelativeResize="0"/>
          <p:nvPr/>
        </p:nvPicPr>
        <p:blipFill>
          <a:blip r:embed="rId4">
            <a:alphaModFix/>
          </a:blip>
          <a:stretch>
            <a:fillRect/>
          </a:stretch>
        </p:blipFill>
        <p:spPr>
          <a:xfrm>
            <a:off x="4352189" y="2336044"/>
            <a:ext cx="2883736" cy="1529440"/>
          </a:xfrm>
          <a:prstGeom prst="rect">
            <a:avLst/>
          </a:prstGeom>
          <a:noFill/>
          <a:ln>
            <a:noFill/>
          </a:ln>
        </p:spPr>
      </p:pic>
      <p:sp>
        <p:nvSpPr>
          <p:cNvPr id="4" name="Google Shape;85;p16">
            <a:extLst>
              <a:ext uri="{FF2B5EF4-FFF2-40B4-BE49-F238E27FC236}">
                <a16:creationId xmlns:a16="http://schemas.microsoft.com/office/drawing/2014/main" id="{8529F334-DD26-A362-2C8B-A556D9B47A46}"/>
              </a:ext>
            </a:extLst>
          </p:cNvPr>
          <p:cNvSpPr txBox="1"/>
          <p:nvPr/>
        </p:nvSpPr>
        <p:spPr>
          <a:xfrm>
            <a:off x="4133752" y="667126"/>
            <a:ext cx="5512200" cy="1857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b="1" dirty="0">
                <a:solidFill>
                  <a:schemeClr val="dk1"/>
                </a:solidFill>
              </a:rPr>
              <a:t>PREP 4</a:t>
            </a:r>
            <a:r>
              <a:rPr lang="it" dirty="0">
                <a:solidFill>
                  <a:schemeClr val="dk1"/>
                </a:solidFill>
              </a:rPr>
              <a:t>. During WTAD, a training activity on tsunamis was held with the participation of three Schools: approximately 20 classes took part remotely, together with the representative of Municipality of Palmi. The session included educational videos on tsunamis, which generated strong interest among students, followed by a dedicated Q&amp;A segment. At the end of the activity, participants were also given a virtual tour of the CAT-INGV monitoring room. </a:t>
            </a:r>
            <a:endParaRPr dirty="0">
              <a:solidFill>
                <a:schemeClr val="dk1"/>
              </a:solidFill>
            </a:endParaRPr>
          </a:p>
        </p:txBody>
      </p:sp>
      <p:sp>
        <p:nvSpPr>
          <p:cNvPr id="6" name="Google Shape;93;p17">
            <a:extLst>
              <a:ext uri="{FF2B5EF4-FFF2-40B4-BE49-F238E27FC236}">
                <a16:creationId xmlns:a16="http://schemas.microsoft.com/office/drawing/2014/main" id="{87EF2906-57C2-A172-CCCB-821D6CAEEEF8}"/>
              </a:ext>
            </a:extLst>
          </p:cNvPr>
          <p:cNvSpPr txBox="1"/>
          <p:nvPr/>
        </p:nvSpPr>
        <p:spPr>
          <a:xfrm>
            <a:off x="4781966" y="4764142"/>
            <a:ext cx="4471046" cy="9384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b="1" dirty="0">
                <a:solidFill>
                  <a:schemeClr val="dk1"/>
                </a:solidFill>
              </a:rPr>
              <a:t>PREP 4</a:t>
            </a:r>
            <a:r>
              <a:rPr lang="it" dirty="0">
                <a:solidFill>
                  <a:schemeClr val="dk1"/>
                </a:solidFill>
              </a:rPr>
              <a:t>. On the official channels of Palmi Municipality and in some local newspapers, the municipal councillor and the Local Civil Protection Agency shared information about WTAD and the Tsunami Ready Programme, which the municipality has joined. </a:t>
            </a:r>
            <a:endParaRPr dirty="0">
              <a:solidFill>
                <a:schemeClr val="dk1"/>
              </a:solidFill>
            </a:endParaRPr>
          </a:p>
        </p:txBody>
      </p:sp>
      <p:pic>
        <p:nvPicPr>
          <p:cNvPr id="8" name="Google Shape;94;p17" title="Screenshot 2025-11-26 alle 10.53.21.png">
            <a:extLst>
              <a:ext uri="{FF2B5EF4-FFF2-40B4-BE49-F238E27FC236}">
                <a16:creationId xmlns:a16="http://schemas.microsoft.com/office/drawing/2014/main" id="{AAB8A911-8E5E-B06D-3BFD-6D2F1F9F68BB}"/>
              </a:ext>
            </a:extLst>
          </p:cNvPr>
          <p:cNvPicPr preferRelativeResize="0"/>
          <p:nvPr/>
        </p:nvPicPr>
        <p:blipFill>
          <a:blip r:embed="rId5">
            <a:alphaModFix/>
          </a:blip>
          <a:stretch>
            <a:fillRect/>
          </a:stretch>
        </p:blipFill>
        <p:spPr>
          <a:xfrm>
            <a:off x="9427515" y="2945220"/>
            <a:ext cx="2629806" cy="3155198"/>
          </a:xfrm>
          <a:prstGeom prst="rect">
            <a:avLst/>
          </a:prstGeom>
          <a:noFill/>
          <a:ln>
            <a:noFill/>
          </a:ln>
        </p:spPr>
      </p:pic>
    </p:spTree>
    <p:extLst>
      <p:ext uri="{BB962C8B-B14F-4D97-AF65-F5344CB8AC3E}">
        <p14:creationId xmlns:p14="http://schemas.microsoft.com/office/powerpoint/2010/main" val="39175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F256B-4F45-710C-D292-816141A138C4}"/>
            </a:ext>
          </a:extLst>
        </p:cNvPr>
        <p:cNvGrpSpPr/>
        <p:nvPr/>
      </p:nvGrpSpPr>
      <p:grpSpPr>
        <a:xfrm>
          <a:off x="0" y="0"/>
          <a:ext cx="0" cy="0"/>
          <a:chOff x="0" y="0"/>
          <a:chExt cx="0" cy="0"/>
        </a:xfrm>
      </p:grpSpPr>
      <p:pic>
        <p:nvPicPr>
          <p:cNvPr id="6" name="Picture 5" descr="A map of the ocean with red dots&#10;&#10;AI-generated content may be incorrect.">
            <a:extLst>
              <a:ext uri="{FF2B5EF4-FFF2-40B4-BE49-F238E27FC236}">
                <a16:creationId xmlns:a16="http://schemas.microsoft.com/office/drawing/2014/main" id="{4B32B79D-ED09-1F31-3EAC-155737BAC104}"/>
              </a:ext>
            </a:extLst>
          </p:cNvPr>
          <p:cNvPicPr>
            <a:picLocks noChangeAspect="1"/>
          </p:cNvPicPr>
          <p:nvPr/>
        </p:nvPicPr>
        <p:blipFill>
          <a:blip r:embed="rId3"/>
          <a:stretch>
            <a:fillRect/>
          </a:stretch>
        </p:blipFill>
        <p:spPr>
          <a:xfrm>
            <a:off x="0" y="221673"/>
            <a:ext cx="12215662" cy="6414653"/>
          </a:xfrm>
          <a:prstGeom prst="rect">
            <a:avLst/>
          </a:prstGeom>
        </p:spPr>
      </p:pic>
      <p:sp>
        <p:nvSpPr>
          <p:cNvPr id="11" name="CasellaDiTesto 13">
            <a:extLst>
              <a:ext uri="{FF2B5EF4-FFF2-40B4-BE49-F238E27FC236}">
                <a16:creationId xmlns:a16="http://schemas.microsoft.com/office/drawing/2014/main" id="{437F46B9-6743-B969-5CDA-504A421A43B5}"/>
              </a:ext>
            </a:extLst>
          </p:cNvPr>
          <p:cNvSpPr txBox="1"/>
          <p:nvPr/>
        </p:nvSpPr>
        <p:spPr>
          <a:xfrm>
            <a:off x="7458689" y="488941"/>
            <a:ext cx="3829877" cy="769441"/>
          </a:xfrm>
          <a:prstGeom prst="rect">
            <a:avLst/>
          </a:prstGeom>
          <a:noFill/>
        </p:spPr>
        <p:txBody>
          <a:bodyPr wrap="square" rtlCol="0">
            <a:spAutoFit/>
          </a:bodyPr>
          <a:lstStyle/>
          <a:p>
            <a:r>
              <a:rPr lang="it-IT" sz="2200" dirty="0">
                <a:latin typeface="Calibri" charset="0"/>
                <a:ea typeface="Calibri" charset="0"/>
                <a:cs typeface="Calibri" charset="0"/>
              </a:rPr>
              <a:t>10 events in 2025 (</a:t>
            </a:r>
            <a:r>
              <a:rPr lang="it-IT" sz="2200" b="1" dirty="0">
                <a:solidFill>
                  <a:srgbClr val="00B050"/>
                </a:solidFill>
                <a:latin typeface="Calibri" charset="0"/>
                <a:ea typeface="Calibri" charset="0"/>
                <a:cs typeface="Calibri" charset="0"/>
              </a:rPr>
              <a:t>9 INFORMATION</a:t>
            </a:r>
            <a:r>
              <a:rPr lang="it-IT" sz="2200" b="1" dirty="0">
                <a:latin typeface="Calibri" charset="0"/>
                <a:ea typeface="Calibri" charset="0"/>
                <a:cs typeface="Calibri" charset="0"/>
              </a:rPr>
              <a:t>, </a:t>
            </a:r>
            <a:r>
              <a:rPr lang="it-IT" sz="2200" b="1" dirty="0">
                <a:solidFill>
                  <a:schemeClr val="accent6">
                    <a:lumMod val="75000"/>
                  </a:schemeClr>
                </a:solidFill>
                <a:latin typeface="Calibri" charset="0"/>
                <a:ea typeface="Calibri" charset="0"/>
                <a:cs typeface="Calibri" charset="0"/>
              </a:rPr>
              <a:t>1 ADVISORY</a:t>
            </a:r>
            <a:r>
              <a:rPr lang="it-IT" sz="2200" dirty="0">
                <a:latin typeface="Calibri" charset="0"/>
                <a:ea typeface="Calibri" charset="0"/>
                <a:cs typeface="Calibri" charset="0"/>
              </a:rPr>
              <a:t>)</a:t>
            </a:r>
          </a:p>
        </p:txBody>
      </p:sp>
    </p:spTree>
    <p:extLst>
      <p:ext uri="{BB962C8B-B14F-4D97-AF65-F5344CB8AC3E}">
        <p14:creationId xmlns:p14="http://schemas.microsoft.com/office/powerpoint/2010/main" val="3939569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4AE2B-71E8-43C1-6F73-1ACFB6D2B9E9}"/>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D77933FB-AB9C-B77A-AE93-B1E0EF09C612}"/>
              </a:ext>
            </a:extLst>
          </p:cNvPr>
          <p:cNvSpPr>
            <a:spLocks noGrp="1"/>
          </p:cNvSpPr>
          <p:nvPr>
            <p:ph type="title"/>
          </p:nvPr>
        </p:nvSpPr>
        <p:spPr>
          <a:xfrm>
            <a:off x="569843" y="-281952"/>
            <a:ext cx="10972800" cy="1143000"/>
          </a:xfrm>
        </p:spPr>
        <p:txBody>
          <a:bodyPr/>
          <a:lstStyle/>
          <a:p>
            <a:r>
              <a:rPr lang="it-IT" dirty="0" err="1"/>
              <a:t>Italian</a:t>
            </a:r>
            <a:r>
              <a:rPr lang="it-IT" dirty="0"/>
              <a:t> Tsunami Ready Activities 2025</a:t>
            </a:r>
          </a:p>
        </p:txBody>
      </p:sp>
      <p:sp>
        <p:nvSpPr>
          <p:cNvPr id="14" name="Google Shape;99;p18">
            <a:extLst>
              <a:ext uri="{FF2B5EF4-FFF2-40B4-BE49-F238E27FC236}">
                <a16:creationId xmlns:a16="http://schemas.microsoft.com/office/drawing/2014/main" id="{60BDAD28-7C61-4B60-E394-DBE740FC969E}"/>
              </a:ext>
            </a:extLst>
          </p:cNvPr>
          <p:cNvSpPr txBox="1"/>
          <p:nvPr/>
        </p:nvSpPr>
        <p:spPr>
          <a:xfrm>
            <a:off x="894574" y="4744598"/>
            <a:ext cx="4666253" cy="830966"/>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it" dirty="0"/>
              <a:t>On the occasion of WTAD, </a:t>
            </a:r>
            <a:r>
              <a:rPr lang="it" b="1" dirty="0"/>
              <a:t>the Italian version of the Tilly Smith video</a:t>
            </a:r>
            <a:r>
              <a:rPr lang="it" dirty="0"/>
              <a:t> was shown during outreach activities in local schools.</a:t>
            </a:r>
            <a:endParaRPr dirty="0"/>
          </a:p>
        </p:txBody>
      </p:sp>
      <p:sp>
        <p:nvSpPr>
          <p:cNvPr id="15" name="Google Shape;100;p18">
            <a:extLst>
              <a:ext uri="{FF2B5EF4-FFF2-40B4-BE49-F238E27FC236}">
                <a16:creationId xmlns:a16="http://schemas.microsoft.com/office/drawing/2014/main" id="{AF4EF757-F713-9210-4402-4227B1FF0700}"/>
              </a:ext>
            </a:extLst>
          </p:cNvPr>
          <p:cNvSpPr txBox="1"/>
          <p:nvPr/>
        </p:nvSpPr>
        <p:spPr>
          <a:xfrm>
            <a:off x="7167784" y="3923266"/>
            <a:ext cx="3956158" cy="1477297"/>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it" dirty="0"/>
              <a:t>INGV has started a collaboration with the school in </a:t>
            </a:r>
            <a:r>
              <a:rPr lang="it" b="1" dirty="0"/>
              <a:t>Stromboli</a:t>
            </a:r>
            <a:r>
              <a:rPr lang="it" dirty="0"/>
              <a:t>, offering an educational program for the island’s elementary school</a:t>
            </a:r>
            <a:r>
              <a:rPr lang="it" dirty="0">
                <a:solidFill>
                  <a:schemeClr val="dk1"/>
                </a:solidFill>
              </a:rPr>
              <a:t>. </a:t>
            </a:r>
            <a:endParaRPr dirty="0">
              <a:solidFill>
                <a:schemeClr val="dk1"/>
              </a:solidFill>
            </a:endParaRPr>
          </a:p>
          <a:p>
            <a:pPr marL="0" lvl="0" indent="0" algn="just" rtl="0">
              <a:spcBef>
                <a:spcPts val="0"/>
              </a:spcBef>
              <a:spcAft>
                <a:spcPts val="0"/>
              </a:spcAft>
              <a:buNone/>
            </a:pPr>
            <a:r>
              <a:rPr lang="it" b="1" dirty="0">
                <a:solidFill>
                  <a:schemeClr val="dk1"/>
                </a:solidFill>
              </a:rPr>
              <a:t>A video interview with local witnesses of the 2002 Stromboli tsunami has been recorded and is now being edited.</a:t>
            </a:r>
            <a:endParaRPr b="1" dirty="0">
              <a:solidFill>
                <a:schemeClr val="dk1"/>
              </a:solidFill>
            </a:endParaRPr>
          </a:p>
        </p:txBody>
      </p:sp>
      <p:sp>
        <p:nvSpPr>
          <p:cNvPr id="16" name="Google Shape;101;p18">
            <a:extLst>
              <a:ext uri="{FF2B5EF4-FFF2-40B4-BE49-F238E27FC236}">
                <a16:creationId xmlns:a16="http://schemas.microsoft.com/office/drawing/2014/main" id="{5C27E844-1BBB-28E0-E750-D1A907E04F58}"/>
              </a:ext>
            </a:extLst>
          </p:cNvPr>
          <p:cNvSpPr txBox="1"/>
          <p:nvPr/>
        </p:nvSpPr>
        <p:spPr>
          <a:xfrm>
            <a:off x="894574" y="1808066"/>
            <a:ext cx="4432337"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dirty="0"/>
              <a:t>ASSESS (1-2-3) and </a:t>
            </a:r>
            <a:r>
              <a:rPr lang="it" b="1" dirty="0">
                <a:solidFill>
                  <a:schemeClr val="dk1"/>
                </a:solidFill>
              </a:rPr>
              <a:t>PREP 4</a:t>
            </a:r>
            <a:r>
              <a:rPr lang="it" dirty="0">
                <a:solidFill>
                  <a:schemeClr val="dk1"/>
                </a:solidFill>
              </a:rPr>
              <a:t>.</a:t>
            </a:r>
            <a:endParaRPr b="1" dirty="0"/>
          </a:p>
          <a:p>
            <a:pPr marL="0" lvl="0" indent="0" algn="just" rtl="0">
              <a:spcBef>
                <a:spcPts val="0"/>
              </a:spcBef>
              <a:spcAft>
                <a:spcPts val="0"/>
              </a:spcAft>
              <a:buNone/>
            </a:pPr>
            <a:r>
              <a:rPr lang="it" dirty="0">
                <a:solidFill>
                  <a:schemeClr val="dk1"/>
                </a:solidFill>
              </a:rPr>
              <a:t>During the Multi-Hazards </a:t>
            </a:r>
            <a:r>
              <a:rPr lang="it" dirty="0"/>
              <a:t>Workshop: 6–9 Oct 2025 in Stromboli in collaboration with EU NEAM-Commitment project </a:t>
            </a:r>
            <a:r>
              <a:rPr lang="it" dirty="0">
                <a:solidFill>
                  <a:schemeClr val="dk1"/>
                </a:solidFill>
              </a:rPr>
              <a:t>the INGV researchers, Municipality of Lipari and the local Civil Protection Agency </a:t>
            </a:r>
            <a:r>
              <a:rPr lang="it" b="1" dirty="0">
                <a:solidFill>
                  <a:schemeClr val="dk1"/>
                </a:solidFill>
              </a:rPr>
              <a:t>shared information with the local community of Stromboli about multi hazards</a:t>
            </a:r>
            <a:r>
              <a:rPr lang="it" dirty="0">
                <a:solidFill>
                  <a:schemeClr val="dk1"/>
                </a:solidFill>
              </a:rPr>
              <a:t>. The project, structured with a multi-risk approach, aims to strengthen the preparedness of coastal communities in the event of a tsunami.</a:t>
            </a:r>
            <a:endParaRPr dirty="0"/>
          </a:p>
        </p:txBody>
      </p:sp>
      <p:sp>
        <p:nvSpPr>
          <p:cNvPr id="17" name="Google Shape;102;p18">
            <a:extLst>
              <a:ext uri="{FF2B5EF4-FFF2-40B4-BE49-F238E27FC236}">
                <a16:creationId xmlns:a16="http://schemas.microsoft.com/office/drawing/2014/main" id="{D347CE68-ED5D-75D9-286F-7C4E7D704A4B}"/>
              </a:ext>
            </a:extLst>
          </p:cNvPr>
          <p:cNvSpPr txBox="1">
            <a:spLocks/>
          </p:cNvSpPr>
          <p:nvPr/>
        </p:nvSpPr>
        <p:spPr>
          <a:xfrm>
            <a:off x="1484243" y="665066"/>
            <a:ext cx="9144000" cy="71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15000"/>
              </a:lnSpc>
              <a:spcAft>
                <a:spcPts val="1200"/>
              </a:spcAft>
            </a:pPr>
            <a:r>
              <a:rPr lang="en-GB" sz="3200" b="1" dirty="0"/>
              <a:t>Stromboli (Municipality of Lipari, ME)</a:t>
            </a:r>
          </a:p>
        </p:txBody>
      </p:sp>
      <p:pic>
        <p:nvPicPr>
          <p:cNvPr id="18" name="Google Shape;103;p18" title="Stromboli_Workshop_3.jpg">
            <a:extLst>
              <a:ext uri="{FF2B5EF4-FFF2-40B4-BE49-F238E27FC236}">
                <a16:creationId xmlns:a16="http://schemas.microsoft.com/office/drawing/2014/main" id="{16FAB2C2-DD1E-7FD4-410F-6145CCB68746}"/>
              </a:ext>
            </a:extLst>
          </p:cNvPr>
          <p:cNvPicPr preferRelativeResize="0"/>
          <p:nvPr/>
        </p:nvPicPr>
        <p:blipFill rotWithShape="1">
          <a:blip r:embed="rId3">
            <a:alphaModFix/>
          </a:blip>
          <a:srcRect l="17776" t="4607" r="14605"/>
          <a:stretch/>
        </p:blipFill>
        <p:spPr>
          <a:xfrm>
            <a:off x="7293638" y="1530886"/>
            <a:ext cx="3830304" cy="2328586"/>
          </a:xfrm>
          <a:prstGeom prst="rect">
            <a:avLst/>
          </a:prstGeom>
          <a:noFill/>
          <a:ln>
            <a:noFill/>
          </a:ln>
        </p:spPr>
      </p:pic>
    </p:spTree>
    <p:extLst>
      <p:ext uri="{BB962C8B-B14F-4D97-AF65-F5344CB8AC3E}">
        <p14:creationId xmlns:p14="http://schemas.microsoft.com/office/powerpoint/2010/main" val="2214134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A0174A78-0684-B246-A44A-DAA99AE424F6}"/>
              </a:ext>
            </a:extLst>
          </p:cNvPr>
          <p:cNvSpPr/>
          <p:nvPr/>
        </p:nvSpPr>
        <p:spPr>
          <a:xfrm>
            <a:off x="6635402" y="840355"/>
            <a:ext cx="5556599" cy="23898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it-IT" sz="1867">
              <a:solidFill>
                <a:srgbClr val="000000">
                  <a:hueOff val="0"/>
                  <a:satOff val="0"/>
                  <a:lumOff val="0"/>
                  <a:alphaOff val="0"/>
                </a:srgbClr>
              </a:solidFill>
            </a:endParaRPr>
          </a:p>
        </p:txBody>
      </p:sp>
      <p:sp>
        <p:nvSpPr>
          <p:cNvPr id="5" name="TextBox 4">
            <a:extLst>
              <a:ext uri="{FF2B5EF4-FFF2-40B4-BE49-F238E27FC236}">
                <a16:creationId xmlns:a16="http://schemas.microsoft.com/office/drawing/2014/main" id="{3E37A9AC-DA8C-C843-F677-09B1D6B98405}"/>
              </a:ext>
            </a:extLst>
          </p:cNvPr>
          <p:cNvSpPr txBox="1"/>
          <p:nvPr/>
        </p:nvSpPr>
        <p:spPr>
          <a:xfrm>
            <a:off x="2626242" y="51481"/>
            <a:ext cx="7334493" cy="461665"/>
          </a:xfrm>
          <a:prstGeom prst="rect">
            <a:avLst/>
          </a:prstGeom>
          <a:noFill/>
        </p:spPr>
        <p:txBody>
          <a:bodyPr wrap="square">
            <a:spAutoFit/>
          </a:bodyPr>
          <a:lstStyle/>
          <a:p>
            <a:r>
              <a:rPr lang="en-GB" sz="2400" b="1" i="0" u="none" strike="noStrike" dirty="0">
                <a:solidFill>
                  <a:schemeClr val="bg1"/>
                </a:solidFill>
                <a:effectLst/>
                <a:latin typeface="Arial" panose="020B0604020202020204" pitchFamily="34" charset="0"/>
              </a:rPr>
              <a:t>Dissemination events for the general public</a:t>
            </a:r>
            <a:endParaRPr lang="en-IT" sz="2400" dirty="0">
              <a:solidFill>
                <a:schemeClr val="bg1"/>
              </a:solidFill>
            </a:endParaRPr>
          </a:p>
        </p:txBody>
      </p:sp>
      <p:sp>
        <p:nvSpPr>
          <p:cNvPr id="10" name="TextBox 9">
            <a:extLst>
              <a:ext uri="{FF2B5EF4-FFF2-40B4-BE49-F238E27FC236}">
                <a16:creationId xmlns:a16="http://schemas.microsoft.com/office/drawing/2014/main" id="{C1FFADB0-265B-5C48-460A-1DF430A3CD7A}"/>
              </a:ext>
            </a:extLst>
          </p:cNvPr>
          <p:cNvSpPr txBox="1"/>
          <p:nvPr/>
        </p:nvSpPr>
        <p:spPr>
          <a:xfrm>
            <a:off x="195716" y="840355"/>
            <a:ext cx="11659586" cy="5478423"/>
          </a:xfrm>
          <a:prstGeom prst="rect">
            <a:avLst/>
          </a:prstGeom>
          <a:noFill/>
        </p:spPr>
        <p:txBody>
          <a:bodyPr wrap="square">
            <a:spAutoFit/>
          </a:bodyPr>
          <a:lstStyle/>
          <a:p>
            <a:pPr marL="285750" indent="-285750" algn="just">
              <a:buFont typeface="Arial" panose="020B0604020202020204" pitchFamily="34" charset="0"/>
              <a:buChar char="•"/>
            </a:pPr>
            <a:r>
              <a:rPr lang="en-GB" sz="1400" b="1" i="0" u="none" strike="noStrike" dirty="0">
                <a:solidFill>
                  <a:srgbClr val="000000"/>
                </a:solidFill>
                <a:effectLst/>
                <a:latin typeface="Arial" panose="020B0604020202020204" pitchFamily="34" charset="0"/>
              </a:rPr>
              <a:t>EXPO OSAKA 2025 (19 to 26 </a:t>
            </a:r>
            <a:r>
              <a:rPr lang="en-GB" sz="1400" b="1" i="0" u="none" strike="noStrike" dirty="0" err="1">
                <a:solidFill>
                  <a:srgbClr val="000000"/>
                </a:solidFill>
                <a:effectLst/>
                <a:latin typeface="Arial" panose="020B0604020202020204" pitchFamily="34" charset="0"/>
              </a:rPr>
              <a:t>july</a:t>
            </a:r>
            <a:r>
              <a:rPr lang="en-GB" sz="1400" b="1" i="0" u="none" strike="noStrike" dirty="0">
                <a:solidFill>
                  <a:srgbClr val="000000"/>
                </a:solidFill>
                <a:effectLst/>
                <a:latin typeface="Arial" panose="020B0604020202020204" pitchFamily="34" charset="0"/>
              </a:rPr>
              <a:t>)</a:t>
            </a:r>
            <a:r>
              <a:rPr lang="en-GB" sz="1400" b="0" i="0" u="none" strike="noStrike" dirty="0">
                <a:solidFill>
                  <a:srgbClr val="000000"/>
                </a:solidFill>
                <a:effectLst/>
                <a:latin typeface="Arial" panose="020B0604020202020204" pitchFamily="34" charset="0"/>
              </a:rPr>
              <a:t>: in the context of the Expo in Japan, CAT researchers presented some of the Centre's activities to visitors to the Italian Pavilion. An exhibit designed and developed by CAT was also shown, which allows the public to generate and manage the propagation of a tsunami through video modelling, varying the height of the wave using a motion sensor. </a:t>
            </a:r>
          </a:p>
          <a:p>
            <a:pPr marL="285750" indent="-285750" algn="just">
              <a:buFont typeface="Arial" panose="020B0604020202020204" pitchFamily="34" charset="0"/>
              <a:buChar char="•"/>
            </a:pPr>
            <a:endParaRPr lang="en-GB" sz="1400" b="0" i="0" u="none" strike="noStrike" dirty="0">
              <a:solidFill>
                <a:srgbClr val="000000"/>
              </a:solidFill>
              <a:effectLst/>
              <a:latin typeface="Arial" panose="020B0604020202020204" pitchFamily="34" charset="0"/>
            </a:endParaRPr>
          </a:p>
          <a:p>
            <a:pPr marL="285750" indent="-285750" algn="just">
              <a:buFont typeface="Arial" panose="020B0604020202020204" pitchFamily="34" charset="0"/>
              <a:buChar char="•"/>
            </a:pPr>
            <a:r>
              <a:rPr lang="en-GB" b="1" dirty="0">
                <a:latin typeface="Arial" panose="020B0604020202020204" pitchFamily="34" charset="0"/>
              </a:rPr>
              <a:t>European Researchers’ Night (26 sept): </a:t>
            </a:r>
            <a:r>
              <a:rPr lang="en-GB" dirty="0"/>
              <a:t>For this event, CAT researchers welcomed the general public, presenting the scientific activities carried out by the centre through interactive workshops, games, guided tours, exhibitions, educational seminars, displays, conferences, and live scientific demonstrations.</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solidFill>
                  <a:schemeClr val="tx1"/>
                </a:solidFill>
              </a:rPr>
              <a:t>Genova Science Festival:</a:t>
            </a:r>
            <a:r>
              <a:rPr lang="en-GB" dirty="0">
                <a:solidFill>
                  <a:schemeClr val="tx1"/>
                </a:solidFill>
              </a:rPr>
              <a:t> </a:t>
            </a:r>
            <a:r>
              <a:rPr lang="en-GB" dirty="0"/>
              <a:t>a seminar open to the public on tsunami risk involving has been held</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t>“Tsunami virtual machine”,</a:t>
            </a:r>
            <a:r>
              <a:rPr lang="en-GB" dirty="0"/>
              <a:t> An exhibit to raise knowledge of the tsunami phenomenon among the general public. It consists of a video model</a:t>
            </a:r>
            <a:r>
              <a:rPr lang="en-GB" b="1" dirty="0"/>
              <a:t> </a:t>
            </a:r>
            <a:r>
              <a:rPr lang="en-GB" dirty="0"/>
              <a:t>in which the user, through a motion sensor (leap motion), can appreciate the difference between waves generated by wind and tsunamis generated by seismic activity. Furthermore, through hand movements, users can change the characteristics of the wave, which, as it approaches the shore, takes on all the features that characterise tsunamis.</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t>Informative videos and social media posts</a:t>
            </a:r>
            <a:r>
              <a:rPr lang="en-GB" dirty="0"/>
              <a:t> describing the installation of deep-sea buoys in the Ionian Sea. </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t>WTAD</a:t>
            </a:r>
            <a:r>
              <a:rPr lang="en-GB" dirty="0"/>
              <a:t>: On 5 November, two activities were held in person and online, involving students from two coastal municipalities. In </a:t>
            </a:r>
            <a:r>
              <a:rPr lang="en-GB" dirty="0" err="1"/>
              <a:t>Minturno</a:t>
            </a:r>
            <a:r>
              <a:rPr lang="en-GB" dirty="0"/>
              <a:t>, a Tsunami Ready municipality, middle school classes participated in person with their teachers, school staff, the local Civil Protection Agency and the Mayor of the Municipality. The students were involved in a quiz game followed by educational interludes to raise awareness. All this was supported by multimedia material. In Palmi, two middle schools and about 11 classes were involved.</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t>Tsunami Risk Perception: </a:t>
            </a:r>
            <a:r>
              <a:rPr lang="en-GB" dirty="0"/>
              <a:t>The tsunami risk perception was surveyed using two questionnaires.</a:t>
            </a:r>
            <a:endParaRPr lang="en-GB" b="1" dirty="0"/>
          </a:p>
          <a:p>
            <a:pPr marL="285750" indent="-285750" algn="just">
              <a:buFont typeface="Arial" panose="020B0604020202020204" pitchFamily="34" charset="0"/>
              <a:buChar char="•"/>
            </a:pPr>
            <a:endParaRPr lang="en-GB" b="1" dirty="0"/>
          </a:p>
          <a:p>
            <a:pPr marL="285750" indent="-285750" algn="just">
              <a:buFont typeface="Arial" panose="020B0604020202020204" pitchFamily="34" charset="0"/>
              <a:buChar char="•"/>
            </a:pPr>
            <a:endParaRPr lang="en-IT" dirty="0"/>
          </a:p>
        </p:txBody>
      </p:sp>
    </p:spTree>
    <p:extLst>
      <p:ext uri="{BB962C8B-B14F-4D97-AF65-F5344CB8AC3E}">
        <p14:creationId xmlns:p14="http://schemas.microsoft.com/office/powerpoint/2010/main" val="1371409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96;p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14749" y="0"/>
            <a:ext cx="1253706" cy="695707"/>
          </a:xfrm>
          <a:prstGeom prst="rect">
            <a:avLst/>
          </a:prstGeom>
          <a:noFill/>
          <a:ln>
            <a:noFill/>
          </a:ln>
        </p:spPr>
      </p:pic>
      <p:sp useBgFill="1">
        <p:nvSpPr>
          <p:cNvPr id="4" name="Rectangle 11">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2A494C-481F-D2CA-B0E8-A99349EF6AFF}"/>
              </a:ext>
            </a:extLst>
          </p:cNvPr>
          <p:cNvSpPr txBox="1">
            <a:spLocks/>
          </p:cNvSpPr>
          <p:nvPr/>
        </p:nvSpPr>
        <p:spPr>
          <a:xfrm>
            <a:off x="679892" y="-821998"/>
            <a:ext cx="10710033" cy="1446427"/>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bg1"/>
                </a:solidFill>
                <a:latin typeface="Calibri" charset="0"/>
                <a:ea typeface="Calibri" charset="0"/>
                <a:cs typeface="Calibri" charset="0"/>
              </a:rPr>
              <a:t>A new “virtual” tsunami pool (</a:t>
            </a:r>
            <a:r>
              <a:rPr lang="en-US" sz="3200" dirty="0" err="1">
                <a:solidFill>
                  <a:schemeClr val="bg1"/>
                </a:solidFill>
                <a:latin typeface="Calibri" charset="0"/>
                <a:ea typeface="Calibri" charset="0"/>
                <a:cs typeface="Calibri" charset="0"/>
              </a:rPr>
              <a:t>Genova</a:t>
            </a:r>
            <a:r>
              <a:rPr lang="en-US" sz="3200" dirty="0">
                <a:solidFill>
                  <a:schemeClr val="bg1"/>
                </a:solidFill>
                <a:latin typeface="Calibri" charset="0"/>
                <a:ea typeface="Calibri" charset="0"/>
                <a:cs typeface="Calibri" charset="0"/>
              </a:rPr>
              <a:t>, Oct. 2024)</a:t>
            </a:r>
            <a:endParaRPr lang="fr-FR" sz="4400" dirty="0">
              <a:solidFill>
                <a:schemeClr val="bg1"/>
              </a:solidFill>
              <a:latin typeface="Calibri" charset="0"/>
              <a:ea typeface="Calibri" charset="0"/>
              <a:cs typeface="Calibri" charset="0"/>
            </a:endParaRPr>
          </a:p>
        </p:txBody>
      </p:sp>
      <p:sp>
        <p:nvSpPr>
          <p:cNvPr id="16" name="CasellaDiTesto 15"/>
          <p:cNvSpPr txBox="1"/>
          <p:nvPr/>
        </p:nvSpPr>
        <p:spPr>
          <a:xfrm>
            <a:off x="5921191" y="6298359"/>
            <a:ext cx="6618117" cy="553998"/>
          </a:xfrm>
          <a:prstGeom prst="rect">
            <a:avLst/>
          </a:prstGeom>
          <a:noFill/>
        </p:spPr>
        <p:txBody>
          <a:bodyPr wrap="square" rtlCol="0">
            <a:spAutoFit/>
          </a:bodyPr>
          <a:lstStyle/>
          <a:p>
            <a:r>
              <a:rPr lang="fr-FR" sz="1400" dirty="0">
                <a:solidFill>
                  <a:schemeClr val="tx2"/>
                </a:solidFill>
              </a:rPr>
              <a:t>https://</a:t>
            </a:r>
            <a:r>
              <a:rPr lang="fr-FR" sz="1400" dirty="0" err="1">
                <a:solidFill>
                  <a:schemeClr val="tx2"/>
                </a:solidFill>
              </a:rPr>
              <a:t>storymaps.arcgis.com</a:t>
            </a:r>
            <a:r>
              <a:rPr lang="fr-FR" sz="1400" dirty="0">
                <a:solidFill>
                  <a:schemeClr val="tx2"/>
                </a:solidFill>
              </a:rPr>
              <a:t>/stories/32091c82e42a4d30a2f24b1e7b5955b6</a:t>
            </a:r>
          </a:p>
          <a:p>
            <a:endParaRPr lang="it-IT" sz="1600" dirty="0"/>
          </a:p>
        </p:txBody>
      </p:sp>
      <p:pic>
        <p:nvPicPr>
          <p:cNvPr id="3" name="WhatsApp Video 2024-11-02 at 11.19.1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6391" y="624429"/>
            <a:ext cx="10769600" cy="6070600"/>
          </a:xfrm>
          <a:prstGeom prst="rect">
            <a:avLst/>
          </a:prstGeom>
        </p:spPr>
      </p:pic>
    </p:spTree>
    <p:extLst>
      <p:ext uri="{BB962C8B-B14F-4D97-AF65-F5344CB8AC3E}">
        <p14:creationId xmlns:p14="http://schemas.microsoft.com/office/powerpoint/2010/main" val="81875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10818" y="168621"/>
            <a:ext cx="10972800" cy="1143000"/>
          </a:xfrm>
        </p:spPr>
        <p:txBody>
          <a:bodyPr>
            <a:normAutofit/>
          </a:bodyPr>
          <a:lstStyle/>
          <a:p>
            <a:r>
              <a:rPr lang="it-IT" sz="3600" dirty="0"/>
              <a:t>Papers 2025</a:t>
            </a:r>
          </a:p>
        </p:txBody>
      </p:sp>
      <p:sp>
        <p:nvSpPr>
          <p:cNvPr id="5" name="Segnaposto testo 4"/>
          <p:cNvSpPr>
            <a:spLocks noGrp="1"/>
          </p:cNvSpPr>
          <p:nvPr>
            <p:ph type="body" idx="1"/>
          </p:nvPr>
        </p:nvSpPr>
        <p:spPr>
          <a:xfrm>
            <a:off x="609600" y="1311621"/>
            <a:ext cx="10972800" cy="4525963"/>
          </a:xfrm>
        </p:spPr>
        <p:txBody>
          <a:bodyPr>
            <a:normAutofit lnSpcReduction="10000"/>
          </a:bodyPr>
          <a:lstStyle/>
          <a:p>
            <a:r>
              <a:rPr lang="en-GB" sz="1600" dirty="0"/>
              <a:t>A. Abbate, G. Davies, S. Lorito, N. </a:t>
            </a:r>
            <a:r>
              <a:rPr lang="en-GB" sz="1600" dirty="0" err="1"/>
              <a:t>Kalligeris</a:t>
            </a:r>
            <a:r>
              <a:rPr lang="en-GB" sz="1600" dirty="0"/>
              <a:t>, F. Romano, R. Tonini, M. Volpe, Importance sampling of seismic tsunami sources with near-field emphasis for inundation PTHA: benchmarking with complete ensembles, </a:t>
            </a:r>
            <a:r>
              <a:rPr lang="en-GB" sz="1600" i="1" dirty="0"/>
              <a:t>Geophysical Journal International</a:t>
            </a:r>
            <a:r>
              <a:rPr lang="en-GB" sz="1600" dirty="0"/>
              <a:t>, Volume 241, Issue 1, April 2025, Pages 155–169, </a:t>
            </a:r>
            <a:r>
              <a:rPr lang="en-GB" sz="1600" dirty="0">
                <a:hlinkClick r:id="rId2"/>
              </a:rPr>
              <a:t>https://doi.org/10.1093/gji/ggaf034</a:t>
            </a:r>
            <a:endParaRPr lang="en-GB" sz="1600" dirty="0"/>
          </a:p>
          <a:p>
            <a:r>
              <a:rPr lang="en-GB" sz="1600" dirty="0">
                <a:solidFill>
                  <a:schemeClr val="tx1"/>
                </a:solidFill>
              </a:rPr>
              <a:t>Lingling Ye, Yangming Hu, Tao Xia, Thorne Lay, Yingquan Sang, Xiaofei Chen, Hiroo Kanamori, Fabrizio Romano, Stefano Lorito, Zhou Gui </a:t>
            </a:r>
            <a:r>
              <a:rPr lang="en-GB" sz="1600" dirty="0"/>
              <a:t>(2025). The 2021 MW 8.1 </a:t>
            </a:r>
            <a:r>
              <a:rPr lang="en-GB" sz="1600" dirty="0" err="1"/>
              <a:t>Kermadec</a:t>
            </a:r>
            <a:r>
              <a:rPr lang="en-GB" sz="1600" dirty="0"/>
              <a:t> earthquake sequence: Great earthquake rupture along the mantle/slab contact. </a:t>
            </a:r>
            <a:r>
              <a:rPr lang="en-GB" sz="1600" i="1" dirty="0"/>
              <a:t>Journal of Geophysical Research: Solid Earth</a:t>
            </a:r>
            <a:r>
              <a:rPr lang="en-GB" sz="1600" dirty="0"/>
              <a:t>, 130, e2024JB030926. </a:t>
            </a:r>
            <a:r>
              <a:rPr lang="en-GB" sz="1600" dirty="0">
                <a:hlinkClick r:id="rId3"/>
              </a:rPr>
              <a:t>https://doi.org/10.1029/2024JB030926</a:t>
            </a:r>
            <a:r>
              <a:rPr lang="en-GB" sz="1600" dirty="0"/>
              <a:t> </a:t>
            </a:r>
          </a:p>
          <a:p>
            <a:r>
              <a:rPr lang="en-GB" sz="1600" dirty="0"/>
              <a:t>Amato, A., Cugliari, L., Filosa, S., Graziani, L., Romano, F., &amp; </a:t>
            </a:r>
            <a:r>
              <a:rPr lang="en-GB" sz="1600" dirty="0" err="1"/>
              <a:t>Valbonesi</a:t>
            </a:r>
            <a:r>
              <a:rPr lang="en-GB" sz="1600" dirty="0"/>
              <a:t>, C. (2025). Tsunami Ready, a public engagement tool for risk mitigation: The Italian experience. </a:t>
            </a:r>
            <a:r>
              <a:rPr lang="en-GB" sz="1600" i="1" dirty="0"/>
              <a:t>JOURNAL OF GEOETHICS AND SOCIAL GEOSCIENCES</a:t>
            </a:r>
            <a:r>
              <a:rPr lang="en-GB" sz="1600" dirty="0"/>
              <a:t>, </a:t>
            </a:r>
            <a:r>
              <a:rPr lang="en-GB" sz="1600" i="1" dirty="0"/>
              <a:t>2</a:t>
            </a:r>
            <a:r>
              <a:rPr lang="en-GB" sz="1600" dirty="0"/>
              <a:t>(Special Issue), 1-28. </a:t>
            </a:r>
            <a:r>
              <a:rPr lang="en-GB" sz="1600" dirty="0">
                <a:hlinkClick r:id="rId4"/>
              </a:rPr>
              <a:t>https://doi.org/10.13127/jgsg-67</a:t>
            </a:r>
            <a:endParaRPr lang="en-GB" sz="1600" dirty="0"/>
          </a:p>
          <a:p>
            <a:r>
              <a:rPr lang="en-GB" sz="1700" dirty="0"/>
              <a:t>Cordrie, L., Selva, J., Bernardi, F., Roberto Tonini, Fabrizio Romano, Manuela Volpe &amp; Stefano Lorito Dynamic management of uncertainty in rapid tsunami forecasting. </a:t>
            </a:r>
            <a:r>
              <a:rPr lang="en-GB" sz="1700" i="1" dirty="0"/>
              <a:t>Commun Earth Environ</a:t>
            </a:r>
            <a:r>
              <a:rPr lang="en-GB" sz="1700" dirty="0"/>
              <a:t> </a:t>
            </a:r>
            <a:r>
              <a:rPr lang="en-GB" sz="1700" b="1" dirty="0"/>
              <a:t>6</a:t>
            </a:r>
            <a:r>
              <a:rPr lang="en-GB" sz="1700" dirty="0"/>
              <a:t>, 637 (2025). </a:t>
            </a:r>
            <a:r>
              <a:rPr lang="en-GB" sz="1700" dirty="0">
                <a:hlinkClick r:id="rId5"/>
              </a:rPr>
              <a:t>https://doi.org/10.1038/s43247-025-02586-6</a:t>
            </a:r>
            <a:r>
              <a:rPr lang="en-GB" sz="1700" dirty="0"/>
              <a:t> </a:t>
            </a:r>
          </a:p>
          <a:p>
            <a:r>
              <a:rPr lang="en-GB" sz="1700" dirty="0"/>
              <a:t>Angeli, C., </a:t>
            </a:r>
            <a:r>
              <a:rPr lang="en-GB" sz="1700" dirty="0" err="1"/>
              <a:t>Armigliato</a:t>
            </a:r>
            <a:r>
              <a:rPr lang="en-GB" sz="1700" dirty="0"/>
              <a:t>, A., Zanetti, M., Zaniboni, F., Romano, F., Bayraktar, H. B., and Lorito, S.: Tsunami detection methods for ocean-bottom pressure gauges, Nat. Hazards Earth Syst. Sci., 25, 1169–1185, </a:t>
            </a:r>
            <a:r>
              <a:rPr lang="en-GB" sz="1700" dirty="0">
                <a:hlinkClick r:id="rId6"/>
              </a:rPr>
              <a:t>https://doi.org/10.5194/nhess-25-1169-2025</a:t>
            </a:r>
            <a:r>
              <a:rPr lang="en-GB" sz="1700" dirty="0"/>
              <a:t> , 2025 </a:t>
            </a:r>
          </a:p>
          <a:p>
            <a:r>
              <a:rPr lang="en-GB" sz="1700" dirty="0"/>
              <a:t>Rea R., Scala A., Bernardi F., Luca Elia, Stefano Lorito, Simona </a:t>
            </a:r>
            <a:r>
              <a:rPr lang="en-GB" sz="1700" dirty="0" err="1"/>
              <a:t>Colombelli</a:t>
            </a:r>
            <a:r>
              <a:rPr lang="en-GB" sz="1700" dirty="0"/>
              <a:t>, Gaetano Festa, Fabrizio Romano, Alessandro Amato &amp; Aldo Zollo, Feasibility study of an integrated earthquake and tsunami early warning system. Sci Rep (2025). </a:t>
            </a:r>
            <a:r>
              <a:rPr lang="en-GB" sz="1700" dirty="0">
                <a:hlinkClick r:id="rId7"/>
              </a:rPr>
              <a:t>https://doi.org/10.1038/s41598-025-25832-5</a:t>
            </a:r>
            <a:r>
              <a:rPr lang="en-GB" sz="1700" dirty="0"/>
              <a:t> </a:t>
            </a:r>
          </a:p>
          <a:p>
            <a:endParaRPr lang="it-IT" sz="1600" dirty="0"/>
          </a:p>
        </p:txBody>
      </p:sp>
    </p:spTree>
    <p:extLst>
      <p:ext uri="{BB962C8B-B14F-4D97-AF65-F5344CB8AC3E}">
        <p14:creationId xmlns:p14="http://schemas.microsoft.com/office/powerpoint/2010/main" val="553861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9D00E-1587-181D-CB00-78B3F2E8B5AA}"/>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DAB1862F-87A5-6573-1862-74EB8390C736}"/>
              </a:ext>
            </a:extLst>
          </p:cNvPr>
          <p:cNvSpPr>
            <a:spLocks noGrp="1"/>
          </p:cNvSpPr>
          <p:nvPr>
            <p:ph type="title"/>
          </p:nvPr>
        </p:nvSpPr>
        <p:spPr>
          <a:xfrm>
            <a:off x="410818" y="168621"/>
            <a:ext cx="10972800" cy="1143000"/>
          </a:xfrm>
        </p:spPr>
        <p:txBody>
          <a:bodyPr>
            <a:normAutofit/>
          </a:bodyPr>
          <a:lstStyle/>
          <a:p>
            <a:r>
              <a:rPr lang="it-IT" sz="3600" dirty="0"/>
              <a:t>Papers 2025</a:t>
            </a:r>
          </a:p>
        </p:txBody>
      </p:sp>
      <p:sp>
        <p:nvSpPr>
          <p:cNvPr id="5" name="Segnaposto testo 4">
            <a:extLst>
              <a:ext uri="{FF2B5EF4-FFF2-40B4-BE49-F238E27FC236}">
                <a16:creationId xmlns:a16="http://schemas.microsoft.com/office/drawing/2014/main" id="{196D1E0D-6866-9300-79B7-1783BE3D1508}"/>
              </a:ext>
            </a:extLst>
          </p:cNvPr>
          <p:cNvSpPr>
            <a:spLocks noGrp="1"/>
          </p:cNvSpPr>
          <p:nvPr>
            <p:ph type="body" idx="1"/>
          </p:nvPr>
        </p:nvSpPr>
        <p:spPr>
          <a:xfrm>
            <a:off x="609600" y="1311621"/>
            <a:ext cx="10972800" cy="4525963"/>
          </a:xfrm>
        </p:spPr>
        <p:txBody>
          <a:bodyPr>
            <a:normAutofit lnSpcReduction="10000"/>
          </a:bodyPr>
          <a:lstStyle/>
          <a:p>
            <a:r>
              <a:rPr lang="en-GB" sz="1600" dirty="0"/>
              <a:t>A. Abbate, G. Davies, S. Lorito, N. </a:t>
            </a:r>
            <a:r>
              <a:rPr lang="en-GB" sz="1600" dirty="0" err="1"/>
              <a:t>Kalligeris</a:t>
            </a:r>
            <a:r>
              <a:rPr lang="en-GB" sz="1600" dirty="0"/>
              <a:t>, F. Romano, R. Tonini, M. Volpe, Importance sampling of seismic tsunami sources with near-field emphasis for inundation PTHA: benchmarking with complete ensembles, </a:t>
            </a:r>
            <a:r>
              <a:rPr lang="en-GB" sz="1600" i="1" dirty="0"/>
              <a:t>Geophysical Journal International</a:t>
            </a:r>
            <a:r>
              <a:rPr lang="en-GB" sz="1600" dirty="0"/>
              <a:t>, Volume 241, Issue 1, April 2025, Pages 155–169, </a:t>
            </a:r>
            <a:r>
              <a:rPr lang="en-GB" sz="1600" dirty="0">
                <a:hlinkClick r:id="rId2"/>
              </a:rPr>
              <a:t>https://doi.org/10.1093/gji/ggaf034</a:t>
            </a:r>
            <a:endParaRPr lang="en-GB" sz="1600" dirty="0"/>
          </a:p>
          <a:p>
            <a:r>
              <a:rPr lang="en-GB" sz="1600" dirty="0">
                <a:solidFill>
                  <a:schemeClr val="tx1"/>
                </a:solidFill>
              </a:rPr>
              <a:t>Lingling Ye, Yangming Hu, Tao Xia, Thorne Lay, Yingquan Sang, Xiaofei Chen, Hiroo Kanamori, Fabrizio Romano, Stefano Lorito, Zhou Gui </a:t>
            </a:r>
            <a:r>
              <a:rPr lang="en-GB" sz="1600" dirty="0"/>
              <a:t>(2025). The 2021 MW 8.1 </a:t>
            </a:r>
            <a:r>
              <a:rPr lang="en-GB" sz="1600" dirty="0" err="1"/>
              <a:t>Kermadec</a:t>
            </a:r>
            <a:r>
              <a:rPr lang="en-GB" sz="1600" dirty="0"/>
              <a:t> earthquake sequence: Great earthquake rupture along the mantle/slab contact. </a:t>
            </a:r>
            <a:r>
              <a:rPr lang="en-GB" sz="1600" i="1" dirty="0"/>
              <a:t>Journal of Geophysical Research: Solid Earth</a:t>
            </a:r>
            <a:r>
              <a:rPr lang="en-GB" sz="1600" dirty="0"/>
              <a:t>, 130, e2024JB030926. </a:t>
            </a:r>
            <a:r>
              <a:rPr lang="en-GB" sz="1600" dirty="0">
                <a:hlinkClick r:id="rId3"/>
              </a:rPr>
              <a:t>https://doi.org/10.1029/2024JB030926</a:t>
            </a:r>
            <a:r>
              <a:rPr lang="en-GB" sz="1600" dirty="0"/>
              <a:t> </a:t>
            </a:r>
          </a:p>
          <a:p>
            <a:r>
              <a:rPr lang="en-GB" sz="1600" dirty="0"/>
              <a:t>Amato, A., Cugliari, L., Filosa, S., Graziani, L., Romano, F., &amp; </a:t>
            </a:r>
            <a:r>
              <a:rPr lang="en-GB" sz="1600" dirty="0" err="1"/>
              <a:t>Valbonesi</a:t>
            </a:r>
            <a:r>
              <a:rPr lang="en-GB" sz="1600" dirty="0"/>
              <a:t>, C. (2025). Tsunami Ready, a public engagement tool for risk mitigation: The Italian experience. </a:t>
            </a:r>
            <a:r>
              <a:rPr lang="en-GB" sz="1600" i="1" dirty="0"/>
              <a:t>JOURNAL OF GEOETHICS AND SOCIAL GEOSCIENCES</a:t>
            </a:r>
            <a:r>
              <a:rPr lang="en-GB" sz="1600" dirty="0"/>
              <a:t>, </a:t>
            </a:r>
            <a:r>
              <a:rPr lang="en-GB" sz="1600" i="1" dirty="0"/>
              <a:t>2</a:t>
            </a:r>
            <a:r>
              <a:rPr lang="en-GB" sz="1600" dirty="0"/>
              <a:t>(Special Issue), 1-28. </a:t>
            </a:r>
            <a:r>
              <a:rPr lang="en-GB" sz="1600" dirty="0">
                <a:hlinkClick r:id="rId4"/>
              </a:rPr>
              <a:t>https://doi.org/10.13127/jgsg-67</a:t>
            </a:r>
            <a:endParaRPr lang="en-GB" sz="1600" dirty="0"/>
          </a:p>
          <a:p>
            <a:r>
              <a:rPr lang="en-GB" sz="1700" dirty="0"/>
              <a:t>Cordrie, L., Selva, J., Bernardi, F., Roberto Tonini, Fabrizio Romano, Manuela Volpe &amp; Stefano Lorito Dynamic management of uncertainty in rapid tsunami forecasting. </a:t>
            </a:r>
            <a:r>
              <a:rPr lang="en-GB" sz="1700" i="1" dirty="0"/>
              <a:t>Commun Earth Environ</a:t>
            </a:r>
            <a:r>
              <a:rPr lang="en-GB" sz="1700" dirty="0"/>
              <a:t> </a:t>
            </a:r>
            <a:r>
              <a:rPr lang="en-GB" sz="1700" b="1" dirty="0"/>
              <a:t>6</a:t>
            </a:r>
            <a:r>
              <a:rPr lang="en-GB" sz="1700" dirty="0"/>
              <a:t>, 637 (2025). </a:t>
            </a:r>
            <a:r>
              <a:rPr lang="en-GB" sz="1700" dirty="0">
                <a:hlinkClick r:id="rId5"/>
              </a:rPr>
              <a:t>https://doi.org/10.1038/s43247-025-02586-6</a:t>
            </a:r>
            <a:r>
              <a:rPr lang="en-GB" sz="1700" dirty="0"/>
              <a:t> </a:t>
            </a:r>
          </a:p>
          <a:p>
            <a:r>
              <a:rPr lang="en-GB" sz="1700" dirty="0"/>
              <a:t>Angeli, C., </a:t>
            </a:r>
            <a:r>
              <a:rPr lang="en-GB" sz="1700" dirty="0" err="1"/>
              <a:t>Armigliato</a:t>
            </a:r>
            <a:r>
              <a:rPr lang="en-GB" sz="1700" dirty="0"/>
              <a:t>, A., Zanetti, M., Zaniboni, F., Romano, F., Bayraktar, H. B., and Lorito, S.: Tsunami detection methods for ocean-bottom pressure gauges, Nat. Hazards Earth Syst. Sci., 25, 1169–1185, </a:t>
            </a:r>
            <a:r>
              <a:rPr lang="en-GB" sz="1700" dirty="0">
                <a:hlinkClick r:id="rId6"/>
              </a:rPr>
              <a:t>https://doi.org/10.5194/nhess-25-1169-2025</a:t>
            </a:r>
            <a:r>
              <a:rPr lang="en-GB" sz="1700" dirty="0"/>
              <a:t> , 2025 </a:t>
            </a:r>
          </a:p>
          <a:p>
            <a:r>
              <a:rPr lang="en-GB" sz="1700" dirty="0"/>
              <a:t>Rea R., Scala A., Bernardi F., Luca Elia, Stefano Lorito, Simona </a:t>
            </a:r>
            <a:r>
              <a:rPr lang="en-GB" sz="1700" dirty="0" err="1"/>
              <a:t>Colombelli</a:t>
            </a:r>
            <a:r>
              <a:rPr lang="en-GB" sz="1700" dirty="0"/>
              <a:t>, Gaetano Festa, Fabrizio Romano, Alessandro Amato &amp; Aldo Zollo, Feasibility study of an integrated earthquake and tsunami early warning system. Sci Rep (2025). </a:t>
            </a:r>
            <a:r>
              <a:rPr lang="en-GB" sz="1700" dirty="0">
                <a:hlinkClick r:id="rId7"/>
              </a:rPr>
              <a:t>https://doi.org/10.1038/s41598-025-25832-5</a:t>
            </a:r>
            <a:r>
              <a:rPr lang="en-GB" sz="1700" dirty="0"/>
              <a:t> </a:t>
            </a:r>
          </a:p>
          <a:p>
            <a:endParaRPr lang="it-IT" sz="1600" dirty="0"/>
          </a:p>
        </p:txBody>
      </p:sp>
      <p:pic>
        <p:nvPicPr>
          <p:cNvPr id="3" name="Picture 2" descr="A white and black document with black text&#10;&#10;AI-generated content may be incorrect.">
            <a:extLst>
              <a:ext uri="{FF2B5EF4-FFF2-40B4-BE49-F238E27FC236}">
                <a16:creationId xmlns:a16="http://schemas.microsoft.com/office/drawing/2014/main" id="{CC70DBA8-BCBD-7513-86FC-63C95D4C5DBB}"/>
              </a:ext>
            </a:extLst>
          </p:cNvPr>
          <p:cNvPicPr>
            <a:picLocks noChangeAspect="1"/>
          </p:cNvPicPr>
          <p:nvPr/>
        </p:nvPicPr>
        <p:blipFill>
          <a:blip r:embed="rId8"/>
          <a:stretch>
            <a:fillRect/>
          </a:stretch>
        </p:blipFill>
        <p:spPr>
          <a:xfrm>
            <a:off x="1026730" y="1436859"/>
            <a:ext cx="9714842" cy="4448756"/>
          </a:xfrm>
          <a:prstGeom prst="rect">
            <a:avLst/>
          </a:prstGeom>
        </p:spPr>
      </p:pic>
    </p:spTree>
    <p:extLst>
      <p:ext uri="{BB962C8B-B14F-4D97-AF65-F5344CB8AC3E}">
        <p14:creationId xmlns:p14="http://schemas.microsoft.com/office/powerpoint/2010/main" val="3187710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accent1">
                <a:lumMod val="5000"/>
                <a:lumOff val="95000"/>
              </a:schemeClr>
            </a:gs>
            <a:gs pos="85000">
              <a:schemeClr val="accent1">
                <a:lumMod val="45000"/>
                <a:lumOff val="55000"/>
              </a:schemeClr>
            </a:gs>
            <a:gs pos="94000">
              <a:schemeClr val="accent1">
                <a:lumMod val="45000"/>
                <a:lumOff val="55000"/>
              </a:schemeClr>
            </a:gs>
            <a:gs pos="62000">
              <a:schemeClr val="accent1">
                <a:lumMod val="30000"/>
                <a:lumOff val="70000"/>
                <a:alpha val="0"/>
              </a:schemeClr>
            </a:gs>
          </a:gsLst>
          <a:lin ang="5400000" scaled="1"/>
        </a:gradFill>
        <a:effectLst/>
      </p:bgPr>
    </p:bg>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pPr algn="ctr"/>
            <a:r>
              <a:rPr lang="it-IT" dirty="0" err="1"/>
              <a:t>Participation</a:t>
            </a:r>
            <a:r>
              <a:rPr lang="it-IT" dirty="0"/>
              <a:t> in </a:t>
            </a:r>
            <a:r>
              <a:rPr lang="it-IT" dirty="0" err="1"/>
              <a:t>projects</a:t>
            </a:r>
            <a:endParaRPr lang="it-IT" dirty="0"/>
          </a:p>
        </p:txBody>
      </p:sp>
      <p:sp>
        <p:nvSpPr>
          <p:cNvPr id="8" name="Segnaposto contenuto 4"/>
          <p:cNvSpPr>
            <a:spLocks noGrp="1"/>
          </p:cNvSpPr>
          <p:nvPr>
            <p:ph idx="1"/>
          </p:nvPr>
        </p:nvSpPr>
        <p:spPr>
          <a:xfrm>
            <a:off x="838200" y="1381175"/>
            <a:ext cx="11090564" cy="5073765"/>
          </a:xfrm>
        </p:spPr>
        <p:txBody>
          <a:bodyPr>
            <a:normAutofit/>
          </a:bodyPr>
          <a:lstStyle/>
          <a:p>
            <a:r>
              <a:rPr lang="it-IT" sz="2400" b="1" dirty="0" err="1"/>
              <a:t>CoastWAVE</a:t>
            </a:r>
            <a:r>
              <a:rPr lang="it-IT" sz="2400" b="1" dirty="0"/>
              <a:t> </a:t>
            </a:r>
            <a:r>
              <a:rPr lang="it-IT" sz="2400" b="1" dirty="0" err="1"/>
              <a:t>Phase</a:t>
            </a:r>
            <a:r>
              <a:rPr lang="it-IT" sz="2400" b="1" dirty="0"/>
              <a:t> 2</a:t>
            </a:r>
            <a:r>
              <a:rPr lang="it-IT" sz="2400" dirty="0"/>
              <a:t> ”Scaling up and </a:t>
            </a:r>
            <a:r>
              <a:rPr lang="it-IT" sz="2400" dirty="0" err="1"/>
              <a:t>strengthening</a:t>
            </a:r>
            <a:r>
              <a:rPr lang="it-IT" sz="2400" dirty="0"/>
              <a:t> the </a:t>
            </a:r>
            <a:r>
              <a:rPr lang="it-IT" sz="2400" dirty="0" err="1"/>
              <a:t>resilience</a:t>
            </a:r>
            <a:r>
              <a:rPr lang="it-IT" sz="2400" dirty="0"/>
              <a:t> of </a:t>
            </a:r>
            <a:r>
              <a:rPr lang="it-IT" sz="2400" dirty="0" err="1"/>
              <a:t>coastal</a:t>
            </a:r>
            <a:r>
              <a:rPr lang="it-IT" sz="2400" dirty="0"/>
              <a:t> communities</a:t>
            </a:r>
            <a:r>
              <a:rPr lang="mr-IN" sz="2400" dirty="0"/>
              <a:t>…</a:t>
            </a:r>
            <a:r>
              <a:rPr lang="it-IT" sz="2400" dirty="0"/>
              <a:t>.”;</a:t>
            </a:r>
          </a:p>
          <a:p>
            <a:r>
              <a:rPr lang="it-IT" sz="2400" b="1" dirty="0"/>
              <a:t>Global Tsunami Model (GTM) </a:t>
            </a:r>
            <a:r>
              <a:rPr lang="it-IT" sz="2400" dirty="0" err="1"/>
              <a:t>organization</a:t>
            </a:r>
            <a:r>
              <a:rPr lang="it-IT" sz="2400" dirty="0"/>
              <a:t>;</a:t>
            </a:r>
          </a:p>
          <a:p>
            <a:r>
              <a:rPr lang="it-IT" sz="2400" b="1" dirty="0"/>
              <a:t>TSUNAMI </a:t>
            </a:r>
            <a:r>
              <a:rPr lang="it-IT" sz="2400" b="1" dirty="0" err="1"/>
              <a:t>Thematic</a:t>
            </a:r>
            <a:r>
              <a:rPr lang="it-IT" sz="2400" b="1" dirty="0"/>
              <a:t> Core Service (TCS) </a:t>
            </a:r>
            <a:r>
              <a:rPr lang="it-IT" sz="2400" dirty="0" err="1"/>
              <a:t>within</a:t>
            </a:r>
            <a:r>
              <a:rPr lang="it-IT" sz="2400" b="1" dirty="0"/>
              <a:t> EPOS</a:t>
            </a:r>
            <a:r>
              <a:rPr lang="it-IT" sz="2400" dirty="0"/>
              <a:t> The </a:t>
            </a:r>
            <a:r>
              <a:rPr lang="it-IT" sz="2400" dirty="0" err="1"/>
              <a:t>European</a:t>
            </a:r>
            <a:r>
              <a:rPr lang="it-IT" sz="2400" dirty="0"/>
              <a:t> Plate </a:t>
            </a:r>
            <a:r>
              <a:rPr lang="it-IT" sz="2400" dirty="0" err="1"/>
              <a:t>Observing</a:t>
            </a:r>
            <a:r>
              <a:rPr lang="it-IT" sz="2400" dirty="0"/>
              <a:t> System;</a:t>
            </a:r>
          </a:p>
          <a:p>
            <a:r>
              <a:rPr lang="it-IT" sz="2400" dirty="0" err="1"/>
              <a:t>Other</a:t>
            </a:r>
            <a:r>
              <a:rPr lang="it-IT" sz="2400" dirty="0"/>
              <a:t> projects </a:t>
            </a:r>
            <a:r>
              <a:rPr lang="it-IT" sz="2400" dirty="0" err="1"/>
              <a:t>funded</a:t>
            </a:r>
            <a:r>
              <a:rPr lang="it-IT" sz="2400" dirty="0"/>
              <a:t> by </a:t>
            </a:r>
            <a:r>
              <a:rPr lang="it-IT" sz="2400" dirty="0">
                <a:solidFill>
                  <a:schemeClr val="tx2"/>
                </a:solidFill>
              </a:rPr>
              <a:t>EU </a:t>
            </a:r>
            <a:r>
              <a:rPr lang="it-IT" sz="2400" dirty="0" err="1">
                <a:solidFill>
                  <a:schemeClr val="tx2"/>
                </a:solidFill>
              </a:rPr>
              <a:t>contributing</a:t>
            </a:r>
            <a:r>
              <a:rPr lang="it-IT" sz="2400" dirty="0">
                <a:solidFill>
                  <a:schemeClr val="tx2"/>
                </a:solidFill>
              </a:rPr>
              <a:t> to the </a:t>
            </a:r>
            <a:r>
              <a:rPr lang="it-IT" sz="2400" dirty="0" err="1">
                <a:solidFill>
                  <a:schemeClr val="tx2"/>
                </a:solidFill>
              </a:rPr>
              <a:t>advancement</a:t>
            </a:r>
            <a:r>
              <a:rPr lang="it-IT" sz="2400" dirty="0">
                <a:solidFill>
                  <a:schemeClr val="tx2"/>
                </a:solidFill>
              </a:rPr>
              <a:t> of Tsunami science, </a:t>
            </a:r>
            <a:r>
              <a:rPr lang="it-IT" sz="2400" dirty="0" err="1">
                <a:solidFill>
                  <a:schemeClr val="tx2"/>
                </a:solidFill>
              </a:rPr>
              <a:t>including</a:t>
            </a:r>
            <a:r>
              <a:rPr lang="it-IT" sz="2400" dirty="0">
                <a:solidFill>
                  <a:schemeClr val="tx2"/>
                </a:solidFill>
              </a:rPr>
              <a:t> </a:t>
            </a:r>
            <a:r>
              <a:rPr lang="it-IT" sz="2400" dirty="0" err="1">
                <a:solidFill>
                  <a:schemeClr val="tx2"/>
                </a:solidFill>
              </a:rPr>
              <a:t>both</a:t>
            </a:r>
            <a:r>
              <a:rPr lang="it-IT" sz="2400" dirty="0">
                <a:solidFill>
                  <a:schemeClr val="tx2"/>
                </a:solidFill>
              </a:rPr>
              <a:t> R&amp;D (</a:t>
            </a:r>
            <a:r>
              <a:rPr lang="it-IT" sz="2400" b="1" dirty="0"/>
              <a:t>DT-GEO</a:t>
            </a:r>
            <a:r>
              <a:rPr lang="it-IT" sz="2400" b="1" dirty="0">
                <a:solidFill>
                  <a:schemeClr val="tx2"/>
                </a:solidFill>
              </a:rPr>
              <a:t>, </a:t>
            </a:r>
            <a:r>
              <a:rPr lang="it-IT" sz="2400" dirty="0" err="1">
                <a:solidFill>
                  <a:schemeClr val="tx2"/>
                </a:solidFill>
              </a:rPr>
              <a:t>ended</a:t>
            </a:r>
            <a:r>
              <a:rPr lang="it-IT" sz="2400" dirty="0">
                <a:solidFill>
                  <a:schemeClr val="tx2"/>
                </a:solidFill>
              </a:rPr>
              <a:t> in August 2025) and warning-</a:t>
            </a:r>
            <a:r>
              <a:rPr lang="it-IT" sz="2400" dirty="0" err="1">
                <a:solidFill>
                  <a:schemeClr val="tx2"/>
                </a:solidFill>
              </a:rPr>
              <a:t>oriented</a:t>
            </a:r>
            <a:r>
              <a:rPr lang="it-IT" sz="2400" dirty="0">
                <a:solidFill>
                  <a:schemeClr val="tx2"/>
                </a:solidFill>
              </a:rPr>
              <a:t> (EPOS, </a:t>
            </a:r>
            <a:r>
              <a:rPr lang="it-IT" sz="2400" b="1" dirty="0" err="1"/>
              <a:t>GeoInquire</a:t>
            </a:r>
            <a:r>
              <a:rPr lang="it-IT" sz="2400" dirty="0">
                <a:solidFill>
                  <a:schemeClr val="tx2"/>
                </a:solidFill>
              </a:rPr>
              <a:t>), </a:t>
            </a:r>
            <a:r>
              <a:rPr lang="en-GB" sz="2400" b="1" dirty="0"/>
              <a:t>EPOS ON </a:t>
            </a:r>
            <a:r>
              <a:rPr lang="en-GB" sz="2400" dirty="0"/>
              <a:t>(EPOS Optimization and </a:t>
            </a:r>
            <a:r>
              <a:rPr lang="en-GB" sz="2400" dirty="0" err="1"/>
              <a:t>EvolutioN</a:t>
            </a:r>
            <a:r>
              <a:rPr lang="en-GB" sz="2400" dirty="0"/>
              <a:t>) dedicated to </a:t>
            </a:r>
            <a:r>
              <a:rPr lang="en-GB" sz="2400" dirty="0" err="1"/>
              <a:t>strenghten</a:t>
            </a:r>
            <a:r>
              <a:rPr lang="en-GB" sz="2400" dirty="0"/>
              <a:t> and evolve the EPOS Research Infrastructure; </a:t>
            </a:r>
            <a:endParaRPr lang="it-IT" sz="2400" dirty="0">
              <a:solidFill>
                <a:schemeClr val="tx2"/>
              </a:solidFill>
            </a:endParaRPr>
          </a:p>
          <a:p>
            <a:r>
              <a:rPr lang="it-IT" sz="2400" dirty="0">
                <a:solidFill>
                  <a:schemeClr val="tx2"/>
                </a:solidFill>
              </a:rPr>
              <a:t>DG-ECHO </a:t>
            </a:r>
            <a:r>
              <a:rPr lang="it-IT" sz="2400" dirty="0" err="1">
                <a:solidFill>
                  <a:schemeClr val="tx2"/>
                </a:solidFill>
              </a:rPr>
              <a:t>project</a:t>
            </a:r>
            <a:r>
              <a:rPr lang="it-IT" sz="2400" dirty="0">
                <a:solidFill>
                  <a:schemeClr val="tx2"/>
                </a:solidFill>
              </a:rPr>
              <a:t> </a:t>
            </a:r>
            <a:r>
              <a:rPr lang="it-IT" sz="2400" b="1" dirty="0"/>
              <a:t>NEAM-COMMITMENT</a:t>
            </a:r>
            <a:r>
              <a:rPr lang="it-IT" sz="2400" dirty="0"/>
              <a:t> </a:t>
            </a:r>
            <a:r>
              <a:rPr lang="it-IT" sz="2400" dirty="0">
                <a:solidFill>
                  <a:schemeClr val="tx2"/>
                </a:solidFill>
              </a:rPr>
              <a:t>(</a:t>
            </a:r>
            <a:r>
              <a:rPr lang="it-IT" sz="2400" dirty="0" err="1">
                <a:solidFill>
                  <a:schemeClr val="tx2"/>
                </a:solidFill>
              </a:rPr>
              <a:t>coord</a:t>
            </a:r>
            <a:r>
              <a:rPr lang="it-IT" sz="2400" dirty="0">
                <a:solidFill>
                  <a:schemeClr val="tx2"/>
                </a:solidFill>
              </a:rPr>
              <a:t>. NOA, </a:t>
            </a:r>
            <a:r>
              <a:rPr lang="it-IT" sz="2400" dirty="0" err="1">
                <a:solidFill>
                  <a:schemeClr val="tx2"/>
                </a:solidFill>
              </a:rPr>
              <a:t>Greece</a:t>
            </a:r>
            <a:r>
              <a:rPr lang="it-IT" sz="2400" dirty="0">
                <a:solidFill>
                  <a:schemeClr val="tx2"/>
                </a:solidFill>
              </a:rPr>
              <a:t>) with </a:t>
            </a:r>
            <a:r>
              <a:rPr lang="it-IT" sz="2400" dirty="0" err="1">
                <a:solidFill>
                  <a:schemeClr val="tx2"/>
                </a:solidFill>
              </a:rPr>
              <a:t>other</a:t>
            </a:r>
            <a:r>
              <a:rPr lang="it-IT" sz="2400" dirty="0">
                <a:solidFill>
                  <a:schemeClr val="tx2"/>
                </a:solidFill>
              </a:rPr>
              <a:t> MS and </a:t>
            </a:r>
            <a:r>
              <a:rPr lang="it-IT" sz="2400" dirty="0" err="1">
                <a:solidFill>
                  <a:schemeClr val="tx2"/>
                </a:solidFill>
              </a:rPr>
              <a:t>relevant</a:t>
            </a:r>
            <a:r>
              <a:rPr lang="it-IT" sz="2400" dirty="0">
                <a:solidFill>
                  <a:schemeClr val="tx2"/>
                </a:solidFill>
              </a:rPr>
              <a:t> stakeholders (2025-2027)</a:t>
            </a:r>
          </a:p>
          <a:p>
            <a:r>
              <a:rPr lang="it-IT" sz="2400" dirty="0">
                <a:solidFill>
                  <a:schemeClr val="tx2"/>
                </a:solidFill>
              </a:rPr>
              <a:t>Stromboli project </a:t>
            </a:r>
            <a:r>
              <a:rPr lang="it-IT" sz="2400" dirty="0" err="1">
                <a:solidFill>
                  <a:schemeClr val="tx2"/>
                </a:solidFill>
              </a:rPr>
              <a:t>funded</a:t>
            </a:r>
            <a:r>
              <a:rPr lang="it-IT" sz="2400" dirty="0">
                <a:solidFill>
                  <a:schemeClr val="tx2"/>
                </a:solidFill>
              </a:rPr>
              <a:t> by </a:t>
            </a:r>
            <a:r>
              <a:rPr lang="it-IT" sz="2400" dirty="0" err="1">
                <a:solidFill>
                  <a:schemeClr val="tx2"/>
                </a:solidFill>
              </a:rPr>
              <a:t>Italian</a:t>
            </a:r>
            <a:r>
              <a:rPr lang="it-IT" sz="2400" dirty="0">
                <a:solidFill>
                  <a:schemeClr val="tx2"/>
                </a:solidFill>
              </a:rPr>
              <a:t> </a:t>
            </a:r>
            <a:r>
              <a:rPr lang="it-IT" sz="2400" dirty="0" err="1">
                <a:solidFill>
                  <a:schemeClr val="tx2"/>
                </a:solidFill>
              </a:rPr>
              <a:t>Civil</a:t>
            </a:r>
            <a:r>
              <a:rPr lang="it-IT" sz="2400" dirty="0">
                <a:solidFill>
                  <a:schemeClr val="tx2"/>
                </a:solidFill>
              </a:rPr>
              <a:t> </a:t>
            </a:r>
            <a:r>
              <a:rPr lang="it-IT" sz="2400" dirty="0" err="1">
                <a:solidFill>
                  <a:schemeClr val="tx2"/>
                </a:solidFill>
              </a:rPr>
              <a:t>Protection</a:t>
            </a:r>
            <a:r>
              <a:rPr lang="it-IT" sz="2400" dirty="0">
                <a:solidFill>
                  <a:schemeClr val="tx2"/>
                </a:solidFill>
              </a:rPr>
              <a:t> </a:t>
            </a:r>
            <a:r>
              <a:rPr lang="it-IT" sz="2400" dirty="0" err="1">
                <a:solidFill>
                  <a:schemeClr val="tx2"/>
                </a:solidFill>
              </a:rPr>
              <a:t>Dept</a:t>
            </a:r>
            <a:r>
              <a:rPr lang="it-IT" sz="2400" dirty="0">
                <a:solidFill>
                  <a:schemeClr val="tx2"/>
                </a:solidFill>
              </a:rPr>
              <a:t>. for </a:t>
            </a:r>
            <a:r>
              <a:rPr lang="it-IT" sz="2400" dirty="0" err="1">
                <a:solidFill>
                  <a:schemeClr val="tx2"/>
                </a:solidFill>
              </a:rPr>
              <a:t>improving</a:t>
            </a:r>
            <a:r>
              <a:rPr lang="it-IT" sz="2400" dirty="0">
                <a:solidFill>
                  <a:schemeClr val="tx2"/>
                </a:solidFill>
              </a:rPr>
              <a:t> the </a:t>
            </a:r>
            <a:r>
              <a:rPr lang="it-IT" sz="2400" dirty="0" err="1">
                <a:solidFill>
                  <a:schemeClr val="tx2"/>
                </a:solidFill>
              </a:rPr>
              <a:t>local</a:t>
            </a:r>
            <a:r>
              <a:rPr lang="it-IT" sz="2400" dirty="0">
                <a:solidFill>
                  <a:schemeClr val="tx2"/>
                </a:solidFill>
              </a:rPr>
              <a:t> </a:t>
            </a:r>
            <a:r>
              <a:rPr lang="it-IT" sz="2400" dirty="0" err="1">
                <a:solidFill>
                  <a:schemeClr val="tx2"/>
                </a:solidFill>
              </a:rPr>
              <a:t>tsuanmi</a:t>
            </a:r>
            <a:r>
              <a:rPr lang="it-IT" sz="2400" dirty="0">
                <a:solidFill>
                  <a:schemeClr val="tx2"/>
                </a:solidFill>
              </a:rPr>
              <a:t> </a:t>
            </a:r>
            <a:r>
              <a:rPr lang="it-IT" sz="2400" dirty="0" err="1">
                <a:solidFill>
                  <a:schemeClr val="tx2"/>
                </a:solidFill>
              </a:rPr>
              <a:t>warning</a:t>
            </a:r>
            <a:r>
              <a:rPr lang="it-IT" sz="2400" dirty="0">
                <a:solidFill>
                  <a:schemeClr val="tx2"/>
                </a:solidFill>
              </a:rPr>
              <a:t> </a:t>
            </a:r>
            <a:r>
              <a:rPr lang="it-IT" sz="2400" dirty="0" err="1">
                <a:solidFill>
                  <a:schemeClr val="tx2"/>
                </a:solidFill>
              </a:rPr>
              <a:t>system</a:t>
            </a:r>
            <a:r>
              <a:rPr lang="it-IT" sz="2400" dirty="0">
                <a:solidFill>
                  <a:schemeClr val="tx2"/>
                </a:solidFill>
              </a:rPr>
              <a:t> and for </a:t>
            </a:r>
            <a:r>
              <a:rPr lang="it-IT" sz="2400" dirty="0" err="1">
                <a:solidFill>
                  <a:schemeClr val="tx2"/>
                </a:solidFill>
              </a:rPr>
              <a:t>hazard</a:t>
            </a:r>
            <a:r>
              <a:rPr lang="it-IT" sz="2400" dirty="0">
                <a:solidFill>
                  <a:schemeClr val="tx2"/>
                </a:solidFill>
              </a:rPr>
              <a:t> </a:t>
            </a:r>
            <a:r>
              <a:rPr lang="it-IT" sz="2400" dirty="0" err="1">
                <a:solidFill>
                  <a:schemeClr val="tx2"/>
                </a:solidFill>
              </a:rPr>
              <a:t>assessment</a:t>
            </a:r>
            <a:r>
              <a:rPr lang="it-IT" sz="2400" dirty="0">
                <a:solidFill>
                  <a:schemeClr val="tx2"/>
                </a:solidFill>
              </a:rPr>
              <a:t> (2022-2025): </a:t>
            </a:r>
            <a:r>
              <a:rPr lang="it-IT" sz="2400" dirty="0" err="1">
                <a:solidFill>
                  <a:schemeClr val="tx2"/>
                </a:solidFill>
              </a:rPr>
              <a:t>extension</a:t>
            </a:r>
            <a:r>
              <a:rPr lang="it-IT" sz="2400" dirty="0">
                <a:solidFill>
                  <a:schemeClr val="tx2"/>
                </a:solidFill>
              </a:rPr>
              <a:t>?</a:t>
            </a:r>
          </a:p>
        </p:txBody>
      </p:sp>
    </p:spTree>
    <p:extLst>
      <p:ext uri="{BB962C8B-B14F-4D97-AF65-F5344CB8AC3E}">
        <p14:creationId xmlns:p14="http://schemas.microsoft.com/office/powerpoint/2010/main" val="1307954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03384-DE69-D198-73F7-FECFA7E8CFB0}"/>
            </a:ext>
          </a:extLst>
        </p:cNvPr>
        <p:cNvGrpSpPr/>
        <p:nvPr/>
      </p:nvGrpSpPr>
      <p:grpSpPr>
        <a:xfrm>
          <a:off x="0" y="0"/>
          <a:ext cx="0" cy="0"/>
          <a:chOff x="0" y="0"/>
          <a:chExt cx="0" cy="0"/>
        </a:xfrm>
      </p:grpSpPr>
      <p:pic>
        <p:nvPicPr>
          <p:cNvPr id="6" name="Picture 5" descr="A map of the ocean with red dots&#10;&#10;AI-generated content may be incorrect.">
            <a:extLst>
              <a:ext uri="{FF2B5EF4-FFF2-40B4-BE49-F238E27FC236}">
                <a16:creationId xmlns:a16="http://schemas.microsoft.com/office/drawing/2014/main" id="{883FFCB3-BD62-7B9A-EBF5-4D07DC8A3CAE}"/>
              </a:ext>
            </a:extLst>
          </p:cNvPr>
          <p:cNvPicPr>
            <a:picLocks noChangeAspect="1"/>
          </p:cNvPicPr>
          <p:nvPr/>
        </p:nvPicPr>
        <p:blipFill>
          <a:blip r:embed="rId3"/>
          <a:srcRect b="77240"/>
          <a:stretch>
            <a:fillRect/>
          </a:stretch>
        </p:blipFill>
        <p:spPr>
          <a:xfrm>
            <a:off x="0" y="221674"/>
            <a:ext cx="12215662" cy="1459982"/>
          </a:xfrm>
          <a:prstGeom prst="rect">
            <a:avLst/>
          </a:prstGeom>
        </p:spPr>
      </p:pic>
      <p:sp>
        <p:nvSpPr>
          <p:cNvPr id="11" name="CasellaDiTesto 13">
            <a:extLst>
              <a:ext uri="{FF2B5EF4-FFF2-40B4-BE49-F238E27FC236}">
                <a16:creationId xmlns:a16="http://schemas.microsoft.com/office/drawing/2014/main" id="{DA6BD8A4-F062-830C-16A6-F6A6AE6F0674}"/>
              </a:ext>
            </a:extLst>
          </p:cNvPr>
          <p:cNvSpPr txBox="1"/>
          <p:nvPr/>
        </p:nvSpPr>
        <p:spPr>
          <a:xfrm>
            <a:off x="7458689" y="488941"/>
            <a:ext cx="3829877" cy="769441"/>
          </a:xfrm>
          <a:prstGeom prst="rect">
            <a:avLst/>
          </a:prstGeom>
          <a:noFill/>
        </p:spPr>
        <p:txBody>
          <a:bodyPr wrap="square" rtlCol="0">
            <a:spAutoFit/>
          </a:bodyPr>
          <a:lstStyle/>
          <a:p>
            <a:r>
              <a:rPr lang="it-IT" sz="2200" dirty="0">
                <a:latin typeface="Calibri" charset="0"/>
                <a:ea typeface="Calibri" charset="0"/>
                <a:cs typeface="Calibri" charset="0"/>
              </a:rPr>
              <a:t>10 events in 2025 (</a:t>
            </a:r>
            <a:r>
              <a:rPr lang="it-IT" sz="2200" b="1" dirty="0">
                <a:solidFill>
                  <a:srgbClr val="00B050"/>
                </a:solidFill>
                <a:latin typeface="Calibri" charset="0"/>
                <a:ea typeface="Calibri" charset="0"/>
                <a:cs typeface="Calibri" charset="0"/>
              </a:rPr>
              <a:t>9 INFORMATION</a:t>
            </a:r>
            <a:r>
              <a:rPr lang="it-IT" sz="2200" b="1" dirty="0">
                <a:latin typeface="Calibri" charset="0"/>
                <a:ea typeface="Calibri" charset="0"/>
                <a:cs typeface="Calibri" charset="0"/>
              </a:rPr>
              <a:t>, </a:t>
            </a:r>
            <a:r>
              <a:rPr lang="it-IT" sz="2200" b="1" dirty="0">
                <a:solidFill>
                  <a:schemeClr val="accent6">
                    <a:lumMod val="75000"/>
                  </a:schemeClr>
                </a:solidFill>
                <a:latin typeface="Calibri" charset="0"/>
                <a:ea typeface="Calibri" charset="0"/>
                <a:cs typeface="Calibri" charset="0"/>
              </a:rPr>
              <a:t>1 ADVISORY</a:t>
            </a:r>
            <a:r>
              <a:rPr lang="it-IT" sz="2200" dirty="0">
                <a:latin typeface="Calibri" charset="0"/>
                <a:ea typeface="Calibri" charset="0"/>
                <a:cs typeface="Calibri" charset="0"/>
              </a:rPr>
              <a:t>)</a:t>
            </a:r>
          </a:p>
        </p:txBody>
      </p:sp>
      <p:pic>
        <p:nvPicPr>
          <p:cNvPr id="3" name="Picture 2">
            <a:extLst>
              <a:ext uri="{FF2B5EF4-FFF2-40B4-BE49-F238E27FC236}">
                <a16:creationId xmlns:a16="http://schemas.microsoft.com/office/drawing/2014/main" id="{A33CAD53-8E61-055E-EBE6-DB851B894C14}"/>
              </a:ext>
            </a:extLst>
          </p:cNvPr>
          <p:cNvPicPr>
            <a:picLocks noChangeAspect="1"/>
          </p:cNvPicPr>
          <p:nvPr/>
        </p:nvPicPr>
        <p:blipFill>
          <a:blip r:embed="rId4"/>
          <a:stretch>
            <a:fillRect/>
          </a:stretch>
        </p:blipFill>
        <p:spPr>
          <a:xfrm>
            <a:off x="1374979" y="1756979"/>
            <a:ext cx="9442042" cy="4370552"/>
          </a:xfrm>
          <a:prstGeom prst="rect">
            <a:avLst/>
          </a:prstGeom>
        </p:spPr>
      </p:pic>
    </p:spTree>
    <p:extLst>
      <p:ext uri="{BB962C8B-B14F-4D97-AF65-F5344CB8AC3E}">
        <p14:creationId xmlns:p14="http://schemas.microsoft.com/office/powerpoint/2010/main" val="3930255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e0e1330b5c_0_311"/>
          <p:cNvSpPr txBox="1"/>
          <p:nvPr/>
        </p:nvSpPr>
        <p:spPr>
          <a:xfrm>
            <a:off x="0" y="14288"/>
            <a:ext cx="12192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000000"/>
                </a:solidFill>
                <a:latin typeface="Calibri"/>
                <a:ea typeface="Calibri"/>
                <a:cs typeface="Calibri"/>
                <a:sym typeface="Calibri"/>
              </a:rPr>
              <a:t>PTF (Probabilistic Tsunami Forecasting)</a:t>
            </a:r>
            <a:endParaRPr sz="1400" b="0" i="0" u="none" strike="noStrike" cap="none" dirty="0">
              <a:solidFill>
                <a:srgbClr val="000000"/>
              </a:solidFill>
              <a:latin typeface="Arial"/>
              <a:ea typeface="Arial"/>
              <a:cs typeface="Arial"/>
              <a:sym typeface="Arial"/>
            </a:endParaRPr>
          </a:p>
        </p:txBody>
      </p:sp>
      <p:sp>
        <p:nvSpPr>
          <p:cNvPr id="2" name="Content Placeholder 2">
            <a:extLst>
              <a:ext uri="{FF2B5EF4-FFF2-40B4-BE49-F238E27FC236}">
                <a16:creationId xmlns:a16="http://schemas.microsoft.com/office/drawing/2014/main" id="{C7D623E8-F615-1F70-03CA-56B61EDE0AA9}"/>
              </a:ext>
            </a:extLst>
          </p:cNvPr>
          <p:cNvSpPr txBox="1">
            <a:spLocks/>
          </p:cNvSpPr>
          <p:nvPr/>
        </p:nvSpPr>
        <p:spPr>
          <a:xfrm>
            <a:off x="6943831" y="609961"/>
            <a:ext cx="5019554" cy="32526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just">
              <a:buFont typeface="Arial"/>
              <a:buNone/>
            </a:pPr>
            <a:r>
              <a:rPr lang="x-none" sz="2000" kern="100" dirty="0">
                <a:latin typeface="Aptos" panose="020B0004020202020204" pitchFamily="34" charset="0"/>
                <a:ea typeface="Aptos" panose="020B0004020202020204" pitchFamily="34" charset="0"/>
                <a:cs typeface="Times New Roman" panose="02020603050405020304" pitchFamily="18" charset="0"/>
              </a:rPr>
              <a:t>Probabilistic Tsunami Forecasting (PTF, Selva et al., 2021) is a recently introduced methodology that provides a forecast of a tsunami in terms of </a:t>
            </a:r>
            <a:r>
              <a:rPr lang="x-none" sz="2000" b="1" kern="100" dirty="0">
                <a:latin typeface="Aptos" panose="020B0004020202020204" pitchFamily="34" charset="0"/>
                <a:ea typeface="Aptos" panose="020B0004020202020204" pitchFamily="34" charset="0"/>
                <a:cs typeface="Times New Roman" panose="02020603050405020304" pitchFamily="18" charset="0"/>
              </a:rPr>
              <a:t>the probability distribution of a tsunami intensity measure at different forecast points within a few minutes after the occurrence of an earthquake. </a:t>
            </a:r>
          </a:p>
          <a:p>
            <a:pPr algn="just"/>
            <a:endParaRPr lang="x-none" sz="2000" dirty="0"/>
          </a:p>
        </p:txBody>
      </p:sp>
      <p:pic>
        <p:nvPicPr>
          <p:cNvPr id="3" name="Google Shape;136;p8">
            <a:extLst>
              <a:ext uri="{FF2B5EF4-FFF2-40B4-BE49-F238E27FC236}">
                <a16:creationId xmlns:a16="http://schemas.microsoft.com/office/drawing/2014/main" id="{10E4B0BF-3F3A-FCF9-E513-ED08C0723534}"/>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23464" y="654724"/>
            <a:ext cx="6602263" cy="2745139"/>
          </a:xfrm>
          <a:prstGeom prst="rect">
            <a:avLst/>
          </a:prstGeom>
          <a:noFill/>
          <a:ln>
            <a:noFill/>
          </a:ln>
        </p:spPr>
      </p:pic>
      <p:sp>
        <p:nvSpPr>
          <p:cNvPr id="6" name="Google Shape;136;g2e0e1330b5c_0_303">
            <a:extLst>
              <a:ext uri="{FF2B5EF4-FFF2-40B4-BE49-F238E27FC236}">
                <a16:creationId xmlns:a16="http://schemas.microsoft.com/office/drawing/2014/main" id="{8D439096-E119-3FBC-83ED-B9E07C6F4DEF}"/>
              </a:ext>
            </a:extLst>
          </p:cNvPr>
          <p:cNvSpPr txBox="1"/>
          <p:nvPr/>
        </p:nvSpPr>
        <p:spPr>
          <a:xfrm>
            <a:off x="556474" y="3382261"/>
            <a:ext cx="59022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chemeClr val="dk1"/>
                </a:solidFill>
                <a:latin typeface="Calibri"/>
                <a:ea typeface="Calibri"/>
                <a:cs typeface="Calibri"/>
                <a:sym typeface="Calibri"/>
              </a:rPr>
              <a:t>Selva, Volpe, Lorito, Romano et al., Nature Communications, 2021</a:t>
            </a:r>
            <a:endParaRPr sz="1600" dirty="0">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41B9C9BC-96F7-3365-FA49-93D13C5C86A0}"/>
              </a:ext>
            </a:extLst>
          </p:cNvPr>
          <p:cNvPicPr>
            <a:picLocks noChangeAspect="1"/>
          </p:cNvPicPr>
          <p:nvPr/>
        </p:nvPicPr>
        <p:blipFill>
          <a:blip r:embed="rId4"/>
          <a:srcRect b="42762"/>
          <a:stretch>
            <a:fillRect/>
          </a:stretch>
        </p:blipFill>
        <p:spPr>
          <a:xfrm>
            <a:off x="84526" y="3895076"/>
            <a:ext cx="6572827" cy="2661255"/>
          </a:xfrm>
          <a:prstGeom prst="rect">
            <a:avLst/>
          </a:prstGeom>
        </p:spPr>
      </p:pic>
      <p:sp>
        <p:nvSpPr>
          <p:cNvPr id="7" name="Rounded Rectangle 6">
            <a:extLst>
              <a:ext uri="{FF2B5EF4-FFF2-40B4-BE49-F238E27FC236}">
                <a16:creationId xmlns:a16="http://schemas.microsoft.com/office/drawing/2014/main" id="{AE2FB5B1-F74F-9F05-0287-664E707AD1DE}"/>
              </a:ext>
            </a:extLst>
          </p:cNvPr>
          <p:cNvSpPr/>
          <p:nvPr/>
        </p:nvSpPr>
        <p:spPr>
          <a:xfrm>
            <a:off x="84526" y="599288"/>
            <a:ext cx="6641201" cy="3213830"/>
          </a:xfrm>
          <a:prstGeom prst="roundRect">
            <a:avLst/>
          </a:pr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 name="Rounded Rectangle 8">
            <a:extLst>
              <a:ext uri="{FF2B5EF4-FFF2-40B4-BE49-F238E27FC236}">
                <a16:creationId xmlns:a16="http://schemas.microsoft.com/office/drawing/2014/main" id="{200F5CC3-579B-31F0-0E86-0B03BD16B23B}"/>
              </a:ext>
            </a:extLst>
          </p:cNvPr>
          <p:cNvSpPr/>
          <p:nvPr/>
        </p:nvSpPr>
        <p:spPr>
          <a:xfrm>
            <a:off x="79271" y="3873250"/>
            <a:ext cx="6641201" cy="2667405"/>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1" name="Content Placeholder 2">
            <a:extLst>
              <a:ext uri="{FF2B5EF4-FFF2-40B4-BE49-F238E27FC236}">
                <a16:creationId xmlns:a16="http://schemas.microsoft.com/office/drawing/2014/main" id="{EC2F23D6-6C87-59AD-F3C7-CE9049F24311}"/>
              </a:ext>
            </a:extLst>
          </p:cNvPr>
          <p:cNvSpPr txBox="1">
            <a:spLocks/>
          </p:cNvSpPr>
          <p:nvPr/>
        </p:nvSpPr>
        <p:spPr>
          <a:xfrm>
            <a:off x="6804998" y="3506194"/>
            <a:ext cx="5158387" cy="1927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14300" indent="0" algn="just">
              <a:lnSpc>
                <a:spcPct val="115000"/>
              </a:lnSpc>
              <a:spcAft>
                <a:spcPts val="800"/>
              </a:spcAft>
              <a:buNone/>
            </a:pPr>
            <a:r>
              <a:rPr lang="x-none" sz="2000" kern="100" dirty="0">
                <a:effectLst/>
                <a:latin typeface="Aptos" panose="020B0004020202020204" pitchFamily="34" charset="0"/>
                <a:ea typeface="Aptos" panose="020B0004020202020204" pitchFamily="34" charset="0"/>
                <a:cs typeface="Times New Roman" panose="02020603050405020304" pitchFamily="18" charset="0"/>
              </a:rPr>
              <a:t>Alert levels - linked directly to response actions - </a:t>
            </a:r>
            <a:r>
              <a:rPr lang="x-none" sz="2000" b="1" kern="100" dirty="0">
                <a:effectLst/>
                <a:latin typeface="Aptos" panose="020B0004020202020204" pitchFamily="34" charset="0"/>
                <a:ea typeface="Aptos" panose="020B0004020202020204" pitchFamily="34" charset="0"/>
                <a:cs typeface="Times New Roman" panose="02020603050405020304" pitchFamily="18" charset="0"/>
              </a:rPr>
              <a:t>can be defined based on the desired level of risk reduction</a:t>
            </a:r>
            <a:r>
              <a:rPr lang="x-none" sz="2000" kern="100" dirty="0">
                <a:effectLst/>
                <a:latin typeface="Aptos" panose="020B0004020202020204" pitchFamily="34" charset="0"/>
                <a:ea typeface="Aptos" panose="020B0004020202020204" pitchFamily="34" charset="0"/>
                <a:cs typeface="Times New Roman" panose="02020603050405020304" pitchFamily="18" charset="0"/>
              </a:rPr>
              <a:t>, and they can be used in operational tsunami early warning or rapid post-event assessments.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E2F48A15-6F45-2828-C97E-27E5F6D7C9E5}"/>
            </a:ext>
          </a:extLst>
        </p:cNvPr>
        <p:cNvGrpSpPr/>
        <p:nvPr/>
      </p:nvGrpSpPr>
      <p:grpSpPr>
        <a:xfrm>
          <a:off x="0" y="0"/>
          <a:ext cx="0" cy="0"/>
          <a:chOff x="0" y="0"/>
          <a:chExt cx="0" cy="0"/>
        </a:xfrm>
      </p:grpSpPr>
      <p:sp>
        <p:nvSpPr>
          <p:cNvPr id="142" name="Google Shape;142;g2e0e1330b5c_0_311">
            <a:extLst>
              <a:ext uri="{FF2B5EF4-FFF2-40B4-BE49-F238E27FC236}">
                <a16:creationId xmlns:a16="http://schemas.microsoft.com/office/drawing/2014/main" id="{3A113F34-1746-D059-06F5-EA3A524871B5}"/>
              </a:ext>
            </a:extLst>
          </p:cNvPr>
          <p:cNvSpPr txBox="1"/>
          <p:nvPr/>
        </p:nvSpPr>
        <p:spPr>
          <a:xfrm>
            <a:off x="0" y="14288"/>
            <a:ext cx="12192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000000"/>
                </a:solidFill>
                <a:latin typeface="Calibri"/>
                <a:ea typeface="Calibri"/>
                <a:cs typeface="Calibri"/>
                <a:sym typeface="Calibri"/>
              </a:rPr>
              <a:t>PTF (Probabilistic Tsunami Forecasting)</a:t>
            </a:r>
            <a:endParaRPr sz="1400" b="0" i="0" u="none" strike="noStrike" cap="none" dirty="0">
              <a:solidFill>
                <a:srgbClr val="000000"/>
              </a:solidFill>
              <a:latin typeface="Arial"/>
              <a:ea typeface="Arial"/>
              <a:cs typeface="Arial"/>
              <a:sym typeface="Arial"/>
            </a:endParaRPr>
          </a:p>
        </p:txBody>
      </p:sp>
      <p:sp>
        <p:nvSpPr>
          <p:cNvPr id="2" name="Content Placeholder 2">
            <a:extLst>
              <a:ext uri="{FF2B5EF4-FFF2-40B4-BE49-F238E27FC236}">
                <a16:creationId xmlns:a16="http://schemas.microsoft.com/office/drawing/2014/main" id="{6C200F25-DFC6-3834-AF5B-DA3FC2661131}"/>
              </a:ext>
            </a:extLst>
          </p:cNvPr>
          <p:cNvSpPr txBox="1">
            <a:spLocks/>
          </p:cNvSpPr>
          <p:nvPr/>
        </p:nvSpPr>
        <p:spPr>
          <a:xfrm>
            <a:off x="6943831" y="609961"/>
            <a:ext cx="5019554" cy="32526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just">
              <a:buFont typeface="Arial"/>
              <a:buNone/>
            </a:pPr>
            <a:r>
              <a:rPr lang="x-none" sz="2000" kern="100" dirty="0">
                <a:latin typeface="Aptos" panose="020B0004020202020204" pitchFamily="34" charset="0"/>
                <a:ea typeface="Aptos" panose="020B0004020202020204" pitchFamily="34" charset="0"/>
                <a:cs typeface="Times New Roman" panose="02020603050405020304" pitchFamily="18" charset="0"/>
              </a:rPr>
              <a:t>Probabilistic Tsunami Forecasting (PTF, Selva et al., 2021) is a recently introduced methodology that provides a forecast of a tsunami in terms of </a:t>
            </a:r>
            <a:r>
              <a:rPr lang="x-none" sz="2000" b="1" kern="100" dirty="0">
                <a:latin typeface="Aptos" panose="020B0004020202020204" pitchFamily="34" charset="0"/>
                <a:ea typeface="Aptos" panose="020B0004020202020204" pitchFamily="34" charset="0"/>
                <a:cs typeface="Times New Roman" panose="02020603050405020304" pitchFamily="18" charset="0"/>
              </a:rPr>
              <a:t>the probability distribution of a tsunami intensity measure at different forecast points within a few minutes after the occurrence of an earthquake. </a:t>
            </a:r>
          </a:p>
          <a:p>
            <a:pPr algn="just"/>
            <a:endParaRPr lang="x-none" sz="2000" dirty="0"/>
          </a:p>
        </p:txBody>
      </p:sp>
      <p:pic>
        <p:nvPicPr>
          <p:cNvPr id="10" name="Picture 9">
            <a:extLst>
              <a:ext uri="{FF2B5EF4-FFF2-40B4-BE49-F238E27FC236}">
                <a16:creationId xmlns:a16="http://schemas.microsoft.com/office/drawing/2014/main" id="{CDF6708D-E27C-C037-13F5-5EE5A221D84D}"/>
              </a:ext>
            </a:extLst>
          </p:cNvPr>
          <p:cNvPicPr>
            <a:picLocks noChangeAspect="1"/>
          </p:cNvPicPr>
          <p:nvPr/>
        </p:nvPicPr>
        <p:blipFill>
          <a:blip r:embed="rId3"/>
          <a:stretch>
            <a:fillRect/>
          </a:stretch>
        </p:blipFill>
        <p:spPr>
          <a:xfrm>
            <a:off x="0" y="541669"/>
            <a:ext cx="6726621" cy="3448856"/>
          </a:xfrm>
          <a:prstGeom prst="rect">
            <a:avLst/>
          </a:prstGeom>
        </p:spPr>
      </p:pic>
      <p:pic>
        <p:nvPicPr>
          <p:cNvPr id="17" name="Picture 16" descr="A screenshot of a map&#10;&#10;AI-generated content may be incorrect.">
            <a:extLst>
              <a:ext uri="{FF2B5EF4-FFF2-40B4-BE49-F238E27FC236}">
                <a16:creationId xmlns:a16="http://schemas.microsoft.com/office/drawing/2014/main" id="{C77028CA-EC0F-7F2C-1A32-2E81575371DD}"/>
              </a:ext>
            </a:extLst>
          </p:cNvPr>
          <p:cNvPicPr>
            <a:picLocks noChangeAspect="1"/>
          </p:cNvPicPr>
          <p:nvPr/>
        </p:nvPicPr>
        <p:blipFill>
          <a:blip r:embed="rId4"/>
          <a:stretch>
            <a:fillRect/>
          </a:stretch>
        </p:blipFill>
        <p:spPr>
          <a:xfrm>
            <a:off x="6653048" y="4003795"/>
            <a:ext cx="5538952" cy="2839917"/>
          </a:xfrm>
          <a:prstGeom prst="rect">
            <a:avLst/>
          </a:prstGeom>
        </p:spPr>
      </p:pic>
      <p:pic>
        <p:nvPicPr>
          <p:cNvPr id="15" name="Picture 14" descr="A map with green dots and white text&#10;&#10;AI-generated content may be incorrect.">
            <a:extLst>
              <a:ext uri="{FF2B5EF4-FFF2-40B4-BE49-F238E27FC236}">
                <a16:creationId xmlns:a16="http://schemas.microsoft.com/office/drawing/2014/main" id="{639252B0-2829-7289-77A3-33047230D236}"/>
              </a:ext>
            </a:extLst>
          </p:cNvPr>
          <p:cNvPicPr>
            <a:picLocks noChangeAspect="1"/>
          </p:cNvPicPr>
          <p:nvPr/>
        </p:nvPicPr>
        <p:blipFill>
          <a:blip r:embed="rId5"/>
          <a:srcRect l="48818" t="20869" r="5746"/>
          <a:stretch>
            <a:fillRect/>
          </a:stretch>
        </p:blipFill>
        <p:spPr>
          <a:xfrm>
            <a:off x="4508937" y="3279228"/>
            <a:ext cx="3531477" cy="3153401"/>
          </a:xfrm>
          <a:prstGeom prst="rect">
            <a:avLst/>
          </a:prstGeom>
        </p:spPr>
      </p:pic>
      <p:sp>
        <p:nvSpPr>
          <p:cNvPr id="18" name="Rectangle 17">
            <a:extLst>
              <a:ext uri="{FF2B5EF4-FFF2-40B4-BE49-F238E27FC236}">
                <a16:creationId xmlns:a16="http://schemas.microsoft.com/office/drawing/2014/main" id="{79FACABA-4ACC-6C09-E48F-95EFF7CD60F6}"/>
              </a:ext>
            </a:extLst>
          </p:cNvPr>
          <p:cNvSpPr/>
          <p:nvPr/>
        </p:nvSpPr>
        <p:spPr>
          <a:xfrm>
            <a:off x="10436772" y="5486400"/>
            <a:ext cx="420414" cy="3612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9" name="Rectangle 18">
            <a:extLst>
              <a:ext uri="{FF2B5EF4-FFF2-40B4-BE49-F238E27FC236}">
                <a16:creationId xmlns:a16="http://schemas.microsoft.com/office/drawing/2014/main" id="{9C054604-F91A-61D4-F052-D4A73EB678EB}"/>
              </a:ext>
            </a:extLst>
          </p:cNvPr>
          <p:cNvSpPr/>
          <p:nvPr/>
        </p:nvSpPr>
        <p:spPr>
          <a:xfrm>
            <a:off x="4515942" y="3279228"/>
            <a:ext cx="3524472" cy="31534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21" name="Straight Connector 20">
            <a:extLst>
              <a:ext uri="{FF2B5EF4-FFF2-40B4-BE49-F238E27FC236}">
                <a16:creationId xmlns:a16="http://schemas.microsoft.com/office/drawing/2014/main" id="{4180290C-21F0-28B4-BC5B-4A4E6CAA55A4}"/>
              </a:ext>
            </a:extLst>
          </p:cNvPr>
          <p:cNvCxnSpPr/>
          <p:nvPr/>
        </p:nvCxnSpPr>
        <p:spPr>
          <a:xfrm flipH="1" flipV="1">
            <a:off x="8040414" y="3279228"/>
            <a:ext cx="2816772" cy="22071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965CB0-ABEF-D185-E1CB-E3BDB0388E27}"/>
              </a:ext>
            </a:extLst>
          </p:cNvPr>
          <p:cNvCxnSpPr>
            <a:cxnSpLocks/>
          </p:cNvCxnSpPr>
          <p:nvPr/>
        </p:nvCxnSpPr>
        <p:spPr>
          <a:xfrm flipH="1">
            <a:off x="8047419" y="5838496"/>
            <a:ext cx="2815022" cy="59413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F0B416B-B7CC-F16D-196B-AE8EB4B03574}"/>
              </a:ext>
            </a:extLst>
          </p:cNvPr>
          <p:cNvSpPr txBox="1"/>
          <p:nvPr/>
        </p:nvSpPr>
        <p:spPr>
          <a:xfrm>
            <a:off x="1414904" y="4378294"/>
            <a:ext cx="1409360" cy="307777"/>
          </a:xfrm>
          <a:prstGeom prst="rect">
            <a:avLst/>
          </a:prstGeom>
          <a:noFill/>
        </p:spPr>
        <p:txBody>
          <a:bodyPr wrap="none" rtlCol="0">
            <a:spAutoFit/>
          </a:bodyPr>
          <a:lstStyle/>
          <a:p>
            <a:r>
              <a:rPr lang="en-IT" dirty="0"/>
              <a:t>Decision Matrix</a:t>
            </a:r>
          </a:p>
        </p:txBody>
      </p:sp>
      <p:sp>
        <p:nvSpPr>
          <p:cNvPr id="25" name="TextBox 24">
            <a:extLst>
              <a:ext uri="{FF2B5EF4-FFF2-40B4-BE49-F238E27FC236}">
                <a16:creationId xmlns:a16="http://schemas.microsoft.com/office/drawing/2014/main" id="{43BB118D-CC7B-2C0F-51BD-223F2BE16359}"/>
              </a:ext>
            </a:extLst>
          </p:cNvPr>
          <p:cNvSpPr txBox="1"/>
          <p:nvPr/>
        </p:nvSpPr>
        <p:spPr>
          <a:xfrm>
            <a:off x="135624" y="4855928"/>
            <a:ext cx="4373313" cy="307777"/>
          </a:xfrm>
          <a:prstGeom prst="rect">
            <a:avLst/>
          </a:prstGeom>
          <a:noFill/>
        </p:spPr>
        <p:txBody>
          <a:bodyPr wrap="none" rtlCol="0">
            <a:spAutoFit/>
          </a:bodyPr>
          <a:lstStyle/>
          <a:p>
            <a:r>
              <a:rPr lang="en-GB" b="1" dirty="0"/>
              <a:t>2023, M7.8 </a:t>
            </a:r>
            <a:r>
              <a:rPr lang="en-GB" b="1" dirty="0" err="1"/>
              <a:t>Kahramanmaraş</a:t>
            </a:r>
            <a:r>
              <a:rPr lang="en-GB" b="1" dirty="0"/>
              <a:t>, </a:t>
            </a:r>
            <a:r>
              <a:rPr lang="en-GB" b="1" dirty="0" err="1"/>
              <a:t>Turkiye</a:t>
            </a:r>
            <a:r>
              <a:rPr lang="en-GB" b="1" dirty="0"/>
              <a:t> </a:t>
            </a:r>
            <a:r>
              <a:rPr lang="en-GB" b="1" dirty="0" err="1"/>
              <a:t>earythquake</a:t>
            </a:r>
            <a:endParaRPr lang="en-GB" b="1" dirty="0"/>
          </a:p>
        </p:txBody>
      </p:sp>
      <p:sp>
        <p:nvSpPr>
          <p:cNvPr id="26" name="TextBox 25">
            <a:extLst>
              <a:ext uri="{FF2B5EF4-FFF2-40B4-BE49-F238E27FC236}">
                <a16:creationId xmlns:a16="http://schemas.microsoft.com/office/drawing/2014/main" id="{304A9A9E-A1A0-2B2E-683C-7978CC78FDE9}"/>
              </a:ext>
            </a:extLst>
          </p:cNvPr>
          <p:cNvSpPr txBox="1"/>
          <p:nvPr/>
        </p:nvSpPr>
        <p:spPr>
          <a:xfrm>
            <a:off x="1796780" y="5501727"/>
            <a:ext cx="522900" cy="307777"/>
          </a:xfrm>
          <a:prstGeom prst="rect">
            <a:avLst/>
          </a:prstGeom>
          <a:noFill/>
        </p:spPr>
        <p:txBody>
          <a:bodyPr wrap="none" rtlCol="0">
            <a:spAutoFit/>
          </a:bodyPr>
          <a:lstStyle/>
          <a:p>
            <a:r>
              <a:rPr lang="en-IT" dirty="0"/>
              <a:t>PTF</a:t>
            </a:r>
          </a:p>
        </p:txBody>
      </p:sp>
      <p:cxnSp>
        <p:nvCxnSpPr>
          <p:cNvPr id="28" name="Straight Arrow Connector 27">
            <a:extLst>
              <a:ext uri="{FF2B5EF4-FFF2-40B4-BE49-F238E27FC236}">
                <a16:creationId xmlns:a16="http://schemas.microsoft.com/office/drawing/2014/main" id="{5FC49B13-209C-068D-B7CC-65EFD3A5CA29}"/>
              </a:ext>
            </a:extLst>
          </p:cNvPr>
          <p:cNvCxnSpPr/>
          <p:nvPr/>
        </p:nvCxnSpPr>
        <p:spPr>
          <a:xfrm flipV="1">
            <a:off x="2319680" y="3279228"/>
            <a:ext cx="770361" cy="110358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B1A4A8D-A6F1-DC2C-AAF1-221B423B2A7B}"/>
              </a:ext>
            </a:extLst>
          </p:cNvPr>
          <p:cNvCxnSpPr>
            <a:cxnSpLocks/>
            <a:stCxn id="26" idx="3"/>
          </p:cNvCxnSpPr>
          <p:nvPr/>
        </p:nvCxnSpPr>
        <p:spPr>
          <a:xfrm>
            <a:off x="2319680" y="5655616"/>
            <a:ext cx="2630692" cy="29323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025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5C71A6CD-B104-4B5D-FA2C-FB6DCCE99286}"/>
            </a:ext>
          </a:extLst>
        </p:cNvPr>
        <p:cNvGrpSpPr/>
        <p:nvPr/>
      </p:nvGrpSpPr>
      <p:grpSpPr>
        <a:xfrm>
          <a:off x="0" y="0"/>
          <a:ext cx="0" cy="0"/>
          <a:chOff x="0" y="0"/>
          <a:chExt cx="0" cy="0"/>
        </a:xfrm>
      </p:grpSpPr>
      <p:sp>
        <p:nvSpPr>
          <p:cNvPr id="142" name="Google Shape;142;g2e0e1330b5c_0_311">
            <a:extLst>
              <a:ext uri="{FF2B5EF4-FFF2-40B4-BE49-F238E27FC236}">
                <a16:creationId xmlns:a16="http://schemas.microsoft.com/office/drawing/2014/main" id="{BF3C4818-3340-9AA3-67E8-4C69399BDB44}"/>
              </a:ext>
            </a:extLst>
          </p:cNvPr>
          <p:cNvSpPr txBox="1"/>
          <p:nvPr/>
        </p:nvSpPr>
        <p:spPr>
          <a:xfrm>
            <a:off x="0" y="14288"/>
            <a:ext cx="12192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000000"/>
                </a:solidFill>
                <a:latin typeface="Calibri"/>
                <a:ea typeface="Calibri"/>
                <a:cs typeface="Calibri"/>
                <a:sym typeface="Calibri"/>
              </a:rPr>
              <a:t>PTF (Probabilistic Tsunami Forecasting)</a:t>
            </a:r>
            <a:endParaRPr sz="1400" b="0" i="0" u="none" strike="noStrike" cap="none" dirty="0">
              <a:solidFill>
                <a:srgbClr val="000000"/>
              </a:solidFill>
              <a:latin typeface="Arial"/>
              <a:ea typeface="Arial"/>
              <a:cs typeface="Arial"/>
              <a:sym typeface="Arial"/>
            </a:endParaRPr>
          </a:p>
        </p:txBody>
      </p:sp>
      <p:sp>
        <p:nvSpPr>
          <p:cNvPr id="2" name="Content Placeholder 2">
            <a:extLst>
              <a:ext uri="{FF2B5EF4-FFF2-40B4-BE49-F238E27FC236}">
                <a16:creationId xmlns:a16="http://schemas.microsoft.com/office/drawing/2014/main" id="{999A26CA-9BD9-1005-C388-F6CE74558C46}"/>
              </a:ext>
            </a:extLst>
          </p:cNvPr>
          <p:cNvSpPr txBox="1">
            <a:spLocks/>
          </p:cNvSpPr>
          <p:nvPr/>
        </p:nvSpPr>
        <p:spPr>
          <a:xfrm>
            <a:off x="6628569" y="651841"/>
            <a:ext cx="5019554" cy="40357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just">
              <a:buNone/>
            </a:pPr>
            <a:r>
              <a:rPr lang="en-US" sz="2400" b="1" i="1" dirty="0">
                <a:solidFill>
                  <a:srgbClr val="595959"/>
                </a:solidFill>
                <a:latin typeface="Aptos" panose="020B0004020202020204" pitchFamily="34" charset="0"/>
              </a:rPr>
              <a:t>PTF is planned to become operational at CAT-INGV, Italy, NEAMTWS TSP at the beginning of 2026 after we </a:t>
            </a:r>
            <a:r>
              <a:rPr lang="en-US" sz="2400" b="1" i="1" dirty="0" err="1">
                <a:solidFill>
                  <a:srgbClr val="595959"/>
                </a:solidFill>
                <a:latin typeface="Aptos" panose="020B0004020202020204" pitchFamily="34" charset="0"/>
              </a:rPr>
              <a:t>finalised</a:t>
            </a:r>
            <a:r>
              <a:rPr lang="en-US" sz="2400" b="1" i="1" dirty="0">
                <a:solidFill>
                  <a:srgbClr val="595959"/>
                </a:solidFill>
                <a:latin typeface="Aptos" panose="020B0004020202020204" pitchFamily="34" charset="0"/>
              </a:rPr>
              <a:t>:</a:t>
            </a:r>
          </a:p>
          <a:p>
            <a:pPr marL="0" indent="0" algn="just">
              <a:buNone/>
            </a:pPr>
            <a:endParaRPr lang="en-US" sz="2400" b="1" i="1" dirty="0">
              <a:solidFill>
                <a:srgbClr val="595959"/>
              </a:solidFill>
              <a:latin typeface="Aptos" panose="020B0004020202020204" pitchFamily="34" charset="0"/>
            </a:endParaRPr>
          </a:p>
          <a:p>
            <a:pPr indent="-457200" algn="just">
              <a:buAutoNum type="arabicParenR"/>
            </a:pPr>
            <a:r>
              <a:rPr lang="en-US" sz="2400" b="1" i="1" dirty="0">
                <a:solidFill>
                  <a:srgbClr val="595959"/>
                </a:solidFill>
                <a:latin typeface="Aptos" panose="020B0004020202020204" pitchFamily="34" charset="0"/>
              </a:rPr>
              <a:t>the IT implementation into the current INGV monitoring system</a:t>
            </a:r>
          </a:p>
          <a:p>
            <a:pPr indent="-457200" algn="just">
              <a:buAutoNum type="arabicParenR"/>
            </a:pPr>
            <a:r>
              <a:rPr lang="en-US" sz="2400" b="1" i="1" dirty="0">
                <a:solidFill>
                  <a:srgbClr val="595959"/>
                </a:solidFill>
                <a:latin typeface="Aptos" panose="020B0004020202020204" pitchFamily="34" charset="0"/>
              </a:rPr>
              <a:t>the Training for scientists on shift</a:t>
            </a:r>
          </a:p>
          <a:p>
            <a:pPr marL="0" indent="0" algn="just">
              <a:buFont typeface="Arial"/>
              <a:buNone/>
            </a:pPr>
            <a:endParaRPr lang="x-none" sz="2400" b="1" kern="100" dirty="0">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C505D6C-794B-F2DF-D083-8D0362842851}"/>
              </a:ext>
            </a:extLst>
          </p:cNvPr>
          <p:cNvPicPr>
            <a:picLocks noChangeAspect="1"/>
          </p:cNvPicPr>
          <p:nvPr/>
        </p:nvPicPr>
        <p:blipFill>
          <a:blip r:embed="rId3"/>
          <a:srcRect t="7050" b="24444"/>
          <a:stretch>
            <a:fillRect/>
          </a:stretch>
        </p:blipFill>
        <p:spPr>
          <a:xfrm>
            <a:off x="165504" y="935619"/>
            <a:ext cx="6202081" cy="4698124"/>
          </a:xfrm>
          <a:prstGeom prst="rect">
            <a:avLst/>
          </a:prstGeom>
        </p:spPr>
      </p:pic>
      <p:sp>
        <p:nvSpPr>
          <p:cNvPr id="12" name="Content Placeholder 2">
            <a:extLst>
              <a:ext uri="{FF2B5EF4-FFF2-40B4-BE49-F238E27FC236}">
                <a16:creationId xmlns:a16="http://schemas.microsoft.com/office/drawing/2014/main" id="{72DB5CF4-8302-0DCC-9C0F-12906D4B5D32}"/>
              </a:ext>
            </a:extLst>
          </p:cNvPr>
          <p:cNvSpPr txBox="1">
            <a:spLocks/>
          </p:cNvSpPr>
          <p:nvPr/>
        </p:nvSpPr>
        <p:spPr>
          <a:xfrm>
            <a:off x="6775714" y="4981905"/>
            <a:ext cx="5019554" cy="8935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just">
              <a:buFont typeface="Arial"/>
              <a:buNone/>
            </a:pPr>
            <a:r>
              <a:rPr lang="it-IT" sz="2400" b="1" kern="100" dirty="0" err="1">
                <a:latin typeface="Aptos" panose="020B0004020202020204" pitchFamily="34" charset="0"/>
                <a:ea typeface="Aptos" panose="020B0004020202020204" pitchFamily="34" charset="0"/>
                <a:cs typeface="Times New Roman" panose="02020603050405020304" pitchFamily="18" charset="0"/>
              </a:rPr>
              <a:t>We</a:t>
            </a:r>
            <a:r>
              <a:rPr lang="it-IT" sz="2400" b="1" kern="100" dirty="0">
                <a:latin typeface="Aptos" panose="020B0004020202020204" pitchFamily="34" charset="0"/>
                <a:ea typeface="Aptos" panose="020B0004020202020204" pitchFamily="34" charset="0"/>
                <a:cs typeface="Times New Roman" panose="02020603050405020304" pitchFamily="18" charset="0"/>
              </a:rPr>
              <a:t> are working </a:t>
            </a:r>
            <a:r>
              <a:rPr lang="it-IT" sz="2400" b="1" kern="100" dirty="0" err="1">
                <a:latin typeface="Aptos" panose="020B0004020202020204" pitchFamily="34" charset="0"/>
                <a:ea typeface="Aptos" panose="020B0004020202020204" pitchFamily="34" charset="0"/>
                <a:cs typeface="Times New Roman" panose="02020603050405020304" pitchFamily="18" charset="0"/>
              </a:rPr>
              <a:t>also</a:t>
            </a:r>
            <a:r>
              <a:rPr lang="it-IT" sz="2400" b="1" kern="100" dirty="0">
                <a:latin typeface="Aptos" panose="020B0004020202020204" pitchFamily="34" charset="0"/>
                <a:ea typeface="Aptos" panose="020B0004020202020204" pitchFamily="34" charset="0"/>
                <a:cs typeface="Times New Roman" panose="02020603050405020304" pitchFamily="18" charset="0"/>
              </a:rPr>
              <a:t> to a global </a:t>
            </a:r>
            <a:r>
              <a:rPr lang="it-IT" sz="2400" b="1" kern="100" dirty="0" err="1">
                <a:latin typeface="Aptos" panose="020B0004020202020204" pitchFamily="34" charset="0"/>
                <a:ea typeface="Aptos" panose="020B0004020202020204" pitchFamily="34" charset="0"/>
                <a:cs typeface="Times New Roman" panose="02020603050405020304" pitchFamily="18" charset="0"/>
              </a:rPr>
              <a:t>version</a:t>
            </a:r>
            <a:r>
              <a:rPr lang="it-IT" sz="2400" b="1" kern="100" dirty="0">
                <a:latin typeface="Aptos" panose="020B0004020202020204" pitchFamily="34" charset="0"/>
                <a:ea typeface="Aptos" panose="020B0004020202020204" pitchFamily="34" charset="0"/>
                <a:cs typeface="Times New Roman" panose="02020603050405020304" pitchFamily="18" charset="0"/>
              </a:rPr>
              <a:t> of PTF</a:t>
            </a:r>
            <a:endParaRPr lang="x-none" sz="2400" b="1"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56380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CCB72-9CA9-4E86-01E9-29A2BC772CBD}"/>
            </a:ext>
          </a:extLst>
        </p:cNvPr>
        <p:cNvGrpSpPr/>
        <p:nvPr/>
      </p:nvGrpSpPr>
      <p:grpSpPr>
        <a:xfrm>
          <a:off x="0" y="0"/>
          <a:ext cx="0" cy="0"/>
          <a:chOff x="0" y="0"/>
          <a:chExt cx="0" cy="0"/>
        </a:xfrm>
      </p:grpSpPr>
      <p:sp>
        <p:nvSpPr>
          <p:cNvPr id="15" name="Titolo 5">
            <a:extLst>
              <a:ext uri="{FF2B5EF4-FFF2-40B4-BE49-F238E27FC236}">
                <a16:creationId xmlns:a16="http://schemas.microsoft.com/office/drawing/2014/main" id="{FAC1EE7B-195A-073B-49FD-058CA67CBE4B}"/>
              </a:ext>
            </a:extLst>
          </p:cNvPr>
          <p:cNvSpPr>
            <a:spLocks noGrp="1"/>
          </p:cNvSpPr>
          <p:nvPr>
            <p:ph type="title"/>
          </p:nvPr>
        </p:nvSpPr>
        <p:spPr>
          <a:xfrm>
            <a:off x="2650922" y="1"/>
            <a:ext cx="9529968" cy="1047620"/>
          </a:xfrm>
          <a:solidFill>
            <a:schemeClr val="bg1">
              <a:lumMod val="85000"/>
            </a:schemeClr>
          </a:solidFill>
        </p:spPr>
        <p:txBody>
          <a:bodyPr>
            <a:normAutofit/>
          </a:bodyPr>
          <a:lstStyle/>
          <a:p>
            <a:r>
              <a:rPr lang="it-IT" sz="3200" dirty="0">
                <a:solidFill>
                  <a:srgbClr val="002060"/>
                </a:solidFill>
              </a:rPr>
              <a:t>SiAM NETWORK</a:t>
            </a:r>
            <a:br>
              <a:rPr lang="it-IT" sz="2933" dirty="0">
                <a:solidFill>
                  <a:schemeClr val="bg1"/>
                </a:solidFill>
              </a:rPr>
            </a:br>
            <a:r>
              <a:rPr lang="it-IT" sz="1800" dirty="0">
                <a:solidFill>
                  <a:srgbClr val="00B050"/>
                </a:solidFill>
              </a:rPr>
              <a:t>GREEN = OPERATIONAL      </a:t>
            </a:r>
            <a:r>
              <a:rPr lang="it-IT" sz="1800" dirty="0">
                <a:solidFill>
                  <a:srgbClr val="FFFF00"/>
                </a:solidFill>
              </a:rPr>
              <a:t>YELLOW = IN PROGRESS        </a:t>
            </a:r>
            <a:r>
              <a:rPr lang="it-IT" sz="1800" dirty="0">
                <a:solidFill>
                  <a:srgbClr val="FF0000"/>
                </a:solidFill>
              </a:rPr>
              <a:t>RED= PROGRAMMED 2025</a:t>
            </a:r>
          </a:p>
        </p:txBody>
      </p:sp>
      <p:sp>
        <p:nvSpPr>
          <p:cNvPr id="16" name="Titolo 5">
            <a:extLst>
              <a:ext uri="{FF2B5EF4-FFF2-40B4-BE49-F238E27FC236}">
                <a16:creationId xmlns:a16="http://schemas.microsoft.com/office/drawing/2014/main" id="{D812809F-6011-6FF1-EC79-D6C90CA98CF6}"/>
              </a:ext>
            </a:extLst>
          </p:cNvPr>
          <p:cNvSpPr txBox="1">
            <a:spLocks/>
          </p:cNvSpPr>
          <p:nvPr/>
        </p:nvSpPr>
        <p:spPr>
          <a:xfrm>
            <a:off x="1" y="1"/>
            <a:ext cx="2933072" cy="1047620"/>
          </a:xfrm>
          <a:prstGeom prst="rect">
            <a:avLst/>
          </a:prstGeom>
          <a:solidFill>
            <a:schemeClr val="bg1">
              <a:lumMod val="85000"/>
            </a:schemeClr>
          </a:solid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it-IT" sz="1800" dirty="0">
              <a:solidFill>
                <a:srgbClr val="FF0000"/>
              </a:solidFill>
            </a:endParaRPr>
          </a:p>
        </p:txBody>
      </p:sp>
      <p:pic>
        <p:nvPicPr>
          <p:cNvPr id="12" name="Immagine 11">
            <a:extLst>
              <a:ext uri="{FF2B5EF4-FFF2-40B4-BE49-F238E27FC236}">
                <a16:creationId xmlns:a16="http://schemas.microsoft.com/office/drawing/2014/main" id="{BE5BB12E-6835-52E8-9DD7-C5F164AE0B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655" y="183108"/>
            <a:ext cx="2786418" cy="684000"/>
          </a:xfrm>
          <a:prstGeom prst="rect">
            <a:avLst/>
          </a:prstGeom>
          <a:solidFill>
            <a:schemeClr val="bg1">
              <a:lumMod val="85000"/>
            </a:schemeClr>
          </a:solidFill>
        </p:spPr>
      </p:pic>
      <p:pic>
        <p:nvPicPr>
          <p:cNvPr id="2" name="Immagine 3">
            <a:extLst>
              <a:ext uri="{FF2B5EF4-FFF2-40B4-BE49-F238E27FC236}">
                <a16:creationId xmlns:a16="http://schemas.microsoft.com/office/drawing/2014/main" id="{F305DDDC-419B-79AC-C35E-6FA39E0BC1B5}"/>
              </a:ext>
            </a:extLst>
          </p:cNvPr>
          <p:cNvPicPr>
            <a:picLocks noChangeAspect="1"/>
          </p:cNvPicPr>
          <p:nvPr/>
        </p:nvPicPr>
        <p:blipFill>
          <a:blip r:embed="rId3"/>
          <a:srcRect l="1065" t="3508" b="1896"/>
          <a:stretch>
            <a:fillRect/>
          </a:stretch>
        </p:blipFill>
        <p:spPr>
          <a:xfrm>
            <a:off x="-7351" y="1049156"/>
            <a:ext cx="12180641" cy="5796000"/>
          </a:xfrm>
          <a:prstGeom prst="rect">
            <a:avLst/>
          </a:prstGeom>
        </p:spPr>
      </p:pic>
      <p:sp>
        <p:nvSpPr>
          <p:cNvPr id="3" name="Teardrop 2">
            <a:extLst>
              <a:ext uri="{FF2B5EF4-FFF2-40B4-BE49-F238E27FC236}">
                <a16:creationId xmlns:a16="http://schemas.microsoft.com/office/drawing/2014/main" id="{C75DED4B-E19A-F2EE-53F5-187E3773BE02}"/>
              </a:ext>
            </a:extLst>
          </p:cNvPr>
          <p:cNvSpPr/>
          <p:nvPr/>
        </p:nvSpPr>
        <p:spPr>
          <a:xfrm rot="7966608">
            <a:off x="6585783" y="4393212"/>
            <a:ext cx="140263" cy="151638"/>
          </a:xfrm>
          <a:prstGeom prst="teardrop">
            <a:avLst>
              <a:gd name="adj" fmla="val 193752"/>
            </a:avLst>
          </a:prstGeom>
          <a:solidFill>
            <a:srgbClr val="FFEC02"/>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 name="TextBox 3">
            <a:extLst>
              <a:ext uri="{FF2B5EF4-FFF2-40B4-BE49-F238E27FC236}">
                <a16:creationId xmlns:a16="http://schemas.microsoft.com/office/drawing/2014/main" id="{CA0BAE64-D198-BF96-44C7-045F519C4D6D}"/>
              </a:ext>
            </a:extLst>
          </p:cNvPr>
          <p:cNvSpPr txBox="1"/>
          <p:nvPr/>
        </p:nvSpPr>
        <p:spPr>
          <a:xfrm>
            <a:off x="6140953" y="4249879"/>
            <a:ext cx="960519" cy="230832"/>
          </a:xfrm>
          <a:prstGeom prst="rect">
            <a:avLst/>
          </a:prstGeom>
          <a:noFill/>
        </p:spPr>
        <p:txBody>
          <a:bodyPr wrap="square" rtlCol="0">
            <a:spAutoFit/>
          </a:bodyPr>
          <a:lstStyle/>
          <a:p>
            <a:r>
              <a:rPr lang="en-IT" sz="900" b="1" dirty="0">
                <a:ln w="6350">
                  <a:solidFill>
                    <a:schemeClr val="tx1"/>
                  </a:solidFill>
                  <a:prstDash val="solid"/>
                </a:ln>
                <a:solidFill>
                  <a:schemeClr val="bg1"/>
                </a:solidFill>
                <a:effectLst>
                  <a:outerShdw blurRad="12700" dist="38100" dir="2700000" algn="tl" rotWithShape="0">
                    <a:schemeClr val="bg1">
                      <a:lumMod val="50000"/>
                    </a:schemeClr>
                  </a:outerShdw>
                </a:effectLst>
              </a:rPr>
              <a:t>MILAZZO</a:t>
            </a:r>
          </a:p>
        </p:txBody>
      </p:sp>
    </p:spTree>
    <p:extLst>
      <p:ext uri="{BB962C8B-B14F-4D97-AF65-F5344CB8AC3E}">
        <p14:creationId xmlns:p14="http://schemas.microsoft.com/office/powerpoint/2010/main" val="70214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TAZIONE-SENSORI.png">
            <a:extLst>
              <a:ext uri="{FF2B5EF4-FFF2-40B4-BE49-F238E27FC236}">
                <a16:creationId xmlns:a16="http://schemas.microsoft.com/office/drawing/2014/main" id="{0F3CB2B0-E237-8A4B-1526-E29D9B47D3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59060" y="1223529"/>
            <a:ext cx="5927418" cy="4500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E38421D5-4B1D-EC2A-6188-E99DAA871683}"/>
              </a:ext>
            </a:extLst>
          </p:cNvPr>
          <p:cNvSpPr/>
          <p:nvPr/>
        </p:nvSpPr>
        <p:spPr>
          <a:xfrm>
            <a:off x="2568227" y="80560"/>
            <a:ext cx="7055546" cy="523220"/>
          </a:xfrm>
          <a:prstGeom prst="rect">
            <a:avLst/>
          </a:prstGeom>
        </p:spPr>
        <p:txBody>
          <a:bodyPr wrap="square">
            <a:spAutoFit/>
          </a:bodyPr>
          <a:lstStyle/>
          <a:p>
            <a:pPr algn="ctr"/>
            <a:r>
              <a:rPr lang="it-IT" sz="2800" dirty="0">
                <a:solidFill>
                  <a:srgbClr val="002060"/>
                </a:solidFill>
              </a:rPr>
              <a:t>SiAM NETWORK </a:t>
            </a:r>
            <a:r>
              <a:rPr lang="it-IT" sz="2800" i="1" dirty="0">
                <a:solidFill>
                  <a:srgbClr val="002060"/>
                </a:solidFill>
              </a:rPr>
              <a:t>UPGRADE</a:t>
            </a:r>
          </a:p>
        </p:txBody>
      </p:sp>
      <p:sp>
        <p:nvSpPr>
          <p:cNvPr id="3" name="Segnaposto contenuto 2">
            <a:extLst>
              <a:ext uri="{FF2B5EF4-FFF2-40B4-BE49-F238E27FC236}">
                <a16:creationId xmlns:a16="http://schemas.microsoft.com/office/drawing/2014/main" id="{1984AB57-CE69-4E08-5E19-C3795570F9E8}"/>
              </a:ext>
            </a:extLst>
          </p:cNvPr>
          <p:cNvSpPr txBox="1">
            <a:spLocks/>
          </p:cNvSpPr>
          <p:nvPr/>
        </p:nvSpPr>
        <p:spPr>
          <a:xfrm>
            <a:off x="86627" y="570242"/>
            <a:ext cx="6009373" cy="4648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600"/>
              </a:spcBef>
              <a:buNone/>
            </a:pPr>
            <a:r>
              <a:rPr lang="en-US" sz="1800" dirty="0">
                <a:latin typeface="Garamond" panose="02020404030301010803" pitchFamily="18" charset="0"/>
                <a:ea typeface="Aptos" panose="020B0004020202020204" pitchFamily="34" charset="0"/>
                <a:cs typeface="Calibri" panose="020F0502020204030204" pitchFamily="34" charset="0"/>
              </a:rPr>
              <a:t>The technical features common to the first six ISPRA’s new-generation stations of the established SiAM surveillance network installed since 2021</a:t>
            </a:r>
          </a:p>
          <a:p>
            <a:pPr marL="0" indent="0" algn="just">
              <a:lnSpc>
                <a:spcPct val="100000"/>
              </a:lnSpc>
              <a:spcBef>
                <a:spcPts val="600"/>
              </a:spcBef>
              <a:buNone/>
            </a:pPr>
            <a:r>
              <a:rPr lang="en-US" sz="1800" dirty="0">
                <a:latin typeface="Garamond" panose="02020404030301010803" pitchFamily="18" charset="0"/>
                <a:ea typeface="Aptos" panose="020B0004020202020204" pitchFamily="34" charset="0"/>
                <a:cs typeface="Calibri" panose="020F0502020204030204" pitchFamily="34" charset="0"/>
              </a:rPr>
              <a:t>Primary system with independent power supply, on-board camera,  </a:t>
            </a:r>
          </a:p>
          <a:p>
            <a:pPr algn="just">
              <a:lnSpc>
                <a:spcPct val="100000"/>
              </a:lnSpc>
              <a:spcBef>
                <a:spcPts val="0"/>
              </a:spcBef>
              <a:buFont typeface="Wingdings" panose="05000000000000000000" pitchFamily="2" charset="2"/>
              <a:buChar char="v"/>
            </a:pPr>
            <a:r>
              <a:rPr lang="en-US" sz="1800" dirty="0">
                <a:latin typeface="Garamond" panose="02020404030301010803" pitchFamily="18" charset="0"/>
                <a:cs typeface="Calibri" panose="020F0502020204030204" pitchFamily="34" charset="0"/>
              </a:rPr>
              <a:t>Datalogger, control unit - transmits in real time the sea level (m) - sampling rate 15 sec. (</a:t>
            </a:r>
            <a:r>
              <a:rPr lang="en-US" sz="1800" b="1" cap="small" dirty="0">
                <a:solidFill>
                  <a:srgbClr val="0070C0"/>
                </a:solidFill>
                <a:latin typeface="Garamond" panose="02020404030301010803" pitchFamily="18" charset="0"/>
                <a:cs typeface="Calibri" panose="020F0502020204030204" pitchFamily="34" charset="0"/>
              </a:rPr>
              <a:t>FAST transmission</a:t>
            </a:r>
            <a:r>
              <a:rPr lang="en-US" sz="1800" dirty="0">
                <a:latin typeface="Garamond" panose="02020404030301010803" pitchFamily="18" charset="0"/>
                <a:cs typeface="Calibri" panose="020F0502020204030204" pitchFamily="34" charset="0"/>
              </a:rPr>
              <a:t>) – 2 high precision piezometric sensors (integrated water thermistor ) in a stilling tube with full scale of 10 and 20 meters</a:t>
            </a:r>
            <a:endParaRPr lang="en-US" sz="1800" dirty="0">
              <a:latin typeface="Garamond" panose="02020404030301010803" pitchFamily="18" charset="0"/>
              <a:ea typeface="Aptos" panose="020B0004020202020204" pitchFamily="34" charset="0"/>
              <a:cs typeface="Calibri" panose="020F0502020204030204" pitchFamily="34" charset="0"/>
            </a:endParaRPr>
          </a:p>
          <a:p>
            <a:pPr algn="just">
              <a:lnSpc>
                <a:spcPct val="100000"/>
              </a:lnSpc>
              <a:spcBef>
                <a:spcPts val="0"/>
              </a:spcBef>
              <a:buFont typeface="Wingdings" panose="05000000000000000000" pitchFamily="2" charset="2"/>
              <a:buChar char="v"/>
            </a:pPr>
            <a:r>
              <a:rPr lang="en-US" sz="1800" dirty="0">
                <a:latin typeface="Garamond" panose="02020404030301010803" pitchFamily="18" charset="0"/>
                <a:ea typeface="Aptos" panose="020B0004020202020204" pitchFamily="34" charset="0"/>
                <a:cs typeface="Calibri" panose="020F0502020204030204" pitchFamily="34" charset="0"/>
              </a:rPr>
              <a:t>Data transmission system (</a:t>
            </a:r>
            <a:r>
              <a:rPr lang="en-US" sz="1800" b="1" cap="small" dirty="0">
                <a:solidFill>
                  <a:srgbClr val="0070C0"/>
                </a:solidFill>
                <a:latin typeface="Garamond" panose="02020404030301010803" pitchFamily="18" charset="0"/>
                <a:cs typeface="Calibri" panose="020F0502020204030204" pitchFamily="34" charset="0"/>
              </a:rPr>
              <a:t>transmission redundancy</a:t>
            </a:r>
            <a:r>
              <a:rPr lang="en-US" sz="1800" u="sng" dirty="0">
                <a:latin typeface="Garamond" panose="02020404030301010803" pitchFamily="18" charset="0"/>
                <a:cs typeface="Calibri" panose="020F0502020204030204" pitchFamily="34" charset="0"/>
              </a:rPr>
              <a:t>)</a:t>
            </a:r>
            <a:endParaRPr lang="en-US" sz="1800" u="sng" dirty="0">
              <a:latin typeface="Garamond" panose="02020404030301010803" pitchFamily="18" charset="0"/>
              <a:ea typeface="Aptos" panose="020B0004020202020204" pitchFamily="34" charset="0"/>
              <a:cs typeface="Calibri" panose="020F0502020204030204" pitchFamily="34" charset="0"/>
            </a:endParaRPr>
          </a:p>
          <a:p>
            <a:pPr lvl="1" algn="just">
              <a:lnSpc>
                <a:spcPct val="100000"/>
              </a:lnSpc>
              <a:spcBef>
                <a:spcPts val="0"/>
              </a:spcBef>
              <a:buFont typeface="Wingdings" panose="05000000000000000000" pitchFamily="2" charset="2"/>
              <a:buChar char="Ø"/>
            </a:pPr>
            <a:r>
              <a:rPr lang="en-US" sz="1800" dirty="0">
                <a:latin typeface="Garamond" panose="02020404030301010803" pitchFamily="18" charset="0"/>
                <a:ea typeface="Aptos" panose="020B0004020202020204" pitchFamily="34" charset="0"/>
                <a:cs typeface="Calibri" panose="020F0502020204030204" pitchFamily="34" charset="0"/>
              </a:rPr>
              <a:t>UMTS 4 or 5G channel - 2 SIMs on board with different providers </a:t>
            </a:r>
          </a:p>
          <a:p>
            <a:pPr lvl="1" algn="just">
              <a:lnSpc>
                <a:spcPct val="100000"/>
              </a:lnSpc>
              <a:spcBef>
                <a:spcPts val="0"/>
              </a:spcBef>
              <a:buFont typeface="Wingdings" panose="05000000000000000000" pitchFamily="2" charset="2"/>
              <a:buChar char="Ø"/>
            </a:pPr>
            <a:r>
              <a:rPr lang="en-US" sz="1800" dirty="0">
                <a:latin typeface="Garamond" panose="02020404030301010803" pitchFamily="18" charset="0"/>
                <a:ea typeface="Aptos" panose="020B0004020202020204" pitchFamily="34" charset="0"/>
                <a:cs typeface="Calibri" panose="020F0502020204030204" pitchFamily="34" charset="0"/>
              </a:rPr>
              <a:t>IRIDIUM satellite module - starts in case of absence of  UMTS signal </a:t>
            </a:r>
          </a:p>
          <a:p>
            <a:pPr algn="just">
              <a:lnSpc>
                <a:spcPct val="100000"/>
              </a:lnSpc>
              <a:spcBef>
                <a:spcPts val="0"/>
              </a:spcBef>
              <a:buFont typeface="Wingdings" panose="05000000000000000000" pitchFamily="2" charset="2"/>
              <a:buChar char="q"/>
            </a:pPr>
            <a:r>
              <a:rPr lang="en-US" sz="1800" dirty="0">
                <a:latin typeface="Garamond" panose="02020404030301010803" pitchFamily="18" charset="0"/>
                <a:ea typeface="Aptos" panose="020B0004020202020204" pitchFamily="34" charset="0"/>
                <a:cs typeface="Calibri" panose="020F0502020204030204" pitchFamily="34" charset="0"/>
              </a:rPr>
              <a:t>Data storage and transmission system are protected in sealed and IP68 waterproof boxes, on a pole about 10 m high - all metal components in AISI 316 steel (</a:t>
            </a:r>
            <a:r>
              <a:rPr lang="en-US" sz="1800" b="1" cap="small" dirty="0">
                <a:solidFill>
                  <a:srgbClr val="0070C0"/>
                </a:solidFill>
                <a:latin typeface="Garamond" panose="02020404030301010803" pitchFamily="18" charset="0"/>
                <a:cs typeface="Calibri" panose="020F0502020204030204" pitchFamily="34" charset="0"/>
              </a:rPr>
              <a:t>resistance to severe operating conditions</a:t>
            </a:r>
            <a:r>
              <a:rPr lang="en-US" sz="1800" dirty="0">
                <a:latin typeface="Garamond" panose="02020404030301010803" pitchFamily="18" charset="0"/>
                <a:ea typeface="Aptos" panose="020B0004020202020204" pitchFamily="34" charset="0"/>
                <a:cs typeface="Calibri" panose="020F0502020204030204" pitchFamily="34" charset="0"/>
              </a:rPr>
              <a:t>)</a:t>
            </a:r>
          </a:p>
        </p:txBody>
      </p:sp>
      <p:sp>
        <p:nvSpPr>
          <p:cNvPr id="6" name="Sottotitolo 1">
            <a:extLst>
              <a:ext uri="{FF2B5EF4-FFF2-40B4-BE49-F238E27FC236}">
                <a16:creationId xmlns:a16="http://schemas.microsoft.com/office/drawing/2014/main" id="{AE45D59B-2D77-B8EE-C1A8-E82C09000506}"/>
              </a:ext>
            </a:extLst>
          </p:cNvPr>
          <p:cNvSpPr txBox="1">
            <a:spLocks/>
          </p:cNvSpPr>
          <p:nvPr/>
        </p:nvSpPr>
        <p:spPr>
          <a:xfrm>
            <a:off x="177585" y="5808412"/>
            <a:ext cx="2051617" cy="320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it-IT" sz="1200" b="1" i="1" spc="50" dirty="0">
                <a:solidFill>
                  <a:srgbClr val="333F50"/>
                </a:solidFill>
                <a:cs typeface="Garamond"/>
              </a:rPr>
              <a:t>tsunami.isprambiente.it</a:t>
            </a:r>
            <a:endParaRPr lang="it-IT" sz="1200" b="1" i="1" spc="50" dirty="0">
              <a:solidFill>
                <a:schemeClr val="tx2">
                  <a:lumMod val="75000"/>
                </a:schemeClr>
              </a:solidFill>
              <a:cs typeface="Garamond"/>
            </a:endParaRPr>
          </a:p>
        </p:txBody>
      </p:sp>
      <p:sp>
        <p:nvSpPr>
          <p:cNvPr id="9" name="Sottotitolo 1">
            <a:extLst>
              <a:ext uri="{FF2B5EF4-FFF2-40B4-BE49-F238E27FC236}">
                <a16:creationId xmlns:a16="http://schemas.microsoft.com/office/drawing/2014/main" id="{DADA702A-79F0-C297-5C66-9A5C149925DD}"/>
              </a:ext>
            </a:extLst>
          </p:cNvPr>
          <p:cNvSpPr txBox="1">
            <a:spLocks/>
          </p:cNvSpPr>
          <p:nvPr/>
        </p:nvSpPr>
        <p:spPr>
          <a:xfrm>
            <a:off x="1935587" y="5708399"/>
            <a:ext cx="7994708" cy="52023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it-IT" sz="1200" i="1" spc="50" dirty="0">
                <a:solidFill>
                  <a:schemeClr val="accent2">
                    <a:lumMod val="75000"/>
                  </a:schemeClr>
                </a:solidFill>
                <a:cs typeface="Garamond"/>
              </a:rPr>
              <a:t>G. Giorgi – G. Arena - A. Barbano – C. Gera</a:t>
            </a:r>
          </a:p>
          <a:p>
            <a:pPr marL="0" indent="0" algn="ctr">
              <a:lnSpc>
                <a:spcPct val="110000"/>
              </a:lnSpc>
              <a:spcBef>
                <a:spcPts val="0"/>
              </a:spcBef>
              <a:buNone/>
            </a:pPr>
            <a:r>
              <a:rPr lang="it-IT" sz="1200" i="1" spc="50" dirty="0">
                <a:solidFill>
                  <a:schemeClr val="accent2">
                    <a:lumMod val="75000"/>
                  </a:schemeClr>
                </a:solidFill>
                <a:cs typeface="Garamond"/>
              </a:rPr>
              <a:t>ISPRA-CN-COS- </a:t>
            </a:r>
            <a:r>
              <a:rPr lang="en-US" sz="1200" i="1" spc="50" dirty="0">
                <a:solidFill>
                  <a:schemeClr val="accent2">
                    <a:lumMod val="75000"/>
                  </a:schemeClr>
                </a:solidFill>
                <a:cs typeface="Garamond"/>
              </a:rPr>
              <a:t>Technical-operational Section supporting the Italian Tsunami Early Warning System (SiAM)</a:t>
            </a:r>
            <a:endParaRPr lang="it-IT" sz="1200" i="1" spc="50" dirty="0">
              <a:solidFill>
                <a:schemeClr val="accent2">
                  <a:lumMod val="75000"/>
                </a:schemeClr>
              </a:solidFill>
              <a:cs typeface="Garamond"/>
            </a:endParaRPr>
          </a:p>
        </p:txBody>
      </p:sp>
      <p:pic>
        <p:nvPicPr>
          <p:cNvPr id="11" name="Picture 10" descr="A close-up of a logo&#10;&#10;AI-generated content may be incorrect.">
            <a:extLst>
              <a:ext uri="{FF2B5EF4-FFF2-40B4-BE49-F238E27FC236}">
                <a16:creationId xmlns:a16="http://schemas.microsoft.com/office/drawing/2014/main" id="{EF9F0823-3401-064A-3827-785006E57757}"/>
              </a:ext>
            </a:extLst>
          </p:cNvPr>
          <p:cNvPicPr>
            <a:picLocks noChangeAspect="1"/>
          </p:cNvPicPr>
          <p:nvPr/>
        </p:nvPicPr>
        <p:blipFill>
          <a:blip r:embed="rId3"/>
          <a:stretch>
            <a:fillRect/>
          </a:stretch>
        </p:blipFill>
        <p:spPr>
          <a:xfrm>
            <a:off x="9178746" y="271488"/>
            <a:ext cx="2791877" cy="821974"/>
          </a:xfrm>
          <a:prstGeom prst="rect">
            <a:avLst/>
          </a:prstGeom>
        </p:spPr>
      </p:pic>
    </p:spTree>
    <p:extLst>
      <p:ext uri="{BB962C8B-B14F-4D97-AF65-F5344CB8AC3E}">
        <p14:creationId xmlns:p14="http://schemas.microsoft.com/office/powerpoint/2010/main" val="379940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A8F3E-B4A0-9CD3-E819-0A7A794D8CEB}"/>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85F532A1-CF12-ED24-1BA7-E99E06440757}"/>
              </a:ext>
            </a:extLst>
          </p:cNvPr>
          <p:cNvSpPr/>
          <p:nvPr/>
        </p:nvSpPr>
        <p:spPr>
          <a:xfrm>
            <a:off x="2568227" y="80560"/>
            <a:ext cx="7055546" cy="523220"/>
          </a:xfrm>
          <a:prstGeom prst="rect">
            <a:avLst/>
          </a:prstGeom>
        </p:spPr>
        <p:txBody>
          <a:bodyPr wrap="square">
            <a:spAutoFit/>
          </a:bodyPr>
          <a:lstStyle/>
          <a:p>
            <a:pPr algn="ctr"/>
            <a:r>
              <a:rPr lang="it-IT" sz="2800" dirty="0">
                <a:solidFill>
                  <a:srgbClr val="002060"/>
                </a:solidFill>
              </a:rPr>
              <a:t>SiAM NETWORK </a:t>
            </a:r>
            <a:r>
              <a:rPr lang="it-IT" sz="2800" i="1" dirty="0">
                <a:solidFill>
                  <a:srgbClr val="002060"/>
                </a:solidFill>
              </a:rPr>
              <a:t>UPGRADE</a:t>
            </a:r>
          </a:p>
        </p:txBody>
      </p:sp>
      <p:sp>
        <p:nvSpPr>
          <p:cNvPr id="6" name="Sottotitolo 1">
            <a:extLst>
              <a:ext uri="{FF2B5EF4-FFF2-40B4-BE49-F238E27FC236}">
                <a16:creationId xmlns:a16="http://schemas.microsoft.com/office/drawing/2014/main" id="{F5F811A4-9335-2D70-AB1E-801D6CC741FB}"/>
              </a:ext>
            </a:extLst>
          </p:cNvPr>
          <p:cNvSpPr txBox="1">
            <a:spLocks/>
          </p:cNvSpPr>
          <p:nvPr/>
        </p:nvSpPr>
        <p:spPr>
          <a:xfrm>
            <a:off x="177585" y="5808412"/>
            <a:ext cx="2051617" cy="320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it-IT" sz="1200" i="1" spc="50" dirty="0">
                <a:solidFill>
                  <a:srgbClr val="333F50"/>
                </a:solidFill>
                <a:cs typeface="Garamond"/>
              </a:rPr>
              <a:t>tsunami.isprambiente.it</a:t>
            </a:r>
            <a:endParaRPr lang="it-IT" sz="1200" i="1" spc="50" dirty="0">
              <a:solidFill>
                <a:schemeClr val="tx2">
                  <a:lumMod val="75000"/>
                </a:schemeClr>
              </a:solidFill>
              <a:cs typeface="Garamond"/>
            </a:endParaRPr>
          </a:p>
        </p:txBody>
      </p:sp>
      <p:sp>
        <p:nvSpPr>
          <p:cNvPr id="9" name="Sottotitolo 1">
            <a:extLst>
              <a:ext uri="{FF2B5EF4-FFF2-40B4-BE49-F238E27FC236}">
                <a16:creationId xmlns:a16="http://schemas.microsoft.com/office/drawing/2014/main" id="{59A48CE6-F506-F9AF-608F-4F98C1E8F77E}"/>
              </a:ext>
            </a:extLst>
          </p:cNvPr>
          <p:cNvSpPr txBox="1">
            <a:spLocks/>
          </p:cNvSpPr>
          <p:nvPr/>
        </p:nvSpPr>
        <p:spPr>
          <a:xfrm>
            <a:off x="1935587" y="5708399"/>
            <a:ext cx="7994708" cy="52023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it-IT" sz="1200" i="1" spc="50" dirty="0">
                <a:solidFill>
                  <a:schemeClr val="accent2">
                    <a:lumMod val="75000"/>
                  </a:schemeClr>
                </a:solidFill>
                <a:cs typeface="Garamond"/>
              </a:rPr>
              <a:t>G. Giorgi – G. Arena - A. Barbano – C. Gera</a:t>
            </a:r>
          </a:p>
          <a:p>
            <a:pPr marL="0" indent="0" algn="ctr">
              <a:lnSpc>
                <a:spcPct val="110000"/>
              </a:lnSpc>
              <a:spcBef>
                <a:spcPts val="0"/>
              </a:spcBef>
              <a:buNone/>
            </a:pPr>
            <a:r>
              <a:rPr lang="it-IT" sz="1200" i="1" spc="50" dirty="0">
                <a:solidFill>
                  <a:schemeClr val="accent2">
                    <a:lumMod val="75000"/>
                  </a:schemeClr>
                </a:solidFill>
                <a:cs typeface="Garamond"/>
              </a:rPr>
              <a:t>ISPRA-CN-COS- </a:t>
            </a:r>
            <a:r>
              <a:rPr lang="en-US" sz="1200" i="1" spc="50" dirty="0">
                <a:solidFill>
                  <a:schemeClr val="accent2">
                    <a:lumMod val="75000"/>
                  </a:schemeClr>
                </a:solidFill>
                <a:cs typeface="Garamond"/>
              </a:rPr>
              <a:t>Technical-operational Section supporting the Italian Tsunami Early Warning System (SiAM)</a:t>
            </a:r>
            <a:endParaRPr lang="it-IT" sz="1200" i="1" spc="50" dirty="0">
              <a:solidFill>
                <a:schemeClr val="accent2">
                  <a:lumMod val="75000"/>
                </a:schemeClr>
              </a:solidFill>
              <a:cs typeface="Garamond"/>
            </a:endParaRPr>
          </a:p>
        </p:txBody>
      </p:sp>
      <p:pic>
        <p:nvPicPr>
          <p:cNvPr id="11" name="Picture 10" descr="A close-up of a logo&#10;&#10;AI-generated content may be incorrect.">
            <a:extLst>
              <a:ext uri="{FF2B5EF4-FFF2-40B4-BE49-F238E27FC236}">
                <a16:creationId xmlns:a16="http://schemas.microsoft.com/office/drawing/2014/main" id="{CE61BD00-9C7A-9915-8ED5-C3275845334A}"/>
              </a:ext>
            </a:extLst>
          </p:cNvPr>
          <p:cNvPicPr>
            <a:picLocks noChangeAspect="1"/>
          </p:cNvPicPr>
          <p:nvPr/>
        </p:nvPicPr>
        <p:blipFill>
          <a:blip r:embed="rId2"/>
          <a:stretch>
            <a:fillRect/>
          </a:stretch>
        </p:blipFill>
        <p:spPr>
          <a:xfrm>
            <a:off x="9178746" y="271488"/>
            <a:ext cx="2791877" cy="821974"/>
          </a:xfrm>
          <a:prstGeom prst="rect">
            <a:avLst/>
          </a:prstGeom>
        </p:spPr>
      </p:pic>
      <p:sp>
        <p:nvSpPr>
          <p:cNvPr id="8" name="Segnaposto contenuto 2">
            <a:extLst>
              <a:ext uri="{FF2B5EF4-FFF2-40B4-BE49-F238E27FC236}">
                <a16:creationId xmlns:a16="http://schemas.microsoft.com/office/drawing/2014/main" id="{E79E641F-06EC-D230-B7D0-631C5D803C5C}"/>
              </a:ext>
            </a:extLst>
          </p:cNvPr>
          <p:cNvSpPr txBox="1">
            <a:spLocks/>
          </p:cNvSpPr>
          <p:nvPr/>
        </p:nvSpPr>
        <p:spPr>
          <a:xfrm>
            <a:off x="727587" y="1661652"/>
            <a:ext cx="10736826" cy="39427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600"/>
              </a:spcBef>
              <a:buNone/>
            </a:pPr>
            <a:r>
              <a:rPr lang="en-US" sz="2200" dirty="0">
                <a:latin typeface="Garamond" panose="02020404030301010803" pitchFamily="18" charset="0"/>
                <a:ea typeface="Aptos" panose="020B0004020202020204" pitchFamily="34" charset="0"/>
                <a:cs typeface="Calibri" panose="020F0502020204030204" pitchFamily="34" charset="0"/>
              </a:rPr>
              <a:t>in addition to the technical features common to the first six ISPRA’s new-generation stations in the established SiAM network installed since 2021 </a:t>
            </a:r>
          </a:p>
          <a:p>
            <a:pPr marL="0" indent="0" algn="just">
              <a:lnSpc>
                <a:spcPct val="100000"/>
              </a:lnSpc>
              <a:spcBef>
                <a:spcPts val="600"/>
              </a:spcBef>
              <a:buNone/>
            </a:pPr>
            <a:endParaRPr lang="en-US" sz="800" dirty="0">
              <a:latin typeface="Garamond" panose="02020404030301010803" pitchFamily="18" charset="0"/>
              <a:ea typeface="Aptos" panose="020B0004020202020204" pitchFamily="34" charset="0"/>
              <a:cs typeface="Calibri" panose="020F0502020204030204" pitchFamily="34" charset="0"/>
            </a:endParaRPr>
          </a:p>
          <a:p>
            <a:pPr algn="just">
              <a:lnSpc>
                <a:spcPct val="100000"/>
              </a:lnSpc>
              <a:spcBef>
                <a:spcPts val="0"/>
              </a:spcBef>
              <a:buFont typeface="Wingdings" panose="05000000000000000000" pitchFamily="2" charset="2"/>
              <a:buChar char="ü"/>
            </a:pPr>
            <a:r>
              <a:rPr lang="en-US" sz="2200" dirty="0">
                <a:latin typeface="Garamond" panose="02020404030301010803" pitchFamily="18" charset="0"/>
                <a:cs typeface="Calibri" panose="020F0502020204030204" pitchFamily="34" charset="0"/>
              </a:rPr>
              <a:t>3</a:t>
            </a:r>
            <a:r>
              <a:rPr lang="en-US" sz="2200" baseline="30000" dirty="0">
                <a:latin typeface="Garamond" panose="02020404030301010803" pitchFamily="18" charset="0"/>
                <a:cs typeface="Calibri" panose="020F0502020204030204" pitchFamily="34" charset="0"/>
              </a:rPr>
              <a:t>rd</a:t>
            </a:r>
            <a:r>
              <a:rPr lang="en-US" sz="2200" dirty="0">
                <a:latin typeface="Garamond" panose="02020404030301010803" pitchFamily="18" charset="0"/>
                <a:cs typeface="Calibri" panose="020F0502020204030204" pitchFamily="34" charset="0"/>
              </a:rPr>
              <a:t> piezometric sensor (</a:t>
            </a:r>
            <a:r>
              <a:rPr lang="en-US" sz="2000" b="1" cap="small" dirty="0">
                <a:solidFill>
                  <a:srgbClr val="0070C0"/>
                </a:solidFill>
                <a:latin typeface="Garamond" panose="02020404030301010803" pitchFamily="18" charset="0"/>
                <a:cs typeface="Calibri" panose="020F0502020204030204" pitchFamily="34" charset="0"/>
              </a:rPr>
              <a:t>greater data redundancy</a:t>
            </a:r>
            <a:r>
              <a:rPr lang="en-US" sz="2200" dirty="0">
                <a:latin typeface="Garamond" panose="02020404030301010803" pitchFamily="18" charset="0"/>
                <a:cs typeface="Calibri" panose="020F0502020204030204" pitchFamily="34" charset="0"/>
              </a:rPr>
              <a:t>) in a 2</a:t>
            </a:r>
            <a:r>
              <a:rPr lang="en-US" sz="2200" baseline="30000" dirty="0">
                <a:latin typeface="Garamond" panose="02020404030301010803" pitchFamily="18" charset="0"/>
                <a:cs typeface="Calibri" panose="020F0502020204030204" pitchFamily="34" charset="0"/>
              </a:rPr>
              <a:t>nd</a:t>
            </a:r>
            <a:r>
              <a:rPr lang="en-US" sz="2200" dirty="0">
                <a:latin typeface="Garamond" panose="02020404030301010803" pitchFamily="18" charset="0"/>
                <a:cs typeface="Calibri" panose="020F0502020204030204" pitchFamily="34" charset="0"/>
              </a:rPr>
              <a:t> stilling tube</a:t>
            </a:r>
          </a:p>
          <a:p>
            <a:pPr algn="just">
              <a:lnSpc>
                <a:spcPct val="100000"/>
              </a:lnSpc>
              <a:spcBef>
                <a:spcPts val="0"/>
              </a:spcBef>
              <a:buFont typeface="Wingdings" panose="05000000000000000000" pitchFamily="2" charset="2"/>
              <a:buChar char="ü"/>
            </a:pPr>
            <a:r>
              <a:rPr lang="en-US" sz="2200" dirty="0">
                <a:latin typeface="Garamond" panose="02020404030301010803" pitchFamily="18" charset="0"/>
                <a:ea typeface="Aptos" panose="020B0004020202020204" pitchFamily="34" charset="0"/>
                <a:cs typeface="Calibri" panose="020F0502020204030204" pitchFamily="34" charset="0"/>
              </a:rPr>
              <a:t>Backup Datalogger (</a:t>
            </a:r>
            <a:r>
              <a:rPr lang="en-US" sz="2000" b="1" cap="small" dirty="0">
                <a:solidFill>
                  <a:srgbClr val="0070C0"/>
                </a:solidFill>
                <a:latin typeface="Garamond" panose="02020404030301010803" pitchFamily="18" charset="0"/>
                <a:cs typeface="Calibri" panose="020F0502020204030204" pitchFamily="34" charset="0"/>
              </a:rPr>
              <a:t>electronic redundancy</a:t>
            </a:r>
            <a:r>
              <a:rPr lang="en-US" sz="2200" dirty="0">
                <a:latin typeface="Garamond" panose="02020404030301010803" pitchFamily="18" charset="0"/>
                <a:ea typeface="Aptos" panose="020B0004020202020204" pitchFamily="34" charset="0"/>
                <a:cs typeface="Calibri" panose="020F0502020204030204" pitchFamily="34" charset="0"/>
              </a:rPr>
              <a:t>)</a:t>
            </a:r>
          </a:p>
          <a:p>
            <a:pPr algn="just">
              <a:lnSpc>
                <a:spcPct val="100000"/>
              </a:lnSpc>
              <a:spcBef>
                <a:spcPts val="0"/>
              </a:spcBef>
              <a:buFont typeface="Wingdings" panose="05000000000000000000" pitchFamily="2" charset="2"/>
              <a:buChar char="ü"/>
            </a:pPr>
            <a:r>
              <a:rPr lang="en-US" sz="2200" dirty="0">
                <a:latin typeface="Garamond" panose="02020404030301010803" pitchFamily="18" charset="0"/>
                <a:ea typeface="Aptos" panose="020B0004020202020204" pitchFamily="34" charset="0"/>
                <a:cs typeface="Calibri" panose="020F0502020204030204" pitchFamily="34" charset="0"/>
              </a:rPr>
              <a:t>Independent power supply of the secondary system (</a:t>
            </a:r>
            <a:r>
              <a:rPr lang="en-US" sz="2000" b="1" cap="small" dirty="0">
                <a:solidFill>
                  <a:srgbClr val="0070C0"/>
                </a:solidFill>
                <a:latin typeface="Garamond" panose="02020404030301010803" pitchFamily="18" charset="0"/>
                <a:cs typeface="Calibri" panose="020F0502020204030204" pitchFamily="34" charset="0"/>
              </a:rPr>
              <a:t>backup</a:t>
            </a:r>
            <a:r>
              <a:rPr lang="en-US" sz="2200" dirty="0">
                <a:latin typeface="Garamond" panose="02020404030301010803" pitchFamily="18" charset="0"/>
                <a:ea typeface="Aptos" panose="020B0004020202020204" pitchFamily="34" charset="0"/>
                <a:cs typeface="Calibri" panose="020F0502020204030204" pitchFamily="34" charset="0"/>
              </a:rPr>
              <a:t>)</a:t>
            </a:r>
          </a:p>
          <a:p>
            <a:pPr marL="0" indent="0" algn="just">
              <a:lnSpc>
                <a:spcPct val="100000"/>
              </a:lnSpc>
              <a:spcBef>
                <a:spcPts val="600"/>
              </a:spcBef>
              <a:buNone/>
            </a:pPr>
            <a:endParaRPr lang="en-US" sz="800" dirty="0">
              <a:latin typeface="Garamond" panose="02020404030301010803" pitchFamily="18" charset="0"/>
              <a:ea typeface="Aptos" panose="020B0004020202020204" pitchFamily="34" charset="0"/>
              <a:cs typeface="Calibri" panose="020F0502020204030204" pitchFamily="34" charset="0"/>
            </a:endParaRPr>
          </a:p>
          <a:p>
            <a:pPr marL="0" indent="0" algn="just">
              <a:lnSpc>
                <a:spcPct val="100000"/>
              </a:lnSpc>
              <a:spcBef>
                <a:spcPts val="600"/>
              </a:spcBef>
              <a:buNone/>
            </a:pPr>
            <a:r>
              <a:rPr lang="en-US" sz="2200" b="1" dirty="0">
                <a:latin typeface="Garamond" panose="02020404030301010803" pitchFamily="18" charset="0"/>
                <a:ea typeface="Aptos" panose="020B0004020202020204" pitchFamily="34" charset="0"/>
                <a:cs typeface="Calibri" panose="020F0502020204030204" pitchFamily="34" charset="0"/>
              </a:rPr>
              <a:t>Objectives: Reduction of interruptions due to faults, increased stability of the data collection system and transmission service (</a:t>
            </a:r>
            <a:r>
              <a:rPr lang="en-US" sz="2000" b="1" cap="small" dirty="0">
                <a:solidFill>
                  <a:srgbClr val="0070C0"/>
                </a:solidFill>
                <a:latin typeface="Garamond" panose="02020404030301010803" pitchFamily="18" charset="0"/>
                <a:cs typeface="Calibri" panose="020F0502020204030204" pitchFamily="34" charset="0"/>
              </a:rPr>
              <a:t>operational continuity</a:t>
            </a:r>
            <a:r>
              <a:rPr lang="en-US" sz="2200" b="1" dirty="0">
                <a:latin typeface="Garamond" panose="02020404030301010803" pitchFamily="18" charset="0"/>
                <a:ea typeface="Aptos" panose="020B0004020202020204" pitchFamily="34" charset="0"/>
                <a:cs typeface="Calibri" panose="020F0502020204030204" pitchFamily="34" charset="0"/>
              </a:rPr>
              <a:t>)</a:t>
            </a:r>
          </a:p>
        </p:txBody>
      </p:sp>
      <p:sp>
        <p:nvSpPr>
          <p:cNvPr id="10" name="Segnaposto contenuto 2">
            <a:extLst>
              <a:ext uri="{FF2B5EF4-FFF2-40B4-BE49-F238E27FC236}">
                <a16:creationId xmlns:a16="http://schemas.microsoft.com/office/drawing/2014/main" id="{C2AB88B0-F865-4B7D-CC12-8D3CBFF97CA3}"/>
              </a:ext>
            </a:extLst>
          </p:cNvPr>
          <p:cNvSpPr txBox="1">
            <a:spLocks/>
          </p:cNvSpPr>
          <p:nvPr/>
        </p:nvSpPr>
        <p:spPr>
          <a:xfrm>
            <a:off x="2944038" y="891663"/>
            <a:ext cx="6234708" cy="461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100"/>
              </a:spcBef>
              <a:buNone/>
            </a:pPr>
            <a:r>
              <a:rPr lang="en-US" sz="2200" b="1" cap="small" dirty="0">
                <a:solidFill>
                  <a:srgbClr val="0070C0"/>
                </a:solidFill>
                <a:latin typeface="Garamond" panose="02020404030301010803" pitchFamily="18" charset="0"/>
                <a:cs typeface="Calibri" panose="020F0502020204030204" pitchFamily="34" charset="0"/>
              </a:rPr>
              <a:t>ISPRA’s new generation station - </a:t>
            </a:r>
            <a:r>
              <a:rPr lang="en-US" sz="2200" b="1" i="1" cap="small" dirty="0">
                <a:solidFill>
                  <a:srgbClr val="0070C0"/>
                </a:solidFill>
                <a:latin typeface="Garamond" panose="02020404030301010803" pitchFamily="18" charset="0"/>
                <a:cs typeface="Calibri" panose="020F0502020204030204" pitchFamily="34" charset="0"/>
              </a:rPr>
              <a:t>plus series</a:t>
            </a:r>
          </a:p>
        </p:txBody>
      </p:sp>
    </p:spTree>
    <p:extLst>
      <p:ext uri="{BB962C8B-B14F-4D97-AF65-F5344CB8AC3E}">
        <p14:creationId xmlns:p14="http://schemas.microsoft.com/office/powerpoint/2010/main" val="3547775810"/>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13424</TotalTime>
  <Words>3327</Words>
  <Application>Microsoft Office PowerPoint</Application>
  <PresentationFormat>Widescreen</PresentationFormat>
  <Paragraphs>169</Paragraphs>
  <Slides>25</Slides>
  <Notes>12</Notes>
  <HiddenSlides>2</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Aptos</vt:lpstr>
      <vt:lpstr>Arial</vt:lpstr>
      <vt:lpstr>Arial Narrow</vt:lpstr>
      <vt:lpstr>Calibri</vt:lpstr>
      <vt:lpstr>Century Gothic</vt:lpstr>
      <vt:lpstr>Garamond</vt:lpstr>
      <vt:lpstr>Montserrat</vt:lpstr>
      <vt:lpstr>Roboto</vt:lpstr>
      <vt:lpstr>Times New Roman</vt:lpstr>
      <vt:lpstr>Wingdings</vt:lpstr>
      <vt:lpstr>Tema di Office</vt:lpstr>
      <vt:lpstr>9_Custom Design</vt:lpstr>
      <vt:lpstr>1_Tema di Office</vt:lpstr>
      <vt:lpstr>10_Custom Design</vt:lpstr>
      <vt:lpstr>The Italian Tsunami Service Provider CAT@INGV and the National System for Tsunami Warning  </vt:lpstr>
      <vt:lpstr>PowerPoint Presentation</vt:lpstr>
      <vt:lpstr>PowerPoint Presentation</vt:lpstr>
      <vt:lpstr>PowerPoint Presentation</vt:lpstr>
      <vt:lpstr>PowerPoint Presentation</vt:lpstr>
      <vt:lpstr>PowerPoint Presentation</vt:lpstr>
      <vt:lpstr>SiAM NETWORK GREEN = OPERATIONAL      YELLOW = IN PROGRESS        RED= PROGRAMMED 2025</vt:lpstr>
      <vt:lpstr>PowerPoint Presentation</vt:lpstr>
      <vt:lpstr>PowerPoint Presentation</vt:lpstr>
      <vt:lpstr>PowerPoint Presentation</vt:lpstr>
      <vt:lpstr>PowerPoint Presentation</vt:lpstr>
      <vt:lpstr>PowerPoint Presentation</vt:lpstr>
      <vt:lpstr>PowerPoint Presentation</vt:lpstr>
      <vt:lpstr>Additional marine sensors</vt:lpstr>
      <vt:lpstr>Tsunami buoys</vt:lpstr>
      <vt:lpstr>Tsunami buoys</vt:lpstr>
      <vt:lpstr>Italian Tsunami Ready Activities 2025</vt:lpstr>
      <vt:lpstr>Italian Tsunami Ready Activities 2025</vt:lpstr>
      <vt:lpstr>Italian Tsunami Ready Activities 2025</vt:lpstr>
      <vt:lpstr>Italian Tsunami Ready Activities 2025</vt:lpstr>
      <vt:lpstr>PowerPoint Presentation</vt:lpstr>
      <vt:lpstr>PowerPoint Presentation</vt:lpstr>
      <vt:lpstr>Papers 2025</vt:lpstr>
      <vt:lpstr>Papers 2025</vt:lpstr>
      <vt:lpstr>Participation in projects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Probabilistic Tsunami Forecasting (PTF)</dc:title>
  <dc:creator>Utente di Microsoft Office</dc:creator>
  <cp:lastModifiedBy>Chang Seng, Denis</cp:lastModifiedBy>
  <cp:revision>144</cp:revision>
  <dcterms:created xsi:type="dcterms:W3CDTF">2018-12-06T08:46:58Z</dcterms:created>
  <dcterms:modified xsi:type="dcterms:W3CDTF">2025-12-15T14:22:37Z</dcterms:modified>
</cp:coreProperties>
</file>